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  /><Relationship Id="rId2" Type="http://schemas.openxmlformats.org/package/2006/relationships/metadata/thumbnail" Target="docProps/thumbnail.jpeg"  /><Relationship Id="rId3" Type="http://schemas.openxmlformats.org/package/2006/relationships/metadata/core-properties" Target="docProps/core.xml"  /><Relationship Id="rId4" Type="http://schemas.openxmlformats.org/officeDocument/2006/relationships/extended-properties" Target="docProps/app.xml"  /><Relationship Id="rId5" Type="http://schemas.openxmlformats.org/officeDocument/2006/relationships/custom-properties" Target="docProps/custom.xml"  /></Relationships>
</file>

<file path=ppt/presentation.xml><?xml version="1.0" encoding="utf-8"?>
<p:presentation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sldMasterIdLst>
    <p:sldMasterId id="2147483648" r:id="rId1"/>
  </p:sldMasterIdLst>
  <p:sldIdLst>
    <p:sldId id="256" r:id="rId2"/>
    <p:sldId id="257" r:id="rId3"/>
    <p:sldId id="258" r:id="rId4"/>
    <p:sldId id="269" r:id="rId5"/>
    <p:sldId id="259" r:id="rId6"/>
    <p:sldId id="260" r:id="rId7"/>
    <p:sldId id="267" r:id="rId8"/>
    <p:sldId id="261" r:id="rId9"/>
    <p:sldId id="270" r:id="rId10"/>
    <p:sldId id="268" r:id="rId11"/>
    <p:sldId id="264" r:id="rId12"/>
    <p:sldId id="265" r:id="rId13"/>
    <p:sldId id="266" r:id="rId14"/>
  </p:sldIdLst>
  <p:sldSz cx="18288000" cy="10287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prnPr scaleToFitPaper="1"/>
  <p:showPr showNarration="1">
    <p:sldAll/>
    <p:penClr>
      <a:srgbClr val="ff0000"/>
    </p:penClr>
    <p:extLst>
      <p:ext uri="{2FDB2607-1784-4EEB-B798-7EB5836EED8A}">
        <p14:showMediaCtrls xmlns:p14="http://schemas.microsoft.com/office/powerpoint/2010/main" val="1"/>
      </p:ext>
    </p:extLst>
  </p:showPr>
  <p:extLst>
    <p:ext uri="ACF4677E-8BD2-47ae-8A1F-98590045965D">
      <hp:hncThemeShow xmlns:hp="http://schemas.haansoft.com/office/presentation/8.0" themeShowType="1" themeSkinType="1" themeTransitionType="1" useThemeTransition="1" byMouseClick="1" attrType="1" dur="2000"/>
    </p:ext>
  </p:extLst>
</p:presentationPr>
</file>

<file path=ppt/tableStyles.xml><?xml version="1.0" encoding="utf-8"?>
<a:tblStyleLst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def="{5C22544A-7EE6-4342-B048-85BDC9FD1C3A}"/>
</file>

<file path=ppt/viewProps.xml><?xml version="1.0" encoding="utf-8"?>
<p:viewPr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normalViewPr snapVertSplitter="1">
    <p:restoredLeft sz="12579"/>
    <p:restoredTop sz="90000"/>
  </p:normalViewPr>
  <p:slideViewPr>
    <p:cSldViewPr snapToGrid="0">
      <p:cViewPr varScale="1">
        <p:scale>
          <a:sx n="100" d="100"/>
          <a:sy n="100" d="100"/>
        </p:scale>
        <p:origin x="0" y="0"/>
      </p:cViewPr>
      <p:guideLst>
        <p:guide orient="horz" pos="2159"/>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presProps" Target="presProps.xml"  /><Relationship Id="rId16" Type="http://schemas.openxmlformats.org/officeDocument/2006/relationships/viewProps" Target="viewProps.xml"  /><Relationship Id="rId17" Type="http://schemas.openxmlformats.org/officeDocument/2006/relationships/theme" Target="theme/theme1.xml"  /><Relationship Id="rId18" Type="http://schemas.openxmlformats.org/officeDocument/2006/relationships/tableStyles" Target="tableStyles.xml"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png"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2.png"  /><Relationship Id="rId3" Type="http://schemas.openxmlformats.org/officeDocument/2006/relationships/image" Target="../media/image3.png"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028700" y="3851074"/>
            <a:ext cx="16230600" cy="0"/>
          </a:xfrm>
          <a:prstGeom prst="line">
            <a:avLst/>
          </a:prstGeom>
          <a:ln w="9525" cap="flat">
            <a:solidFill>
              <a:srgbClr val="000000"/>
            </a:solidFill>
            <a:prstDash val="solid"/>
            <a:headEnd type="none" w="sm" len="sm"/>
            <a:tailEnd type="none" w="sm" len="sm"/>
          </a:ln>
        </p:spPr>
      </p:sp>
      <p:sp>
        <p:nvSpPr>
          <p:cNvPr id="3" name="AutoShape 3"/>
          <p:cNvSpPr/>
          <p:nvPr/>
        </p:nvSpPr>
        <p:spPr>
          <a:xfrm>
            <a:off x="1028700" y="3902743"/>
            <a:ext cx="16230600" cy="0"/>
          </a:xfrm>
          <a:prstGeom prst="line">
            <a:avLst/>
          </a:prstGeom>
          <a:ln w="9525" cap="flat">
            <a:solidFill>
              <a:srgbClr val="000000"/>
            </a:solidFill>
            <a:prstDash val="solid"/>
            <a:headEnd type="none" w="sm" len="sm"/>
            <a:tailEnd type="none" w="sm" len="sm"/>
          </a:ln>
        </p:spPr>
      </p:sp>
      <p:grpSp>
        <p:nvGrpSpPr>
          <p:cNvPr id="4" name="Group 4"/>
          <p:cNvGrpSpPr/>
          <p:nvPr/>
        </p:nvGrpSpPr>
        <p:grpSpPr>
          <a:xfrm>
            <a:off x="7901150" y="1043752"/>
            <a:ext cx="2485699" cy="704114"/>
            <a:chOff x="0" y="0"/>
            <a:chExt cx="812800" cy="230238"/>
          </a:xfrm>
        </p:grpSpPr>
        <p:sp>
          <p:nvSpPr>
            <p:cNvPr id="5" name="Freeform 5"/>
            <p:cNvSpPr/>
            <p:nvPr/>
          </p:nvSpPr>
          <p:spPr>
            <a:xfrm>
              <a:off x="0" y="0"/>
              <a:ext cx="812800" cy="230238"/>
            </a:xfrm>
            <a:custGeom>
              <a:avLst/>
              <a:gdLst/>
              <a:ahLst/>
              <a:cxnLst/>
              <a:rect l="l" t="t" r="r" b="b"/>
              <a:pathLst>
                <a:path w="812800" h="230238">
                  <a:moveTo>
                    <a:pt x="406400" y="0"/>
                  </a:moveTo>
                  <a:cubicBezTo>
                    <a:pt x="181951" y="0"/>
                    <a:pt x="0" y="51541"/>
                    <a:pt x="0" y="115119"/>
                  </a:cubicBezTo>
                  <a:cubicBezTo>
                    <a:pt x="0" y="178698"/>
                    <a:pt x="181951" y="230238"/>
                    <a:pt x="406400" y="230238"/>
                  </a:cubicBezTo>
                  <a:cubicBezTo>
                    <a:pt x="630849" y="230238"/>
                    <a:pt x="812800" y="178698"/>
                    <a:pt x="812800" y="115119"/>
                  </a:cubicBezTo>
                  <a:cubicBezTo>
                    <a:pt x="812800" y="51541"/>
                    <a:pt x="630849" y="0"/>
                    <a:pt x="406400" y="0"/>
                  </a:cubicBezTo>
                  <a:close/>
                </a:path>
              </a:pathLst>
            </a:custGeom>
            <a:solidFill>
              <a:srgbClr val="000000">
                <a:alpha val="0"/>
              </a:srgbClr>
            </a:solidFill>
            <a:ln w="9525" cap="sq">
              <a:solidFill>
                <a:srgbClr val="000000"/>
              </a:solidFill>
              <a:prstDash val="solid"/>
              <a:miter/>
            </a:ln>
          </p:spPr>
        </p:sp>
        <p:sp>
          <p:nvSpPr>
            <p:cNvPr id="6" name="TextBox 6"/>
            <p:cNvSpPr txBox="1"/>
            <p:nvPr/>
          </p:nvSpPr>
          <p:spPr>
            <a:xfrm>
              <a:off x="76200" y="2535"/>
              <a:ext cx="660400" cy="206119"/>
            </a:xfrm>
            <a:prstGeom prst="rect">
              <a:avLst/>
            </a:prstGeom>
          </p:spPr>
          <p:txBody>
            <a:bodyPr lIns="22424" tIns="22424" rIns="22424" bIns="22424" rtlCol="0" anchor="ctr"/>
            <a:lstStyle/>
            <a:p>
              <a:pPr algn="ctr">
                <a:lnSpc>
                  <a:spcPts val="1235"/>
                </a:lnSpc>
                <a:spcBef>
                  <a:spcPct val="0"/>
                </a:spcBef>
              </a:pPr>
              <a:endParaRPr/>
            </a:p>
          </p:txBody>
        </p:sp>
      </p:grpSp>
      <p:sp>
        <p:nvSpPr>
          <p:cNvPr id="7" name="TextBox 7"/>
          <p:cNvSpPr txBox="1"/>
          <p:nvPr/>
        </p:nvSpPr>
        <p:spPr>
          <a:xfrm>
            <a:off x="6567403" y="8775701"/>
            <a:ext cx="5153193" cy="482599"/>
          </a:xfrm>
          <a:prstGeom prst="rect">
            <a:avLst/>
          </a:prstGeom>
        </p:spPr>
        <p:txBody>
          <a:bodyPr lIns="0" tIns="0" rIns="0" bIns="0" rtlCol="0" anchor="t">
            <a:spAutoFit/>
          </a:bodyPr>
          <a:lstStyle/>
          <a:p>
            <a:pPr algn="ctr">
              <a:lnSpc>
                <a:spcPts val="4000"/>
              </a:lnSpc>
            </a:pPr>
            <a:r>
              <a:rPr lang="en-US" altLang="ko-KR" sz="2500" b="1" spc="87" dirty="0" err="1">
                <a:latin typeface="Canva Sans Bold"/>
                <a:ea typeface="맑은 고딕"/>
              </a:rPr>
              <a:t>이찬희</a:t>
            </a:r>
            <a:r>
              <a:rPr lang="en-US" altLang="ko-KR" sz="2500" b="1" spc="87" dirty="0">
                <a:latin typeface="Canva Sans Bold"/>
                <a:ea typeface="맑은 고딕"/>
              </a:rPr>
              <a:t>, </a:t>
            </a:r>
            <a:r>
              <a:rPr lang="en-US" altLang="ko-KR" sz="2500" b="1" spc="87" dirty="0" err="1">
                <a:latin typeface="Canva Sans Bold"/>
                <a:ea typeface="맑은 고딕"/>
              </a:rPr>
              <a:t>임정섭</a:t>
            </a:r>
            <a:r>
              <a:rPr lang="en-US" altLang="ko-KR" sz="2500" b="1" spc="87" dirty="0">
                <a:latin typeface="Canva Sans Bold"/>
                <a:ea typeface="맑은 고딕"/>
              </a:rPr>
              <a:t>, </a:t>
            </a:r>
            <a:r>
              <a:rPr lang="en-US" altLang="ko-KR" sz="2500" b="1" spc="87" dirty="0" err="1">
                <a:latin typeface="Canva Sans Bold"/>
                <a:ea typeface="맑은 고딕"/>
              </a:rPr>
              <a:t>서정우</a:t>
            </a:r>
            <a:r>
              <a:rPr lang="en-US" altLang="ko-KR" sz="2500" b="1" spc="87" dirty="0">
                <a:latin typeface="Canva Sans Bold"/>
                <a:ea typeface="맑은 고딕"/>
              </a:rPr>
              <a:t>, </a:t>
            </a:r>
            <a:r>
              <a:rPr lang="en-US" altLang="ko-KR" sz="2500" b="1" spc="87" dirty="0" err="1">
                <a:latin typeface="Canva Sans Bold"/>
                <a:ea typeface="맑은 고딕"/>
              </a:rPr>
              <a:t>김현호</a:t>
            </a:r>
          </a:p>
        </p:txBody>
      </p:sp>
      <p:sp>
        <p:nvSpPr>
          <p:cNvPr id="8" name="TextBox 8"/>
          <p:cNvSpPr txBox="1"/>
          <p:nvPr/>
        </p:nvSpPr>
        <p:spPr>
          <a:xfrm>
            <a:off x="3303457" y="1947891"/>
            <a:ext cx="11681086" cy="1488869"/>
          </a:xfrm>
          <a:prstGeom prst="rect">
            <a:avLst/>
          </a:prstGeom>
        </p:spPr>
        <p:txBody>
          <a:bodyPr lIns="0" tIns="0" rIns="0" bIns="0" rtlCol="0" anchor="t">
            <a:spAutoFit/>
          </a:bodyPr>
          <a:lstStyle/>
          <a:p>
            <a:pPr algn="ctr">
              <a:lnSpc>
                <a:spcPts val="12599"/>
              </a:lnSpc>
              <a:spcBef>
                <a:spcPct val="0"/>
              </a:spcBef>
            </a:pPr>
            <a:r>
              <a:rPr lang="ko-KR" altLang="en-US" sz="9000" spc="-719" dirty="0">
                <a:solidFill>
                  <a:srgbClr val="000000"/>
                </a:solidFill>
                <a:latin typeface="210 도시락"/>
                <a:ea typeface="210 도시락"/>
                <a:cs typeface="210 도시락"/>
                <a:sym typeface="210 도시락"/>
              </a:rPr>
              <a:t>조별과제 </a:t>
            </a:r>
            <a:r>
              <a:rPr lang="en-US" sz="9000" spc="-719" dirty="0" err="1">
                <a:solidFill>
                  <a:srgbClr val="000000"/>
                </a:solidFill>
                <a:latin typeface="210 도시락"/>
                <a:ea typeface="210 도시락"/>
                <a:cs typeface="210 도시락"/>
                <a:sym typeface="210 도시락"/>
              </a:rPr>
              <a:t>발표</a:t>
            </a:r>
            <a:endParaRPr lang="en-US" sz="9000" spc="-719" dirty="0" err="1">
              <a:solidFill>
                <a:srgbClr val="000000"/>
              </a:solidFill>
              <a:latin typeface="210 도시락"/>
              <a:ea typeface="210 도시락"/>
              <a:cs typeface="210 도시락"/>
            </a:endParaRPr>
          </a:p>
        </p:txBody>
      </p:sp>
      <p:sp>
        <p:nvSpPr>
          <p:cNvPr id="9" name="TextBox 9"/>
          <p:cNvSpPr txBox="1"/>
          <p:nvPr/>
        </p:nvSpPr>
        <p:spPr>
          <a:xfrm>
            <a:off x="6127416" y="4193255"/>
            <a:ext cx="6033168" cy="514350"/>
          </a:xfrm>
          <a:prstGeom prst="rect">
            <a:avLst/>
          </a:prstGeom>
        </p:spPr>
        <p:txBody>
          <a:bodyPr lIns="0" tIns="0" rIns="0" bIns="0" rtlCol="0" anchor="t">
            <a:spAutoFit/>
          </a:bodyPr>
          <a:lstStyle/>
          <a:p>
            <a:pPr algn="ctr">
              <a:lnSpc>
                <a:spcPts val="4200"/>
              </a:lnSpc>
              <a:spcBef>
                <a:spcPct val="0"/>
              </a:spcBef>
            </a:pPr>
            <a:r>
              <a:rPr lang="ko-KR" altLang="en-US" sz="3000" spc="-60" dirty="0">
                <a:solidFill>
                  <a:srgbClr val="000000"/>
                </a:solidFill>
                <a:latin typeface="Canva Sans"/>
                <a:ea typeface="Canva Sans"/>
                <a:cs typeface="Canva Sans"/>
              </a:rPr>
              <a:t>자동 급수 시스템</a:t>
            </a:r>
          </a:p>
        </p:txBody>
      </p:sp>
      <p:sp>
        <p:nvSpPr>
          <p:cNvPr id="10" name="TextBox 10"/>
          <p:cNvSpPr txBox="1"/>
          <p:nvPr/>
        </p:nvSpPr>
        <p:spPr>
          <a:xfrm>
            <a:off x="6667910" y="8295419"/>
            <a:ext cx="4952180" cy="431800"/>
          </a:xfrm>
          <a:prstGeom prst="rect">
            <a:avLst/>
          </a:prstGeom>
        </p:spPr>
        <p:txBody>
          <a:bodyPr lIns="0" tIns="0" rIns="0" bIns="0" rtlCol="0" anchor="t">
            <a:spAutoFit/>
          </a:bodyPr>
          <a:lstStyle/>
          <a:p>
            <a:pPr algn="ctr">
              <a:lnSpc>
                <a:spcPts val="3500"/>
              </a:lnSpc>
              <a:spcBef>
                <a:spcPct val="0"/>
              </a:spcBef>
            </a:pPr>
            <a:r>
              <a:rPr lang="ko-KR" altLang="en-US" sz="2500" spc="-180" dirty="0">
                <a:latin typeface="Canva Sans"/>
                <a:ea typeface="맑은 고딕"/>
              </a:rPr>
              <a:t>미래융합교육원 3조</a:t>
            </a:r>
          </a:p>
        </p:txBody>
      </p:sp>
      <p:sp>
        <p:nvSpPr>
          <p:cNvPr id="11" name="TextBox 11"/>
          <p:cNvSpPr txBox="1"/>
          <p:nvPr/>
        </p:nvSpPr>
        <p:spPr>
          <a:xfrm>
            <a:off x="8243656" y="1160859"/>
            <a:ext cx="1800687" cy="422275"/>
          </a:xfrm>
          <a:prstGeom prst="rect">
            <a:avLst/>
          </a:prstGeom>
        </p:spPr>
        <p:txBody>
          <a:bodyPr lIns="0" tIns="0" rIns="0" bIns="0" rtlCol="0" anchor="t">
            <a:spAutoFit/>
          </a:bodyPr>
          <a:lstStyle/>
          <a:p>
            <a:pPr algn="ctr">
              <a:lnSpc>
                <a:spcPts val="3499"/>
              </a:lnSpc>
              <a:spcBef>
                <a:spcPct val="0"/>
              </a:spcBef>
            </a:pPr>
            <a:r>
              <a:rPr lang="en-US" sz="2499" spc="-49">
                <a:solidFill>
                  <a:srgbClr val="000000"/>
                </a:solidFill>
                <a:latin typeface="Canva Sans"/>
                <a:ea typeface="Canva Sans"/>
                <a:cs typeface="Canva Sans"/>
                <a:sym typeface="Canva Sans"/>
              </a:rPr>
              <a:t>PROJECT</a:t>
            </a:r>
          </a:p>
        </p:txBody>
      </p:sp>
    </p:spTree>
  </p:cSld>
  <p:clrMapOvr>
    <a:masterClrMapping/>
  </p:clrMapOvr>
</p:sld>
</file>

<file path=ppt/slides/slide10.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19D3411C-A940-8CE4-982F-40F372538E26}"/>
              </a:ext>
            </a:extLst>
          </p:cNvPr>
          <p:cNvGrpSpPr/>
          <p:nvPr/>
        </p:nvGrpSpPr>
        <p:grpSpPr>
          <a:xfrm>
            <a:off x="7901150" y="1043752"/>
            <a:ext cx="2485699" cy="704114"/>
            <a:chOff x="0" y="0"/>
            <a:chExt cx="812800" cy="230238"/>
          </a:xfrm>
        </p:grpSpPr>
        <p:sp>
          <p:nvSpPr>
            <p:cNvPr id="3" name="Freeform 3">
              <a:extLst>
                <a:ext uri="{FF2B5EF4-FFF2-40B4-BE49-F238E27FC236}">
                  <a16:creationId xmlns:a16="http://schemas.microsoft.com/office/drawing/2014/main" id="{FB725598-14B2-CA5F-1EFC-7454A1EF439B}"/>
                </a:ext>
              </a:extLst>
            </p:cNvPr>
            <p:cNvSpPr/>
            <p:nvPr/>
          </p:nvSpPr>
          <p:spPr>
            <a:xfrm>
              <a:off x="0" y="0"/>
              <a:ext cx="812800" cy="230238"/>
            </a:xfrm>
            <a:custGeom>
              <a:avLst/>
              <a:gdLst/>
              <a:ahLst/>
              <a:cxnLst/>
              <a:rect l="l" t="t" r="r" b="b"/>
              <a:pathLst>
                <a:path w="812800" h="230238">
                  <a:moveTo>
                    <a:pt x="406400" y="0"/>
                  </a:moveTo>
                  <a:cubicBezTo>
                    <a:pt x="181951" y="0"/>
                    <a:pt x="0" y="51541"/>
                    <a:pt x="0" y="115119"/>
                  </a:cubicBezTo>
                  <a:cubicBezTo>
                    <a:pt x="0" y="178698"/>
                    <a:pt x="181951" y="230238"/>
                    <a:pt x="406400" y="230238"/>
                  </a:cubicBezTo>
                  <a:cubicBezTo>
                    <a:pt x="630849" y="230238"/>
                    <a:pt x="812800" y="178698"/>
                    <a:pt x="812800" y="115119"/>
                  </a:cubicBezTo>
                  <a:cubicBezTo>
                    <a:pt x="812800" y="51541"/>
                    <a:pt x="630849" y="0"/>
                    <a:pt x="406400" y="0"/>
                  </a:cubicBezTo>
                  <a:close/>
                </a:path>
              </a:pathLst>
            </a:custGeom>
            <a:solidFill>
              <a:srgbClr val="000000">
                <a:alpha val="0"/>
              </a:srgbClr>
            </a:solidFill>
            <a:ln w="9525" cap="sq">
              <a:solidFill>
                <a:srgbClr val="000000"/>
              </a:solidFill>
              <a:prstDash val="solid"/>
              <a:miter/>
            </a:ln>
          </p:spPr>
        </p:sp>
        <p:sp>
          <p:nvSpPr>
            <p:cNvPr id="4" name="TextBox 4">
              <a:extLst>
                <a:ext uri="{FF2B5EF4-FFF2-40B4-BE49-F238E27FC236}">
                  <a16:creationId xmlns:a16="http://schemas.microsoft.com/office/drawing/2014/main" id="{7A62F1D9-90C3-2868-56EF-67B60B88EF68}"/>
                </a:ext>
              </a:extLst>
            </p:cNvPr>
            <p:cNvSpPr txBox="1"/>
            <p:nvPr/>
          </p:nvSpPr>
          <p:spPr>
            <a:xfrm>
              <a:off x="76200" y="2535"/>
              <a:ext cx="660400" cy="206119"/>
            </a:xfrm>
            <a:prstGeom prst="rect">
              <a:avLst/>
            </a:prstGeom>
          </p:spPr>
          <p:txBody>
            <a:bodyPr lIns="22424" tIns="22424" rIns="22424" bIns="22424" rtlCol="0" anchor="ctr"/>
            <a:lstStyle/>
            <a:p>
              <a:pPr algn="ctr">
                <a:lnSpc>
                  <a:spcPts val="1235"/>
                </a:lnSpc>
                <a:spcBef>
                  <a:spcPct val="0"/>
                </a:spcBef>
              </a:pPr>
              <a:endParaRPr/>
            </a:p>
          </p:txBody>
        </p:sp>
      </p:grpSp>
      <p:sp>
        <p:nvSpPr>
          <p:cNvPr id="16" name="TextBox 16">
            <a:extLst>
              <a:ext uri="{FF2B5EF4-FFF2-40B4-BE49-F238E27FC236}">
                <a16:creationId xmlns:a16="http://schemas.microsoft.com/office/drawing/2014/main" id="{1CF0BA24-B34A-631D-8FF8-E2833E91A0B9}"/>
              </a:ext>
            </a:extLst>
          </p:cNvPr>
          <p:cNvSpPr txBox="1"/>
          <p:nvPr/>
        </p:nvSpPr>
        <p:spPr>
          <a:xfrm>
            <a:off x="8243656" y="1160859"/>
            <a:ext cx="1800687" cy="422275"/>
          </a:xfrm>
          <a:prstGeom prst="rect">
            <a:avLst/>
          </a:prstGeom>
        </p:spPr>
        <p:txBody>
          <a:bodyPr lIns="0" tIns="0" rIns="0" bIns="0" rtlCol="0" anchor="t">
            <a:spAutoFit/>
          </a:bodyPr>
          <a:lstStyle/>
          <a:p>
            <a:pPr algn="ctr">
              <a:lnSpc>
                <a:spcPts val="3499"/>
              </a:lnSpc>
              <a:spcBef>
                <a:spcPct val="0"/>
              </a:spcBef>
            </a:pPr>
            <a:r>
              <a:rPr lang="en-US" sz="2499" spc="-49">
                <a:solidFill>
                  <a:srgbClr val="000000"/>
                </a:solidFill>
                <a:latin typeface="Canva Sans"/>
                <a:ea typeface="Canva Sans"/>
                <a:cs typeface="Canva Sans"/>
                <a:sym typeface="Canva Sans"/>
              </a:rPr>
              <a:t>PROJECT</a:t>
            </a:r>
          </a:p>
        </p:txBody>
      </p:sp>
      <p:sp>
        <p:nvSpPr>
          <p:cNvPr id="18" name="TextBox 18">
            <a:extLst>
              <a:ext uri="{FF2B5EF4-FFF2-40B4-BE49-F238E27FC236}">
                <a16:creationId xmlns:a16="http://schemas.microsoft.com/office/drawing/2014/main" id="{664D7975-B510-B57A-81F3-3EBDE963F4A0}"/>
              </a:ext>
            </a:extLst>
          </p:cNvPr>
          <p:cNvSpPr txBox="1"/>
          <p:nvPr/>
        </p:nvSpPr>
        <p:spPr>
          <a:xfrm>
            <a:off x="3303457" y="1947891"/>
            <a:ext cx="11681086" cy="1396536"/>
          </a:xfrm>
          <a:prstGeom prst="rect">
            <a:avLst/>
          </a:prstGeom>
        </p:spPr>
        <p:txBody>
          <a:bodyPr lIns="0" tIns="0" rIns="0" bIns="0" rtlCol="0" anchor="t">
            <a:spAutoFit/>
          </a:bodyPr>
          <a:lstStyle/>
          <a:p>
            <a:pPr algn="ctr">
              <a:lnSpc>
                <a:spcPts val="12599"/>
              </a:lnSpc>
              <a:spcBef>
                <a:spcPct val="0"/>
              </a:spcBef>
            </a:pPr>
            <a:r>
              <a:rPr lang="ko-KR" altLang="en-US" sz="6000" spc="-719" dirty="0">
                <a:solidFill>
                  <a:srgbClr val="000000"/>
                </a:solidFill>
                <a:latin typeface="210 도시락"/>
                <a:ea typeface="210 도시락"/>
                <a:cs typeface="210 도시락"/>
                <a:sym typeface="210 도시락"/>
              </a:rPr>
              <a:t>시연</a:t>
            </a:r>
            <a:r>
              <a:rPr lang="en-US" sz="6000" spc="-719" dirty="0">
                <a:solidFill>
                  <a:srgbClr val="000000"/>
                </a:solidFill>
                <a:latin typeface="210 도시락"/>
                <a:ea typeface="210 도시락"/>
                <a:cs typeface="210 도시락"/>
                <a:sym typeface="210 도시락"/>
              </a:rPr>
              <a:t> </a:t>
            </a:r>
            <a:r>
              <a:rPr lang="ko-KR" altLang="en-US" sz="6000" spc="-719" err="1">
                <a:solidFill>
                  <a:srgbClr val="000000"/>
                </a:solidFill>
                <a:latin typeface="210 도시락"/>
                <a:ea typeface="210 도시락"/>
                <a:cs typeface="210 도시락"/>
                <a:sym typeface="210 도시락"/>
              </a:rPr>
              <a:t>동영상</a:t>
            </a:r>
            <a:endParaRPr lang="ko-KR" altLang="en-US" sz="9000" spc="-719" dirty="0">
              <a:solidFill>
                <a:srgbClr val="000000"/>
              </a:solidFill>
              <a:latin typeface="210 도시락"/>
              <a:ea typeface="210 도시락"/>
              <a:cs typeface="210 도시락"/>
            </a:endParaRPr>
          </a:p>
        </p:txBody>
      </p:sp>
    </p:spTree>
    <p:extLst>
      <p:ext uri="{BB962C8B-B14F-4D97-AF65-F5344CB8AC3E}">
        <p14:creationId xmlns:p14="http://schemas.microsoft.com/office/powerpoint/2010/main" val="14280262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13796359" y="0"/>
            <a:ext cx="4762" cy="10287000"/>
          </a:xfrm>
          <a:prstGeom prst="line">
            <a:avLst/>
          </a:prstGeom>
          <a:ln w="9525" cap="flat">
            <a:solidFill>
              <a:srgbClr val="000000"/>
            </a:solidFill>
            <a:prstDash val="solid"/>
            <a:headEnd type="none" w="sm" len="sm"/>
            <a:tailEnd type="none" w="sm" len="sm"/>
          </a:ln>
        </p:spPr>
      </p:sp>
      <p:sp>
        <p:nvSpPr>
          <p:cNvPr id="3" name="AutoShape 3"/>
          <p:cNvSpPr/>
          <p:nvPr/>
        </p:nvSpPr>
        <p:spPr>
          <a:xfrm flipV="1">
            <a:off x="13854183" y="0"/>
            <a:ext cx="4762" cy="10287000"/>
          </a:xfrm>
          <a:prstGeom prst="line">
            <a:avLst/>
          </a:prstGeom>
          <a:ln w="9525" cap="flat">
            <a:solidFill>
              <a:srgbClr val="000000"/>
            </a:solidFill>
            <a:prstDash val="solid"/>
            <a:headEnd type="none" w="sm" len="sm"/>
            <a:tailEnd type="none" w="sm" len="sm"/>
          </a:ln>
        </p:spPr>
      </p:sp>
      <p:sp>
        <p:nvSpPr>
          <p:cNvPr id="4" name="TextBox 4"/>
          <p:cNvSpPr txBox="1"/>
          <p:nvPr/>
        </p:nvSpPr>
        <p:spPr>
          <a:xfrm>
            <a:off x="8243656" y="1160859"/>
            <a:ext cx="1800687" cy="422275"/>
          </a:xfrm>
          <a:prstGeom prst="rect">
            <a:avLst/>
          </a:prstGeom>
        </p:spPr>
        <p:txBody>
          <a:bodyPr lIns="0" tIns="0" rIns="0" bIns="0" rtlCol="0" anchor="t">
            <a:spAutoFit/>
          </a:bodyPr>
          <a:lstStyle/>
          <a:p>
            <a:pPr algn="ctr">
              <a:lnSpc>
                <a:spcPts val="3499"/>
              </a:lnSpc>
              <a:spcBef>
                <a:spcPct val="0"/>
              </a:spcBef>
            </a:pPr>
            <a:r>
              <a:rPr lang="en-US" sz="2499" spc="-49">
                <a:solidFill>
                  <a:srgbClr val="000000"/>
                </a:solidFill>
                <a:latin typeface="Canva Sans"/>
                <a:ea typeface="Canva Sans"/>
                <a:cs typeface="Canva Sans"/>
                <a:sym typeface="Canva Sans"/>
              </a:rPr>
              <a:t>PROJECT</a:t>
            </a:r>
          </a:p>
        </p:txBody>
      </p:sp>
      <p:grpSp>
        <p:nvGrpSpPr>
          <p:cNvPr id="5" name="Group 5"/>
          <p:cNvGrpSpPr/>
          <p:nvPr/>
        </p:nvGrpSpPr>
        <p:grpSpPr>
          <a:xfrm>
            <a:off x="7901150" y="1043752"/>
            <a:ext cx="2485699" cy="704114"/>
            <a:chOff x="0" y="0"/>
            <a:chExt cx="812800" cy="230238"/>
          </a:xfrm>
        </p:grpSpPr>
        <p:sp>
          <p:nvSpPr>
            <p:cNvPr id="6" name="Freeform 6"/>
            <p:cNvSpPr/>
            <p:nvPr/>
          </p:nvSpPr>
          <p:spPr>
            <a:xfrm>
              <a:off x="0" y="0"/>
              <a:ext cx="812800" cy="230238"/>
            </a:xfrm>
            <a:custGeom>
              <a:avLst/>
              <a:gdLst/>
              <a:ahLst/>
              <a:cxnLst/>
              <a:rect l="l" t="t" r="r" b="b"/>
              <a:pathLst>
                <a:path w="812800" h="230238">
                  <a:moveTo>
                    <a:pt x="406400" y="0"/>
                  </a:moveTo>
                  <a:cubicBezTo>
                    <a:pt x="181951" y="0"/>
                    <a:pt x="0" y="51541"/>
                    <a:pt x="0" y="115119"/>
                  </a:cubicBezTo>
                  <a:cubicBezTo>
                    <a:pt x="0" y="178698"/>
                    <a:pt x="181951" y="230238"/>
                    <a:pt x="406400" y="230238"/>
                  </a:cubicBezTo>
                  <a:cubicBezTo>
                    <a:pt x="630849" y="230238"/>
                    <a:pt x="812800" y="178698"/>
                    <a:pt x="812800" y="115119"/>
                  </a:cubicBezTo>
                  <a:cubicBezTo>
                    <a:pt x="812800" y="51541"/>
                    <a:pt x="630849" y="0"/>
                    <a:pt x="406400" y="0"/>
                  </a:cubicBezTo>
                  <a:close/>
                </a:path>
              </a:pathLst>
            </a:custGeom>
            <a:solidFill>
              <a:srgbClr val="000000">
                <a:alpha val="0"/>
              </a:srgbClr>
            </a:solidFill>
            <a:ln w="9525" cap="sq">
              <a:solidFill>
                <a:srgbClr val="000000"/>
              </a:solidFill>
              <a:prstDash val="solid"/>
              <a:miter/>
            </a:ln>
          </p:spPr>
        </p:sp>
        <p:sp>
          <p:nvSpPr>
            <p:cNvPr id="7" name="TextBox 7"/>
            <p:cNvSpPr txBox="1"/>
            <p:nvPr/>
          </p:nvSpPr>
          <p:spPr>
            <a:xfrm>
              <a:off x="76200" y="2535"/>
              <a:ext cx="660400" cy="206119"/>
            </a:xfrm>
            <a:prstGeom prst="rect">
              <a:avLst/>
            </a:prstGeom>
          </p:spPr>
          <p:txBody>
            <a:bodyPr lIns="22424" tIns="22424" rIns="22424" bIns="22424" rtlCol="0" anchor="ctr"/>
            <a:lstStyle/>
            <a:p>
              <a:pPr algn="ctr">
                <a:lnSpc>
                  <a:spcPts val="1235"/>
                </a:lnSpc>
                <a:spcBef>
                  <a:spcPct val="0"/>
                </a:spcBef>
              </a:pPr>
              <a:endParaRPr/>
            </a:p>
          </p:txBody>
        </p:sp>
      </p:grpSp>
      <p:sp>
        <p:nvSpPr>
          <p:cNvPr id="8" name="TextBox 8"/>
          <p:cNvSpPr txBox="1"/>
          <p:nvPr/>
        </p:nvSpPr>
        <p:spPr>
          <a:xfrm>
            <a:off x="1028700" y="4679964"/>
            <a:ext cx="11034269" cy="3936999"/>
          </a:xfrm>
          <a:prstGeom prst="rect">
            <a:avLst/>
          </a:prstGeom>
        </p:spPr>
        <p:txBody>
          <a:bodyPr lIns="0" tIns="0" rIns="0" bIns="0" rtlCol="0" anchor="t">
            <a:spAutoFit/>
          </a:bodyPr>
          <a:lstStyle/>
          <a:p>
            <a:pPr algn="l">
              <a:lnSpc>
                <a:spcPts val="3500"/>
              </a:lnSpc>
            </a:pPr>
            <a:r>
              <a:rPr lang="en-US" sz="2500" spc="-50">
                <a:solidFill>
                  <a:srgbClr val="000000"/>
                </a:solidFill>
                <a:latin typeface="Canva Sans"/>
                <a:ea typeface="Canva Sans"/>
                <a:cs typeface="Canva Sans"/>
                <a:sym typeface="Canva Sans"/>
              </a:rPr>
              <a:t>결론을 적어주세요.</a:t>
            </a:r>
          </a:p>
          <a:p>
            <a:pPr algn="l">
              <a:lnSpc>
                <a:spcPts val="3500"/>
              </a:lnSpc>
            </a:pPr>
            <a:r>
              <a:rPr lang="en-US" sz="2500" spc="-50">
                <a:solidFill>
                  <a:srgbClr val="000000"/>
                </a:solidFill>
                <a:latin typeface="Canva Sans"/>
                <a:ea typeface="Canva Sans"/>
                <a:cs typeface="Canva Sans"/>
                <a:sym typeface="Canva Sans"/>
              </a:rPr>
              <a:t>Lorem ipsum dolor sit amet, consectetur adipiscing elit, sed do eiusmod tempor incididunt ut labore et dolore magna aliqua. Lorem ipsum dolor sit amet, consectetur adipiscing elit, sed do eiusmod tempor incididunt ut labore et dolore magna aliqua. Lorem ipsum dolor sit amet, consectetur adipiscing elit, sed do eiusmod tempor incididunt ut labore et dolore magna aliqua. Lorem ipsum dolor sit amet, consectetur adipiscing elit, sed do eiusmod tempor incididunt ut labore et dolore magna aliqua.</a:t>
            </a:r>
          </a:p>
          <a:p>
            <a:pPr algn="l">
              <a:lnSpc>
                <a:spcPts val="3500"/>
              </a:lnSpc>
              <a:spcBef>
                <a:spcPct val="0"/>
              </a:spcBef>
            </a:pPr>
            <a:endParaRPr lang="en-US" sz="2500" spc="-50">
              <a:solidFill>
                <a:srgbClr val="000000"/>
              </a:solidFill>
              <a:latin typeface="Canva Sans"/>
              <a:ea typeface="Canva Sans"/>
              <a:cs typeface="Canva Sans"/>
              <a:sym typeface="Canva Sans"/>
            </a:endParaRPr>
          </a:p>
        </p:txBody>
      </p:sp>
      <p:sp>
        <p:nvSpPr>
          <p:cNvPr id="9" name="TextBox 9"/>
          <p:cNvSpPr txBox="1"/>
          <p:nvPr/>
        </p:nvSpPr>
        <p:spPr>
          <a:xfrm>
            <a:off x="1028700" y="2464485"/>
            <a:ext cx="11681086" cy="1488869"/>
          </a:xfrm>
          <a:prstGeom prst="rect">
            <a:avLst/>
          </a:prstGeom>
        </p:spPr>
        <p:txBody>
          <a:bodyPr lIns="0" tIns="0" rIns="0" bIns="0" rtlCol="0" anchor="t">
            <a:spAutoFit/>
          </a:bodyPr>
          <a:lstStyle/>
          <a:p>
            <a:pPr>
              <a:lnSpc>
                <a:spcPts val="12599"/>
              </a:lnSpc>
              <a:spcBef>
                <a:spcPct val="0"/>
              </a:spcBef>
            </a:pPr>
            <a:r>
              <a:rPr lang="ko-KR" altLang="en-US" sz="9000" spc="-719" dirty="0">
                <a:solidFill>
                  <a:srgbClr val="000000"/>
                </a:solidFill>
                <a:latin typeface="210 도시락"/>
                <a:ea typeface="210 도시락"/>
                <a:cs typeface="210 도시락"/>
              </a:rPr>
              <a:t>개인별 성찰 및 </a:t>
            </a:r>
            <a:r>
              <a:rPr lang="ko-KR" altLang="en-US" sz="9000" spc="-719" dirty="0" err="1">
                <a:solidFill>
                  <a:srgbClr val="000000"/>
                </a:solidFill>
                <a:latin typeface="210 도시락"/>
                <a:ea typeface="210 도시락"/>
                <a:cs typeface="210 도시락"/>
              </a:rPr>
              <a:t>느낀점</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6232522" y="3911989"/>
            <a:ext cx="5822956" cy="1649444"/>
            <a:chOff x="0" y="0"/>
            <a:chExt cx="812800" cy="230238"/>
          </a:xfrm>
        </p:grpSpPr>
        <p:sp>
          <p:nvSpPr>
            <p:cNvPr id="3" name="Freeform 3"/>
            <p:cNvSpPr/>
            <p:nvPr/>
          </p:nvSpPr>
          <p:spPr>
            <a:xfrm>
              <a:off x="0" y="0"/>
              <a:ext cx="812800" cy="230238"/>
            </a:xfrm>
            <a:custGeom>
              <a:avLst/>
              <a:gdLst/>
              <a:ahLst/>
              <a:cxnLst/>
              <a:rect l="l" t="t" r="r" b="b"/>
              <a:pathLst>
                <a:path w="812800" h="230238">
                  <a:moveTo>
                    <a:pt x="406400" y="0"/>
                  </a:moveTo>
                  <a:cubicBezTo>
                    <a:pt x="181951" y="0"/>
                    <a:pt x="0" y="51541"/>
                    <a:pt x="0" y="115119"/>
                  </a:cubicBezTo>
                  <a:cubicBezTo>
                    <a:pt x="0" y="178698"/>
                    <a:pt x="181951" y="230238"/>
                    <a:pt x="406400" y="230238"/>
                  </a:cubicBezTo>
                  <a:cubicBezTo>
                    <a:pt x="630849" y="230238"/>
                    <a:pt x="812800" y="178698"/>
                    <a:pt x="812800" y="115119"/>
                  </a:cubicBezTo>
                  <a:cubicBezTo>
                    <a:pt x="812800" y="51541"/>
                    <a:pt x="630849" y="0"/>
                    <a:pt x="406400" y="0"/>
                  </a:cubicBezTo>
                  <a:close/>
                </a:path>
              </a:pathLst>
            </a:custGeom>
            <a:solidFill>
              <a:srgbClr val="000000">
                <a:alpha val="0"/>
              </a:srgbClr>
            </a:solidFill>
            <a:ln w="9525" cap="sq">
              <a:solidFill>
                <a:srgbClr val="000000"/>
              </a:solidFill>
              <a:prstDash val="solid"/>
              <a:miter/>
            </a:ln>
          </p:spPr>
        </p:sp>
        <p:sp>
          <p:nvSpPr>
            <p:cNvPr id="4" name="TextBox 4"/>
            <p:cNvSpPr txBox="1"/>
            <p:nvPr/>
          </p:nvSpPr>
          <p:spPr>
            <a:xfrm>
              <a:off x="76200" y="2535"/>
              <a:ext cx="660400" cy="206119"/>
            </a:xfrm>
            <a:prstGeom prst="rect">
              <a:avLst/>
            </a:prstGeom>
          </p:spPr>
          <p:txBody>
            <a:bodyPr lIns="22424" tIns="22424" rIns="22424" bIns="22424" rtlCol="0" anchor="ctr"/>
            <a:lstStyle/>
            <a:p>
              <a:pPr algn="ctr">
                <a:lnSpc>
                  <a:spcPts val="1235"/>
                </a:lnSpc>
                <a:spcBef>
                  <a:spcPct val="0"/>
                </a:spcBef>
              </a:pPr>
              <a:endParaRPr/>
            </a:p>
          </p:txBody>
        </p:sp>
      </p:grpSp>
      <p:sp>
        <p:nvSpPr>
          <p:cNvPr id="5" name="TextBox 5"/>
          <p:cNvSpPr txBox="1"/>
          <p:nvPr/>
        </p:nvSpPr>
        <p:spPr>
          <a:xfrm>
            <a:off x="5703322" y="3869936"/>
            <a:ext cx="6881357" cy="1552575"/>
          </a:xfrm>
          <a:prstGeom prst="rect">
            <a:avLst/>
          </a:prstGeom>
        </p:spPr>
        <p:txBody>
          <a:bodyPr lIns="0" tIns="0" rIns="0" bIns="0" rtlCol="0" anchor="t">
            <a:spAutoFit/>
          </a:bodyPr>
          <a:lstStyle/>
          <a:p>
            <a:pPr algn="ctr">
              <a:lnSpc>
                <a:spcPts val="12599"/>
              </a:lnSpc>
              <a:spcBef>
                <a:spcPct val="0"/>
              </a:spcBef>
            </a:pPr>
            <a:r>
              <a:rPr lang="en-US" sz="9000" spc="-719">
                <a:solidFill>
                  <a:srgbClr val="000000"/>
                </a:solidFill>
                <a:latin typeface="210 도시락"/>
                <a:ea typeface="210 도시락"/>
                <a:cs typeface="210 도시락"/>
                <a:sym typeface="210 도시락"/>
              </a:rPr>
              <a:t>Q&amp;A</a:t>
            </a:r>
          </a:p>
        </p:txBody>
      </p:sp>
      <p:sp>
        <p:nvSpPr>
          <p:cNvPr id="6" name="TextBox 6"/>
          <p:cNvSpPr txBox="1"/>
          <p:nvPr/>
        </p:nvSpPr>
        <p:spPr>
          <a:xfrm>
            <a:off x="3626866" y="5943212"/>
            <a:ext cx="11034269" cy="431799"/>
          </a:xfrm>
          <a:prstGeom prst="rect">
            <a:avLst/>
          </a:prstGeom>
        </p:spPr>
        <p:txBody>
          <a:bodyPr lIns="0" tIns="0" rIns="0" bIns="0" rtlCol="0" anchor="t">
            <a:spAutoFit/>
          </a:bodyPr>
          <a:lstStyle/>
          <a:p>
            <a:pPr algn="ctr">
              <a:lnSpc>
                <a:spcPts val="3500"/>
              </a:lnSpc>
              <a:spcBef>
                <a:spcPct val="0"/>
              </a:spcBef>
            </a:pPr>
            <a:r>
              <a:rPr lang="en-US" sz="2500" spc="-50">
                <a:solidFill>
                  <a:srgbClr val="000000"/>
                </a:solidFill>
                <a:latin typeface="Canva Sans"/>
                <a:ea typeface="Canva Sans"/>
                <a:cs typeface="Canva Sans"/>
                <a:sym typeface="Canva Sans"/>
              </a:rPr>
              <a:t>궁금한 점 질문해 주세요.</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1751319">
            <a:off x="-4261500" y="2872817"/>
            <a:ext cx="24034089" cy="11161790"/>
          </a:xfrm>
          <a:prstGeom prst="rect">
            <a:avLst/>
          </a:prstGeom>
          <a:solidFill>
            <a:srgbClr val="FFFFFF"/>
          </a:solidFill>
        </p:spPr>
      </p:sp>
      <p:sp>
        <p:nvSpPr>
          <p:cNvPr id="3" name="AutoShape 3"/>
          <p:cNvSpPr/>
          <p:nvPr/>
        </p:nvSpPr>
        <p:spPr>
          <a:xfrm>
            <a:off x="1028700" y="1028700"/>
            <a:ext cx="16230600" cy="8229600"/>
          </a:xfrm>
          <a:prstGeom prst="rect">
            <a:avLst/>
          </a:prstGeom>
          <a:solidFill>
            <a:srgbClr val="FFFFFF"/>
          </a:solidFill>
        </p:spPr>
      </p:sp>
      <p:sp>
        <p:nvSpPr>
          <p:cNvPr id="4" name="TextBox 4"/>
          <p:cNvSpPr txBox="1"/>
          <p:nvPr/>
        </p:nvSpPr>
        <p:spPr>
          <a:xfrm>
            <a:off x="4968965" y="5822594"/>
            <a:ext cx="8350070" cy="459740"/>
          </a:xfrm>
          <a:prstGeom prst="rect">
            <a:avLst/>
          </a:prstGeom>
        </p:spPr>
        <p:txBody>
          <a:bodyPr lIns="0" tIns="0" rIns="0" bIns="0" rtlCol="0" anchor="t">
            <a:spAutoFit/>
          </a:bodyPr>
          <a:lstStyle/>
          <a:p>
            <a:pPr marL="0" lvl="0" indent="0" algn="ctr">
              <a:lnSpc>
                <a:spcPts val="3639"/>
              </a:lnSpc>
            </a:pPr>
            <a:r>
              <a:rPr lang="en-US" sz="2799" spc="-223">
                <a:solidFill>
                  <a:srgbClr val="000000"/>
                </a:solidFill>
                <a:latin typeface="210 도시락"/>
                <a:ea typeface="210 도시락"/>
                <a:cs typeface="210 도시락"/>
                <a:sym typeface="210 도시락"/>
              </a:rPr>
              <a:t>김라라, 이수진, 최우원, 박지수</a:t>
            </a:r>
          </a:p>
        </p:txBody>
      </p:sp>
      <p:sp>
        <p:nvSpPr>
          <p:cNvPr id="5" name="TextBox 5"/>
          <p:cNvSpPr txBox="1"/>
          <p:nvPr/>
        </p:nvSpPr>
        <p:spPr>
          <a:xfrm>
            <a:off x="4421469" y="4157066"/>
            <a:ext cx="9445063" cy="1219200"/>
          </a:xfrm>
          <a:prstGeom prst="rect">
            <a:avLst/>
          </a:prstGeom>
        </p:spPr>
        <p:txBody>
          <a:bodyPr lIns="0" tIns="0" rIns="0" bIns="0" rtlCol="0" anchor="t">
            <a:spAutoFit/>
          </a:bodyPr>
          <a:lstStyle/>
          <a:p>
            <a:pPr marL="0" lvl="0" indent="0" algn="ctr">
              <a:lnSpc>
                <a:spcPts val="9000"/>
              </a:lnSpc>
            </a:pPr>
            <a:r>
              <a:rPr lang="en-US" sz="9000" spc="-719">
                <a:solidFill>
                  <a:srgbClr val="000000"/>
                </a:solidFill>
                <a:latin typeface="210 도시락"/>
                <a:ea typeface="210 도시락"/>
                <a:cs typeface="210 도시락"/>
                <a:sym typeface="210 도시락"/>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028700" y="3851074"/>
            <a:ext cx="16230600" cy="0"/>
          </a:xfrm>
          <a:prstGeom prst="line">
            <a:avLst/>
          </a:prstGeom>
          <a:ln w="9525" cap="flat">
            <a:solidFill>
              <a:srgbClr val="000000"/>
            </a:solidFill>
            <a:prstDash val="solid"/>
            <a:headEnd type="none" w="sm" len="sm"/>
            <a:tailEnd type="none" w="sm" len="sm"/>
          </a:ln>
        </p:spPr>
      </p:sp>
      <p:sp>
        <p:nvSpPr>
          <p:cNvPr id="3" name="AutoShape 3"/>
          <p:cNvSpPr/>
          <p:nvPr/>
        </p:nvSpPr>
        <p:spPr>
          <a:xfrm>
            <a:off x="1028700" y="3902743"/>
            <a:ext cx="16230600" cy="0"/>
          </a:xfrm>
          <a:prstGeom prst="line">
            <a:avLst/>
          </a:prstGeom>
          <a:ln w="9525" cap="flat">
            <a:solidFill>
              <a:srgbClr val="000000"/>
            </a:solidFill>
            <a:prstDash val="solid"/>
            <a:headEnd type="none" w="sm" len="sm"/>
            <a:tailEnd type="none" w="sm" len="sm"/>
          </a:ln>
        </p:spPr>
      </p:sp>
      <p:sp>
        <p:nvSpPr>
          <p:cNvPr id="4" name="TextBox 4"/>
          <p:cNvSpPr txBox="1"/>
          <p:nvPr/>
        </p:nvSpPr>
        <p:spPr>
          <a:xfrm>
            <a:off x="8643579" y="4393280"/>
            <a:ext cx="6033168" cy="4273542"/>
          </a:xfrm>
          <a:prstGeom prst="rect">
            <a:avLst/>
          </a:prstGeom>
        </p:spPr>
        <p:txBody>
          <a:bodyPr lIns="0" tIns="0" rIns="0" bIns="0" rtlCol="0" anchor="t">
            <a:spAutoFit/>
          </a:bodyPr>
          <a:lstStyle/>
          <a:p>
            <a:pPr algn="l">
              <a:lnSpc>
                <a:spcPts val="4200"/>
              </a:lnSpc>
            </a:pPr>
            <a:r>
              <a:rPr lang="en-US" sz="3000" spc="-60" err="1">
                <a:solidFill>
                  <a:srgbClr val="000000"/>
                </a:solidFill>
                <a:latin typeface="Canva Sans"/>
                <a:ea typeface="Canva Sans"/>
                <a:cs typeface="Canva Sans"/>
                <a:sym typeface="Canva Sans"/>
              </a:rPr>
              <a:t>프로젝트</a:t>
            </a:r>
            <a:r>
              <a:rPr lang="en-US" sz="3000" spc="-60" dirty="0">
                <a:solidFill>
                  <a:srgbClr val="000000"/>
                </a:solidFill>
                <a:latin typeface="Canva Sans"/>
                <a:ea typeface="Canva Sans"/>
                <a:cs typeface="Canva Sans"/>
                <a:sym typeface="Canva Sans"/>
              </a:rPr>
              <a:t> </a:t>
            </a:r>
            <a:r>
              <a:rPr lang="ko-KR" altLang="en-US" sz="3000" spc="-60">
                <a:solidFill>
                  <a:srgbClr val="000000"/>
                </a:solidFill>
                <a:latin typeface="Canva Sans"/>
                <a:ea typeface="Canva Sans"/>
                <a:cs typeface="Canva Sans"/>
                <a:sym typeface="Canva Sans"/>
              </a:rPr>
              <a:t>개요</a:t>
            </a:r>
            <a:endParaRPr lang="ko-KR" altLang="en-US" sz="3000" spc="-60">
              <a:solidFill>
                <a:srgbClr val="000000"/>
              </a:solidFill>
              <a:latin typeface="Canva Sans"/>
              <a:ea typeface="Canva Sans"/>
              <a:cs typeface="Canva Sans"/>
            </a:endParaRPr>
          </a:p>
          <a:p>
            <a:pPr>
              <a:lnSpc>
                <a:spcPts val="4200"/>
              </a:lnSpc>
            </a:pPr>
            <a:r>
              <a:rPr lang="ko-KR" altLang="en-US" sz="3000" spc="-60">
                <a:solidFill>
                  <a:srgbClr val="000000"/>
                </a:solidFill>
                <a:latin typeface="Canva Sans"/>
                <a:ea typeface="Canva Sans"/>
                <a:cs typeface="Canva Sans"/>
              </a:rPr>
              <a:t>시스템 구조</a:t>
            </a:r>
            <a:endParaRPr lang="ko-KR" altLang="en-US" sz="3000" spc="-60" dirty="0">
              <a:solidFill>
                <a:srgbClr val="000000"/>
              </a:solidFill>
              <a:latin typeface="Canva Sans"/>
              <a:ea typeface="Canva Sans"/>
              <a:cs typeface="Canva Sans"/>
            </a:endParaRPr>
          </a:p>
          <a:p>
            <a:pPr>
              <a:lnSpc>
                <a:spcPts val="4200"/>
              </a:lnSpc>
            </a:pPr>
            <a:r>
              <a:rPr lang="ko-KR" altLang="en-US" sz="3000" spc="-60">
                <a:solidFill>
                  <a:srgbClr val="000000"/>
                </a:solidFill>
                <a:latin typeface="Canva Sans"/>
                <a:ea typeface="Canva Sans"/>
                <a:cs typeface="Canva Sans"/>
              </a:rPr>
              <a:t>시스템 기능</a:t>
            </a:r>
            <a:endParaRPr lang="ko-KR" altLang="en-US" sz="3000" spc="-60" dirty="0">
              <a:solidFill>
                <a:srgbClr val="000000"/>
              </a:solidFill>
              <a:latin typeface="Canva Sans"/>
              <a:ea typeface="Canva Sans"/>
              <a:cs typeface="Canva Sans"/>
            </a:endParaRPr>
          </a:p>
          <a:p>
            <a:pPr>
              <a:lnSpc>
                <a:spcPts val="4200"/>
              </a:lnSpc>
            </a:pPr>
            <a:r>
              <a:rPr lang="ko-KR" altLang="en-US" sz="3000" spc="-60">
                <a:solidFill>
                  <a:srgbClr val="000000"/>
                </a:solidFill>
                <a:latin typeface="Canva Sans"/>
                <a:ea typeface="Canva Sans"/>
                <a:cs typeface="Canva Sans"/>
              </a:rPr>
              <a:t>구성원 역할</a:t>
            </a:r>
            <a:endParaRPr lang="ko-KR" altLang="en-US" sz="3000" spc="-60">
              <a:solidFill>
                <a:srgbClr val="000000"/>
              </a:solidFill>
              <a:latin typeface="Canva Sans"/>
              <a:ea typeface="Canva Sans"/>
              <a:cs typeface="Canva Sans"/>
              <a:sym typeface="Canva Sans"/>
            </a:endParaRPr>
          </a:p>
          <a:p>
            <a:pPr algn="l">
              <a:lnSpc>
                <a:spcPts val="4200"/>
              </a:lnSpc>
            </a:pPr>
            <a:r>
              <a:rPr lang="en-US" sz="3000" spc="-60" err="1">
                <a:solidFill>
                  <a:srgbClr val="000000"/>
                </a:solidFill>
                <a:latin typeface="Canva Sans"/>
                <a:ea typeface="Canva Sans"/>
                <a:cs typeface="Canva Sans"/>
                <a:sym typeface="Canva Sans"/>
              </a:rPr>
              <a:t>프로젝트</a:t>
            </a:r>
            <a:r>
              <a:rPr lang="en-US" sz="3000" spc="-60" dirty="0">
                <a:solidFill>
                  <a:srgbClr val="000000"/>
                </a:solidFill>
                <a:latin typeface="Canva Sans"/>
                <a:ea typeface="Canva Sans"/>
                <a:cs typeface="Canva Sans"/>
                <a:sym typeface="Canva Sans"/>
              </a:rPr>
              <a:t> </a:t>
            </a:r>
            <a:r>
              <a:rPr lang="en-US" sz="3000" spc="-60">
                <a:solidFill>
                  <a:srgbClr val="000000"/>
                </a:solidFill>
                <a:latin typeface="Canva Sans"/>
                <a:ea typeface="Canva Sans"/>
                <a:cs typeface="Canva Sans"/>
                <a:sym typeface="Canva Sans"/>
              </a:rPr>
              <a:t>진행과정</a:t>
            </a:r>
            <a:endParaRPr lang="en-US" sz="3000" spc="-60">
              <a:solidFill>
                <a:srgbClr val="000000"/>
              </a:solidFill>
              <a:latin typeface="Canva Sans"/>
              <a:ea typeface="Canva Sans"/>
              <a:cs typeface="Canva Sans"/>
            </a:endParaRPr>
          </a:p>
          <a:p>
            <a:pPr>
              <a:lnSpc>
                <a:spcPts val="4200"/>
              </a:lnSpc>
            </a:pPr>
            <a:r>
              <a:rPr lang="ko-KR" altLang="en-US" sz="3000" spc="-60">
                <a:solidFill>
                  <a:srgbClr val="000000"/>
                </a:solidFill>
                <a:latin typeface="Canva Sans"/>
                <a:ea typeface="Canva Sans"/>
                <a:cs typeface="Canva Sans"/>
              </a:rPr>
              <a:t>시연 동영상(동작 사진)</a:t>
            </a:r>
            <a:endParaRPr lang="en-US" altLang="ko-KR" sz="3000" spc="-60">
              <a:solidFill>
                <a:srgbClr val="000000"/>
              </a:solidFill>
              <a:latin typeface="Canva Sans"/>
              <a:ea typeface="Canva Sans"/>
              <a:cs typeface="Canva Sans"/>
            </a:endParaRPr>
          </a:p>
          <a:p>
            <a:pPr>
              <a:lnSpc>
                <a:spcPts val="4200"/>
              </a:lnSpc>
            </a:pPr>
            <a:r>
              <a:rPr lang="ko-KR" altLang="en-US" sz="3000" spc="-60">
                <a:solidFill>
                  <a:srgbClr val="000000"/>
                </a:solidFill>
                <a:latin typeface="Canva Sans"/>
                <a:ea typeface="Canva Sans"/>
                <a:cs typeface="Canva Sans"/>
              </a:rPr>
              <a:t>개인별 성찰 </a:t>
            </a:r>
            <a:endParaRPr lang="en-US" sz="3000" spc="-60" dirty="0">
              <a:solidFill>
                <a:srgbClr val="000000"/>
              </a:solidFill>
              <a:latin typeface="Canva Sans"/>
              <a:ea typeface="Canva Sans"/>
              <a:cs typeface="Canva Sans"/>
            </a:endParaRPr>
          </a:p>
          <a:p>
            <a:pPr algn="l">
              <a:lnSpc>
                <a:spcPts val="4200"/>
              </a:lnSpc>
              <a:spcBef>
                <a:spcPct val="0"/>
              </a:spcBef>
            </a:pPr>
            <a:r>
              <a:rPr lang="en-US" sz="3000" spc="-60">
                <a:solidFill>
                  <a:srgbClr val="000000"/>
                </a:solidFill>
                <a:latin typeface="Canva Sans"/>
                <a:ea typeface="Canva Sans"/>
                <a:cs typeface="Canva Sans"/>
                <a:sym typeface="Canva Sans"/>
              </a:rPr>
              <a:t>Q&amp;A</a:t>
            </a:r>
          </a:p>
        </p:txBody>
      </p:sp>
      <p:sp>
        <p:nvSpPr>
          <p:cNvPr id="5" name="TextBox 5"/>
          <p:cNvSpPr txBox="1"/>
          <p:nvPr/>
        </p:nvSpPr>
        <p:spPr>
          <a:xfrm>
            <a:off x="6603391" y="4393280"/>
            <a:ext cx="1594676" cy="4248150"/>
          </a:xfrm>
          <a:prstGeom prst="rect">
            <a:avLst/>
          </a:prstGeom>
        </p:spPr>
        <p:txBody>
          <a:bodyPr lIns="0" tIns="0" rIns="0" bIns="0" rtlCol="0" anchor="t">
            <a:spAutoFit/>
          </a:bodyPr>
          <a:lstStyle/>
          <a:p>
            <a:pPr algn="r">
              <a:lnSpc>
                <a:spcPts val="4200"/>
              </a:lnSpc>
            </a:pPr>
            <a:r>
              <a:rPr lang="en-US" sz="3000" spc="-60">
                <a:solidFill>
                  <a:srgbClr val="000000"/>
                </a:solidFill>
                <a:latin typeface="Canva Sans"/>
                <a:ea typeface="Canva Sans"/>
                <a:cs typeface="Canva Sans"/>
                <a:sym typeface="Canva Sans"/>
              </a:rPr>
              <a:t>01</a:t>
            </a:r>
          </a:p>
          <a:p>
            <a:pPr algn="r">
              <a:lnSpc>
                <a:spcPts val="4200"/>
              </a:lnSpc>
            </a:pPr>
            <a:r>
              <a:rPr lang="en-US" sz="3000" spc="-60">
                <a:solidFill>
                  <a:srgbClr val="000000"/>
                </a:solidFill>
                <a:latin typeface="Canva Sans"/>
                <a:ea typeface="Canva Sans"/>
                <a:cs typeface="Canva Sans"/>
                <a:sym typeface="Canva Sans"/>
              </a:rPr>
              <a:t>02</a:t>
            </a:r>
          </a:p>
          <a:p>
            <a:pPr algn="r">
              <a:lnSpc>
                <a:spcPts val="4200"/>
              </a:lnSpc>
            </a:pPr>
            <a:r>
              <a:rPr lang="en-US" sz="3000" spc="-60">
                <a:solidFill>
                  <a:srgbClr val="000000"/>
                </a:solidFill>
                <a:latin typeface="Canva Sans"/>
                <a:ea typeface="Canva Sans"/>
                <a:cs typeface="Canva Sans"/>
                <a:sym typeface="Canva Sans"/>
              </a:rPr>
              <a:t>03</a:t>
            </a:r>
          </a:p>
          <a:p>
            <a:pPr algn="r">
              <a:lnSpc>
                <a:spcPts val="4200"/>
              </a:lnSpc>
            </a:pPr>
            <a:r>
              <a:rPr lang="en-US" sz="3000" spc="-60">
                <a:solidFill>
                  <a:srgbClr val="000000"/>
                </a:solidFill>
                <a:latin typeface="Canva Sans"/>
                <a:ea typeface="Canva Sans"/>
                <a:cs typeface="Canva Sans"/>
                <a:sym typeface="Canva Sans"/>
              </a:rPr>
              <a:t>04</a:t>
            </a:r>
          </a:p>
          <a:p>
            <a:pPr algn="r">
              <a:lnSpc>
                <a:spcPts val="4200"/>
              </a:lnSpc>
            </a:pPr>
            <a:r>
              <a:rPr lang="en-US" sz="3000" spc="-60">
                <a:solidFill>
                  <a:srgbClr val="000000"/>
                </a:solidFill>
                <a:latin typeface="Canva Sans"/>
                <a:ea typeface="Canva Sans"/>
                <a:cs typeface="Canva Sans"/>
                <a:sym typeface="Canva Sans"/>
              </a:rPr>
              <a:t>05</a:t>
            </a:r>
          </a:p>
          <a:p>
            <a:pPr algn="r">
              <a:lnSpc>
                <a:spcPts val="4200"/>
              </a:lnSpc>
            </a:pPr>
            <a:r>
              <a:rPr lang="en-US" sz="3000" spc="-60">
                <a:solidFill>
                  <a:srgbClr val="000000"/>
                </a:solidFill>
                <a:latin typeface="Canva Sans"/>
                <a:ea typeface="Canva Sans"/>
                <a:cs typeface="Canva Sans"/>
                <a:sym typeface="Canva Sans"/>
              </a:rPr>
              <a:t>06</a:t>
            </a:r>
          </a:p>
          <a:p>
            <a:pPr algn="r">
              <a:lnSpc>
                <a:spcPts val="4200"/>
              </a:lnSpc>
            </a:pPr>
            <a:r>
              <a:rPr lang="en-US" sz="3000" spc="-60">
                <a:solidFill>
                  <a:srgbClr val="000000"/>
                </a:solidFill>
                <a:latin typeface="Canva Sans"/>
                <a:ea typeface="Canva Sans"/>
                <a:cs typeface="Canva Sans"/>
                <a:sym typeface="Canva Sans"/>
              </a:rPr>
              <a:t>07</a:t>
            </a:r>
          </a:p>
          <a:p>
            <a:pPr algn="r">
              <a:lnSpc>
                <a:spcPts val="4200"/>
              </a:lnSpc>
              <a:spcBef>
                <a:spcPct val="0"/>
              </a:spcBef>
            </a:pPr>
            <a:r>
              <a:rPr lang="en-US" sz="3000" spc="-60">
                <a:solidFill>
                  <a:srgbClr val="000000"/>
                </a:solidFill>
                <a:latin typeface="Canva Sans"/>
                <a:ea typeface="Canva Sans"/>
                <a:cs typeface="Canva Sans"/>
                <a:sym typeface="Canva Sans"/>
              </a:rPr>
              <a:t>08</a:t>
            </a:r>
          </a:p>
        </p:txBody>
      </p:sp>
      <p:grpSp>
        <p:nvGrpSpPr>
          <p:cNvPr id="6" name="Group 6"/>
          <p:cNvGrpSpPr/>
          <p:nvPr/>
        </p:nvGrpSpPr>
        <p:grpSpPr>
          <a:xfrm>
            <a:off x="7901150" y="1043752"/>
            <a:ext cx="2485699" cy="704114"/>
            <a:chOff x="0" y="0"/>
            <a:chExt cx="812800" cy="230238"/>
          </a:xfrm>
        </p:grpSpPr>
        <p:sp>
          <p:nvSpPr>
            <p:cNvPr id="7" name="Freeform 7"/>
            <p:cNvSpPr/>
            <p:nvPr/>
          </p:nvSpPr>
          <p:spPr>
            <a:xfrm>
              <a:off x="0" y="0"/>
              <a:ext cx="812800" cy="230238"/>
            </a:xfrm>
            <a:custGeom>
              <a:avLst/>
              <a:gdLst/>
              <a:ahLst/>
              <a:cxnLst/>
              <a:rect l="l" t="t" r="r" b="b"/>
              <a:pathLst>
                <a:path w="812800" h="230238">
                  <a:moveTo>
                    <a:pt x="406400" y="0"/>
                  </a:moveTo>
                  <a:cubicBezTo>
                    <a:pt x="181951" y="0"/>
                    <a:pt x="0" y="51541"/>
                    <a:pt x="0" y="115119"/>
                  </a:cubicBezTo>
                  <a:cubicBezTo>
                    <a:pt x="0" y="178698"/>
                    <a:pt x="181951" y="230238"/>
                    <a:pt x="406400" y="230238"/>
                  </a:cubicBezTo>
                  <a:cubicBezTo>
                    <a:pt x="630849" y="230238"/>
                    <a:pt x="812800" y="178698"/>
                    <a:pt x="812800" y="115119"/>
                  </a:cubicBezTo>
                  <a:cubicBezTo>
                    <a:pt x="812800" y="51541"/>
                    <a:pt x="630849" y="0"/>
                    <a:pt x="406400" y="0"/>
                  </a:cubicBezTo>
                  <a:close/>
                </a:path>
              </a:pathLst>
            </a:custGeom>
            <a:solidFill>
              <a:srgbClr val="000000">
                <a:alpha val="0"/>
              </a:srgbClr>
            </a:solidFill>
            <a:ln w="9525" cap="sq">
              <a:solidFill>
                <a:srgbClr val="000000"/>
              </a:solidFill>
              <a:prstDash val="solid"/>
              <a:miter/>
            </a:ln>
          </p:spPr>
        </p:sp>
        <p:sp>
          <p:nvSpPr>
            <p:cNvPr id="8" name="TextBox 8"/>
            <p:cNvSpPr txBox="1"/>
            <p:nvPr/>
          </p:nvSpPr>
          <p:spPr>
            <a:xfrm>
              <a:off x="76200" y="2535"/>
              <a:ext cx="660400" cy="206119"/>
            </a:xfrm>
            <a:prstGeom prst="rect">
              <a:avLst/>
            </a:prstGeom>
          </p:spPr>
          <p:txBody>
            <a:bodyPr lIns="22424" tIns="22424" rIns="22424" bIns="22424" rtlCol="0" anchor="ctr"/>
            <a:lstStyle/>
            <a:p>
              <a:pPr algn="ctr">
                <a:lnSpc>
                  <a:spcPts val="1235"/>
                </a:lnSpc>
                <a:spcBef>
                  <a:spcPct val="0"/>
                </a:spcBef>
              </a:pPr>
              <a:endParaRPr/>
            </a:p>
          </p:txBody>
        </p:sp>
      </p:grpSp>
      <p:sp>
        <p:nvSpPr>
          <p:cNvPr id="9" name="TextBox 9"/>
          <p:cNvSpPr txBox="1"/>
          <p:nvPr/>
        </p:nvSpPr>
        <p:spPr>
          <a:xfrm>
            <a:off x="8243656" y="1160859"/>
            <a:ext cx="1800687" cy="422275"/>
          </a:xfrm>
          <a:prstGeom prst="rect">
            <a:avLst/>
          </a:prstGeom>
        </p:spPr>
        <p:txBody>
          <a:bodyPr lIns="0" tIns="0" rIns="0" bIns="0" rtlCol="0" anchor="t">
            <a:spAutoFit/>
          </a:bodyPr>
          <a:lstStyle/>
          <a:p>
            <a:pPr algn="ctr">
              <a:lnSpc>
                <a:spcPts val="3499"/>
              </a:lnSpc>
              <a:spcBef>
                <a:spcPct val="0"/>
              </a:spcBef>
            </a:pPr>
            <a:r>
              <a:rPr lang="en-US" sz="2499" spc="-49">
                <a:solidFill>
                  <a:srgbClr val="000000"/>
                </a:solidFill>
                <a:latin typeface="Canva Sans"/>
                <a:ea typeface="Canva Sans"/>
                <a:cs typeface="Canva Sans"/>
                <a:sym typeface="Canva Sans"/>
              </a:rPr>
              <a:t>PROJECT</a:t>
            </a:r>
          </a:p>
        </p:txBody>
      </p:sp>
      <p:sp>
        <p:nvSpPr>
          <p:cNvPr id="10" name="TextBox 10"/>
          <p:cNvSpPr txBox="1"/>
          <p:nvPr/>
        </p:nvSpPr>
        <p:spPr>
          <a:xfrm>
            <a:off x="3303457" y="1947891"/>
            <a:ext cx="11681086" cy="1552575"/>
          </a:xfrm>
          <a:prstGeom prst="rect">
            <a:avLst/>
          </a:prstGeom>
        </p:spPr>
        <p:txBody>
          <a:bodyPr lIns="0" tIns="0" rIns="0" bIns="0" rtlCol="0" anchor="t">
            <a:spAutoFit/>
          </a:bodyPr>
          <a:lstStyle/>
          <a:p>
            <a:pPr algn="ctr">
              <a:lnSpc>
                <a:spcPts val="12599"/>
              </a:lnSpc>
              <a:spcBef>
                <a:spcPct val="0"/>
              </a:spcBef>
            </a:pPr>
            <a:r>
              <a:rPr lang="en-US" sz="9000" spc="-719">
                <a:solidFill>
                  <a:srgbClr val="000000"/>
                </a:solidFill>
                <a:latin typeface="210 도시락"/>
                <a:ea typeface="210 도시락"/>
                <a:cs typeface="210 도시락"/>
                <a:sym typeface="210 도시락"/>
              </a:rPr>
              <a:t>목차</a:t>
            </a:r>
          </a:p>
        </p:txBody>
      </p:sp>
    </p:spTree>
  </p:cSld>
  <p:clrMapOvr>
    <a:masterClrMapping/>
  </p:clrMapOvr>
</p:sld>
</file>

<file path=ppt/slides/slide3.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flipV="1">
            <a:off x="1028700" y="0"/>
            <a:ext cx="4762" cy="10287000"/>
          </a:xfrm>
          <a:prstGeom prst="line">
            <a:avLst/>
          </a:prstGeom>
          <a:ln w="9525" cap="flat">
            <a:solidFill>
              <a:srgbClr val="000000"/>
            </a:solidFill>
            <a:prstDash val="solid"/>
            <a:headEnd type="none" w="sm" len="sm"/>
            <a:tailEnd type="none" w="sm" len="sm"/>
          </a:ln>
        </p:spPr>
      </p:sp>
      <p:sp>
        <p:nvSpPr>
          <p:cNvPr id="3" name="AutoShape 3"/>
          <p:cNvSpPr/>
          <p:nvPr/>
        </p:nvSpPr>
        <p:spPr>
          <a:xfrm flipV="1">
            <a:off x="1086524" y="0"/>
            <a:ext cx="4762" cy="10287000"/>
          </a:xfrm>
          <a:prstGeom prst="line">
            <a:avLst/>
          </a:prstGeom>
          <a:ln w="9525" cap="flat">
            <a:solidFill>
              <a:srgbClr val="000000"/>
            </a:solidFill>
            <a:prstDash val="solid"/>
            <a:headEnd type="none" w="sm" len="sm"/>
            <a:tailEnd type="none" w="sm" len="sm"/>
          </a:ln>
        </p:spPr>
      </p:sp>
      <p:sp>
        <p:nvSpPr>
          <p:cNvPr id="4" name="TextBox 4"/>
          <p:cNvSpPr txBox="1"/>
          <p:nvPr/>
        </p:nvSpPr>
        <p:spPr>
          <a:xfrm>
            <a:off x="2334813" y="3175052"/>
            <a:ext cx="14155204" cy="7550098"/>
          </a:xfrm>
          <a:prstGeom prst="rect">
            <a:avLst/>
          </a:prstGeom>
        </p:spPr>
        <p:txBody>
          <a:bodyPr wrap="square" lIns="0" tIns="0" rIns="0" bIns="0" anchor="t">
            <a:spAutoFit/>
          </a:bodyPr>
          <a:lstStyle/>
          <a:p>
            <a:pPr lvl="0" algn="l">
              <a:lnSpc>
                <a:spcPts val="3500"/>
              </a:lnSpc>
              <a:spcBef>
                <a:spcPct val="0"/>
              </a:spcBef>
              <a:defRPr/>
            </a:pPr>
            <a:r>
              <a:rPr lang="en-US" altLang="ko-KR" sz="3000" b="1" spc="-50">
                <a:solidFill>
                  <a:srgbClr val="000000"/>
                </a:solidFill>
                <a:latin typeface="Canva Sans"/>
                <a:ea typeface="Canva Sans"/>
                <a:cs typeface="Canva Sans"/>
                <a:sym typeface="Canva Sans"/>
              </a:rPr>
              <a:t>-</a:t>
            </a:r>
            <a:r>
              <a:rPr lang="ko-KR" altLang="en-US" sz="3000" b="1" spc="-50">
                <a:solidFill>
                  <a:srgbClr val="000000"/>
                </a:solidFill>
                <a:latin typeface="Canva Sans"/>
                <a:ea typeface="Canva Sans"/>
                <a:cs typeface="Canva Sans"/>
                <a:sym typeface="Canva Sans"/>
              </a:rPr>
              <a:t>선정이유</a:t>
            </a:r>
            <a:endParaRPr lang="ko-KR" altLang="en-US" sz="3000" b="1" spc="-50">
              <a:solidFill>
                <a:srgbClr val="000000"/>
              </a:solidFill>
              <a:latin typeface="Canva Sans"/>
              <a:ea typeface="Canva Sans"/>
              <a:cs typeface="Canva Sans"/>
              <a:sym typeface="Canva Sans"/>
            </a:endParaRPr>
          </a:p>
          <a:p>
            <a:pPr lvl="0" algn="l">
              <a:lnSpc>
                <a:spcPts val="3500"/>
              </a:lnSpc>
              <a:spcBef>
                <a:spcPct val="0"/>
              </a:spcBef>
              <a:defRPr/>
            </a:pPr>
            <a:endParaRPr lang="ko-KR" altLang="en-US" sz="3000" b="1" spc="-50">
              <a:solidFill>
                <a:srgbClr val="000000"/>
              </a:solidFill>
              <a:latin typeface="Canva Sans"/>
              <a:ea typeface="Canva Sans"/>
              <a:cs typeface="Canva Sans"/>
              <a:sym typeface="Canva Sans"/>
            </a:endParaRPr>
          </a:p>
          <a:p>
            <a:pPr lvl="0" algn="l">
              <a:lnSpc>
                <a:spcPts val="3500"/>
              </a:lnSpc>
              <a:spcBef>
                <a:spcPct val="0"/>
              </a:spcBef>
              <a:defRPr/>
            </a:pPr>
            <a:endParaRPr lang="ko-KR" altLang="en-US" sz="3000" b="1" spc="-50">
              <a:solidFill>
                <a:srgbClr val="000000"/>
              </a:solidFill>
              <a:latin typeface="Canva Sans"/>
              <a:ea typeface="Canva Sans"/>
              <a:cs typeface="Canva Sans"/>
              <a:sym typeface="Canva Sans"/>
            </a:endParaRPr>
          </a:p>
          <a:p>
            <a:pPr lvl="0" algn="l">
              <a:lnSpc>
                <a:spcPts val="3500"/>
              </a:lnSpc>
              <a:spcBef>
                <a:spcPct val="0"/>
              </a:spcBef>
              <a:defRPr/>
            </a:pPr>
            <a:endParaRPr lang="ko-KR" altLang="en-US" sz="3000" b="1" spc="-50">
              <a:solidFill>
                <a:srgbClr val="000000"/>
              </a:solidFill>
              <a:latin typeface="Canva Sans"/>
              <a:ea typeface="Canva Sans"/>
              <a:cs typeface="Canva Sans"/>
              <a:sym typeface="Canva Sans"/>
            </a:endParaRPr>
          </a:p>
          <a:p>
            <a:pPr lvl="0" algn="l">
              <a:lnSpc>
                <a:spcPts val="3500"/>
              </a:lnSpc>
              <a:spcBef>
                <a:spcPct val="0"/>
              </a:spcBef>
              <a:defRPr/>
            </a:pPr>
            <a:endParaRPr lang="ko-KR" altLang="en-US" sz="3000" b="1" spc="-50">
              <a:solidFill>
                <a:srgbClr val="000000"/>
              </a:solidFill>
              <a:latin typeface="Canva Sans"/>
              <a:ea typeface="Canva Sans"/>
              <a:cs typeface="Canva Sans"/>
              <a:sym typeface="Canva Sans"/>
            </a:endParaRPr>
          </a:p>
          <a:p>
            <a:pPr lvl="0" algn="l">
              <a:lnSpc>
                <a:spcPts val="3500"/>
              </a:lnSpc>
              <a:spcBef>
                <a:spcPct val="0"/>
              </a:spcBef>
              <a:defRPr/>
            </a:pPr>
            <a:endParaRPr lang="ko-KR" altLang="en-US" sz="3000" b="1" spc="-50">
              <a:solidFill>
                <a:srgbClr val="000000"/>
              </a:solidFill>
              <a:latin typeface="Canva Sans"/>
              <a:ea typeface="Canva Sans"/>
              <a:cs typeface="Canva Sans"/>
              <a:sym typeface="Canva Sans"/>
            </a:endParaRPr>
          </a:p>
          <a:p>
            <a:pPr lvl="0" algn="l">
              <a:lnSpc>
                <a:spcPts val="3500"/>
              </a:lnSpc>
              <a:spcBef>
                <a:spcPct val="0"/>
              </a:spcBef>
              <a:defRPr/>
            </a:pPr>
            <a:endParaRPr lang="ko-KR" altLang="en-US" sz="3000" b="1" spc="-50">
              <a:solidFill>
                <a:srgbClr val="000000"/>
              </a:solidFill>
              <a:latin typeface="Canva Sans"/>
              <a:ea typeface="Canva Sans"/>
              <a:cs typeface="Canva Sans"/>
              <a:sym typeface="Canva Sans"/>
            </a:endParaRPr>
          </a:p>
          <a:p>
            <a:pPr lvl="0" algn="l">
              <a:lnSpc>
                <a:spcPts val="3500"/>
              </a:lnSpc>
              <a:spcBef>
                <a:spcPct val="0"/>
              </a:spcBef>
              <a:defRPr/>
            </a:pPr>
            <a:endParaRPr lang="ko-KR" altLang="en-US" sz="3000" b="1" spc="-50">
              <a:solidFill>
                <a:srgbClr val="000000"/>
              </a:solidFill>
              <a:latin typeface="Canva Sans"/>
              <a:ea typeface="Canva Sans"/>
              <a:cs typeface="Canva Sans"/>
              <a:sym typeface="Canva Sans"/>
            </a:endParaRPr>
          </a:p>
          <a:p>
            <a:pPr lvl="0" algn="l">
              <a:lnSpc>
                <a:spcPts val="3500"/>
              </a:lnSpc>
              <a:spcBef>
                <a:spcPct val="0"/>
              </a:spcBef>
              <a:defRPr/>
            </a:pPr>
            <a:endParaRPr lang="ko-KR" altLang="en-US" sz="3000" b="1" spc="-50">
              <a:solidFill>
                <a:srgbClr val="000000"/>
              </a:solidFill>
              <a:latin typeface="Canva Sans"/>
              <a:ea typeface="Canva Sans"/>
              <a:cs typeface="Canva Sans"/>
              <a:sym typeface="Canva Sans"/>
            </a:endParaRPr>
          </a:p>
          <a:p>
            <a:pPr lvl="0" algn="l">
              <a:lnSpc>
                <a:spcPts val="3500"/>
              </a:lnSpc>
              <a:spcBef>
                <a:spcPct val="0"/>
              </a:spcBef>
              <a:defRPr/>
            </a:pPr>
            <a:endParaRPr lang="ko-KR" altLang="en-US" sz="3000" b="1" spc="-50">
              <a:solidFill>
                <a:srgbClr val="000000"/>
              </a:solidFill>
              <a:latin typeface="Canva Sans"/>
              <a:ea typeface="Canva Sans"/>
              <a:cs typeface="Canva Sans"/>
              <a:sym typeface="Canva Sans"/>
            </a:endParaRPr>
          </a:p>
          <a:p>
            <a:pPr lvl="0" algn="l">
              <a:lnSpc>
                <a:spcPts val="3500"/>
              </a:lnSpc>
              <a:spcBef>
                <a:spcPct val="0"/>
              </a:spcBef>
              <a:defRPr/>
            </a:pPr>
            <a:endParaRPr lang="ko-KR" altLang="en-US" sz="3000" b="1" spc="-50">
              <a:solidFill>
                <a:srgbClr val="000000"/>
              </a:solidFill>
              <a:latin typeface="Canva Sans"/>
              <a:ea typeface="Canva Sans"/>
              <a:cs typeface="Canva Sans"/>
              <a:sym typeface="Canva Sans"/>
            </a:endParaRPr>
          </a:p>
          <a:p>
            <a:pPr lvl="0" algn="l">
              <a:lnSpc>
                <a:spcPts val="3500"/>
              </a:lnSpc>
              <a:spcBef>
                <a:spcPct val="0"/>
              </a:spcBef>
              <a:defRPr/>
            </a:pPr>
            <a:endParaRPr lang="ko-KR" altLang="en-US" sz="3000" b="1" spc="-50">
              <a:solidFill>
                <a:srgbClr val="000000"/>
              </a:solidFill>
              <a:latin typeface="Canva Sans"/>
              <a:ea typeface="Canva Sans"/>
              <a:cs typeface="Canva Sans"/>
              <a:sym typeface="Canva Sans"/>
            </a:endParaRPr>
          </a:p>
          <a:p>
            <a:pPr lvl="0" algn="l">
              <a:lnSpc>
                <a:spcPts val="3500"/>
              </a:lnSpc>
              <a:spcBef>
                <a:spcPct val="0"/>
              </a:spcBef>
              <a:defRPr/>
            </a:pPr>
            <a:endParaRPr lang="ko-KR" altLang="en-US" sz="3000" b="1" spc="-50">
              <a:solidFill>
                <a:srgbClr val="000000"/>
              </a:solidFill>
              <a:latin typeface="Canva Sans"/>
              <a:ea typeface="Canva Sans"/>
              <a:cs typeface="Canva Sans"/>
              <a:sym typeface="Canva Sans"/>
            </a:endParaRPr>
          </a:p>
          <a:p>
            <a:pPr lvl="0" algn="l">
              <a:lnSpc>
                <a:spcPts val="3500"/>
              </a:lnSpc>
              <a:spcBef>
                <a:spcPct val="0"/>
              </a:spcBef>
              <a:defRPr/>
            </a:pPr>
            <a:r>
              <a:rPr lang="ko-KR" altLang="en-US" sz="3000" b="1" spc="-50">
                <a:solidFill>
                  <a:srgbClr val="000000"/>
                </a:solidFill>
                <a:latin typeface="Canva Sans"/>
                <a:ea typeface="Canva Sans"/>
                <a:cs typeface="Canva Sans"/>
                <a:sym typeface="Canva Sans"/>
              </a:rPr>
              <a:t> </a:t>
            </a:r>
            <a:r>
              <a:rPr lang="en-US" altLang="ko-KR" sz="3000" b="1" spc="-50">
                <a:solidFill>
                  <a:srgbClr val="000000"/>
                </a:solidFill>
                <a:latin typeface="Canva Sans"/>
                <a:ea typeface="Canva Sans"/>
                <a:cs typeface="Canva Sans"/>
                <a:sym typeface="Canva Sans"/>
              </a:rPr>
              <a:t>-</a:t>
            </a:r>
            <a:r>
              <a:rPr lang="ko-KR" altLang="en-US" sz="3000" b="1" spc="-50">
                <a:solidFill>
                  <a:srgbClr val="000000"/>
                </a:solidFill>
                <a:latin typeface="Canva Sans"/>
                <a:ea typeface="Canva Sans"/>
                <a:cs typeface="Canva Sans"/>
                <a:sym typeface="Canva Sans"/>
              </a:rPr>
              <a:t>  </a:t>
            </a:r>
            <a:r>
              <a:rPr lang="zh-CN" altLang="en-US" sz="3000" b="1" spc="-50">
                <a:solidFill>
                  <a:srgbClr val="000000"/>
                </a:solidFill>
                <a:latin typeface="Canva Sans"/>
                <a:ea typeface="Canva Sans"/>
                <a:cs typeface="Canva Sans"/>
                <a:sym typeface="Canva Sans"/>
              </a:rPr>
              <a:t>데이터 기반 농업 : 감(感)에 의존하던 농업 → 센서 데이터 중심 관리로 전환</a:t>
            </a:r>
            <a:endParaRPr lang="zh-CN" altLang="en-US" sz="3000" b="1" spc="-50">
              <a:solidFill>
                <a:srgbClr val="000000"/>
              </a:solidFill>
              <a:latin typeface="Canva Sans"/>
              <a:ea typeface="Canva Sans"/>
              <a:cs typeface="Canva Sans"/>
              <a:sym typeface="Canva Sans"/>
            </a:endParaRPr>
          </a:p>
          <a:p>
            <a:pPr lvl="0" algn="l">
              <a:lnSpc>
                <a:spcPts val="3500"/>
              </a:lnSpc>
              <a:spcBef>
                <a:spcPct val="0"/>
              </a:spcBef>
              <a:defRPr/>
            </a:pPr>
            <a:r>
              <a:rPr lang="ko-KR" altLang="en-US" sz="3000" b="1" spc="-50">
                <a:solidFill>
                  <a:srgbClr val="000000"/>
                </a:solidFill>
                <a:latin typeface="Canva Sans"/>
                <a:ea typeface="Canva Sans"/>
                <a:cs typeface="Canva Sans"/>
                <a:sym typeface="Canva Sans"/>
              </a:rPr>
              <a:t> </a:t>
            </a:r>
            <a:r>
              <a:rPr lang="en-US" altLang="ko-KR" sz="3000" b="1" spc="-50">
                <a:solidFill>
                  <a:srgbClr val="000000"/>
                </a:solidFill>
                <a:latin typeface="Canva Sans"/>
                <a:ea typeface="Canva Sans"/>
                <a:cs typeface="Canva Sans"/>
                <a:sym typeface="Canva Sans"/>
              </a:rPr>
              <a:t>-</a:t>
            </a:r>
            <a:r>
              <a:rPr lang="ko-KR" altLang="en-US" sz="3000" b="1" spc="-50">
                <a:solidFill>
                  <a:srgbClr val="000000"/>
                </a:solidFill>
                <a:latin typeface="Canva Sans"/>
                <a:ea typeface="Canva Sans"/>
                <a:cs typeface="Canva Sans"/>
                <a:sym typeface="Canva Sans"/>
              </a:rPr>
              <a:t>  스마트팜 창업 지원 확산</a:t>
            </a:r>
            <a:endParaRPr lang="ko-KR" altLang="en-US" sz="3000" b="1" spc="-50">
              <a:solidFill>
                <a:srgbClr val="000000"/>
              </a:solidFill>
              <a:latin typeface="Canva Sans"/>
              <a:ea typeface="Canva Sans"/>
              <a:cs typeface="Canva Sans"/>
              <a:sym typeface="Canva Sans"/>
            </a:endParaRPr>
          </a:p>
          <a:p>
            <a:pPr lvl="0" algn="l">
              <a:lnSpc>
                <a:spcPts val="3500"/>
              </a:lnSpc>
              <a:spcBef>
                <a:spcPct val="0"/>
              </a:spcBef>
              <a:defRPr/>
            </a:pPr>
            <a:endParaRPr lang="ko-KR" altLang="en-US" sz="3000" b="1" spc="-50">
              <a:solidFill>
                <a:srgbClr val="000000"/>
              </a:solidFill>
              <a:latin typeface="Canva Sans"/>
              <a:ea typeface="Canva Sans"/>
              <a:cs typeface="Canva Sans"/>
              <a:sym typeface="Canva Sans"/>
            </a:endParaRPr>
          </a:p>
          <a:p>
            <a:pPr lvl="0" algn="l">
              <a:lnSpc>
                <a:spcPts val="3500"/>
              </a:lnSpc>
              <a:spcBef>
                <a:spcPct val="0"/>
              </a:spcBef>
              <a:defRPr/>
            </a:pPr>
            <a:endParaRPr lang="ko-KR" altLang="en-US" sz="3000" b="1" spc="-50">
              <a:solidFill>
                <a:srgbClr val="000000"/>
              </a:solidFill>
              <a:latin typeface="Canva Sans"/>
              <a:ea typeface="Canva Sans"/>
              <a:cs typeface="Canva Sans"/>
              <a:sym typeface="Canva Sans"/>
            </a:endParaRPr>
          </a:p>
        </p:txBody>
      </p:sp>
      <p:grpSp>
        <p:nvGrpSpPr>
          <p:cNvPr id="5" name="Group 5"/>
          <p:cNvGrpSpPr/>
          <p:nvPr/>
        </p:nvGrpSpPr>
        <p:grpSpPr>
          <a:xfrm>
            <a:off x="8269253" y="1043752"/>
            <a:ext cx="2485699" cy="704114"/>
            <a:chOff x="0" y="0"/>
            <a:chExt cx="812800" cy="230238"/>
          </a:xfrm>
        </p:grpSpPr>
        <p:sp>
          <p:nvSpPr>
            <p:cNvPr id="6" name="Freeform 6"/>
            <p:cNvSpPr/>
            <p:nvPr/>
          </p:nvSpPr>
          <p:spPr>
            <a:xfrm>
              <a:off x="0" y="0"/>
              <a:ext cx="812800" cy="230238"/>
            </a:xfrm>
            <a:custGeom>
              <a:avLst/>
              <a:gdLst/>
              <a:ahLst/>
              <a:cxnLst/>
              <a:rect l="l" t="t" r="r" b="b"/>
              <a:pathLst>
                <a:path w="812800" h="230238">
                  <a:moveTo>
                    <a:pt x="406400" y="0"/>
                  </a:moveTo>
                  <a:cubicBezTo>
                    <a:pt x="181951" y="0"/>
                    <a:pt x="0" y="51541"/>
                    <a:pt x="0" y="115119"/>
                  </a:cubicBezTo>
                  <a:cubicBezTo>
                    <a:pt x="0" y="178698"/>
                    <a:pt x="181951" y="230238"/>
                    <a:pt x="406400" y="230238"/>
                  </a:cubicBezTo>
                  <a:cubicBezTo>
                    <a:pt x="630849" y="230238"/>
                    <a:pt x="812800" y="178698"/>
                    <a:pt x="812800" y="115119"/>
                  </a:cubicBezTo>
                  <a:cubicBezTo>
                    <a:pt x="812800" y="51541"/>
                    <a:pt x="630849" y="0"/>
                    <a:pt x="406400" y="0"/>
                  </a:cubicBezTo>
                  <a:close/>
                </a:path>
              </a:pathLst>
            </a:custGeom>
            <a:solidFill>
              <a:srgbClr val="000000">
                <a:alpha val="0"/>
              </a:srgbClr>
            </a:solidFill>
            <a:ln w="9525" cap="sq">
              <a:solidFill>
                <a:srgbClr val="000000"/>
              </a:solidFill>
              <a:prstDash val="solid"/>
              <a:miter/>
            </a:ln>
          </p:spPr>
        </p:sp>
        <p:sp>
          <p:nvSpPr>
            <p:cNvPr id="7" name="TextBox 7"/>
            <p:cNvSpPr txBox="1"/>
            <p:nvPr/>
          </p:nvSpPr>
          <p:spPr>
            <a:xfrm>
              <a:off x="76200" y="2535"/>
              <a:ext cx="660400" cy="206119"/>
            </a:xfrm>
            <a:prstGeom prst="rect">
              <a:avLst/>
            </a:prstGeom>
          </p:spPr>
          <p:txBody>
            <a:bodyPr lIns="22424" tIns="22424" rIns="22424" bIns="22424" rtlCol="0" anchor="ctr"/>
            <a:lstStyle/>
            <a:p>
              <a:pPr algn="ctr">
                <a:lnSpc>
                  <a:spcPts val="1235"/>
                </a:lnSpc>
                <a:spcBef>
                  <a:spcPct val="0"/>
                </a:spcBef>
              </a:pPr>
              <a:endParaRPr/>
            </a:p>
          </p:txBody>
        </p:sp>
      </p:grpSp>
      <p:sp>
        <p:nvSpPr>
          <p:cNvPr id="8" name="TextBox 8"/>
          <p:cNvSpPr txBox="1"/>
          <p:nvPr/>
        </p:nvSpPr>
        <p:spPr>
          <a:xfrm>
            <a:off x="8611759" y="1160859"/>
            <a:ext cx="1800687" cy="422275"/>
          </a:xfrm>
          <a:prstGeom prst="rect">
            <a:avLst/>
          </a:prstGeom>
        </p:spPr>
        <p:txBody>
          <a:bodyPr lIns="0" tIns="0" rIns="0" bIns="0" rtlCol="0" anchor="t">
            <a:spAutoFit/>
          </a:bodyPr>
          <a:lstStyle/>
          <a:p>
            <a:pPr algn="ctr">
              <a:lnSpc>
                <a:spcPts val="3499"/>
              </a:lnSpc>
              <a:spcBef>
                <a:spcPct val="0"/>
              </a:spcBef>
            </a:pPr>
            <a:r>
              <a:rPr lang="en-US" sz="2499" spc="-49">
                <a:solidFill>
                  <a:srgbClr val="000000"/>
                </a:solidFill>
                <a:latin typeface="Canva Sans"/>
                <a:ea typeface="Canva Sans"/>
                <a:cs typeface="Canva Sans"/>
                <a:sym typeface="Canva Sans"/>
              </a:rPr>
              <a:t>PROJECT</a:t>
            </a:r>
          </a:p>
        </p:txBody>
      </p:sp>
      <p:sp>
        <p:nvSpPr>
          <p:cNvPr id="9" name="TextBox 9"/>
          <p:cNvSpPr txBox="1"/>
          <p:nvPr/>
        </p:nvSpPr>
        <p:spPr>
          <a:xfrm>
            <a:off x="2777844" y="1622740"/>
            <a:ext cx="11681086" cy="1433469"/>
          </a:xfrm>
          <a:prstGeom prst="rect">
            <a:avLst/>
          </a:prstGeom>
        </p:spPr>
        <p:txBody>
          <a:bodyPr lIns="0" tIns="0" rIns="0" bIns="0" anchor="t">
            <a:spAutoFit/>
          </a:bodyPr>
          <a:lstStyle/>
          <a:p>
            <a:pPr lvl="0" algn="l">
              <a:lnSpc>
                <a:spcPts val="12599"/>
              </a:lnSpc>
              <a:spcBef>
                <a:spcPct val="0"/>
              </a:spcBef>
              <a:defRPr/>
            </a:pPr>
            <a:r>
              <a:rPr lang="en-US" sz="7200" spc="-719">
                <a:solidFill>
                  <a:srgbClr val="000000"/>
                </a:solidFill>
                <a:latin typeface="210 도시락"/>
                <a:ea typeface="210 도시락"/>
                <a:cs typeface="210 도시락"/>
                <a:sym typeface="210 도시락"/>
              </a:rPr>
              <a:t>프로젝트 </a:t>
            </a:r>
            <a:r>
              <a:rPr lang="ko-KR" altLang="en-US" sz="7200" spc="-719">
                <a:solidFill>
                  <a:srgbClr val="000000"/>
                </a:solidFill>
                <a:latin typeface="210 도시락"/>
                <a:ea typeface="210 도시락"/>
                <a:cs typeface="210 도시락"/>
                <a:sym typeface="210 도시락"/>
              </a:rPr>
              <a:t>개요</a:t>
            </a:r>
            <a:endParaRPr lang="ko-KR" altLang="en-US" sz="7200" spc="-719">
              <a:solidFill>
                <a:srgbClr val="000000"/>
              </a:solidFill>
              <a:latin typeface="210 도시락"/>
              <a:ea typeface="210 도시락"/>
              <a:cs typeface="210 도시락"/>
            </a:endParaRPr>
          </a:p>
        </p:txBody>
      </p:sp>
      <p:pic>
        <p:nvPicPr>
          <p:cNvPr id="12" name="그림 11"/>
          <p:cNvPicPr>
            <a:picLocks noChangeAspect="1"/>
          </p:cNvPicPr>
          <p:nvPr/>
        </p:nvPicPr>
        <p:blipFill rotWithShape="1">
          <a:blip r:embed="rId2"/>
          <a:stretch>
            <a:fillRect/>
          </a:stretch>
        </p:blipFill>
        <p:spPr>
          <a:xfrm>
            <a:off x="2285283" y="3745562"/>
            <a:ext cx="12787091" cy="5084208"/>
          </a:xfrm>
          <a:prstGeom prst="rect">
            <a:avLst/>
          </a:prstGeom>
        </p:spPr>
      </p:pic>
    </p:spTree>
  </p:cSld>
  <p:clrMapOvr>
    <a:masterClrMapping/>
  </p:clrMapOvr>
</p:sld>
</file>

<file path=ppt/slides/slide4.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4" name="가로 글상자 3"/>
          <p:cNvSpPr txBox="1"/>
          <p:nvPr/>
        </p:nvSpPr>
        <p:spPr>
          <a:xfrm>
            <a:off x="1069901" y="7735185"/>
            <a:ext cx="15926685" cy="359160"/>
          </a:xfrm>
          <a:prstGeom prst="rect">
            <a:avLst/>
          </a:prstGeom>
        </p:spPr>
        <p:txBody>
          <a:bodyPr wrap="square">
            <a:spAutoFit/>
          </a:bodyPr>
          <a:p>
            <a:pPr lvl="0">
              <a:defRPr/>
            </a:pPr>
            <a:endParaRPr lang="ko-KR" altLang="en-US"/>
          </a:p>
        </p:txBody>
      </p:sp>
      <p:pic>
        <p:nvPicPr>
          <p:cNvPr id="5" name="그림 4"/>
          <p:cNvPicPr>
            <a:picLocks noChangeAspect="1"/>
          </p:cNvPicPr>
          <p:nvPr/>
        </p:nvPicPr>
        <p:blipFill rotWithShape="1">
          <a:blip r:embed="rId2"/>
          <a:stretch>
            <a:fillRect/>
          </a:stretch>
        </p:blipFill>
        <p:spPr>
          <a:xfrm>
            <a:off x="819102" y="0"/>
            <a:ext cx="16649796" cy="3245251"/>
          </a:xfrm>
          <a:prstGeom prst="rect">
            <a:avLst/>
          </a:prstGeom>
        </p:spPr>
      </p:pic>
      <p:sp>
        <p:nvSpPr>
          <p:cNvPr id="6" name="가로 글상자 5"/>
          <p:cNvSpPr txBox="1"/>
          <p:nvPr/>
        </p:nvSpPr>
        <p:spPr>
          <a:xfrm>
            <a:off x="1247110" y="6428267"/>
            <a:ext cx="15993140" cy="361153"/>
          </a:xfrm>
          <a:prstGeom prst="rect">
            <a:avLst/>
          </a:prstGeom>
        </p:spPr>
        <p:txBody>
          <a:bodyPr wrap="square">
            <a:spAutoFit/>
          </a:bodyPr>
          <a:p>
            <a:pPr lvl="0">
              <a:defRPr/>
            </a:pPr>
            <a:endParaRPr lang="ko-KR" altLang="en-US"/>
          </a:p>
        </p:txBody>
      </p:sp>
      <p:sp>
        <p:nvSpPr>
          <p:cNvPr id="7" name="가로 글상자 6"/>
          <p:cNvSpPr txBox="1"/>
          <p:nvPr/>
        </p:nvSpPr>
        <p:spPr>
          <a:xfrm>
            <a:off x="945410" y="5500665"/>
            <a:ext cx="16397178" cy="4384380"/>
          </a:xfrm>
          <a:prstGeom prst="rect">
            <a:avLst/>
          </a:prstGeom>
        </p:spPr>
        <p:txBody>
          <a:bodyPr wrap="square">
            <a:spAutoFit/>
          </a:bodyPr>
          <a:p>
            <a:pPr lvl="0">
              <a:defRPr/>
            </a:pPr>
            <a:endParaRPr lang="ko-KR" altLang="en-US" sz="2200" b="1"/>
          </a:p>
          <a:p>
            <a:pPr lvl="0">
              <a:defRPr/>
            </a:pPr>
            <a:r>
              <a:rPr lang="ko-KR" altLang="en-US" sz="2000" b="1"/>
              <a:t>1. 농촌 고령화 및 인력 감소</a:t>
            </a:r>
            <a:endParaRPr lang="ko-KR" altLang="en-US" sz="2000" b="1"/>
          </a:p>
          <a:p>
            <a:pPr lvl="0">
              <a:defRPr/>
            </a:pPr>
            <a:endParaRPr lang="ko-KR" altLang="en-US" sz="2000" b="1"/>
          </a:p>
          <a:p>
            <a:pPr lvl="0">
              <a:defRPr/>
            </a:pPr>
            <a:r>
              <a:rPr lang="ko-KR" altLang="en-US" sz="2000" b="1"/>
              <a:t>농촌 인구의 고령화가 심화되며 노동력 부족이 지속적으로 증가하고 있음</a:t>
            </a:r>
            <a:endParaRPr lang="ko-KR" altLang="en-US" sz="2000" b="1"/>
          </a:p>
          <a:p>
            <a:pPr lvl="0">
              <a:defRPr/>
            </a:pPr>
            <a:endParaRPr lang="ko-KR" altLang="en-US" sz="2000" b="1"/>
          </a:p>
          <a:p>
            <a:pPr lvl="0">
              <a:defRPr/>
            </a:pPr>
            <a:r>
              <a:rPr lang="ko-KR" altLang="en-US" sz="2000" b="1"/>
              <a:t>젊은 세대의 농업 이탈로 인한 작업 인력 감소와 생산성 저하가 문제로 대두</a:t>
            </a:r>
            <a:endParaRPr lang="ko-KR" altLang="en-US" sz="2000" b="1"/>
          </a:p>
          <a:p>
            <a:pPr lvl="0">
              <a:defRPr/>
            </a:pPr>
            <a:endParaRPr lang="ko-KR" altLang="en-US" sz="2000" b="1"/>
          </a:p>
          <a:p>
            <a:pPr lvl="0">
              <a:defRPr/>
            </a:pPr>
            <a:r>
              <a:rPr lang="ko-KR" altLang="en-US" sz="2000" b="1"/>
              <a:t>고령 농업인 중심의 농작업은 노동 강도와 시간 부담이 커 효율적인 관리 어려움</a:t>
            </a:r>
            <a:endParaRPr lang="ko-KR" altLang="en-US" sz="2000" b="1"/>
          </a:p>
          <a:p>
            <a:pPr lvl="0">
              <a:defRPr/>
            </a:pPr>
            <a:endParaRPr lang="ko-KR" altLang="en-US" sz="2000" b="1"/>
          </a:p>
          <a:p>
            <a:pPr lvl="0">
              <a:defRPr/>
            </a:pPr>
            <a:r>
              <a:rPr lang="ko-KR" altLang="en-US" sz="2000" b="1"/>
              <a:t>2. 기후 변화로 인한 농업 환경 불안정</a:t>
            </a:r>
            <a:endParaRPr lang="ko-KR" altLang="en-US" sz="2000" b="1"/>
          </a:p>
          <a:p>
            <a:pPr lvl="0">
              <a:defRPr/>
            </a:pPr>
            <a:endParaRPr lang="ko-KR" altLang="en-US" sz="2000" b="1"/>
          </a:p>
          <a:p>
            <a:pPr lvl="0">
              <a:defRPr/>
            </a:pPr>
            <a:r>
              <a:rPr lang="ko-KR" altLang="en-US" sz="2000" b="1"/>
              <a:t>이상기후(폭염, 가뭄, 폭우 등)로 인한 작물 피해가 증가</a:t>
            </a:r>
            <a:endParaRPr lang="ko-KR" altLang="en-US" sz="2000" b="1"/>
          </a:p>
          <a:p>
            <a:pPr lvl="0">
              <a:defRPr/>
            </a:pPr>
            <a:endParaRPr lang="ko-KR" altLang="en-US" sz="2000" b="1"/>
          </a:p>
          <a:p>
            <a:pPr lvl="0">
              <a:defRPr/>
            </a:pPr>
            <a:r>
              <a:rPr lang="ko-KR" altLang="en-US" sz="2000" b="1"/>
              <a:t>이에 따라 정밀한 자동 환경 제어(급수, 온습도 조절 등) 시스템의 필요성 확대</a:t>
            </a:r>
            <a:endParaRPr lang="ko-KR" altLang="en-US" sz="2000" b="1"/>
          </a:p>
        </p:txBody>
      </p:sp>
      <p:pic>
        <p:nvPicPr>
          <p:cNvPr id="8" name="그림 7"/>
          <p:cNvPicPr>
            <a:picLocks noChangeAspect="1"/>
          </p:cNvPicPr>
          <p:nvPr/>
        </p:nvPicPr>
        <p:blipFill rotWithShape="1">
          <a:blip r:embed="rId3"/>
          <a:stretch>
            <a:fillRect/>
          </a:stretch>
        </p:blipFill>
        <p:spPr>
          <a:xfrm>
            <a:off x="869029" y="2795477"/>
            <a:ext cx="16815758" cy="2781060"/>
          </a:xfrm>
          <a:prstGeom prst="rect">
            <a:avLst/>
          </a:prstGeom>
        </p:spPr>
      </p:pic>
    </p:spTree>
    <p:extLst>
      <p:ext uri="{BB962C8B-B14F-4D97-AF65-F5344CB8AC3E}">
        <p14:creationId xmlns:p14="http://schemas.microsoft.com/office/powerpoint/2010/main" val="1028180996"/>
      </p:ext>
    </p:extLst>
  </p:cSld>
  <p:clrMapOvr>
    <a:masterClrMapping/>
  </p:clrMapOvr>
</p:sld>
</file>

<file path=ppt/slides/slide5.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1028700" y="3851074"/>
            <a:ext cx="16230600" cy="0"/>
          </a:xfrm>
          <a:prstGeom prst="line">
            <a:avLst/>
          </a:prstGeom>
          <a:ln w="9525" cap="flat">
            <a:solidFill>
              <a:srgbClr val="000000"/>
            </a:solidFill>
            <a:prstDash val="solid"/>
            <a:headEnd type="none" w="sm" len="sm"/>
            <a:tailEnd type="none" w="sm" len="sm"/>
          </a:ln>
        </p:spPr>
      </p:sp>
      <p:sp>
        <p:nvSpPr>
          <p:cNvPr id="3" name="AutoShape 3"/>
          <p:cNvSpPr/>
          <p:nvPr/>
        </p:nvSpPr>
        <p:spPr>
          <a:xfrm>
            <a:off x="1028700" y="3902743"/>
            <a:ext cx="16230600" cy="0"/>
          </a:xfrm>
          <a:prstGeom prst="line">
            <a:avLst/>
          </a:prstGeom>
          <a:ln w="9525" cap="flat">
            <a:solidFill>
              <a:srgbClr val="000000"/>
            </a:solidFill>
            <a:prstDash val="solid"/>
            <a:headEnd type="none" w="sm" len="sm"/>
            <a:tailEnd type="none" w="sm" len="sm"/>
          </a:ln>
        </p:spPr>
      </p:sp>
      <p:grpSp>
        <p:nvGrpSpPr>
          <p:cNvPr id="4" name="Group 4"/>
          <p:cNvGrpSpPr/>
          <p:nvPr/>
        </p:nvGrpSpPr>
        <p:grpSpPr>
          <a:xfrm>
            <a:off x="7901150" y="1043752"/>
            <a:ext cx="2485699" cy="704114"/>
            <a:chOff x="0" y="0"/>
            <a:chExt cx="812800" cy="230238"/>
          </a:xfrm>
        </p:grpSpPr>
        <p:sp>
          <p:nvSpPr>
            <p:cNvPr id="5" name="Freeform 5"/>
            <p:cNvSpPr/>
            <p:nvPr/>
          </p:nvSpPr>
          <p:spPr>
            <a:xfrm>
              <a:off x="0" y="0"/>
              <a:ext cx="812800" cy="230238"/>
            </a:xfrm>
            <a:custGeom>
              <a:avLst/>
              <a:gdLst/>
              <a:ahLst/>
              <a:cxnLst/>
              <a:rect l="l" t="t" r="r" b="b"/>
              <a:pathLst>
                <a:path w="812800" h="230238">
                  <a:moveTo>
                    <a:pt x="406400" y="0"/>
                  </a:moveTo>
                  <a:cubicBezTo>
                    <a:pt x="181951" y="0"/>
                    <a:pt x="0" y="51541"/>
                    <a:pt x="0" y="115119"/>
                  </a:cubicBezTo>
                  <a:cubicBezTo>
                    <a:pt x="0" y="178698"/>
                    <a:pt x="181951" y="230238"/>
                    <a:pt x="406400" y="230238"/>
                  </a:cubicBezTo>
                  <a:cubicBezTo>
                    <a:pt x="630849" y="230238"/>
                    <a:pt x="812800" y="178698"/>
                    <a:pt x="812800" y="115119"/>
                  </a:cubicBezTo>
                  <a:cubicBezTo>
                    <a:pt x="812800" y="51541"/>
                    <a:pt x="630849" y="0"/>
                    <a:pt x="406400" y="0"/>
                  </a:cubicBezTo>
                  <a:close/>
                </a:path>
              </a:pathLst>
            </a:custGeom>
            <a:solidFill>
              <a:srgbClr val="000000">
                <a:alpha val="0"/>
              </a:srgbClr>
            </a:solidFill>
            <a:ln w="9525" cap="sq">
              <a:solidFill>
                <a:srgbClr val="000000"/>
              </a:solidFill>
              <a:prstDash val="solid"/>
              <a:miter/>
            </a:ln>
          </p:spPr>
        </p:sp>
        <p:sp>
          <p:nvSpPr>
            <p:cNvPr id="6" name="TextBox 6"/>
            <p:cNvSpPr txBox="1"/>
            <p:nvPr/>
          </p:nvSpPr>
          <p:spPr>
            <a:xfrm>
              <a:off x="76200" y="2535"/>
              <a:ext cx="660400" cy="206119"/>
            </a:xfrm>
            <a:prstGeom prst="rect">
              <a:avLst/>
            </a:prstGeom>
          </p:spPr>
          <p:txBody>
            <a:bodyPr lIns="22424" tIns="22424" rIns="22424" bIns="22424" rtlCol="0" anchor="ctr"/>
            <a:lstStyle/>
            <a:p>
              <a:pPr algn="ctr">
                <a:lnSpc>
                  <a:spcPts val="1235"/>
                </a:lnSpc>
                <a:spcBef>
                  <a:spcPct val="0"/>
                </a:spcBef>
              </a:pPr>
              <a:endParaRPr/>
            </a:p>
          </p:txBody>
        </p:sp>
      </p:grpSp>
      <p:grpSp>
        <p:nvGrpSpPr>
          <p:cNvPr id="7" name="Group 7"/>
          <p:cNvGrpSpPr/>
          <p:nvPr/>
        </p:nvGrpSpPr>
        <p:grpSpPr>
          <a:xfrm rot="0">
            <a:off x="1947789" y="5560142"/>
            <a:ext cx="2485699" cy="704114"/>
            <a:chOff x="0" y="0"/>
            <a:chExt cx="812800" cy="230238"/>
          </a:xfrm>
        </p:grpSpPr>
        <p:sp>
          <p:nvSpPr>
            <p:cNvPr id="8" name="Freeform 8"/>
            <p:cNvSpPr/>
            <p:nvPr/>
          </p:nvSpPr>
          <p:spPr>
            <a:xfrm>
              <a:off x="0" y="0"/>
              <a:ext cx="812800" cy="230238"/>
            </a:xfrm>
            <a:custGeom>
              <a:avLst/>
              <a:gdLst/>
              <a:rect l="l" t="t" r="r" b="b"/>
              <a:pathLst>
                <a:path w="812800" h="230238">
                  <a:moveTo>
                    <a:pt x="406400" y="0"/>
                  </a:moveTo>
                  <a:cubicBezTo>
                    <a:pt x="181951" y="0"/>
                    <a:pt x="0" y="51541"/>
                    <a:pt x="0" y="115119"/>
                  </a:cubicBezTo>
                  <a:cubicBezTo>
                    <a:pt x="0" y="178698"/>
                    <a:pt x="181951" y="230238"/>
                    <a:pt x="406400" y="230238"/>
                  </a:cubicBezTo>
                  <a:cubicBezTo>
                    <a:pt x="630849" y="230238"/>
                    <a:pt x="812800" y="178698"/>
                    <a:pt x="812800" y="115119"/>
                  </a:cubicBezTo>
                  <a:cubicBezTo>
                    <a:pt x="812800" y="51541"/>
                    <a:pt x="630849" y="0"/>
                    <a:pt x="406400" y="0"/>
                  </a:cubicBezTo>
                  <a:close/>
                </a:path>
              </a:pathLst>
            </a:custGeom>
            <a:solidFill>
              <a:srgbClr val="000000">
                <a:alpha val="0"/>
              </a:srgbClr>
            </a:solidFill>
            <a:ln w="9525" cap="sq">
              <a:solidFill>
                <a:srgbClr val="000000"/>
              </a:solidFill>
              <a:prstDash val="solid"/>
              <a:miter/>
            </a:ln>
          </p:spPr>
        </p:sp>
        <p:sp>
          <p:nvSpPr>
            <p:cNvPr id="9" name="TextBox 9"/>
            <p:cNvSpPr txBox="1"/>
            <p:nvPr/>
          </p:nvSpPr>
          <p:spPr>
            <a:xfrm>
              <a:off x="77141" y="17021"/>
              <a:ext cx="660400" cy="206119"/>
            </a:xfrm>
            <a:prstGeom prst="rect">
              <a:avLst/>
            </a:prstGeom>
          </p:spPr>
          <p:txBody>
            <a:bodyPr lIns="22424" tIns="22424" rIns="22424" bIns="22424" anchor="ctr"/>
            <a:lstStyle/>
            <a:p>
              <a:pPr lvl="0" algn="ctr">
                <a:lnSpc>
                  <a:spcPts val="1235"/>
                </a:lnSpc>
                <a:spcBef>
                  <a:spcPct val="0"/>
                </a:spcBef>
                <a:defRPr/>
              </a:pPr>
              <a:r>
                <a:rPr lang="ko-KR" altLang="en-US" sz="2300"/>
                <a:t>이찬희</a:t>
              </a:r>
              <a:endParaRPr lang="ko-KR" altLang="en-US" sz="2300"/>
            </a:p>
          </p:txBody>
        </p:sp>
      </p:grpSp>
      <p:grpSp>
        <p:nvGrpSpPr>
          <p:cNvPr id="10" name="Group 10"/>
          <p:cNvGrpSpPr/>
          <p:nvPr/>
        </p:nvGrpSpPr>
        <p:grpSpPr>
          <a:xfrm rot="0">
            <a:off x="6234924" y="5537992"/>
            <a:ext cx="2485699" cy="704114"/>
            <a:chOff x="0" y="0"/>
            <a:chExt cx="812800" cy="230238"/>
          </a:xfrm>
        </p:grpSpPr>
        <p:sp>
          <p:nvSpPr>
            <p:cNvPr id="11" name="Freeform 11"/>
            <p:cNvSpPr/>
            <p:nvPr/>
          </p:nvSpPr>
          <p:spPr>
            <a:xfrm>
              <a:off x="0" y="0"/>
              <a:ext cx="812800" cy="230238"/>
            </a:xfrm>
            <a:custGeom>
              <a:avLst/>
              <a:gdLst/>
              <a:rect l="l" t="t" r="r" b="b"/>
              <a:pathLst>
                <a:path w="812800" h="230238">
                  <a:moveTo>
                    <a:pt x="406400" y="0"/>
                  </a:moveTo>
                  <a:cubicBezTo>
                    <a:pt x="181951" y="0"/>
                    <a:pt x="0" y="51541"/>
                    <a:pt x="0" y="115119"/>
                  </a:cubicBezTo>
                  <a:cubicBezTo>
                    <a:pt x="0" y="178698"/>
                    <a:pt x="181951" y="230238"/>
                    <a:pt x="406400" y="230238"/>
                  </a:cubicBezTo>
                  <a:cubicBezTo>
                    <a:pt x="630849" y="230238"/>
                    <a:pt x="812800" y="178698"/>
                    <a:pt x="812800" y="115119"/>
                  </a:cubicBezTo>
                  <a:cubicBezTo>
                    <a:pt x="812800" y="51541"/>
                    <a:pt x="630849" y="0"/>
                    <a:pt x="406400" y="0"/>
                  </a:cubicBezTo>
                  <a:close/>
                </a:path>
              </a:pathLst>
            </a:custGeom>
            <a:solidFill>
              <a:srgbClr val="000000">
                <a:alpha val="0"/>
              </a:srgbClr>
            </a:solidFill>
            <a:ln w="9525" cap="sq">
              <a:solidFill>
                <a:srgbClr val="000000"/>
              </a:solidFill>
              <a:prstDash val="solid"/>
              <a:miter/>
            </a:ln>
          </p:spPr>
        </p:sp>
        <p:sp>
          <p:nvSpPr>
            <p:cNvPr id="12" name="TextBox 12"/>
            <p:cNvSpPr txBox="1"/>
            <p:nvPr/>
          </p:nvSpPr>
          <p:spPr>
            <a:xfrm>
              <a:off x="83443" y="9778"/>
              <a:ext cx="660400" cy="206119"/>
            </a:xfrm>
            <a:prstGeom prst="rect">
              <a:avLst/>
            </a:prstGeom>
          </p:spPr>
          <p:txBody>
            <a:bodyPr lIns="22424" tIns="22424" rIns="22424" bIns="22424" anchor="ctr"/>
            <a:lstStyle/>
            <a:p>
              <a:pPr lvl="0" algn="ctr">
                <a:lnSpc>
                  <a:spcPts val="1235"/>
                </a:lnSpc>
                <a:spcBef>
                  <a:spcPct val="0"/>
                </a:spcBef>
                <a:defRPr/>
              </a:pPr>
              <a:r>
                <a:rPr lang="ko-KR" altLang="en-US" sz="2300"/>
                <a:t>서정우</a:t>
              </a:r>
              <a:endParaRPr lang="ko-KR" altLang="en-US" sz="2300"/>
            </a:p>
          </p:txBody>
        </p:sp>
      </p:grpSp>
      <p:grpSp>
        <p:nvGrpSpPr>
          <p:cNvPr id="13" name="Group 13"/>
          <p:cNvGrpSpPr/>
          <p:nvPr/>
        </p:nvGrpSpPr>
        <p:grpSpPr>
          <a:xfrm rot="0">
            <a:off x="10024144" y="5560143"/>
            <a:ext cx="2485699" cy="704114"/>
            <a:chOff x="0" y="0"/>
            <a:chExt cx="812800" cy="230238"/>
          </a:xfrm>
        </p:grpSpPr>
        <p:sp>
          <p:nvSpPr>
            <p:cNvPr id="14" name="Freeform 14"/>
            <p:cNvSpPr/>
            <p:nvPr/>
          </p:nvSpPr>
          <p:spPr>
            <a:xfrm>
              <a:off x="0" y="0"/>
              <a:ext cx="812800" cy="230238"/>
            </a:xfrm>
            <a:custGeom>
              <a:avLst/>
              <a:gdLst/>
              <a:rect l="l" t="t" r="r" b="b"/>
              <a:pathLst>
                <a:path w="812800" h="230238">
                  <a:moveTo>
                    <a:pt x="406400" y="0"/>
                  </a:moveTo>
                  <a:cubicBezTo>
                    <a:pt x="181951" y="0"/>
                    <a:pt x="0" y="51541"/>
                    <a:pt x="0" y="115119"/>
                  </a:cubicBezTo>
                  <a:cubicBezTo>
                    <a:pt x="0" y="178698"/>
                    <a:pt x="181951" y="230238"/>
                    <a:pt x="406400" y="230238"/>
                  </a:cubicBezTo>
                  <a:cubicBezTo>
                    <a:pt x="630849" y="230238"/>
                    <a:pt x="812800" y="178698"/>
                    <a:pt x="812800" y="115119"/>
                  </a:cubicBezTo>
                  <a:cubicBezTo>
                    <a:pt x="812800" y="51541"/>
                    <a:pt x="630849" y="0"/>
                    <a:pt x="406400" y="0"/>
                  </a:cubicBezTo>
                  <a:close/>
                </a:path>
              </a:pathLst>
            </a:custGeom>
            <a:solidFill>
              <a:srgbClr val="000000">
                <a:alpha val="0"/>
              </a:srgbClr>
            </a:solidFill>
            <a:ln w="9525" cap="sq">
              <a:solidFill>
                <a:srgbClr val="000000"/>
              </a:solidFill>
              <a:prstDash val="solid"/>
              <a:miter/>
            </a:ln>
          </p:spPr>
        </p:sp>
        <p:sp>
          <p:nvSpPr>
            <p:cNvPr id="15" name="TextBox 15"/>
            <p:cNvSpPr txBox="1"/>
            <p:nvPr/>
          </p:nvSpPr>
          <p:spPr>
            <a:xfrm>
              <a:off x="76200" y="2535"/>
              <a:ext cx="660400" cy="206119"/>
            </a:xfrm>
            <a:prstGeom prst="rect">
              <a:avLst/>
            </a:prstGeom>
          </p:spPr>
          <p:txBody>
            <a:bodyPr lIns="22424" tIns="22424" rIns="22424" bIns="22424" anchor="ctr"/>
            <a:lstStyle/>
            <a:p>
              <a:pPr lvl="0" algn="ctr">
                <a:lnSpc>
                  <a:spcPts val="1235"/>
                </a:lnSpc>
                <a:spcBef>
                  <a:spcPct val="0"/>
                </a:spcBef>
                <a:defRPr/>
              </a:pPr>
              <a:r>
                <a:rPr lang="ko-KR" altLang="en-US" sz="2300"/>
                <a:t>임정섭</a:t>
              </a:r>
              <a:endParaRPr lang="ko-KR" altLang="en-US" sz="2300"/>
            </a:p>
          </p:txBody>
        </p:sp>
      </p:grpSp>
      <p:grpSp>
        <p:nvGrpSpPr>
          <p:cNvPr id="16" name="Group 16"/>
          <p:cNvGrpSpPr/>
          <p:nvPr/>
        </p:nvGrpSpPr>
        <p:grpSpPr>
          <a:xfrm rot="0">
            <a:off x="13898812" y="5564372"/>
            <a:ext cx="2485699" cy="704114"/>
            <a:chOff x="0" y="0"/>
            <a:chExt cx="812800" cy="230238"/>
          </a:xfrm>
        </p:grpSpPr>
        <p:sp>
          <p:nvSpPr>
            <p:cNvPr id="17" name="Freeform 17"/>
            <p:cNvSpPr/>
            <p:nvPr/>
          </p:nvSpPr>
          <p:spPr>
            <a:xfrm>
              <a:off x="0" y="0"/>
              <a:ext cx="812800" cy="230238"/>
            </a:xfrm>
            <a:custGeom>
              <a:avLst/>
              <a:gdLst/>
              <a:rect l="l" t="t" r="r" b="b"/>
              <a:pathLst>
                <a:path w="812800" h="230238">
                  <a:moveTo>
                    <a:pt x="406400" y="0"/>
                  </a:moveTo>
                  <a:cubicBezTo>
                    <a:pt x="181951" y="0"/>
                    <a:pt x="0" y="51541"/>
                    <a:pt x="0" y="115119"/>
                  </a:cubicBezTo>
                  <a:cubicBezTo>
                    <a:pt x="0" y="178698"/>
                    <a:pt x="181951" y="230238"/>
                    <a:pt x="406400" y="230238"/>
                  </a:cubicBezTo>
                  <a:cubicBezTo>
                    <a:pt x="630849" y="230238"/>
                    <a:pt x="812800" y="178698"/>
                    <a:pt x="812800" y="115119"/>
                  </a:cubicBezTo>
                  <a:cubicBezTo>
                    <a:pt x="812800" y="51541"/>
                    <a:pt x="630849" y="0"/>
                    <a:pt x="406400" y="0"/>
                  </a:cubicBezTo>
                  <a:close/>
                </a:path>
              </a:pathLst>
            </a:custGeom>
            <a:solidFill>
              <a:srgbClr val="000000">
                <a:alpha val="0"/>
              </a:srgbClr>
            </a:solidFill>
            <a:ln w="9525" cap="sq">
              <a:solidFill>
                <a:srgbClr val="000000"/>
              </a:solidFill>
              <a:prstDash val="solid"/>
              <a:miter/>
            </a:ln>
          </p:spPr>
        </p:sp>
        <p:sp>
          <p:nvSpPr>
            <p:cNvPr id="18" name="TextBox 18"/>
            <p:cNvSpPr txBox="1"/>
            <p:nvPr/>
          </p:nvSpPr>
          <p:spPr>
            <a:xfrm>
              <a:off x="76200" y="2535"/>
              <a:ext cx="660400" cy="206119"/>
            </a:xfrm>
            <a:prstGeom prst="rect">
              <a:avLst/>
            </a:prstGeom>
          </p:spPr>
          <p:txBody>
            <a:bodyPr lIns="22424" tIns="22424" rIns="22424" bIns="22424" anchor="ctr"/>
            <a:lstStyle/>
            <a:p>
              <a:pPr lvl="0" algn="ctr">
                <a:lnSpc>
                  <a:spcPts val="1235"/>
                </a:lnSpc>
                <a:spcBef>
                  <a:spcPct val="0"/>
                </a:spcBef>
                <a:defRPr/>
              </a:pPr>
              <a:r>
                <a:rPr lang="ko-KR" altLang="en-US" sz="2300"/>
                <a:t>김현호</a:t>
              </a:r>
              <a:endParaRPr lang="ko-KR" altLang="en-US" sz="2300"/>
            </a:p>
          </p:txBody>
        </p:sp>
      </p:grpSp>
      <p:sp>
        <p:nvSpPr>
          <p:cNvPr id="27" name="TextBox 27"/>
          <p:cNvSpPr txBox="1"/>
          <p:nvPr/>
        </p:nvSpPr>
        <p:spPr>
          <a:xfrm>
            <a:off x="8243656" y="1160859"/>
            <a:ext cx="1800687" cy="422275"/>
          </a:xfrm>
          <a:prstGeom prst="rect">
            <a:avLst/>
          </a:prstGeom>
        </p:spPr>
        <p:txBody>
          <a:bodyPr lIns="0" tIns="0" rIns="0" bIns="0" rtlCol="0" anchor="t">
            <a:spAutoFit/>
          </a:bodyPr>
          <a:lstStyle/>
          <a:p>
            <a:pPr algn="ctr">
              <a:lnSpc>
                <a:spcPts val="3499"/>
              </a:lnSpc>
              <a:spcBef>
                <a:spcPct val="0"/>
              </a:spcBef>
            </a:pPr>
            <a:r>
              <a:rPr lang="en-US" sz="2499" spc="-49">
                <a:solidFill>
                  <a:srgbClr val="000000"/>
                </a:solidFill>
                <a:latin typeface="Canva Sans"/>
                <a:ea typeface="Canva Sans"/>
                <a:cs typeface="Canva Sans"/>
                <a:sym typeface="Canva Sans"/>
              </a:rPr>
              <a:t>PROJECT</a:t>
            </a:r>
          </a:p>
        </p:txBody>
      </p:sp>
      <p:sp>
        <p:nvSpPr>
          <p:cNvPr id="29" name="TextBox 29"/>
          <p:cNvSpPr txBox="1"/>
          <p:nvPr/>
        </p:nvSpPr>
        <p:spPr>
          <a:xfrm>
            <a:off x="1828886" y="6562411"/>
            <a:ext cx="2413388" cy="438463"/>
          </a:xfrm>
          <a:prstGeom prst="rect">
            <a:avLst/>
          </a:prstGeom>
        </p:spPr>
        <p:txBody>
          <a:bodyPr lIns="0" tIns="0" rIns="0" bIns="0" anchor="t">
            <a:spAutoFit/>
          </a:bodyPr>
          <a:lstStyle/>
          <a:p>
            <a:pPr lvl="0" algn="ctr">
              <a:lnSpc>
                <a:spcPts val="3499"/>
              </a:lnSpc>
              <a:spcBef>
                <a:spcPct val="0"/>
              </a:spcBef>
              <a:defRPr/>
            </a:pPr>
            <a:r>
              <a:rPr lang="en-US" sz="2499" spc="-49">
                <a:solidFill>
                  <a:srgbClr val="000000"/>
                </a:solidFill>
                <a:latin typeface="Canva Sans"/>
                <a:ea typeface="Canva Sans"/>
                <a:cs typeface="Canva Sans"/>
                <a:sym typeface="Canva Sans"/>
              </a:rPr>
              <a:t> </a:t>
            </a:r>
            <a:r>
              <a:rPr lang="en-US" altLang="ko-KR" sz="2499" spc="-49">
                <a:solidFill>
                  <a:srgbClr val="000000"/>
                </a:solidFill>
                <a:latin typeface="Canva Sans"/>
                <a:ea typeface="Canva Sans"/>
                <a:cs typeface="Canva Sans"/>
                <a:sym typeface="Canva Sans"/>
              </a:rPr>
              <a:t>HW</a:t>
            </a:r>
            <a:r>
              <a:rPr lang="ko-KR" altLang="en-US" sz="2499" spc="-49">
                <a:solidFill>
                  <a:srgbClr val="000000"/>
                </a:solidFill>
                <a:latin typeface="Canva Sans"/>
                <a:ea typeface="Canva Sans"/>
                <a:cs typeface="Canva Sans"/>
                <a:sym typeface="Canva Sans"/>
              </a:rPr>
              <a:t> 담당</a:t>
            </a:r>
            <a:endParaRPr lang="ko-KR" altLang="en-US" sz="2499" spc="-49">
              <a:solidFill>
                <a:srgbClr val="000000"/>
              </a:solidFill>
              <a:latin typeface="Canva Sans"/>
              <a:ea typeface="Canva Sans"/>
              <a:cs typeface="Canva Sans"/>
              <a:sym typeface="Canva Sans"/>
            </a:endParaRPr>
          </a:p>
        </p:txBody>
      </p:sp>
      <p:sp>
        <p:nvSpPr>
          <p:cNvPr id="30" name="TextBox 30"/>
          <p:cNvSpPr txBox="1"/>
          <p:nvPr/>
        </p:nvSpPr>
        <p:spPr>
          <a:xfrm>
            <a:off x="6248927" y="6598758"/>
            <a:ext cx="2413389" cy="440216"/>
          </a:xfrm>
          <a:prstGeom prst="rect">
            <a:avLst/>
          </a:prstGeom>
        </p:spPr>
        <p:txBody>
          <a:bodyPr wrap="square" lIns="0" tIns="0" rIns="0" bIns="0" anchor="t">
            <a:spAutoFit/>
          </a:bodyPr>
          <a:lstStyle/>
          <a:p>
            <a:pPr lvl="0" algn="ctr">
              <a:lnSpc>
                <a:spcPts val="3499"/>
              </a:lnSpc>
              <a:spcBef>
                <a:spcPct val="0"/>
              </a:spcBef>
              <a:defRPr/>
            </a:pPr>
            <a:r>
              <a:rPr lang="en-US" altLang="ko-KR" sz="2499" spc="-49">
                <a:solidFill>
                  <a:srgbClr val="000000"/>
                </a:solidFill>
                <a:latin typeface="Canva Sans"/>
                <a:ea typeface="Canva Sans"/>
                <a:cs typeface="Canva Sans"/>
                <a:sym typeface="Canva Sans"/>
              </a:rPr>
              <a:t>SW</a:t>
            </a:r>
            <a:r>
              <a:rPr lang="ko-KR" altLang="en-US" sz="2499" spc="-49">
                <a:solidFill>
                  <a:srgbClr val="000000"/>
                </a:solidFill>
                <a:latin typeface="Canva Sans"/>
                <a:ea typeface="Canva Sans"/>
                <a:cs typeface="Canva Sans"/>
                <a:sym typeface="Canva Sans"/>
              </a:rPr>
              <a:t> 담당</a:t>
            </a:r>
            <a:endParaRPr lang="ko-KR" altLang="en-US" sz="2499" spc="-49">
              <a:solidFill>
                <a:srgbClr val="000000"/>
              </a:solidFill>
              <a:latin typeface="Canva Sans"/>
              <a:ea typeface="Canva Sans"/>
              <a:cs typeface="Canva Sans"/>
              <a:sym typeface="Canva Sans"/>
            </a:endParaRPr>
          </a:p>
        </p:txBody>
      </p:sp>
      <p:sp>
        <p:nvSpPr>
          <p:cNvPr id="31" name="TextBox 31"/>
          <p:cNvSpPr txBox="1"/>
          <p:nvPr/>
        </p:nvSpPr>
        <p:spPr>
          <a:xfrm>
            <a:off x="9971695" y="6576606"/>
            <a:ext cx="2413388" cy="443319"/>
          </a:xfrm>
          <a:prstGeom prst="rect">
            <a:avLst/>
          </a:prstGeom>
        </p:spPr>
        <p:txBody>
          <a:bodyPr lIns="0" tIns="0" rIns="0" bIns="0" anchor="t">
            <a:spAutoFit/>
          </a:bodyPr>
          <a:lstStyle/>
          <a:p>
            <a:pPr lvl="0" algn="ctr">
              <a:lnSpc>
                <a:spcPts val="3499"/>
              </a:lnSpc>
              <a:spcBef>
                <a:spcPct val="0"/>
              </a:spcBef>
              <a:defRPr/>
            </a:pPr>
            <a:r>
              <a:rPr lang="en-US" altLang="ko-KR" sz="2499" spc="-49">
                <a:solidFill>
                  <a:srgbClr val="000000"/>
                </a:solidFill>
                <a:latin typeface="Canva Sans"/>
                <a:ea typeface="Canva Sans"/>
                <a:cs typeface="Canva Sans"/>
                <a:sym typeface="Canva Sans"/>
              </a:rPr>
              <a:t>GUI</a:t>
            </a:r>
            <a:r>
              <a:rPr lang="ko-KR" altLang="en-US" sz="2499" spc="-49">
                <a:solidFill>
                  <a:srgbClr val="000000"/>
                </a:solidFill>
                <a:latin typeface="Canva Sans"/>
                <a:ea typeface="Canva Sans"/>
                <a:cs typeface="Canva Sans"/>
                <a:sym typeface="Canva Sans"/>
              </a:rPr>
              <a:t> 설계</a:t>
            </a:r>
            <a:endParaRPr lang="ko-KR" altLang="en-US" sz="2499" spc="-49">
              <a:solidFill>
                <a:srgbClr val="000000"/>
              </a:solidFill>
              <a:latin typeface="Canva Sans"/>
              <a:ea typeface="Canva Sans"/>
              <a:cs typeface="Canva Sans"/>
              <a:sym typeface="Canva Sans"/>
            </a:endParaRPr>
          </a:p>
        </p:txBody>
      </p:sp>
      <p:sp>
        <p:nvSpPr>
          <p:cNvPr id="32" name="TextBox 32"/>
          <p:cNvSpPr txBox="1"/>
          <p:nvPr/>
        </p:nvSpPr>
        <p:spPr>
          <a:xfrm>
            <a:off x="13934969" y="6643060"/>
            <a:ext cx="2413388" cy="422275"/>
          </a:xfrm>
          <a:prstGeom prst="rect">
            <a:avLst/>
          </a:prstGeom>
        </p:spPr>
        <p:txBody>
          <a:bodyPr lIns="0" tIns="0" rIns="0" bIns="0" anchor="t">
            <a:spAutoFit/>
          </a:bodyPr>
          <a:lstStyle/>
          <a:p>
            <a:pPr lvl="0" algn="ctr">
              <a:lnSpc>
                <a:spcPts val="3499"/>
              </a:lnSpc>
              <a:spcBef>
                <a:spcPct val="0"/>
              </a:spcBef>
              <a:defRPr/>
            </a:pPr>
            <a:r>
              <a:rPr lang="en-US" sz="2499" spc="-49">
                <a:solidFill>
                  <a:srgbClr val="000000"/>
                </a:solidFill>
                <a:latin typeface="Canva Sans"/>
                <a:ea typeface="Canva Sans"/>
                <a:cs typeface="Canva Sans"/>
                <a:sym typeface="Canva Sans"/>
              </a:rPr>
              <a:t>PPT 작성</a:t>
            </a:r>
            <a:endParaRPr lang="en-US" sz="2499" spc="-49">
              <a:solidFill>
                <a:srgbClr val="000000"/>
              </a:solidFill>
              <a:latin typeface="Canva Sans"/>
              <a:ea typeface="Canva Sans"/>
              <a:cs typeface="Canva Sans"/>
              <a:sym typeface="Canva Sans"/>
            </a:endParaRPr>
          </a:p>
        </p:txBody>
      </p:sp>
      <p:sp>
        <p:nvSpPr>
          <p:cNvPr id="36" name="TextBox 36"/>
          <p:cNvSpPr txBox="1"/>
          <p:nvPr/>
        </p:nvSpPr>
        <p:spPr>
          <a:xfrm>
            <a:off x="3303457" y="1947891"/>
            <a:ext cx="11681086" cy="1488869"/>
          </a:xfrm>
          <a:prstGeom prst="rect">
            <a:avLst/>
          </a:prstGeom>
        </p:spPr>
        <p:txBody>
          <a:bodyPr lIns="0" tIns="0" rIns="0" bIns="0" rtlCol="0" anchor="t">
            <a:spAutoFit/>
          </a:bodyPr>
          <a:lstStyle/>
          <a:p>
            <a:pPr algn="ctr">
              <a:lnSpc>
                <a:spcPts val="12599"/>
              </a:lnSpc>
              <a:spcBef>
                <a:spcPct val="0"/>
              </a:spcBef>
            </a:pPr>
            <a:r>
              <a:rPr lang="ko-KR" altLang="en-US" sz="7200" spc="-719">
                <a:solidFill>
                  <a:srgbClr val="000000"/>
                </a:solidFill>
                <a:latin typeface="210 도시락"/>
                <a:ea typeface="210 도시락"/>
                <a:cs typeface="210 도시락"/>
              </a:rPr>
              <a:t>구성원 역할</a:t>
            </a:r>
          </a:p>
        </p:txBody>
      </p:sp>
    </p:spTree>
  </p:cSld>
  <p:clrMapOvr>
    <a:masterClrMapping/>
  </p:clrMapOvr>
</p:sld>
</file>

<file path=ppt/slides/slide6.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7901150" y="1043752"/>
            <a:ext cx="2485699" cy="704114"/>
            <a:chOff x="0" y="0"/>
            <a:chExt cx="812800" cy="230238"/>
          </a:xfrm>
        </p:grpSpPr>
        <p:sp>
          <p:nvSpPr>
            <p:cNvPr id="3" name="Freeform 3"/>
            <p:cNvSpPr/>
            <p:nvPr/>
          </p:nvSpPr>
          <p:spPr>
            <a:xfrm>
              <a:off x="0" y="0"/>
              <a:ext cx="812800" cy="230238"/>
            </a:xfrm>
            <a:custGeom>
              <a:avLst/>
              <a:gdLst/>
              <a:ahLst/>
              <a:cxnLst/>
              <a:rect l="l" t="t" r="r" b="b"/>
              <a:pathLst>
                <a:path w="812800" h="230238">
                  <a:moveTo>
                    <a:pt x="406400" y="0"/>
                  </a:moveTo>
                  <a:cubicBezTo>
                    <a:pt x="181951" y="0"/>
                    <a:pt x="0" y="51541"/>
                    <a:pt x="0" y="115119"/>
                  </a:cubicBezTo>
                  <a:cubicBezTo>
                    <a:pt x="0" y="178698"/>
                    <a:pt x="181951" y="230238"/>
                    <a:pt x="406400" y="230238"/>
                  </a:cubicBezTo>
                  <a:cubicBezTo>
                    <a:pt x="630849" y="230238"/>
                    <a:pt x="812800" y="178698"/>
                    <a:pt x="812800" y="115119"/>
                  </a:cubicBezTo>
                  <a:cubicBezTo>
                    <a:pt x="812800" y="51541"/>
                    <a:pt x="630849" y="0"/>
                    <a:pt x="406400" y="0"/>
                  </a:cubicBezTo>
                  <a:close/>
                </a:path>
              </a:pathLst>
            </a:custGeom>
            <a:solidFill>
              <a:srgbClr val="000000">
                <a:alpha val="0"/>
              </a:srgbClr>
            </a:solidFill>
            <a:ln w="9525" cap="sq">
              <a:solidFill>
                <a:srgbClr val="000000"/>
              </a:solidFill>
              <a:prstDash val="solid"/>
              <a:miter/>
            </a:ln>
          </p:spPr>
        </p:sp>
        <p:sp>
          <p:nvSpPr>
            <p:cNvPr id="4" name="TextBox 4"/>
            <p:cNvSpPr txBox="1"/>
            <p:nvPr/>
          </p:nvSpPr>
          <p:spPr>
            <a:xfrm>
              <a:off x="76200" y="2535"/>
              <a:ext cx="660400" cy="206119"/>
            </a:xfrm>
            <a:prstGeom prst="rect">
              <a:avLst/>
            </a:prstGeom>
          </p:spPr>
          <p:txBody>
            <a:bodyPr lIns="22424" tIns="22424" rIns="22424" bIns="22424" rtlCol="0" anchor="ctr"/>
            <a:lstStyle/>
            <a:p>
              <a:pPr algn="ctr">
                <a:lnSpc>
                  <a:spcPts val="1235"/>
                </a:lnSpc>
                <a:spcBef>
                  <a:spcPct val="0"/>
                </a:spcBef>
              </a:pPr>
              <a:endParaRPr/>
            </a:p>
          </p:txBody>
        </p:sp>
      </p:grpSp>
      <p:sp>
        <p:nvSpPr>
          <p:cNvPr id="5" name="TextBox 5"/>
          <p:cNvSpPr txBox="1"/>
          <p:nvPr/>
        </p:nvSpPr>
        <p:spPr>
          <a:xfrm>
            <a:off x="8243656" y="1160859"/>
            <a:ext cx="1800687" cy="422275"/>
          </a:xfrm>
          <a:prstGeom prst="rect">
            <a:avLst/>
          </a:prstGeom>
        </p:spPr>
        <p:txBody>
          <a:bodyPr lIns="0" tIns="0" rIns="0" bIns="0" rtlCol="0" anchor="t">
            <a:spAutoFit/>
          </a:bodyPr>
          <a:lstStyle/>
          <a:p>
            <a:pPr algn="ctr">
              <a:lnSpc>
                <a:spcPts val="3499"/>
              </a:lnSpc>
              <a:spcBef>
                <a:spcPct val="0"/>
              </a:spcBef>
            </a:pPr>
            <a:r>
              <a:rPr lang="en-US" sz="2499" spc="-49">
                <a:solidFill>
                  <a:srgbClr val="000000"/>
                </a:solidFill>
                <a:latin typeface="Canva Sans"/>
                <a:ea typeface="Canva Sans"/>
                <a:cs typeface="Canva Sans"/>
                <a:sym typeface="Canva Sans"/>
              </a:rPr>
              <a:t>PROJECT</a:t>
            </a:r>
          </a:p>
        </p:txBody>
      </p:sp>
      <p:sp>
        <p:nvSpPr>
          <p:cNvPr id="6" name="TextBox 6"/>
          <p:cNvSpPr txBox="1"/>
          <p:nvPr/>
        </p:nvSpPr>
        <p:spPr>
          <a:xfrm>
            <a:off x="3303457" y="1947891"/>
            <a:ext cx="11681086" cy="1488869"/>
          </a:xfrm>
          <a:prstGeom prst="rect">
            <a:avLst/>
          </a:prstGeom>
        </p:spPr>
        <p:txBody>
          <a:bodyPr lIns="0" tIns="0" rIns="0" bIns="0" rtlCol="0" anchor="t">
            <a:spAutoFit/>
          </a:bodyPr>
          <a:lstStyle/>
          <a:p>
            <a:pPr algn="ctr">
              <a:lnSpc>
                <a:spcPts val="12599"/>
              </a:lnSpc>
              <a:spcBef>
                <a:spcPct val="0"/>
              </a:spcBef>
            </a:pPr>
            <a:r>
              <a:rPr lang="ko-KR" altLang="en-US" sz="9000" spc="-719" dirty="0">
                <a:solidFill>
                  <a:srgbClr val="000000"/>
                </a:solidFill>
                <a:latin typeface="210 도시락"/>
                <a:ea typeface="210 도시락"/>
                <a:cs typeface="210 도시락"/>
                <a:sym typeface="210 도시락"/>
              </a:rPr>
              <a:t>시스템 구조</a:t>
            </a:r>
            <a:endParaRPr lang="ko-KR" altLang="en-US" sz="9000" spc="-719" dirty="0">
              <a:solidFill>
                <a:srgbClr val="000000"/>
              </a:solidFill>
              <a:latin typeface="210 도시락"/>
              <a:ea typeface="210 도시락"/>
              <a:cs typeface="210 도시락"/>
            </a:endParaRPr>
          </a:p>
        </p:txBody>
      </p:sp>
      <p:grpSp>
        <p:nvGrpSpPr>
          <p:cNvPr id="7" name="Group 7"/>
          <p:cNvGrpSpPr/>
          <p:nvPr/>
        </p:nvGrpSpPr>
        <p:grpSpPr>
          <a:xfrm>
            <a:off x="1650125" y="4808890"/>
            <a:ext cx="6872450" cy="4448951"/>
            <a:chOff x="0" y="0"/>
            <a:chExt cx="2053201" cy="1329161"/>
          </a:xfrm>
        </p:grpSpPr>
        <p:sp>
          <p:nvSpPr>
            <p:cNvPr id="8" name="Freeform 8"/>
            <p:cNvSpPr/>
            <p:nvPr/>
          </p:nvSpPr>
          <p:spPr>
            <a:xfrm>
              <a:off x="0" y="0"/>
              <a:ext cx="2053201" cy="1329161"/>
            </a:xfrm>
            <a:custGeom>
              <a:avLst/>
              <a:gdLst/>
              <a:ahLst/>
              <a:cxnLst/>
              <a:rect l="l" t="t" r="r" b="b"/>
              <a:pathLst>
                <a:path w="2053201" h="1329161">
                  <a:moveTo>
                    <a:pt x="25910" y="0"/>
                  </a:moveTo>
                  <a:lnTo>
                    <a:pt x="2027291" y="0"/>
                  </a:lnTo>
                  <a:cubicBezTo>
                    <a:pt x="2041601" y="0"/>
                    <a:pt x="2053201" y="11600"/>
                    <a:pt x="2053201" y="25910"/>
                  </a:cubicBezTo>
                  <a:lnTo>
                    <a:pt x="2053201" y="1303251"/>
                  </a:lnTo>
                  <a:cubicBezTo>
                    <a:pt x="2053201" y="1317560"/>
                    <a:pt x="2041601" y="1329161"/>
                    <a:pt x="2027291" y="1329161"/>
                  </a:cubicBezTo>
                  <a:lnTo>
                    <a:pt x="25910" y="1329161"/>
                  </a:lnTo>
                  <a:cubicBezTo>
                    <a:pt x="11600" y="1329161"/>
                    <a:pt x="0" y="1317560"/>
                    <a:pt x="0" y="1303251"/>
                  </a:cubicBezTo>
                  <a:lnTo>
                    <a:pt x="0" y="25910"/>
                  </a:lnTo>
                  <a:cubicBezTo>
                    <a:pt x="0" y="11600"/>
                    <a:pt x="11600" y="0"/>
                    <a:pt x="25910" y="0"/>
                  </a:cubicBezTo>
                  <a:close/>
                </a:path>
              </a:pathLst>
            </a:custGeom>
            <a:solidFill>
              <a:srgbClr val="F6F6F6"/>
            </a:solidFill>
            <a:ln w="19050" cap="rnd">
              <a:solidFill>
                <a:srgbClr val="272727"/>
              </a:solidFill>
              <a:prstDash val="solid"/>
              <a:round/>
            </a:ln>
          </p:spPr>
        </p:sp>
        <p:sp>
          <p:nvSpPr>
            <p:cNvPr id="9" name="TextBox 9"/>
            <p:cNvSpPr txBox="1"/>
            <p:nvPr/>
          </p:nvSpPr>
          <p:spPr>
            <a:xfrm>
              <a:off x="0" y="-47625"/>
              <a:ext cx="2053201" cy="1376786"/>
            </a:xfrm>
            <a:prstGeom prst="rect">
              <a:avLst/>
            </a:prstGeom>
          </p:spPr>
          <p:txBody>
            <a:bodyPr lIns="50800" tIns="50800" rIns="50800" bIns="50800" rtlCol="0" anchor="ctr"/>
            <a:lstStyle/>
            <a:p>
              <a:pPr algn="ctr">
                <a:lnSpc>
                  <a:spcPts val="2659"/>
                </a:lnSpc>
              </a:pPr>
              <a:endParaRPr/>
            </a:p>
          </p:txBody>
        </p:sp>
      </p:grpSp>
      <p:grpSp>
        <p:nvGrpSpPr>
          <p:cNvPr id="10" name="Group 10"/>
          <p:cNvGrpSpPr/>
          <p:nvPr/>
        </p:nvGrpSpPr>
        <p:grpSpPr>
          <a:xfrm>
            <a:off x="9765425" y="4808890"/>
            <a:ext cx="6872450" cy="4448951"/>
            <a:chOff x="0" y="0"/>
            <a:chExt cx="2053201" cy="1329161"/>
          </a:xfrm>
        </p:grpSpPr>
        <p:sp>
          <p:nvSpPr>
            <p:cNvPr id="11" name="Freeform 11"/>
            <p:cNvSpPr/>
            <p:nvPr/>
          </p:nvSpPr>
          <p:spPr>
            <a:xfrm>
              <a:off x="0" y="0"/>
              <a:ext cx="2053201" cy="1329161"/>
            </a:xfrm>
            <a:custGeom>
              <a:avLst/>
              <a:gdLst/>
              <a:ahLst/>
              <a:cxnLst/>
              <a:rect l="l" t="t" r="r" b="b"/>
              <a:pathLst>
                <a:path w="2053201" h="1329161">
                  <a:moveTo>
                    <a:pt x="25910" y="0"/>
                  </a:moveTo>
                  <a:lnTo>
                    <a:pt x="2027291" y="0"/>
                  </a:lnTo>
                  <a:cubicBezTo>
                    <a:pt x="2041601" y="0"/>
                    <a:pt x="2053201" y="11600"/>
                    <a:pt x="2053201" y="25910"/>
                  </a:cubicBezTo>
                  <a:lnTo>
                    <a:pt x="2053201" y="1303251"/>
                  </a:lnTo>
                  <a:cubicBezTo>
                    <a:pt x="2053201" y="1317560"/>
                    <a:pt x="2041601" y="1329161"/>
                    <a:pt x="2027291" y="1329161"/>
                  </a:cubicBezTo>
                  <a:lnTo>
                    <a:pt x="25910" y="1329161"/>
                  </a:lnTo>
                  <a:cubicBezTo>
                    <a:pt x="11600" y="1329161"/>
                    <a:pt x="0" y="1317560"/>
                    <a:pt x="0" y="1303251"/>
                  </a:cubicBezTo>
                  <a:lnTo>
                    <a:pt x="0" y="25910"/>
                  </a:lnTo>
                  <a:cubicBezTo>
                    <a:pt x="0" y="11600"/>
                    <a:pt x="11600" y="0"/>
                    <a:pt x="25910" y="0"/>
                  </a:cubicBezTo>
                  <a:close/>
                </a:path>
              </a:pathLst>
            </a:custGeom>
            <a:solidFill>
              <a:srgbClr val="F6F6F6"/>
            </a:solidFill>
            <a:ln w="19050" cap="rnd">
              <a:solidFill>
                <a:srgbClr val="272727"/>
              </a:solidFill>
              <a:prstDash val="solid"/>
              <a:round/>
            </a:ln>
          </p:spPr>
        </p:sp>
        <p:sp>
          <p:nvSpPr>
            <p:cNvPr id="12" name="TextBox 12"/>
            <p:cNvSpPr txBox="1"/>
            <p:nvPr/>
          </p:nvSpPr>
          <p:spPr>
            <a:xfrm>
              <a:off x="0" y="-47625"/>
              <a:ext cx="2053201" cy="1376786"/>
            </a:xfrm>
            <a:prstGeom prst="rect">
              <a:avLst/>
            </a:prstGeom>
          </p:spPr>
          <p:txBody>
            <a:bodyPr lIns="50800" tIns="50800" rIns="50800" bIns="50800" rtlCol="0" anchor="ctr"/>
            <a:lstStyle/>
            <a:p>
              <a:pPr algn="ctr">
                <a:lnSpc>
                  <a:spcPts val="2659"/>
                </a:lnSpc>
              </a:pPr>
              <a:endParaRPr/>
            </a:p>
          </p:txBody>
        </p:sp>
      </p:grpSp>
      <p:grpSp>
        <p:nvGrpSpPr>
          <p:cNvPr id="13" name="Group 13"/>
          <p:cNvGrpSpPr/>
          <p:nvPr/>
        </p:nvGrpSpPr>
        <p:grpSpPr>
          <a:xfrm>
            <a:off x="3843500" y="4439386"/>
            <a:ext cx="2485699" cy="704114"/>
            <a:chOff x="0" y="0"/>
            <a:chExt cx="812800" cy="230238"/>
          </a:xfrm>
        </p:grpSpPr>
        <p:sp>
          <p:nvSpPr>
            <p:cNvPr id="14" name="Freeform 14"/>
            <p:cNvSpPr/>
            <p:nvPr/>
          </p:nvSpPr>
          <p:spPr>
            <a:xfrm>
              <a:off x="0" y="0"/>
              <a:ext cx="812800" cy="230238"/>
            </a:xfrm>
            <a:custGeom>
              <a:avLst/>
              <a:gdLst/>
              <a:ahLst/>
              <a:cxnLst/>
              <a:rect l="l" t="t" r="r" b="b"/>
              <a:pathLst>
                <a:path w="812800" h="230238">
                  <a:moveTo>
                    <a:pt x="406400" y="0"/>
                  </a:moveTo>
                  <a:cubicBezTo>
                    <a:pt x="181951" y="0"/>
                    <a:pt x="0" y="51541"/>
                    <a:pt x="0" y="115119"/>
                  </a:cubicBezTo>
                  <a:cubicBezTo>
                    <a:pt x="0" y="178698"/>
                    <a:pt x="181951" y="230238"/>
                    <a:pt x="406400" y="230238"/>
                  </a:cubicBezTo>
                  <a:cubicBezTo>
                    <a:pt x="630849" y="230238"/>
                    <a:pt x="812800" y="178698"/>
                    <a:pt x="812800" y="115119"/>
                  </a:cubicBezTo>
                  <a:cubicBezTo>
                    <a:pt x="812800" y="51541"/>
                    <a:pt x="630849" y="0"/>
                    <a:pt x="406400" y="0"/>
                  </a:cubicBezTo>
                  <a:close/>
                </a:path>
              </a:pathLst>
            </a:custGeom>
            <a:solidFill>
              <a:srgbClr val="F6F6F6"/>
            </a:solidFill>
            <a:ln w="9525" cap="sq">
              <a:solidFill>
                <a:srgbClr val="000000"/>
              </a:solidFill>
              <a:prstDash val="solid"/>
              <a:miter/>
            </a:ln>
          </p:spPr>
        </p:sp>
        <p:sp>
          <p:nvSpPr>
            <p:cNvPr id="15" name="TextBox 15"/>
            <p:cNvSpPr txBox="1"/>
            <p:nvPr/>
          </p:nvSpPr>
          <p:spPr>
            <a:xfrm>
              <a:off x="76200" y="2535"/>
              <a:ext cx="660400" cy="206119"/>
            </a:xfrm>
            <a:prstGeom prst="rect">
              <a:avLst/>
            </a:prstGeom>
          </p:spPr>
          <p:txBody>
            <a:bodyPr lIns="22424" tIns="22424" rIns="22424" bIns="22424" rtlCol="0" anchor="ctr"/>
            <a:lstStyle/>
            <a:p>
              <a:pPr algn="ctr">
                <a:lnSpc>
                  <a:spcPts val="1235"/>
                </a:lnSpc>
                <a:spcBef>
                  <a:spcPct val="0"/>
                </a:spcBef>
              </a:pPr>
              <a:endParaRPr/>
            </a:p>
          </p:txBody>
        </p:sp>
      </p:grpSp>
      <p:grpSp>
        <p:nvGrpSpPr>
          <p:cNvPr id="16" name="Group 16"/>
          <p:cNvGrpSpPr/>
          <p:nvPr/>
        </p:nvGrpSpPr>
        <p:grpSpPr>
          <a:xfrm>
            <a:off x="11958800" y="4439386"/>
            <a:ext cx="2485699" cy="704114"/>
            <a:chOff x="0" y="0"/>
            <a:chExt cx="812800" cy="230238"/>
          </a:xfrm>
        </p:grpSpPr>
        <p:sp>
          <p:nvSpPr>
            <p:cNvPr id="17" name="Freeform 17"/>
            <p:cNvSpPr/>
            <p:nvPr/>
          </p:nvSpPr>
          <p:spPr>
            <a:xfrm>
              <a:off x="0" y="0"/>
              <a:ext cx="812800" cy="230238"/>
            </a:xfrm>
            <a:custGeom>
              <a:avLst/>
              <a:gdLst/>
              <a:ahLst/>
              <a:cxnLst/>
              <a:rect l="l" t="t" r="r" b="b"/>
              <a:pathLst>
                <a:path w="812800" h="230238">
                  <a:moveTo>
                    <a:pt x="406400" y="0"/>
                  </a:moveTo>
                  <a:cubicBezTo>
                    <a:pt x="181951" y="0"/>
                    <a:pt x="0" y="51541"/>
                    <a:pt x="0" y="115119"/>
                  </a:cubicBezTo>
                  <a:cubicBezTo>
                    <a:pt x="0" y="178698"/>
                    <a:pt x="181951" y="230238"/>
                    <a:pt x="406400" y="230238"/>
                  </a:cubicBezTo>
                  <a:cubicBezTo>
                    <a:pt x="630849" y="230238"/>
                    <a:pt x="812800" y="178698"/>
                    <a:pt x="812800" y="115119"/>
                  </a:cubicBezTo>
                  <a:cubicBezTo>
                    <a:pt x="812800" y="51541"/>
                    <a:pt x="630849" y="0"/>
                    <a:pt x="406400" y="0"/>
                  </a:cubicBezTo>
                  <a:close/>
                </a:path>
              </a:pathLst>
            </a:custGeom>
            <a:solidFill>
              <a:srgbClr val="F6F6F6"/>
            </a:solidFill>
            <a:ln w="9525" cap="sq">
              <a:solidFill>
                <a:srgbClr val="000000"/>
              </a:solidFill>
              <a:prstDash val="solid"/>
              <a:miter/>
            </a:ln>
          </p:spPr>
        </p:sp>
        <p:sp>
          <p:nvSpPr>
            <p:cNvPr id="18" name="TextBox 18"/>
            <p:cNvSpPr txBox="1"/>
            <p:nvPr/>
          </p:nvSpPr>
          <p:spPr>
            <a:xfrm>
              <a:off x="76200" y="2535"/>
              <a:ext cx="660400" cy="206119"/>
            </a:xfrm>
            <a:prstGeom prst="rect">
              <a:avLst/>
            </a:prstGeom>
          </p:spPr>
          <p:txBody>
            <a:bodyPr lIns="22424" tIns="22424" rIns="22424" bIns="22424" rtlCol="0" anchor="ctr"/>
            <a:lstStyle/>
            <a:p>
              <a:pPr algn="ctr">
                <a:lnSpc>
                  <a:spcPts val="1235"/>
                </a:lnSpc>
                <a:spcBef>
                  <a:spcPct val="0"/>
                </a:spcBef>
              </a:pPr>
              <a:endParaRPr/>
            </a:p>
          </p:txBody>
        </p:sp>
      </p:grpSp>
      <p:sp>
        <p:nvSpPr>
          <p:cNvPr id="19" name="TextBox 19"/>
          <p:cNvSpPr txBox="1"/>
          <p:nvPr/>
        </p:nvSpPr>
        <p:spPr>
          <a:xfrm>
            <a:off x="4186006" y="4556493"/>
            <a:ext cx="1800687" cy="422275"/>
          </a:xfrm>
          <a:prstGeom prst="rect">
            <a:avLst/>
          </a:prstGeom>
        </p:spPr>
        <p:txBody>
          <a:bodyPr lIns="0" tIns="0" rIns="0" bIns="0" rtlCol="0" anchor="t">
            <a:spAutoFit/>
          </a:bodyPr>
          <a:lstStyle/>
          <a:p>
            <a:pPr algn="ctr">
              <a:lnSpc>
                <a:spcPts val="3499"/>
              </a:lnSpc>
              <a:spcBef>
                <a:spcPct val="0"/>
              </a:spcBef>
            </a:pPr>
            <a:r>
              <a:rPr lang="en-US" sz="2499" spc="-49">
                <a:solidFill>
                  <a:srgbClr val="000000"/>
                </a:solidFill>
                <a:latin typeface="Canva Sans"/>
                <a:ea typeface="Canva Sans"/>
                <a:cs typeface="Canva Sans"/>
                <a:sym typeface="Canva Sans"/>
              </a:rPr>
              <a:t>01</a:t>
            </a:r>
          </a:p>
        </p:txBody>
      </p:sp>
      <p:sp>
        <p:nvSpPr>
          <p:cNvPr id="20" name="TextBox 20"/>
          <p:cNvSpPr txBox="1"/>
          <p:nvPr/>
        </p:nvSpPr>
        <p:spPr>
          <a:xfrm>
            <a:off x="12301306" y="4556493"/>
            <a:ext cx="1800687" cy="422275"/>
          </a:xfrm>
          <a:prstGeom prst="rect">
            <a:avLst/>
          </a:prstGeom>
        </p:spPr>
        <p:txBody>
          <a:bodyPr lIns="0" tIns="0" rIns="0" bIns="0" rtlCol="0" anchor="t">
            <a:spAutoFit/>
          </a:bodyPr>
          <a:lstStyle/>
          <a:p>
            <a:pPr algn="ctr">
              <a:lnSpc>
                <a:spcPts val="3499"/>
              </a:lnSpc>
              <a:spcBef>
                <a:spcPct val="0"/>
              </a:spcBef>
            </a:pPr>
            <a:r>
              <a:rPr lang="en-US" sz="2499" spc="-49">
                <a:solidFill>
                  <a:srgbClr val="000000"/>
                </a:solidFill>
                <a:latin typeface="Canva Sans"/>
                <a:ea typeface="Canva Sans"/>
                <a:cs typeface="Canva Sans"/>
                <a:sym typeface="Canva Sans"/>
              </a:rPr>
              <a:t>02</a:t>
            </a:r>
          </a:p>
        </p:txBody>
      </p:sp>
      <p:sp>
        <p:nvSpPr>
          <p:cNvPr id="21" name="TextBox 21"/>
          <p:cNvSpPr txBox="1"/>
          <p:nvPr/>
        </p:nvSpPr>
        <p:spPr>
          <a:xfrm>
            <a:off x="2099123" y="5143500"/>
            <a:ext cx="6018752" cy="3998612"/>
          </a:xfrm>
          <a:prstGeom prst="rect">
            <a:avLst/>
          </a:prstGeom>
        </p:spPr>
        <p:txBody>
          <a:bodyPr lIns="0" tIns="0" rIns="0" bIns="0" anchor="t">
            <a:spAutoFit/>
          </a:bodyPr>
          <a:lstStyle/>
          <a:p>
            <a:pPr lvl="0" algn="ctr">
              <a:lnSpc>
                <a:spcPts val="3499"/>
              </a:lnSpc>
              <a:defRPr/>
            </a:pPr>
            <a:r>
              <a:rPr lang="ko-KR" altLang="en-US" sz="2499" spc="-49">
                <a:solidFill>
                  <a:srgbClr val="000000"/>
                </a:solidFill>
                <a:latin typeface="Canva Sans"/>
                <a:ea typeface="Canva Sans"/>
                <a:cs typeface="Canva Sans"/>
                <a:sym typeface="Canva Sans"/>
              </a:rPr>
              <a:t>준비물 : arduino UNO, DHT 11(온습도 센서 모듈), 물 수위 센서 모듈, 토양 수분 감지 센서 모듈, LCD 1602 With IIC 모듈, ESP8266 와이파이 모듈,</a:t>
            </a:r>
            <a:endParaRPr lang="en-US" sz="2499" spc="-49">
              <a:solidFill>
                <a:srgbClr val="000000"/>
              </a:solidFill>
              <a:latin typeface="Canva Sans"/>
              <a:ea typeface="Canva Sans"/>
              <a:cs typeface="Canva Sans"/>
              <a:sym typeface="Canva Sans"/>
            </a:endParaRPr>
          </a:p>
          <a:p>
            <a:pPr lvl="0" algn="ctr">
              <a:lnSpc>
                <a:spcPts val="3499"/>
              </a:lnSpc>
              <a:defRPr/>
            </a:pPr>
            <a:r>
              <a:rPr lang="ko-KR" altLang="en-US" sz="2499" spc="-49">
                <a:solidFill>
                  <a:srgbClr val="000000"/>
                </a:solidFill>
                <a:latin typeface="Canva Sans"/>
                <a:ea typeface="Canva Sans"/>
                <a:cs typeface="Canva Sans"/>
                <a:sym typeface="Canva Sans"/>
              </a:rPr>
              <a:t>RGB LED 모듈, 미니 브레드보드, 점퍼 와이어, 저항</a:t>
            </a:r>
            <a:r>
              <a:rPr lang="en-US" altLang="ko-KR" sz="2499" spc="-49">
                <a:solidFill>
                  <a:srgbClr val="000000"/>
                </a:solidFill>
                <a:latin typeface="Canva Sans"/>
                <a:ea typeface="Canva Sans"/>
                <a:cs typeface="Canva Sans"/>
                <a:sym typeface="Canva Sans"/>
              </a:rPr>
              <a:t>,</a:t>
            </a:r>
            <a:r>
              <a:rPr lang="ko-KR" altLang="en-US" sz="2499" spc="-49">
                <a:solidFill>
                  <a:srgbClr val="000000"/>
                </a:solidFill>
                <a:latin typeface="Canva Sans"/>
                <a:ea typeface="Canva Sans"/>
                <a:cs typeface="Canva Sans"/>
                <a:sym typeface="Canva Sans"/>
              </a:rPr>
              <a:t> </a:t>
            </a:r>
            <a:r>
              <a:rPr lang="en-US" altLang="ko-KR" sz="2499" spc="-49">
                <a:solidFill>
                  <a:srgbClr val="000000"/>
                </a:solidFill>
                <a:latin typeface="Canva Sans"/>
                <a:ea typeface="Canva Sans"/>
                <a:cs typeface="Canva Sans"/>
                <a:sym typeface="Canva Sans"/>
              </a:rPr>
              <a:t>9V</a:t>
            </a:r>
            <a:r>
              <a:rPr lang="ko-KR" altLang="en-US" sz="2499" spc="-49">
                <a:solidFill>
                  <a:srgbClr val="000000"/>
                </a:solidFill>
                <a:latin typeface="Canva Sans"/>
                <a:ea typeface="Canva Sans"/>
                <a:cs typeface="Canva Sans"/>
                <a:sym typeface="Canva Sans"/>
              </a:rPr>
              <a:t> 건전지</a:t>
            </a:r>
            <a:r>
              <a:rPr lang="en-US" altLang="ko-KR" sz="2499" spc="-49">
                <a:solidFill>
                  <a:srgbClr val="000000"/>
                </a:solidFill>
                <a:latin typeface="Canva Sans"/>
                <a:ea typeface="Canva Sans"/>
                <a:cs typeface="Canva Sans"/>
                <a:sym typeface="Canva Sans"/>
              </a:rPr>
              <a:t>,</a:t>
            </a:r>
            <a:r>
              <a:rPr lang="ko-KR" altLang="en-US" sz="2499" spc="-49">
                <a:solidFill>
                  <a:srgbClr val="000000"/>
                </a:solidFill>
                <a:latin typeface="Canva Sans"/>
                <a:ea typeface="Canva Sans"/>
                <a:cs typeface="Canva Sans"/>
                <a:sym typeface="Canva Sans"/>
              </a:rPr>
              <a:t> 커패시터</a:t>
            </a:r>
            <a:r>
              <a:rPr lang="en-US" altLang="ko-KR" sz="2499" spc="-49">
                <a:solidFill>
                  <a:srgbClr val="000000"/>
                </a:solidFill>
                <a:latin typeface="Canva Sans"/>
                <a:ea typeface="Canva Sans"/>
                <a:cs typeface="Canva Sans"/>
                <a:sym typeface="Canva Sans"/>
              </a:rPr>
              <a:t>,</a:t>
            </a:r>
            <a:r>
              <a:rPr lang="ko-KR" altLang="en-US" sz="2499" spc="-49">
                <a:solidFill>
                  <a:srgbClr val="000000"/>
                </a:solidFill>
                <a:latin typeface="Canva Sans"/>
                <a:ea typeface="Canva Sans"/>
                <a:cs typeface="Canva Sans"/>
                <a:sym typeface="Canva Sans"/>
              </a:rPr>
              <a:t> 부저 모듈, 워터 펌프, 모터 드라이버, 큰 수조 1개(저수지 역할), 작은 수조 2개, 작은 화분(농작물 대체)</a:t>
            </a:r>
            <a:r>
              <a:rPr lang="en-US" sz="2499" spc="-49">
                <a:solidFill>
                  <a:srgbClr val="000000"/>
                </a:solidFill>
                <a:latin typeface="Canva Sans"/>
                <a:ea typeface="Canva Sans"/>
                <a:cs typeface="Canva Sans"/>
                <a:sym typeface="Canva Sans"/>
              </a:rPr>
              <a:t>.</a:t>
            </a:r>
            <a:endParaRPr lang="en-US" sz="2499" spc="-49">
              <a:solidFill>
                <a:srgbClr val="000000"/>
              </a:solidFill>
              <a:latin typeface="Canva Sans"/>
              <a:ea typeface="Canva Sans"/>
              <a:cs typeface="Canva Sans"/>
              <a:sym typeface="Canva Sans"/>
            </a:endParaRPr>
          </a:p>
        </p:txBody>
      </p:sp>
      <p:sp>
        <p:nvSpPr>
          <p:cNvPr id="22" name="TextBox 22"/>
          <p:cNvSpPr txBox="1"/>
          <p:nvPr/>
        </p:nvSpPr>
        <p:spPr>
          <a:xfrm>
            <a:off x="10214425" y="5143500"/>
            <a:ext cx="6018753" cy="3857625"/>
          </a:xfrm>
          <a:prstGeom prst="rect">
            <a:avLst/>
          </a:prstGeom>
        </p:spPr>
        <p:txBody>
          <a:bodyPr lIns="0" tIns="0" rIns="0" bIns="0" anchor="t">
            <a:spAutoFit/>
          </a:bodyPr>
          <a:lstStyle/>
          <a:p>
            <a:pPr lvl="0">
              <a:defRPr/>
            </a:pPr>
            <a:r>
              <a:rPr lang="ko-KR" altLang="en-US" sz="2300"/>
              <a:t>구성 요소 설명:</a:t>
            </a:r>
            <a:endParaRPr lang="ko-KR" altLang="en-US" sz="2300"/>
          </a:p>
          <a:p>
            <a:pPr lvl="0">
              <a:defRPr/>
            </a:pPr>
            <a:r>
              <a:rPr lang="ko-KR" altLang="en-US" sz="2300"/>
              <a:t>- 온습도 센서: 식물 주변 온도와 습도 실시간 측정</a:t>
            </a:r>
            <a:endParaRPr lang="ko-KR" altLang="en-US" sz="2300"/>
          </a:p>
          <a:p>
            <a:pPr lvl="0">
              <a:defRPr/>
            </a:pPr>
            <a:r>
              <a:rPr lang="ko-KR" altLang="en-US" sz="2300"/>
              <a:t>- 토양 수분 센서: 토양 수분 상태 확인, 급수 필요 여부 판단</a:t>
            </a:r>
            <a:endParaRPr lang="ko-KR" altLang="en-US" sz="2300"/>
          </a:p>
          <a:p>
            <a:pPr lvl="0">
              <a:defRPr/>
            </a:pPr>
            <a:r>
              <a:rPr lang="ko-KR" altLang="en-US" sz="2300"/>
              <a:t>- 수위 센서: 수조 물 여부 확인, 물 부족 시 경고</a:t>
            </a:r>
            <a:endParaRPr lang="ko-KR" altLang="en-US" sz="2300"/>
          </a:p>
          <a:p>
            <a:pPr lvl="0">
              <a:defRPr/>
            </a:pPr>
            <a:r>
              <a:rPr lang="ko-KR" altLang="en-US" sz="2300"/>
              <a:t>- LCD 1602: 간단한 데이터 디스플레이</a:t>
            </a:r>
            <a:endParaRPr lang="ko-KR" altLang="en-US" sz="2300"/>
          </a:p>
          <a:p>
            <a:pPr lvl="0">
              <a:defRPr/>
            </a:pPr>
            <a:r>
              <a:rPr lang="ko-KR" altLang="en-US" sz="2300"/>
              <a:t>- 부저/LED: 상태 알람 표시</a:t>
            </a:r>
            <a:endParaRPr lang="ko-KR" altLang="en-US" sz="2300"/>
          </a:p>
          <a:p>
            <a:pPr lvl="0">
              <a:defRPr/>
            </a:pPr>
            <a:r>
              <a:rPr lang="ko-KR" altLang="en-US" sz="2300"/>
              <a:t>- 모터/펌프: 자동 급수 기능</a:t>
            </a:r>
            <a:endParaRPr lang="ko-KR" altLang="en-US" sz="2300"/>
          </a:p>
          <a:p>
            <a:pPr lvl="0">
              <a:defRPr/>
            </a:pPr>
            <a:r>
              <a:rPr lang="ko-KR" altLang="en-US" sz="2300"/>
              <a:t>- ESP8266 (Wi-Fi 모듈, 선택): 원격 모니터링 가능</a:t>
            </a:r>
            <a:endParaRPr lang="en-US" sz="2300" spc="-49">
              <a:solidFill>
                <a:srgbClr val="000000"/>
              </a:solidFill>
              <a:latin typeface="Canva Sans"/>
              <a:ea typeface="Canva Sans"/>
              <a:cs typeface="Canva Sans"/>
              <a:sym typeface="Canva Sans"/>
            </a:endParaRPr>
          </a:p>
        </p:txBody>
      </p:sp>
    </p:spTree>
  </p:cSld>
  <p:clrMapOvr>
    <a:masterClrMapping/>
  </p:clrMapOvr>
</p:sld>
</file>

<file path=ppt/slides/slide7.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sp>
        <p:nvSpPr>
          <p:cNvPr id="2" name="AutoShape 2">
            <a:extLst>
              <a:ext uri="{FF2B5EF4-FFF2-40B4-BE49-F238E27FC236}">
                <a16:creationId xmlns:a16="http://schemas.microsoft.com/office/drawing/2014/main" id="{746220EA-DBA6-6F14-F9EF-86CAB0C22C3D}"/>
              </a:ext>
            </a:extLst>
          </p:cNvPr>
          <p:cNvSpPr/>
          <p:nvPr/>
        </p:nvSpPr>
        <p:spPr>
          <a:xfrm flipV="1">
            <a:off x="1028700" y="0"/>
            <a:ext cx="4762" cy="10287000"/>
          </a:xfrm>
          <a:prstGeom prst="line">
            <a:avLst/>
          </a:prstGeom>
          <a:ln w="9525" cap="flat">
            <a:solidFill>
              <a:srgbClr val="000000"/>
            </a:solidFill>
            <a:prstDash val="solid"/>
            <a:headEnd type="none" w="sm" len="sm"/>
            <a:tailEnd type="none" w="sm" len="sm"/>
          </a:ln>
        </p:spPr>
      </p:sp>
      <p:sp>
        <p:nvSpPr>
          <p:cNvPr id="3" name="AutoShape 3">
            <a:extLst>
              <a:ext uri="{FF2B5EF4-FFF2-40B4-BE49-F238E27FC236}">
                <a16:creationId xmlns:a16="http://schemas.microsoft.com/office/drawing/2014/main" id="{BA51C2D0-466E-8366-906C-78A49A190492}"/>
              </a:ext>
            </a:extLst>
          </p:cNvPr>
          <p:cNvSpPr/>
          <p:nvPr/>
        </p:nvSpPr>
        <p:spPr>
          <a:xfrm flipV="1">
            <a:off x="1086524" y="0"/>
            <a:ext cx="4762" cy="10287000"/>
          </a:xfrm>
          <a:prstGeom prst="line">
            <a:avLst/>
          </a:prstGeom>
          <a:ln w="9525" cap="flat">
            <a:solidFill>
              <a:srgbClr val="000000"/>
            </a:solidFill>
            <a:prstDash val="solid"/>
            <a:headEnd type="none" w="sm" len="sm"/>
            <a:tailEnd type="none" w="sm" len="sm"/>
          </a:ln>
        </p:spPr>
      </p:sp>
      <p:sp>
        <p:nvSpPr>
          <p:cNvPr id="4" name="TextBox 4"/>
          <p:cNvSpPr txBox="1"/>
          <p:nvPr/>
        </p:nvSpPr>
        <p:spPr>
          <a:xfrm>
            <a:off x="2166077" y="3620229"/>
            <a:ext cx="13955843" cy="3428271"/>
          </a:xfrm>
          <a:prstGeom prst="rect">
            <a:avLst/>
          </a:prstGeom>
        </p:spPr>
        <p:txBody>
          <a:bodyPr lIns="0" tIns="0" rIns="0" bIns="0" anchor="t">
            <a:spAutoFit/>
          </a:bodyPr>
          <a:lstStyle/>
          <a:p>
            <a:pPr lvl="0">
              <a:defRPr/>
            </a:pPr>
            <a:r>
              <a:rPr lang="ko-KR" altLang="en-US" sz="2500"/>
              <a:t>기능:</a:t>
            </a:r>
            <a:endParaRPr lang="ko-KR" altLang="en-US" sz="2500"/>
          </a:p>
          <a:p>
            <a:pPr lvl="0">
              <a:defRPr/>
            </a:pPr>
            <a:r>
              <a:rPr lang="ko-KR" altLang="en-US" sz="2500"/>
              <a:t>1. 실시간 데이터 표시: 온도, 습도, 토양 수분, 수위 확인 (1초 갱신)</a:t>
            </a:r>
            <a:endParaRPr lang="ko-KR" altLang="en-US" sz="2500"/>
          </a:p>
          <a:p>
            <a:pPr lvl="0">
              <a:defRPr/>
            </a:pPr>
            <a:r>
              <a:rPr lang="ko-KR" altLang="en-US" sz="2500"/>
              <a:t>2. 데이터 로깅: 측정 데이터를 시간별 CSV 파일로 저장</a:t>
            </a:r>
            <a:endParaRPr lang="ko-KR" altLang="en-US" sz="2500"/>
          </a:p>
          <a:p>
            <a:pPr lvl="0">
              <a:defRPr/>
            </a:pPr>
            <a:r>
              <a:rPr lang="ko-KR" altLang="en-US" sz="2500"/>
              <a:t>3. 알람 기능:</a:t>
            </a:r>
            <a:endParaRPr lang="ko-KR" altLang="en-US" sz="2500"/>
          </a:p>
          <a:p>
            <a:pPr lvl="0">
              <a:defRPr/>
            </a:pPr>
            <a:r>
              <a:rPr lang="ko-KR" altLang="en-US" sz="2500"/>
              <a:t>  - 평상시: 데이터 표시 / LED 없음 / 부저 없음 / GUI: 온도/습도/수분/수위 정상 표시</a:t>
            </a:r>
            <a:endParaRPr lang="ko-KR" altLang="en-US" sz="2500"/>
          </a:p>
          <a:p>
            <a:pPr lvl="0">
              <a:defRPr/>
            </a:pPr>
            <a:r>
              <a:rPr lang="ko-KR" altLang="en-US" sz="2500"/>
              <a:t>  - 토양 건조: 알람 / 빨강 LED / 2초 부저 / GUI: '토양 건조! 급수 필요'</a:t>
            </a:r>
            <a:endParaRPr lang="ko-KR" altLang="en-US" sz="2500"/>
          </a:p>
          <a:p>
            <a:pPr lvl="0">
              <a:defRPr/>
            </a:pPr>
            <a:r>
              <a:rPr lang="ko-KR" altLang="en-US" sz="2500"/>
              <a:t>  - 수조 부족: 알람 / 노랑 LED / 1초 부저 / GUI: '수조 물 부족'</a:t>
            </a:r>
            <a:endParaRPr lang="ko-KR" altLang="en-US" sz="2500"/>
          </a:p>
          <a:p>
            <a:pPr lvl="0">
              <a:defRPr/>
            </a:pPr>
            <a:r>
              <a:rPr lang="ko-KR" altLang="en-US" sz="2500"/>
              <a:t>  - 급수 중: 펌프 작동 / 초록 LED / 부저 없음 / GUI: '급수 진행 중'</a:t>
            </a:r>
            <a:endParaRPr lang="ko-KR" altLang="en-US" sz="2500"/>
          </a:p>
          <a:p>
            <a:pPr lvl="0">
              <a:defRPr/>
            </a:pPr>
            <a:endParaRPr lang="ko-KR" altLang="en-US" sz="2500" spc="-50">
              <a:solidFill>
                <a:srgbClr val="000000"/>
              </a:solidFill>
              <a:latin typeface="Canva Sans"/>
              <a:ea typeface="Canva Sans"/>
              <a:cs typeface="Canva Sans"/>
              <a:sym typeface="Canva Sans"/>
            </a:endParaRPr>
          </a:p>
        </p:txBody>
      </p:sp>
      <p:grpSp>
        <p:nvGrpSpPr>
          <p:cNvPr id="5" name="Group 5"/>
          <p:cNvGrpSpPr/>
          <p:nvPr/>
        </p:nvGrpSpPr>
        <p:grpSpPr>
          <a:xfrm rot="0">
            <a:off x="8269253" y="1043752"/>
            <a:ext cx="2485699" cy="704114"/>
            <a:chOff x="0" y="0"/>
            <a:chExt cx="812800" cy="230238"/>
          </a:xfrm>
        </p:grpSpPr>
        <p:sp>
          <p:nvSpPr>
            <p:cNvPr id="6" name="Freeform 6"/>
            <p:cNvSpPr/>
            <p:nvPr/>
          </p:nvSpPr>
          <p:spPr>
            <a:xfrm>
              <a:off x="0" y="0"/>
              <a:ext cx="812800" cy="230238"/>
            </a:xfrm>
            <a:custGeom>
              <a:avLst/>
              <a:gdLst/>
              <a:rect l="l" t="t" r="r" b="b"/>
              <a:pathLst>
                <a:path w="812800" h="230238">
                  <a:moveTo>
                    <a:pt x="406400" y="0"/>
                  </a:moveTo>
                  <a:cubicBezTo>
                    <a:pt x="181951" y="0"/>
                    <a:pt x="0" y="51541"/>
                    <a:pt x="0" y="115119"/>
                  </a:cubicBezTo>
                  <a:cubicBezTo>
                    <a:pt x="0" y="178698"/>
                    <a:pt x="181951" y="230238"/>
                    <a:pt x="406400" y="230238"/>
                  </a:cubicBezTo>
                  <a:cubicBezTo>
                    <a:pt x="630849" y="230238"/>
                    <a:pt x="812800" y="178698"/>
                    <a:pt x="812800" y="115119"/>
                  </a:cubicBezTo>
                  <a:cubicBezTo>
                    <a:pt x="812800" y="51541"/>
                    <a:pt x="630849" y="0"/>
                    <a:pt x="406400" y="0"/>
                  </a:cubicBezTo>
                  <a:close/>
                </a:path>
              </a:pathLst>
            </a:custGeom>
            <a:solidFill>
              <a:srgbClr val="000000">
                <a:alpha val="0"/>
              </a:srgbClr>
            </a:solidFill>
            <a:ln w="9525" cap="sq">
              <a:solidFill>
                <a:srgbClr val="000000"/>
              </a:solidFill>
              <a:prstDash val="solid"/>
              <a:miter/>
            </a:ln>
          </p:spPr>
        </p:sp>
        <p:sp>
          <p:nvSpPr>
            <p:cNvPr id="7" name="TextBox 7"/>
            <p:cNvSpPr txBox="1"/>
            <p:nvPr/>
          </p:nvSpPr>
          <p:spPr>
            <a:xfrm>
              <a:off x="76200" y="2535"/>
              <a:ext cx="660400" cy="206119"/>
            </a:xfrm>
            <a:prstGeom prst="rect">
              <a:avLst/>
            </a:prstGeom>
          </p:spPr>
          <p:txBody>
            <a:bodyPr lIns="22424" tIns="22424" rIns="22424" bIns="22424" anchor="ctr"/>
            <a:lstStyle/>
            <a:p>
              <a:pPr lvl="0" algn="ctr">
                <a:lnSpc>
                  <a:spcPts val="1235"/>
                </a:lnSpc>
                <a:spcBef>
                  <a:spcPct val="0"/>
                </a:spcBef>
                <a:defRPr/>
              </a:pPr>
              <a:endParaRPr/>
            </a:p>
          </p:txBody>
        </p:sp>
      </p:grpSp>
      <p:sp>
        <p:nvSpPr>
          <p:cNvPr id="8" name="TextBox 8">
            <a:extLst>
              <a:ext uri="{FF2B5EF4-FFF2-40B4-BE49-F238E27FC236}">
                <a16:creationId xmlns:a16="http://schemas.microsoft.com/office/drawing/2014/main" id="{7187CD7C-A0F4-BE4F-8CD3-ACDE531535BF}"/>
              </a:ext>
            </a:extLst>
          </p:cNvPr>
          <p:cNvSpPr txBox="1"/>
          <p:nvPr/>
        </p:nvSpPr>
        <p:spPr>
          <a:xfrm>
            <a:off x="8611759" y="1160859"/>
            <a:ext cx="1800687" cy="422275"/>
          </a:xfrm>
          <a:prstGeom prst="rect">
            <a:avLst/>
          </a:prstGeom>
        </p:spPr>
        <p:txBody>
          <a:bodyPr lIns="0" tIns="0" rIns="0" bIns="0" rtlCol="0" anchor="t">
            <a:spAutoFit/>
          </a:bodyPr>
          <a:lstStyle/>
          <a:p>
            <a:pPr algn="ctr">
              <a:lnSpc>
                <a:spcPts val="3499"/>
              </a:lnSpc>
              <a:spcBef>
                <a:spcPct val="0"/>
              </a:spcBef>
            </a:pPr>
            <a:r>
              <a:rPr lang="en-US" sz="2499" spc="-49">
                <a:solidFill>
                  <a:srgbClr val="000000"/>
                </a:solidFill>
                <a:latin typeface="Canva Sans"/>
                <a:ea typeface="Canva Sans"/>
                <a:cs typeface="Canva Sans"/>
                <a:sym typeface="Canva Sans"/>
              </a:rPr>
              <a:t>PROJECT</a:t>
            </a:r>
          </a:p>
        </p:txBody>
      </p:sp>
      <p:sp>
        <p:nvSpPr>
          <p:cNvPr id="9" name="TextBox 9"/>
          <p:cNvSpPr txBox="1"/>
          <p:nvPr/>
        </p:nvSpPr>
        <p:spPr>
          <a:xfrm>
            <a:off x="2556332" y="1932857"/>
            <a:ext cx="11681086" cy="1433469"/>
          </a:xfrm>
          <a:prstGeom prst="rect">
            <a:avLst/>
          </a:prstGeom>
        </p:spPr>
        <p:txBody>
          <a:bodyPr lIns="0" tIns="0" rIns="0" bIns="0" anchor="t">
            <a:spAutoFit/>
          </a:bodyPr>
          <a:lstStyle/>
          <a:p>
            <a:pPr lvl="0" algn="l">
              <a:lnSpc>
                <a:spcPts val="12599"/>
              </a:lnSpc>
              <a:spcBef>
                <a:spcPct val="0"/>
              </a:spcBef>
              <a:defRPr/>
            </a:pPr>
            <a:r>
              <a:rPr lang="ko-KR" altLang="en-US" sz="7200" spc="-719">
                <a:solidFill>
                  <a:srgbClr val="000000"/>
                </a:solidFill>
                <a:latin typeface="210 도시락"/>
                <a:ea typeface="210 도시락"/>
                <a:cs typeface="210 도시락"/>
                <a:sym typeface="210 도시락"/>
              </a:rPr>
              <a:t>시스템 기능</a:t>
            </a:r>
            <a:endParaRPr lang="en-US" altLang="ko-KR" sz="7200" spc="-719">
              <a:solidFill>
                <a:srgbClr val="000000"/>
              </a:solidFill>
              <a:latin typeface="210 도시락"/>
              <a:ea typeface="210 도시락"/>
              <a:cs typeface="210 도시락"/>
            </a:endParaRPr>
          </a:p>
        </p:txBody>
      </p:sp>
    </p:spTree>
    <p:extLst>
      <p:ext uri="{BB962C8B-B14F-4D97-AF65-F5344CB8AC3E}">
        <p14:creationId xmlns:p14="http://schemas.microsoft.com/office/powerpoint/2010/main" val="3417755552"/>
      </p:ext>
    </p:extLst>
  </p:cSld>
  <p:clrMapOvr>
    <a:masterClrMapping/>
  </p:clrMapOvr>
</p:sld>
</file>

<file path=ppt/slides/slide8.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rot="0">
            <a:off x="7901150" y="1043752"/>
            <a:ext cx="2485699" cy="704114"/>
            <a:chOff x="0" y="0"/>
            <a:chExt cx="812800" cy="230238"/>
          </a:xfrm>
        </p:grpSpPr>
        <p:sp>
          <p:nvSpPr>
            <p:cNvPr id="3" name="Freeform 3"/>
            <p:cNvSpPr/>
            <p:nvPr/>
          </p:nvSpPr>
          <p:spPr>
            <a:xfrm>
              <a:off x="0" y="0"/>
              <a:ext cx="812800" cy="230238"/>
            </a:xfrm>
            <a:custGeom>
              <a:avLst/>
              <a:gdLst/>
              <a:rect l="l" t="t" r="r" b="b"/>
              <a:pathLst>
                <a:path w="812800" h="230238">
                  <a:moveTo>
                    <a:pt x="406400" y="0"/>
                  </a:moveTo>
                  <a:cubicBezTo>
                    <a:pt x="181951" y="0"/>
                    <a:pt x="0" y="51541"/>
                    <a:pt x="0" y="115119"/>
                  </a:cubicBezTo>
                  <a:cubicBezTo>
                    <a:pt x="0" y="178698"/>
                    <a:pt x="181951" y="230238"/>
                    <a:pt x="406400" y="230238"/>
                  </a:cubicBezTo>
                  <a:cubicBezTo>
                    <a:pt x="630849" y="230238"/>
                    <a:pt x="812800" y="178698"/>
                    <a:pt x="812800" y="115119"/>
                  </a:cubicBezTo>
                  <a:cubicBezTo>
                    <a:pt x="812800" y="51541"/>
                    <a:pt x="630849" y="0"/>
                    <a:pt x="406400" y="0"/>
                  </a:cubicBezTo>
                  <a:close/>
                </a:path>
              </a:pathLst>
            </a:custGeom>
            <a:solidFill>
              <a:srgbClr val="000000">
                <a:alpha val="0"/>
              </a:srgbClr>
            </a:solidFill>
            <a:ln w="9525" cap="sq">
              <a:solidFill>
                <a:srgbClr val="000000"/>
              </a:solidFill>
              <a:prstDash val="solid"/>
              <a:miter/>
            </a:ln>
          </p:spPr>
        </p:sp>
        <p:sp>
          <p:nvSpPr>
            <p:cNvPr id="4" name="TextBox 4"/>
            <p:cNvSpPr txBox="1"/>
            <p:nvPr/>
          </p:nvSpPr>
          <p:spPr>
            <a:xfrm>
              <a:off x="76200" y="2535"/>
              <a:ext cx="660400" cy="206119"/>
            </a:xfrm>
            <a:prstGeom prst="rect">
              <a:avLst/>
            </a:prstGeom>
          </p:spPr>
          <p:txBody>
            <a:bodyPr lIns="22424" tIns="22424" rIns="22424" bIns="22424" anchor="ctr"/>
            <a:lstStyle/>
            <a:p>
              <a:pPr lvl="0" algn="ctr">
                <a:lnSpc>
                  <a:spcPts val="1235"/>
                </a:lnSpc>
                <a:spcBef>
                  <a:spcPct val="0"/>
                </a:spcBef>
                <a:defRPr/>
              </a:pPr>
              <a:endParaRPr/>
            </a:p>
          </p:txBody>
        </p:sp>
      </p:grpSp>
      <p:grpSp>
        <p:nvGrpSpPr>
          <p:cNvPr id="5" name="Group 5"/>
          <p:cNvGrpSpPr/>
          <p:nvPr/>
        </p:nvGrpSpPr>
        <p:grpSpPr>
          <a:xfrm>
            <a:off x="11679717" y="4736548"/>
            <a:ext cx="5559404" cy="4521752"/>
            <a:chOff x="0" y="0"/>
            <a:chExt cx="1817872" cy="1478570"/>
          </a:xfrm>
        </p:grpSpPr>
        <p:sp>
          <p:nvSpPr>
            <p:cNvPr id="6" name="Freeform 6"/>
            <p:cNvSpPr/>
            <p:nvPr/>
          </p:nvSpPr>
          <p:spPr>
            <a:xfrm>
              <a:off x="0" y="0"/>
              <a:ext cx="1817872" cy="1478570"/>
            </a:xfrm>
            <a:custGeom>
              <a:avLst/>
              <a:gdLst/>
              <a:ahLst/>
              <a:cxnLst/>
              <a:rect l="l" t="t" r="r" b="b"/>
              <a:pathLst>
                <a:path w="1817872" h="1478570">
                  <a:moveTo>
                    <a:pt x="908936" y="0"/>
                  </a:moveTo>
                  <a:cubicBezTo>
                    <a:pt x="406945" y="0"/>
                    <a:pt x="0" y="330989"/>
                    <a:pt x="0" y="739285"/>
                  </a:cubicBezTo>
                  <a:cubicBezTo>
                    <a:pt x="0" y="1147581"/>
                    <a:pt x="406945" y="1478570"/>
                    <a:pt x="908936" y="1478570"/>
                  </a:cubicBezTo>
                  <a:cubicBezTo>
                    <a:pt x="1410928" y="1478570"/>
                    <a:pt x="1817872" y="1147581"/>
                    <a:pt x="1817872" y="739285"/>
                  </a:cubicBezTo>
                  <a:cubicBezTo>
                    <a:pt x="1817872" y="330989"/>
                    <a:pt x="1410928" y="0"/>
                    <a:pt x="908936" y="0"/>
                  </a:cubicBezTo>
                  <a:close/>
                </a:path>
              </a:pathLst>
            </a:custGeom>
            <a:solidFill>
              <a:srgbClr val="F6F6F6"/>
            </a:solidFill>
            <a:ln w="9525" cap="sq">
              <a:solidFill>
                <a:srgbClr val="000000"/>
              </a:solidFill>
              <a:prstDash val="solid"/>
              <a:miter/>
            </a:ln>
          </p:spPr>
        </p:sp>
        <p:sp>
          <p:nvSpPr>
            <p:cNvPr id="7" name="TextBox 7"/>
            <p:cNvSpPr txBox="1"/>
            <p:nvPr/>
          </p:nvSpPr>
          <p:spPr>
            <a:xfrm>
              <a:off x="170426" y="119566"/>
              <a:ext cx="1477021" cy="1220388"/>
            </a:xfrm>
            <a:prstGeom prst="rect">
              <a:avLst/>
            </a:prstGeom>
          </p:spPr>
          <p:txBody>
            <a:bodyPr lIns="22424" tIns="22424" rIns="22424" bIns="22424" rtlCol="0" anchor="ctr"/>
            <a:lstStyle/>
            <a:p>
              <a:pPr algn="ctr">
                <a:lnSpc>
                  <a:spcPts val="1235"/>
                </a:lnSpc>
                <a:spcBef>
                  <a:spcPct val="0"/>
                </a:spcBef>
              </a:pPr>
              <a:endParaRPr/>
            </a:p>
          </p:txBody>
        </p:sp>
      </p:grpSp>
      <p:grpSp>
        <p:nvGrpSpPr>
          <p:cNvPr id="8" name="Group 8"/>
          <p:cNvGrpSpPr/>
          <p:nvPr/>
        </p:nvGrpSpPr>
        <p:grpSpPr>
          <a:xfrm>
            <a:off x="6364298" y="4736548"/>
            <a:ext cx="5559404" cy="4521752"/>
            <a:chOff x="0" y="0"/>
            <a:chExt cx="1817872" cy="1478570"/>
          </a:xfrm>
        </p:grpSpPr>
        <p:sp>
          <p:nvSpPr>
            <p:cNvPr id="9" name="Freeform 9"/>
            <p:cNvSpPr/>
            <p:nvPr/>
          </p:nvSpPr>
          <p:spPr>
            <a:xfrm>
              <a:off x="0" y="0"/>
              <a:ext cx="1817872" cy="1478570"/>
            </a:xfrm>
            <a:custGeom>
              <a:avLst/>
              <a:gdLst/>
              <a:ahLst/>
              <a:cxnLst/>
              <a:rect l="l" t="t" r="r" b="b"/>
              <a:pathLst>
                <a:path w="1817872" h="1478570">
                  <a:moveTo>
                    <a:pt x="908936" y="0"/>
                  </a:moveTo>
                  <a:cubicBezTo>
                    <a:pt x="406945" y="0"/>
                    <a:pt x="0" y="330989"/>
                    <a:pt x="0" y="739285"/>
                  </a:cubicBezTo>
                  <a:cubicBezTo>
                    <a:pt x="0" y="1147581"/>
                    <a:pt x="406945" y="1478570"/>
                    <a:pt x="908936" y="1478570"/>
                  </a:cubicBezTo>
                  <a:cubicBezTo>
                    <a:pt x="1410928" y="1478570"/>
                    <a:pt x="1817872" y="1147581"/>
                    <a:pt x="1817872" y="739285"/>
                  </a:cubicBezTo>
                  <a:cubicBezTo>
                    <a:pt x="1817872" y="330989"/>
                    <a:pt x="1410928" y="0"/>
                    <a:pt x="908936" y="0"/>
                  </a:cubicBezTo>
                  <a:close/>
                </a:path>
              </a:pathLst>
            </a:custGeom>
            <a:solidFill>
              <a:srgbClr val="F6F6F6"/>
            </a:solidFill>
            <a:ln w="9525" cap="sq">
              <a:solidFill>
                <a:srgbClr val="000000"/>
              </a:solidFill>
              <a:prstDash val="solid"/>
              <a:miter/>
            </a:ln>
          </p:spPr>
        </p:sp>
        <p:sp>
          <p:nvSpPr>
            <p:cNvPr id="10" name="TextBox 10"/>
            <p:cNvSpPr txBox="1"/>
            <p:nvPr/>
          </p:nvSpPr>
          <p:spPr>
            <a:xfrm>
              <a:off x="170426" y="119566"/>
              <a:ext cx="1477021" cy="1220388"/>
            </a:xfrm>
            <a:prstGeom prst="rect">
              <a:avLst/>
            </a:prstGeom>
          </p:spPr>
          <p:txBody>
            <a:bodyPr lIns="22424" tIns="22424" rIns="22424" bIns="22424" rtlCol="0" anchor="ctr"/>
            <a:lstStyle/>
            <a:p>
              <a:pPr algn="ctr">
                <a:lnSpc>
                  <a:spcPts val="1235"/>
                </a:lnSpc>
                <a:spcBef>
                  <a:spcPct val="0"/>
                </a:spcBef>
              </a:pPr>
              <a:endParaRPr/>
            </a:p>
          </p:txBody>
        </p:sp>
      </p:grpSp>
      <p:grpSp>
        <p:nvGrpSpPr>
          <p:cNvPr id="11" name="Group 11"/>
          <p:cNvGrpSpPr/>
          <p:nvPr/>
        </p:nvGrpSpPr>
        <p:grpSpPr>
          <a:xfrm>
            <a:off x="1028700" y="4736548"/>
            <a:ext cx="5559404" cy="4521752"/>
            <a:chOff x="0" y="0"/>
            <a:chExt cx="1817872" cy="1478570"/>
          </a:xfrm>
        </p:grpSpPr>
        <p:sp>
          <p:nvSpPr>
            <p:cNvPr id="12" name="Freeform 12"/>
            <p:cNvSpPr/>
            <p:nvPr/>
          </p:nvSpPr>
          <p:spPr>
            <a:xfrm>
              <a:off x="0" y="0"/>
              <a:ext cx="1817872" cy="1478570"/>
            </a:xfrm>
            <a:custGeom>
              <a:avLst/>
              <a:gdLst/>
              <a:ahLst/>
              <a:cxnLst/>
              <a:rect l="l" t="t" r="r" b="b"/>
              <a:pathLst>
                <a:path w="1817872" h="1478570">
                  <a:moveTo>
                    <a:pt x="908936" y="0"/>
                  </a:moveTo>
                  <a:cubicBezTo>
                    <a:pt x="406945" y="0"/>
                    <a:pt x="0" y="330989"/>
                    <a:pt x="0" y="739285"/>
                  </a:cubicBezTo>
                  <a:cubicBezTo>
                    <a:pt x="0" y="1147581"/>
                    <a:pt x="406945" y="1478570"/>
                    <a:pt x="908936" y="1478570"/>
                  </a:cubicBezTo>
                  <a:cubicBezTo>
                    <a:pt x="1410928" y="1478570"/>
                    <a:pt x="1817872" y="1147581"/>
                    <a:pt x="1817872" y="739285"/>
                  </a:cubicBezTo>
                  <a:cubicBezTo>
                    <a:pt x="1817872" y="330989"/>
                    <a:pt x="1410928" y="0"/>
                    <a:pt x="908936" y="0"/>
                  </a:cubicBezTo>
                  <a:close/>
                </a:path>
              </a:pathLst>
            </a:custGeom>
            <a:solidFill>
              <a:srgbClr val="F6F6F6"/>
            </a:solidFill>
            <a:ln w="9525" cap="sq">
              <a:solidFill>
                <a:srgbClr val="000000"/>
              </a:solidFill>
              <a:prstDash val="solid"/>
              <a:miter/>
            </a:ln>
          </p:spPr>
        </p:sp>
        <p:sp>
          <p:nvSpPr>
            <p:cNvPr id="13" name="TextBox 13"/>
            <p:cNvSpPr txBox="1"/>
            <p:nvPr/>
          </p:nvSpPr>
          <p:spPr>
            <a:xfrm>
              <a:off x="170426" y="119566"/>
              <a:ext cx="1477021" cy="1220388"/>
            </a:xfrm>
            <a:prstGeom prst="rect">
              <a:avLst/>
            </a:prstGeom>
          </p:spPr>
          <p:txBody>
            <a:bodyPr lIns="22424" tIns="22424" rIns="22424" bIns="22424" rtlCol="0" anchor="ctr"/>
            <a:lstStyle/>
            <a:p>
              <a:pPr algn="ctr">
                <a:lnSpc>
                  <a:spcPts val="1235"/>
                </a:lnSpc>
                <a:spcBef>
                  <a:spcPct val="0"/>
                </a:spcBef>
              </a:pPr>
              <a:endParaRPr/>
            </a:p>
          </p:txBody>
        </p:sp>
      </p:grpSp>
      <p:sp>
        <p:nvSpPr>
          <p:cNvPr id="14" name="TextBox 14"/>
          <p:cNvSpPr txBox="1"/>
          <p:nvPr/>
        </p:nvSpPr>
        <p:spPr>
          <a:xfrm>
            <a:off x="1635447" y="5635349"/>
            <a:ext cx="4345910" cy="879751"/>
          </a:xfrm>
          <a:prstGeom prst="rect">
            <a:avLst/>
          </a:prstGeom>
        </p:spPr>
        <p:txBody>
          <a:bodyPr lIns="0" tIns="0" rIns="0" bIns="0" anchor="t">
            <a:spAutoFit/>
          </a:bodyPr>
          <a:lstStyle/>
          <a:p>
            <a:pPr lvl="0" algn="ctr">
              <a:lnSpc>
                <a:spcPts val="3499"/>
              </a:lnSpc>
              <a:defRPr/>
            </a:pPr>
            <a:r>
              <a:rPr lang="ko-KR" altLang="en-US" sz="2499" spc="-49">
                <a:solidFill>
                  <a:srgbClr val="000000"/>
                </a:solidFill>
                <a:latin typeface="Canva Sans"/>
                <a:ea typeface="Canva Sans"/>
                <a:cs typeface="Canva Sans"/>
                <a:sym typeface="Canva Sans"/>
              </a:rPr>
              <a:t>월</a:t>
            </a:r>
            <a:br>
              <a:rPr lang="ko-KR" altLang="en-US" sz="2499" spc="-49">
                <a:solidFill>
                  <a:srgbClr val="000000"/>
                </a:solidFill>
                <a:latin typeface="Canva Sans"/>
                <a:ea typeface="Canva Sans"/>
                <a:cs typeface="Canva Sans"/>
                <a:sym typeface="Canva Sans"/>
              </a:rPr>
            </a:br>
            <a:r>
              <a:rPr lang="ko-KR" altLang="en-US" sz="2499" spc="-49">
                <a:solidFill>
                  <a:srgbClr val="000000"/>
                </a:solidFill>
                <a:latin typeface="Canva Sans"/>
                <a:ea typeface="Canva Sans"/>
                <a:cs typeface="Canva Sans"/>
                <a:sym typeface="Canva Sans"/>
              </a:rPr>
              <a:t>기획 및 역할 분담</a:t>
            </a:r>
            <a:endParaRPr lang="ko-KR" altLang="en-US" sz="2499" spc="-49">
              <a:solidFill>
                <a:srgbClr val="000000"/>
              </a:solidFill>
              <a:latin typeface="Canva Sans"/>
              <a:ea typeface="Canva Sans"/>
              <a:cs typeface="Canva Sans"/>
              <a:sym typeface="Canva Sans"/>
            </a:endParaRPr>
          </a:p>
        </p:txBody>
      </p:sp>
      <p:sp>
        <p:nvSpPr>
          <p:cNvPr id="15" name="TextBox 15"/>
          <p:cNvSpPr txBox="1"/>
          <p:nvPr/>
        </p:nvSpPr>
        <p:spPr>
          <a:xfrm>
            <a:off x="6971045" y="5143500"/>
            <a:ext cx="4345910" cy="4442101"/>
          </a:xfrm>
          <a:prstGeom prst="rect">
            <a:avLst/>
          </a:prstGeom>
        </p:spPr>
        <p:txBody>
          <a:bodyPr lIns="0" tIns="0" rIns="0" bIns="0" anchor="t">
            <a:spAutoFit/>
          </a:bodyPr>
          <a:lstStyle/>
          <a:p>
            <a:pPr lvl="0" algn="ctr">
              <a:lnSpc>
                <a:spcPts val="3499"/>
              </a:lnSpc>
              <a:defRPr/>
            </a:pPr>
            <a:br>
              <a:rPr lang="ko-KR" altLang="en-US" sz="2499" spc="-49">
                <a:solidFill>
                  <a:srgbClr val="000000"/>
                </a:solidFill>
                <a:latin typeface="Canva Sans"/>
                <a:ea typeface="Canva Sans"/>
                <a:cs typeface="Canva Sans"/>
                <a:sym typeface="Canva Sans"/>
              </a:rPr>
            </a:br>
            <a:r>
              <a:rPr lang="en-US" sz="2499" spc="-49">
                <a:solidFill>
                  <a:srgbClr val="000000"/>
                </a:solidFill>
                <a:latin typeface="Canva Sans"/>
                <a:ea typeface="Canva Sans"/>
                <a:cs typeface="Canva Sans"/>
                <a:sym typeface="Canva Sans"/>
              </a:rPr>
              <a:t>.</a:t>
            </a:r>
            <a:r>
              <a:rPr lang="ko-KR" altLang="en-US" sz="2499" spc="-49">
                <a:solidFill>
                  <a:srgbClr val="000000"/>
                </a:solidFill>
                <a:latin typeface="Canva Sans"/>
                <a:ea typeface="Canva Sans"/>
                <a:cs typeface="Canva Sans"/>
                <a:sym typeface="Canva Sans"/>
              </a:rPr>
              <a:t>화 - visual studio code를 이용하여 GUI 생성, 스마트팜 기능 구현</a:t>
            </a:r>
            <a:endParaRPr lang="ko-KR" altLang="en-US" sz="2499" spc="-49">
              <a:solidFill>
                <a:srgbClr val="000000"/>
              </a:solidFill>
              <a:latin typeface="Canva Sans"/>
              <a:ea typeface="Canva Sans"/>
              <a:cs typeface="Canva Sans"/>
              <a:sym typeface="Canva Sans"/>
            </a:endParaRPr>
          </a:p>
          <a:p>
            <a:pPr lvl="0" algn="ctr">
              <a:lnSpc>
                <a:spcPts val="3499"/>
              </a:lnSpc>
              <a:defRPr/>
            </a:pPr>
            <a:r>
              <a:rPr lang="ko-KR" altLang="en-US" sz="2499" spc="-49">
                <a:solidFill>
                  <a:srgbClr val="000000"/>
                </a:solidFill>
                <a:latin typeface="Canva Sans"/>
                <a:ea typeface="Canva Sans"/>
                <a:cs typeface="Canva Sans"/>
                <a:sym typeface="Canva Sans"/>
              </a:rPr>
              <a:t>수 - visual studio code와 데이터베이스 연동, 스마트팜 기능 추가 및 마무리</a:t>
            </a:r>
            <a:endParaRPr lang="ko-KR" altLang="en-US" sz="2499" spc="-49">
              <a:solidFill>
                <a:srgbClr val="000000"/>
              </a:solidFill>
              <a:latin typeface="Canva Sans"/>
              <a:ea typeface="Canva Sans"/>
              <a:cs typeface="Canva Sans"/>
              <a:sym typeface="Canva Sans"/>
            </a:endParaRPr>
          </a:p>
          <a:p>
            <a:pPr lvl="0" algn="ctr">
              <a:lnSpc>
                <a:spcPts val="3499"/>
              </a:lnSpc>
              <a:defRPr/>
            </a:pPr>
            <a:r>
              <a:rPr lang="ko-KR" altLang="en-US" sz="2499" spc="-49">
                <a:solidFill>
                  <a:srgbClr val="000000"/>
                </a:solidFill>
                <a:latin typeface="Canva Sans"/>
                <a:ea typeface="Canva Sans"/>
                <a:cs typeface="Canva Sans"/>
                <a:sym typeface="Canva Sans"/>
              </a:rPr>
              <a:t>목 - ppt 제작, 모듈 위치 선정, 테스트</a:t>
            </a:r>
            <a:endParaRPr lang="ko-KR" altLang="en-US" sz="2499" spc="-49">
              <a:solidFill>
                <a:srgbClr val="000000"/>
              </a:solidFill>
              <a:latin typeface="Canva Sans"/>
              <a:ea typeface="Canva Sans"/>
              <a:cs typeface="Canva Sans"/>
              <a:sym typeface="Canva Sans"/>
            </a:endParaRPr>
          </a:p>
          <a:p>
            <a:pPr lvl="0" algn="ctr">
              <a:lnSpc>
                <a:spcPts val="3499"/>
              </a:lnSpc>
              <a:defRPr/>
            </a:pPr>
            <a:endParaRPr lang="ko-KR" altLang="en-US" sz="2499" spc="-49">
              <a:solidFill>
                <a:srgbClr val="000000"/>
              </a:solidFill>
              <a:latin typeface="Canva Sans"/>
              <a:ea typeface="Canva Sans"/>
              <a:cs typeface="Canva Sans"/>
              <a:sym typeface="Canva Sans"/>
            </a:endParaRPr>
          </a:p>
        </p:txBody>
      </p:sp>
      <p:sp>
        <p:nvSpPr>
          <p:cNvPr id="16" name="TextBox 16"/>
          <p:cNvSpPr txBox="1"/>
          <p:nvPr/>
        </p:nvSpPr>
        <p:spPr>
          <a:xfrm>
            <a:off x="8243656" y="1160859"/>
            <a:ext cx="1800687" cy="422275"/>
          </a:xfrm>
          <a:prstGeom prst="rect">
            <a:avLst/>
          </a:prstGeom>
        </p:spPr>
        <p:txBody>
          <a:bodyPr lIns="0" tIns="0" rIns="0" bIns="0" rtlCol="0" anchor="t">
            <a:spAutoFit/>
          </a:bodyPr>
          <a:lstStyle/>
          <a:p>
            <a:pPr algn="ctr">
              <a:lnSpc>
                <a:spcPts val="3499"/>
              </a:lnSpc>
              <a:spcBef>
                <a:spcPct val="0"/>
              </a:spcBef>
            </a:pPr>
            <a:r>
              <a:rPr lang="en-US" sz="2499" spc="-49">
                <a:solidFill>
                  <a:srgbClr val="000000"/>
                </a:solidFill>
                <a:latin typeface="Canva Sans"/>
                <a:ea typeface="Canva Sans"/>
                <a:cs typeface="Canva Sans"/>
                <a:sym typeface="Canva Sans"/>
              </a:rPr>
              <a:t>PROJECT</a:t>
            </a:r>
          </a:p>
        </p:txBody>
      </p:sp>
      <p:sp>
        <p:nvSpPr>
          <p:cNvPr id="17" name="TextBox 17"/>
          <p:cNvSpPr txBox="1"/>
          <p:nvPr/>
        </p:nvSpPr>
        <p:spPr>
          <a:xfrm>
            <a:off x="12295989" y="5635349"/>
            <a:ext cx="4345910" cy="879751"/>
          </a:xfrm>
          <a:prstGeom prst="rect">
            <a:avLst/>
          </a:prstGeom>
        </p:spPr>
        <p:txBody>
          <a:bodyPr lIns="0" tIns="0" rIns="0" bIns="0" anchor="t">
            <a:spAutoFit/>
          </a:bodyPr>
          <a:lstStyle/>
          <a:p>
            <a:pPr lvl="0" algn="ctr">
              <a:lnSpc>
                <a:spcPts val="3499"/>
              </a:lnSpc>
              <a:defRPr/>
            </a:pPr>
            <a:r>
              <a:rPr lang="ko-KR" altLang="en-US" sz="2499" spc="-49">
                <a:solidFill>
                  <a:srgbClr val="000000"/>
                </a:solidFill>
                <a:latin typeface="Canva Sans"/>
                <a:ea typeface="Canva Sans"/>
                <a:cs typeface="Canva Sans"/>
                <a:sym typeface="Canva Sans"/>
              </a:rPr>
              <a:t>금 - 통합 시험 및 시연 동영상 제작</a:t>
            </a:r>
            <a:endParaRPr lang="ko-KR" altLang="en-US" sz="2499" spc="-49">
              <a:solidFill>
                <a:srgbClr val="000000"/>
              </a:solidFill>
              <a:latin typeface="Canva Sans"/>
              <a:ea typeface="Canva Sans"/>
              <a:cs typeface="Canva Sans"/>
              <a:sym typeface="Canva Sans"/>
            </a:endParaRPr>
          </a:p>
        </p:txBody>
      </p:sp>
      <p:sp>
        <p:nvSpPr>
          <p:cNvPr id="18" name="TextBox 18"/>
          <p:cNvSpPr txBox="1"/>
          <p:nvPr/>
        </p:nvSpPr>
        <p:spPr>
          <a:xfrm>
            <a:off x="3303457" y="1925739"/>
            <a:ext cx="11681086" cy="1552575"/>
          </a:xfrm>
          <a:prstGeom prst="rect">
            <a:avLst/>
          </a:prstGeom>
        </p:spPr>
        <p:txBody>
          <a:bodyPr lIns="0" tIns="0" rIns="0" bIns="0" anchor="t">
            <a:spAutoFit/>
          </a:bodyPr>
          <a:lstStyle/>
          <a:p>
            <a:pPr lvl="0" algn="ctr">
              <a:lnSpc>
                <a:spcPts val="12599"/>
              </a:lnSpc>
              <a:spcBef>
                <a:spcPct val="0"/>
              </a:spcBef>
              <a:defRPr/>
            </a:pPr>
            <a:r>
              <a:rPr lang="en-US" sz="9000" spc="-719">
                <a:solidFill>
                  <a:srgbClr val="000000"/>
                </a:solidFill>
                <a:latin typeface="210 도시락"/>
                <a:ea typeface="210 도시락"/>
                <a:cs typeface="210 도시락"/>
                <a:sym typeface="210 도시락"/>
              </a:rPr>
              <a:t>프로젝트 진행과정</a:t>
            </a:r>
            <a:endParaRPr lang="en-US" sz="9000" spc="-719">
              <a:solidFill>
                <a:srgbClr val="000000"/>
              </a:solidFill>
              <a:latin typeface="210 도시락"/>
              <a:ea typeface="210 도시락"/>
              <a:cs typeface="210 도시락"/>
              <a:sym typeface="210 도시락"/>
            </a:endParaRPr>
          </a:p>
        </p:txBody>
      </p:sp>
      <p:sp>
        <p:nvSpPr>
          <p:cNvPr id="19" name="TextBox 19"/>
          <p:cNvSpPr txBox="1"/>
          <p:nvPr/>
        </p:nvSpPr>
        <p:spPr>
          <a:xfrm>
            <a:off x="2908058" y="5095875"/>
            <a:ext cx="1800687" cy="422275"/>
          </a:xfrm>
          <a:prstGeom prst="rect">
            <a:avLst/>
          </a:prstGeom>
        </p:spPr>
        <p:txBody>
          <a:bodyPr lIns="0" tIns="0" rIns="0" bIns="0" rtlCol="0" anchor="t">
            <a:spAutoFit/>
          </a:bodyPr>
          <a:lstStyle/>
          <a:p>
            <a:pPr algn="ctr">
              <a:lnSpc>
                <a:spcPts val="3499"/>
              </a:lnSpc>
              <a:spcBef>
                <a:spcPct val="0"/>
              </a:spcBef>
            </a:pPr>
            <a:r>
              <a:rPr lang="en-US" sz="2499" spc="-49">
                <a:solidFill>
                  <a:srgbClr val="000000"/>
                </a:solidFill>
                <a:latin typeface="Canva Sans"/>
                <a:ea typeface="Canva Sans"/>
                <a:cs typeface="Canva Sans"/>
                <a:sym typeface="Canva Sans"/>
              </a:rPr>
              <a:t>01</a:t>
            </a:r>
          </a:p>
        </p:txBody>
      </p:sp>
      <p:sp>
        <p:nvSpPr>
          <p:cNvPr id="20" name="TextBox 20"/>
          <p:cNvSpPr txBox="1"/>
          <p:nvPr/>
        </p:nvSpPr>
        <p:spPr>
          <a:xfrm>
            <a:off x="8233567" y="5095875"/>
            <a:ext cx="1800687" cy="422275"/>
          </a:xfrm>
          <a:prstGeom prst="rect">
            <a:avLst/>
          </a:prstGeom>
        </p:spPr>
        <p:txBody>
          <a:bodyPr lIns="0" tIns="0" rIns="0" bIns="0" rtlCol="0" anchor="t">
            <a:spAutoFit/>
          </a:bodyPr>
          <a:lstStyle/>
          <a:p>
            <a:pPr algn="ctr">
              <a:lnSpc>
                <a:spcPts val="3499"/>
              </a:lnSpc>
              <a:spcBef>
                <a:spcPct val="0"/>
              </a:spcBef>
            </a:pPr>
            <a:r>
              <a:rPr lang="en-US" sz="2499" spc="-49">
                <a:solidFill>
                  <a:srgbClr val="000000"/>
                </a:solidFill>
                <a:latin typeface="Canva Sans"/>
                <a:ea typeface="Canva Sans"/>
                <a:cs typeface="Canva Sans"/>
                <a:sym typeface="Canva Sans"/>
              </a:rPr>
              <a:t>02</a:t>
            </a:r>
          </a:p>
        </p:txBody>
      </p:sp>
      <p:sp>
        <p:nvSpPr>
          <p:cNvPr id="21" name="TextBox 21"/>
          <p:cNvSpPr txBox="1"/>
          <p:nvPr/>
        </p:nvSpPr>
        <p:spPr>
          <a:xfrm>
            <a:off x="13559075" y="5095875"/>
            <a:ext cx="1800687" cy="422275"/>
          </a:xfrm>
          <a:prstGeom prst="rect">
            <a:avLst/>
          </a:prstGeom>
        </p:spPr>
        <p:txBody>
          <a:bodyPr lIns="0" tIns="0" rIns="0" bIns="0" rtlCol="0" anchor="t">
            <a:spAutoFit/>
          </a:bodyPr>
          <a:lstStyle/>
          <a:p>
            <a:pPr algn="ctr">
              <a:lnSpc>
                <a:spcPts val="3499"/>
              </a:lnSpc>
              <a:spcBef>
                <a:spcPct val="0"/>
              </a:spcBef>
            </a:pPr>
            <a:r>
              <a:rPr lang="en-US" sz="2499" spc="-49">
                <a:solidFill>
                  <a:srgbClr val="000000"/>
                </a:solidFill>
                <a:latin typeface="Canva Sans"/>
                <a:ea typeface="Canva Sans"/>
                <a:cs typeface="Canva Sans"/>
                <a:sym typeface="Canva Sans"/>
              </a:rPr>
              <a:t>03</a:t>
            </a:r>
          </a:p>
        </p:txBody>
      </p:sp>
    </p:spTree>
  </p:cSld>
  <p:clrMapOvr>
    <a:masterClrMapping/>
  </p:clrMapOvr>
</p:sld>
</file>

<file path=ppt/slides/slide9.xml><?xml version="1.0" encoding="utf-8"?>
<p:sld xmlns:r="http://schemas.openxmlformats.org/officeDocument/2006/relationships" xmlns:c="http://schemas.openxmlformats.org/drawingml/2006/chart" xmlns:a="http://schemas.openxmlformats.org/drawingml/2006/main" xmlns:dgm="http://schemas.openxmlformats.org/drawingml/2006/diagram" xmlns:dsp="http://schemas.microsoft.com/office/drawing/2008/diagram" xmlns:p="http://schemas.openxmlformats.org/presentationml/2006/main">
  <p:cSld>
    <p:spTree>
      <p:nvGrpSpPr>
        <p:cNvPr id="1" name=""/>
        <p:cNvGrpSpPr/>
        <p:nvPr/>
      </p:nvGrpSpPr>
      <p:grpSpPr>
        <a:xfrm>
          <a:off x="0" y="0"/>
          <a:ext cx="0" cy="0"/>
          <a:chOff x="0" y="0"/>
          <a:chExt cx="0" cy="0"/>
        </a:xfrm>
      </p:grpSpPr>
      <p:grpSp>
        <p:nvGrpSpPr>
          <p:cNvPr id="5" name="Group 2"/>
          <p:cNvGrpSpPr/>
          <p:nvPr/>
        </p:nvGrpSpPr>
        <p:grpSpPr>
          <a:xfrm rot="0">
            <a:off x="7901150" y="1043752"/>
            <a:ext cx="2485699" cy="704114"/>
            <a:chOff x="0" y="0"/>
            <a:chExt cx="812800" cy="230238"/>
          </a:xfrm>
        </p:grpSpPr>
        <p:sp>
          <p:nvSpPr>
            <p:cNvPr id="6" name="Freeform 3"/>
            <p:cNvSpPr/>
            <p:nvPr/>
          </p:nvSpPr>
          <p:spPr>
            <a:xfrm>
              <a:off x="0" y="0"/>
              <a:ext cx="812800" cy="230238"/>
            </a:xfrm>
            <a:custGeom>
              <a:avLst/>
              <a:gdLst/>
              <a:rect l="l" t="t" r="r" b="b"/>
              <a:pathLst>
                <a:path w="812800" h="230238">
                  <a:moveTo>
                    <a:pt x="406400" y="0"/>
                  </a:moveTo>
                  <a:cubicBezTo>
                    <a:pt x="181951" y="0"/>
                    <a:pt x="0" y="51541"/>
                    <a:pt x="0" y="115119"/>
                  </a:cubicBezTo>
                  <a:cubicBezTo>
                    <a:pt x="0" y="178698"/>
                    <a:pt x="181951" y="230238"/>
                    <a:pt x="406400" y="230238"/>
                  </a:cubicBezTo>
                  <a:cubicBezTo>
                    <a:pt x="630849" y="230238"/>
                    <a:pt x="812800" y="178698"/>
                    <a:pt x="812800" y="115119"/>
                  </a:cubicBezTo>
                  <a:cubicBezTo>
                    <a:pt x="812800" y="51541"/>
                    <a:pt x="630849" y="0"/>
                    <a:pt x="406400" y="0"/>
                  </a:cubicBezTo>
                  <a:close/>
                </a:path>
              </a:pathLst>
            </a:custGeom>
            <a:solidFill>
              <a:srgbClr val="000000">
                <a:alpha val="0"/>
              </a:srgbClr>
            </a:solidFill>
            <a:ln w="9525" cap="sq">
              <a:solidFill>
                <a:srgbClr val="000000"/>
              </a:solidFill>
              <a:prstDash val="solid"/>
              <a:miter/>
            </a:ln>
          </p:spPr>
        </p:sp>
        <p:sp>
          <p:nvSpPr>
            <p:cNvPr id="7" name="TextBox 4"/>
            <p:cNvSpPr txBox="1"/>
            <p:nvPr/>
          </p:nvSpPr>
          <p:spPr>
            <a:xfrm>
              <a:off x="76200" y="2535"/>
              <a:ext cx="660400" cy="206119"/>
            </a:xfrm>
            <a:prstGeom prst="rect">
              <a:avLst/>
            </a:prstGeom>
          </p:spPr>
          <p:txBody>
            <a:bodyPr lIns="22424" tIns="22424" rIns="22424" bIns="22424" anchor="ctr"/>
            <a:lstStyle/>
            <a:p>
              <a:pPr lvl="0" algn="ctr">
                <a:lnSpc>
                  <a:spcPts val="1235"/>
                </a:lnSpc>
                <a:spcBef>
                  <a:spcPct val="0"/>
                </a:spcBef>
                <a:defRPr/>
              </a:pPr>
              <a:endParaRPr/>
            </a:p>
          </p:txBody>
        </p:sp>
      </p:grpSp>
      <p:sp>
        <p:nvSpPr>
          <p:cNvPr id="8" name="가로 글상자 7"/>
          <p:cNvSpPr txBox="1"/>
          <p:nvPr/>
        </p:nvSpPr>
        <p:spPr>
          <a:xfrm>
            <a:off x="4572000" y="1112055"/>
            <a:ext cx="9144000" cy="531495"/>
          </a:xfrm>
          <a:prstGeom prst="rect">
            <a:avLst/>
          </a:prstGeom>
        </p:spPr>
        <p:txBody>
          <a:bodyPr wrap="square">
            <a:spAutoFit/>
          </a:bodyPr>
          <a:p>
            <a:pPr lvl="0" algn="ctr">
              <a:lnSpc>
                <a:spcPts val="3499"/>
              </a:lnSpc>
              <a:spcBef>
                <a:spcPct val="0"/>
              </a:spcBef>
              <a:defRPr/>
            </a:pPr>
            <a:r>
              <a:rPr lang="en-US" sz="2499" spc="-49">
                <a:solidFill>
                  <a:srgbClr val="000000"/>
                </a:solidFill>
                <a:latin typeface="Canva Sans"/>
                <a:ea typeface="Canva Sans"/>
                <a:cs typeface="Canva Sans"/>
                <a:sym typeface="Canva Sans"/>
              </a:rPr>
              <a:t>PROJECT</a:t>
            </a:r>
            <a:endParaRPr lang="ko-KR" altLang="en-US"/>
          </a:p>
        </p:txBody>
      </p:sp>
      <p:sp>
        <p:nvSpPr>
          <p:cNvPr id="9" name="가로 글상자 8"/>
          <p:cNvSpPr txBox="1"/>
          <p:nvPr/>
        </p:nvSpPr>
        <p:spPr>
          <a:xfrm>
            <a:off x="4572000" y="1840805"/>
            <a:ext cx="9144000" cy="1687830"/>
          </a:xfrm>
          <a:prstGeom prst="rect">
            <a:avLst/>
          </a:prstGeom>
        </p:spPr>
        <p:txBody>
          <a:bodyPr wrap="square">
            <a:spAutoFit/>
          </a:bodyPr>
          <a:p>
            <a:pPr lvl="0" algn="ctr">
              <a:lnSpc>
                <a:spcPts val="12599"/>
              </a:lnSpc>
              <a:spcBef>
                <a:spcPct val="0"/>
              </a:spcBef>
              <a:defRPr/>
            </a:pPr>
            <a:r>
              <a:rPr lang="ko-KR" altLang="en-US" sz="9000" spc="-719">
                <a:solidFill>
                  <a:srgbClr val="000000"/>
                </a:solidFill>
                <a:latin typeface="210 도시락"/>
                <a:ea typeface="210 도시락"/>
                <a:cs typeface="210 도시락"/>
                <a:sym typeface="210 도시락"/>
              </a:rPr>
              <a:t>회로도</a:t>
            </a:r>
            <a:endParaRPr lang="ko-KR" altLang="en-US" sz="9000" spc="-719">
              <a:solidFill>
                <a:srgbClr val="000000"/>
              </a:solidFill>
              <a:latin typeface="210 도시락"/>
              <a:ea typeface="210 도시락"/>
              <a:cs typeface="210 도시락"/>
              <a:sym typeface="210 도시락"/>
            </a:endParaRPr>
          </a:p>
        </p:txBody>
      </p:sp>
    </p:spTree>
    <p:extLst>
      <p:ext uri="{BB962C8B-B14F-4D97-AF65-F5344CB8AC3E}">
        <p14:creationId xmlns:p14="http://schemas.microsoft.com/office/powerpoint/2010/main" val="944665446"/>
      </p:ext>
    </p:extLst>
  </p:cSld>
  <p:clrMapOvr>
    <a:masterClrMapping/>
  </p:clrMapOvr>
</p:sld>
</file>

<file path=ppt/theme/theme1.xml><?xml version="1.0" encoding="utf-8"?>
<a:theme xmlns:r="http://schemas.openxmlformats.org/officeDocument/2006/relationships" xmlns:c="http://schemas.openxmlformats.org/drawingml/2006/chart" xmlns:dgm="http://schemas.openxmlformats.org/drawingml/2006/diagram" xmlns:dsp="http://schemas.microsoft.com/office/drawing/2008/diagram" xmlns:a="http://schemas.openxmlformats.org/drawingml/2006/main" xmlns:pic="http://schemas.openxmlformats.org/drawingml/2006/picture" xmlns:wp="http://schemas.openxmlformats.org/drawingml/2006/wordprocessingDrawing" xmlns:xdr="http://schemas.openxmlformats.org/drawingml/2006/spreadsheetDrawing" xmlns:lc="http://schemas.openxmlformats.org/drawingml/2006/lockedCanvas" xmlns:p="http://schemas.openxmlformats.org/presentation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Gothic"/>
        <a:font script="Hang" typeface="맑은 고딕"/>
        <a:font script="Hans" typeface="SimSun"/>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Gothic"/>
        <a:font script="Hang" typeface="맑은 고딕"/>
        <a:font script="Hans" typeface="SimSu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ep:Properties xmlns:r="http://schemas.openxmlformats.org/officeDocument/2006/relationships" xmlns:ep="http://schemas.openxmlformats.org/officeDocument/2006/extended-properties" xmlns:vt="http://schemas.openxmlformats.org/officeDocument/2006/docPropsVTypes">
  <ep:Manager/>
  <ep:Company/>
  <ep:Words>463</ep:Words>
  <ep:PresentationFormat>사용자 지정</ep:PresentationFormat>
  <ep:Paragraphs>113</ep:Paragraphs>
  <ep:Slides>13</ep:Slides>
  <ep:Notes>0</ep:Notes>
  <ep:TotalTime>0</ep:TotalTime>
  <ep:HiddenSlides>0</ep:HiddenSlides>
  <ep:MMClips>0</ep:MMClips>
  <ep:HeadingPairs>
    <vt:vector size="4" baseType="variant">
      <vt:variant>
        <vt:lpstr>테마</vt:lpstr>
      </vt:variant>
      <vt:variant>
        <vt:i4>1</vt:i4>
      </vt:variant>
      <vt:variant>
        <vt:lpstr>슬라이드 제목</vt:lpstr>
      </vt:variant>
      <vt:variant>
        <vt:i4>13</vt:i4>
      </vt:variant>
    </vt:vector>
  </ep:HeadingPairs>
  <ep:TitlesOfParts>
    <vt:vector size="14" baseType="lpstr">
      <vt:lpstr>Office Theme</vt:lpstr>
      <vt:lpstr>슬라이드 1</vt:lpstr>
      <vt:lpstr>슬라이드 2</vt:lpstr>
      <vt:lpstr>슬라이드 3</vt:lpstr>
      <vt:lpstr>슬라이드 4</vt:lpstr>
      <vt:lpstr>슬라이드 5</vt:lpstr>
      <vt:lpstr>슬라이드 6</vt:lpstr>
      <vt:lpstr>슬라이드 7</vt:lpstr>
      <vt:lpstr>슬라이드 8</vt:lpstr>
      <vt:lpstr>슬라이드 9</vt:lpstr>
      <vt:lpstr>슬라이드 10</vt:lpstr>
      <vt:lpstr>슬라이드 11</vt:lpstr>
      <vt:lpstr>슬라이드 12</vt:lpstr>
      <vt:lpstr>슬라이드 13</vt:lpstr>
    </vt:vector>
  </ep:TitlesOfParts>
  <ep:HyperlinkBase/>
  <ep:Application>Show</ep:Application>
  <ep:AppVersion>12.0000</ep:AppVersion>
</ep:Properties>
</file>

<file path=docProps/core.xml><?xml version="1.0" encoding="utf-8"?>
<cp:coreProperties xmlns:r="http://schemas.openxmlformats.org/officeDocument/2006/relationships" xmlns:cp="http://schemas.openxmlformats.org/package/2006/metadata/core-properties" xmlns:dc="http://purl.org/dc/elements/1.1/" xmlns:dcterms="http://purl.org/dc/terms/" xmlns:dcmitype="http://purl.org/dc/dcmitype/" xmlns:xsi="http://www.w3.org/2001/XMLSchema-instance">
  <dcterms:created xsi:type="dcterms:W3CDTF">2006-08-16T00:00:00.000</dcterms:created>
  <cp:lastModifiedBy>KHH</cp:lastModifiedBy>
  <dcterms:modified xsi:type="dcterms:W3CDTF">2025-10-30T03:25:49.777</dcterms:modified>
  <cp:revision>88</cp:revision>
  <dc:title>흰색 깔끔한 심플한 팀 프로젝트 발표 프리젠테이션</dc:title>
  <cp:version/>
</cp:coreProperties>
</file>

<file path=docProps/custom.xml><?xml version="1.0" encoding="utf-8"?>
<cfp:Properties xmlns:r="http://schemas.openxmlformats.org/officeDocument/2006/relationships" xmlns:cfp="http://schemas.openxmlformats.org/officeDocument/2006/custom-properties" xmlns:vt="http://schemas.openxmlformats.org/officeDocument/2006/docPropsVTypes"/>
</file>