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3" r:id="rId4"/>
    <p:sldId id="258" r:id="rId5"/>
    <p:sldId id="259" r:id="rId6"/>
    <p:sldId id="260"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a:xfrm>
            <a:off x="2692397" y="5037663"/>
            <a:ext cx="5214635" cy="279400"/>
          </a:xfrm>
        </p:spPr>
        <p:txBody>
          <a:bodyPr/>
          <a:lstStyle/>
          <a:p>
            <a:endParaRPr lang="en-MY"/>
          </a:p>
        </p:txBody>
      </p:sp>
      <p:sp>
        <p:nvSpPr>
          <p:cNvPr id="6" name="Slide Number Placeholder 5"/>
          <p:cNvSpPr>
            <a:spLocks noGrp="1"/>
          </p:cNvSpPr>
          <p:nvPr>
            <p:ph type="sldNum" sz="quarter" idx="12"/>
          </p:nvPr>
        </p:nvSpPr>
        <p:spPr>
          <a:xfrm>
            <a:off x="8956900" y="5037663"/>
            <a:ext cx="551167" cy="279400"/>
          </a:xfrm>
        </p:spPr>
        <p:txBody>
          <a:bodyPr/>
          <a:lstStyle/>
          <a:p>
            <a:fld id="{7176E294-8E97-4A2B-80BB-A0FA85664F62}" type="slidenum">
              <a:rPr lang="en-MY" smtClean="0"/>
              <a:t>‹#›</a:t>
            </a:fld>
            <a:endParaRPr lang="en-MY"/>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95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313E8-5C13-4D27-B777-9363671D99C1}" type="datetimeFigureOut">
              <a:rPr lang="en-MY" smtClean="0"/>
              <a:t>29/3/2023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7176E294-8E97-4A2B-80BB-A0FA85664F62}" type="slidenum">
              <a:rPr lang="en-MY" smtClean="0"/>
              <a:t>‹#›</a:t>
            </a:fld>
            <a:endParaRPr lang="en-MY"/>
          </a:p>
        </p:txBody>
      </p:sp>
    </p:spTree>
    <p:extLst>
      <p:ext uri="{BB962C8B-B14F-4D97-AF65-F5344CB8AC3E}">
        <p14:creationId xmlns:p14="http://schemas.microsoft.com/office/powerpoint/2010/main" val="417198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3192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464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spTree>
    <p:extLst>
      <p:ext uri="{BB962C8B-B14F-4D97-AF65-F5344CB8AC3E}">
        <p14:creationId xmlns:p14="http://schemas.microsoft.com/office/powerpoint/2010/main" val="349172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779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929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948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spTree>
    <p:extLst>
      <p:ext uri="{BB962C8B-B14F-4D97-AF65-F5344CB8AC3E}">
        <p14:creationId xmlns:p14="http://schemas.microsoft.com/office/powerpoint/2010/main" val="243139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13E8-5C13-4D27-B777-9363671D99C1}" type="datetimeFigureOut">
              <a:rPr lang="en-MY" smtClean="0"/>
              <a:t>29/3/2023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7176E294-8E97-4A2B-80BB-A0FA85664F62}" type="slidenum">
              <a:rPr lang="en-MY" smtClean="0"/>
              <a:t>‹#›</a:t>
            </a:fld>
            <a:endParaRPr lang="en-MY"/>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53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313E8-5C13-4D27-B777-9363671D99C1}" type="datetimeFigureOut">
              <a:rPr lang="en-MY" smtClean="0"/>
              <a:t>29/3/2023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7176E294-8E97-4A2B-80BB-A0FA85664F62}" type="slidenum">
              <a:rPr lang="en-MY" smtClean="0"/>
              <a:t>‹#›</a:t>
            </a:fld>
            <a:endParaRPr lang="en-MY"/>
          </a:p>
        </p:txBody>
      </p:sp>
    </p:spTree>
    <p:extLst>
      <p:ext uri="{BB962C8B-B14F-4D97-AF65-F5344CB8AC3E}">
        <p14:creationId xmlns:p14="http://schemas.microsoft.com/office/powerpoint/2010/main" val="327967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313E8-5C13-4D27-B777-9363671D99C1}" type="datetimeFigureOut">
              <a:rPr lang="en-MY" smtClean="0"/>
              <a:t>29/3/2023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7176E294-8E97-4A2B-80BB-A0FA85664F62}" type="slidenum">
              <a:rPr lang="en-MY" smtClean="0"/>
              <a:t>‹#›</a:t>
            </a:fld>
            <a:endParaRPr lang="en-MY"/>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3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313E8-5C13-4D27-B777-9363671D99C1}" type="datetimeFigureOut">
              <a:rPr lang="en-MY" smtClean="0"/>
              <a:t>29/3/2023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7176E294-8E97-4A2B-80BB-A0FA85664F62}" type="slidenum">
              <a:rPr lang="en-MY" smtClean="0"/>
              <a:t>‹#›</a:t>
            </a:fld>
            <a:endParaRPr lang="en-MY"/>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10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313E8-5C13-4D27-B777-9363671D99C1}" type="datetimeFigureOut">
              <a:rPr lang="en-MY" smtClean="0"/>
              <a:t>29/3/2023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7176E294-8E97-4A2B-80BB-A0FA85664F62}" type="slidenum">
              <a:rPr lang="en-MY" smtClean="0"/>
              <a:t>‹#›</a:t>
            </a:fld>
            <a:endParaRPr lang="en-MY"/>
          </a:p>
        </p:txBody>
      </p:sp>
    </p:spTree>
    <p:extLst>
      <p:ext uri="{BB962C8B-B14F-4D97-AF65-F5344CB8AC3E}">
        <p14:creationId xmlns:p14="http://schemas.microsoft.com/office/powerpoint/2010/main" val="99267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313E8-5C13-4D27-B777-9363671D99C1}" type="datetimeFigureOut">
              <a:rPr lang="en-MY" smtClean="0"/>
              <a:t>29/3/2023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7176E294-8E97-4A2B-80BB-A0FA85664F62}" type="slidenum">
              <a:rPr lang="en-MY" smtClean="0"/>
              <a:t>‹#›</a:t>
            </a:fld>
            <a:endParaRPr lang="en-MY"/>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26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313E8-5C13-4D27-B777-9363671D99C1}" type="datetimeFigureOut">
              <a:rPr lang="en-MY" smtClean="0"/>
              <a:t>29/3/2023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7176E294-8E97-4A2B-80BB-A0FA85664F62}" type="slidenum">
              <a:rPr lang="en-MY" smtClean="0"/>
              <a:t>‹#›</a:t>
            </a:fld>
            <a:endParaRPr lang="en-MY"/>
          </a:p>
        </p:txBody>
      </p:sp>
    </p:spTree>
    <p:extLst>
      <p:ext uri="{BB962C8B-B14F-4D97-AF65-F5344CB8AC3E}">
        <p14:creationId xmlns:p14="http://schemas.microsoft.com/office/powerpoint/2010/main" val="421359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E313E8-5C13-4D27-B777-9363671D99C1}" type="datetimeFigureOut">
              <a:rPr lang="en-MY" smtClean="0"/>
              <a:t>29/3/2023</a:t>
            </a:fld>
            <a:endParaRPr lang="en-MY"/>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76E294-8E97-4A2B-80BB-A0FA85664F62}" type="slidenum">
              <a:rPr lang="en-MY" smtClean="0"/>
              <a:t>‹#›</a:t>
            </a:fld>
            <a:endParaRPr lang="en-MY"/>
          </a:p>
        </p:txBody>
      </p:sp>
    </p:spTree>
    <p:extLst>
      <p:ext uri="{BB962C8B-B14F-4D97-AF65-F5344CB8AC3E}">
        <p14:creationId xmlns:p14="http://schemas.microsoft.com/office/powerpoint/2010/main" val="29910240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DFF-9086-9892-8327-8CAF99233BC0}"/>
              </a:ext>
            </a:extLst>
          </p:cNvPr>
          <p:cNvSpPr>
            <a:spLocks noGrp="1"/>
          </p:cNvSpPr>
          <p:nvPr>
            <p:ph type="ctrTitle"/>
          </p:nvPr>
        </p:nvSpPr>
        <p:spPr/>
        <p:txBody>
          <a:bodyPr/>
          <a:lstStyle/>
          <a:p>
            <a:r>
              <a:rPr lang="en-MY" b="1" i="1" dirty="0">
                <a:latin typeface="Brush Script MT" panose="03060802040406070304" pitchFamily="66" charset="0"/>
              </a:rPr>
              <a:t>Reminder Task</a:t>
            </a:r>
          </a:p>
        </p:txBody>
      </p:sp>
      <p:sp>
        <p:nvSpPr>
          <p:cNvPr id="3" name="Subtitle 2">
            <a:extLst>
              <a:ext uri="{FF2B5EF4-FFF2-40B4-BE49-F238E27FC236}">
                <a16:creationId xmlns:a16="http://schemas.microsoft.com/office/drawing/2014/main" id="{A4E76C3A-E482-5957-7FFF-2EC703CACE43}"/>
              </a:ext>
            </a:extLst>
          </p:cNvPr>
          <p:cNvSpPr>
            <a:spLocks noGrp="1"/>
          </p:cNvSpPr>
          <p:nvPr>
            <p:ph type="subTitle" idx="1"/>
          </p:nvPr>
        </p:nvSpPr>
        <p:spPr/>
        <p:txBody>
          <a:bodyPr>
            <a:normAutofit lnSpcReduction="10000"/>
          </a:bodyPr>
          <a:lstStyle/>
          <a:p>
            <a:r>
              <a:rPr lang="en-MY" dirty="0">
                <a:latin typeface="Brush Script MT" panose="03060802040406070304" pitchFamily="66" charset="0"/>
                <a:ea typeface="MingLiU_HKSCS-ExtB" panose="02020500000000000000" pitchFamily="18" charset="-120"/>
              </a:rPr>
              <a:t>Kelvin Chan</a:t>
            </a:r>
          </a:p>
          <a:p>
            <a:r>
              <a:rPr lang="en-US" dirty="0">
                <a:latin typeface="Brush Script MT" panose="03060802040406070304" pitchFamily="66" charset="0"/>
                <a:ea typeface="MingLiU_HKSCS-ExtB" panose="02020500000000000000" pitchFamily="18" charset="-120"/>
              </a:rPr>
              <a:t>Synergy College</a:t>
            </a:r>
          </a:p>
          <a:p>
            <a:r>
              <a:rPr lang="en-US" dirty="0">
                <a:latin typeface="Brush Script MT" panose="03060802040406070304" pitchFamily="66" charset="0"/>
                <a:ea typeface="MingLiU_HKSCS-ExtB" panose="02020500000000000000" pitchFamily="18" charset="-120"/>
              </a:rPr>
              <a:t>29-March-2023</a:t>
            </a:r>
            <a:endParaRPr lang="en-MY" dirty="0">
              <a:latin typeface="Brush Script MT" panose="03060802040406070304" pitchFamily="66" charset="0"/>
              <a:ea typeface="MingLiU_HKSCS-ExtB" panose="02020500000000000000" pitchFamily="18" charset="-120"/>
            </a:endParaRPr>
          </a:p>
        </p:txBody>
      </p:sp>
    </p:spTree>
    <p:extLst>
      <p:ext uri="{BB962C8B-B14F-4D97-AF65-F5344CB8AC3E}">
        <p14:creationId xmlns:p14="http://schemas.microsoft.com/office/powerpoint/2010/main" val="2251879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F196-348B-67C4-B809-76B59A2A5670}"/>
              </a:ext>
            </a:extLst>
          </p:cNvPr>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pPr algn="ctr"/>
            <a:r>
              <a:rPr lang="en-MY" dirty="0">
                <a:latin typeface="Cascadia Mono SemiBold" panose="020B0609020000020004" pitchFamily="49" charset="0"/>
                <a:cs typeface="Cascadia Mono SemiBold" panose="020B0609020000020004" pitchFamily="49" charset="0"/>
              </a:rPr>
              <a:t>Introduction</a:t>
            </a:r>
          </a:p>
        </p:txBody>
      </p:sp>
      <p:sp>
        <p:nvSpPr>
          <p:cNvPr id="3" name="Content Placeholder 2">
            <a:extLst>
              <a:ext uri="{FF2B5EF4-FFF2-40B4-BE49-F238E27FC236}">
                <a16:creationId xmlns:a16="http://schemas.microsoft.com/office/drawing/2014/main" id="{3A7071B8-9687-2CDF-2F5F-0AABD0B8D929}"/>
              </a:ext>
            </a:extLst>
          </p:cNvPr>
          <p:cNvSpPr>
            <a:spLocks noGrp="1"/>
          </p:cNvSpPr>
          <p:nvPr>
            <p:ph idx="1"/>
          </p:nvPr>
        </p:nvSpPr>
        <p:spPr>
          <a:xfrm>
            <a:off x="1295402" y="2556932"/>
            <a:ext cx="9601196" cy="3318936"/>
          </a:xfrm>
        </p:spPr>
        <p:style>
          <a:lnRef idx="1">
            <a:schemeClr val="accent2"/>
          </a:lnRef>
          <a:fillRef idx="2">
            <a:schemeClr val="accent2"/>
          </a:fillRef>
          <a:effectRef idx="1">
            <a:schemeClr val="accent2"/>
          </a:effectRef>
          <a:fontRef idx="minor">
            <a:schemeClr val="dk1"/>
          </a:fontRef>
        </p:style>
        <p:txBody>
          <a:bodyPr/>
          <a:lstStyle/>
          <a:p>
            <a:r>
              <a:rPr lang="en-US" dirty="0">
                <a:latin typeface="Gabriola" panose="04040605051002020D02" pitchFamily="82" charset="0"/>
              </a:rPr>
              <a:t>A reminder task is a type of task that helps individuals to remember important events, appointments, or deadlines. With the increasing demands of modern life, it can be challenging to keep track of everything we need to do.</a:t>
            </a:r>
          </a:p>
        </p:txBody>
      </p:sp>
    </p:spTree>
    <p:extLst>
      <p:ext uri="{BB962C8B-B14F-4D97-AF65-F5344CB8AC3E}">
        <p14:creationId xmlns:p14="http://schemas.microsoft.com/office/powerpoint/2010/main" val="349666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1C72-915D-5FE2-456B-41F9F432EEC4}"/>
              </a:ext>
            </a:extLst>
          </p:cNvPr>
          <p:cNvSpPr>
            <a:spLocks noGrp="1"/>
          </p:cNvSpPr>
          <p:nvPr>
            <p:ph type="title"/>
          </p:nvPr>
        </p:nvSpPr>
        <p:spPr>
          <a:xfrm>
            <a:off x="1295401" y="982132"/>
            <a:ext cx="9601196" cy="1303867"/>
          </a:xfrm>
        </p:spPr>
        <p:style>
          <a:lnRef idx="1">
            <a:schemeClr val="accent2"/>
          </a:lnRef>
          <a:fillRef idx="3">
            <a:schemeClr val="accent2"/>
          </a:fillRef>
          <a:effectRef idx="2">
            <a:schemeClr val="accent2"/>
          </a:effectRef>
          <a:fontRef idx="minor">
            <a:schemeClr val="lt1"/>
          </a:fontRef>
        </p:style>
        <p:txBody>
          <a:bodyPr/>
          <a:lstStyle/>
          <a:p>
            <a:r>
              <a:rPr lang="en-MY" dirty="0">
                <a:latin typeface="Cascadia Mono SemiBold" panose="020B0609020000020004" pitchFamily="49" charset="0"/>
                <a:cs typeface="Cascadia Mono SemiBold" panose="020B0609020000020004" pitchFamily="49" charset="0"/>
              </a:rPr>
              <a:t>Database</a:t>
            </a:r>
            <a:r>
              <a:rPr lang="en-MY" dirty="0"/>
              <a:t> </a:t>
            </a:r>
          </a:p>
        </p:txBody>
      </p:sp>
      <p:sp>
        <p:nvSpPr>
          <p:cNvPr id="3" name="Content Placeholder 2">
            <a:extLst>
              <a:ext uri="{FF2B5EF4-FFF2-40B4-BE49-F238E27FC236}">
                <a16:creationId xmlns:a16="http://schemas.microsoft.com/office/drawing/2014/main" id="{D783C74B-8EFB-F813-2705-88442B4030E4}"/>
              </a:ext>
            </a:extLst>
          </p:cNvPr>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MY" dirty="0">
                <a:latin typeface="Gabriola" panose="04040605051002020D02" pitchFamily="82" charset="0"/>
              </a:rPr>
              <a:t>First </a:t>
            </a:r>
            <a:r>
              <a:rPr lang="en-US" altLang="zh-CN" dirty="0">
                <a:latin typeface="Gabriola" panose="04040605051002020D02" pitchFamily="82" charset="0"/>
              </a:rPr>
              <a:t>I have create a table for this project. Database name is reminder and the table name is task.</a:t>
            </a:r>
            <a:endParaRPr lang="en-MY" dirty="0">
              <a:latin typeface="Gabriola" panose="04040605051002020D02" pitchFamily="82" charset="0"/>
            </a:endParaRPr>
          </a:p>
        </p:txBody>
      </p:sp>
      <p:pic>
        <p:nvPicPr>
          <p:cNvPr id="5" name="Picture 4">
            <a:extLst>
              <a:ext uri="{FF2B5EF4-FFF2-40B4-BE49-F238E27FC236}">
                <a16:creationId xmlns:a16="http://schemas.microsoft.com/office/drawing/2014/main" id="{FEFD914F-FE38-3F38-4BEE-CF8AFF0F8811}"/>
              </a:ext>
            </a:extLst>
          </p:cNvPr>
          <p:cNvPicPr>
            <a:picLocks noChangeAspect="1"/>
          </p:cNvPicPr>
          <p:nvPr/>
        </p:nvPicPr>
        <p:blipFill>
          <a:blip r:embed="rId2"/>
          <a:stretch>
            <a:fillRect/>
          </a:stretch>
        </p:blipFill>
        <p:spPr>
          <a:xfrm>
            <a:off x="1574738" y="3060402"/>
            <a:ext cx="1928858" cy="1008130"/>
          </a:xfrm>
          <a:prstGeom prst="rect">
            <a:avLst/>
          </a:prstGeom>
        </p:spPr>
      </p:pic>
      <p:sp>
        <p:nvSpPr>
          <p:cNvPr id="6" name="Rectangle 5">
            <a:extLst>
              <a:ext uri="{FF2B5EF4-FFF2-40B4-BE49-F238E27FC236}">
                <a16:creationId xmlns:a16="http://schemas.microsoft.com/office/drawing/2014/main" id="{4F4E7330-21BF-CE98-3BCE-6D03BE473C59}"/>
              </a:ext>
            </a:extLst>
          </p:cNvPr>
          <p:cNvSpPr/>
          <p:nvPr/>
        </p:nvSpPr>
        <p:spPr>
          <a:xfrm>
            <a:off x="1574738" y="4216399"/>
            <a:ext cx="8566485" cy="45185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sz="2200" dirty="0">
                <a:latin typeface="Gabriola" panose="04040605051002020D02" pitchFamily="82" charset="0"/>
              </a:rPr>
              <a:t>Secondly, I create the column in task like `id`, `</a:t>
            </a:r>
            <a:r>
              <a:rPr lang="en-MY" sz="2200" dirty="0" err="1">
                <a:latin typeface="Gabriola" panose="04040605051002020D02" pitchFamily="82" charset="0"/>
              </a:rPr>
              <a:t>task_name</a:t>
            </a:r>
            <a:r>
              <a:rPr lang="en-MY" sz="2200" dirty="0">
                <a:latin typeface="Gabriola" panose="04040605051002020D02" pitchFamily="82" charset="0"/>
              </a:rPr>
              <a:t>`, `</a:t>
            </a:r>
            <a:r>
              <a:rPr lang="en-MY" sz="2200" dirty="0" err="1">
                <a:latin typeface="Gabriola" panose="04040605051002020D02" pitchFamily="82" charset="0"/>
              </a:rPr>
              <a:t>reminder_datetime</a:t>
            </a:r>
            <a:r>
              <a:rPr lang="en-MY" sz="2200" dirty="0">
                <a:latin typeface="Gabriola" panose="04040605051002020D02" pitchFamily="82" charset="0"/>
              </a:rPr>
              <a:t>`, `</a:t>
            </a:r>
            <a:r>
              <a:rPr lang="en-MY" sz="2200" dirty="0" err="1">
                <a:latin typeface="Gabriola" panose="04040605051002020D02" pitchFamily="82" charset="0"/>
              </a:rPr>
              <a:t>task_description</a:t>
            </a:r>
            <a:r>
              <a:rPr lang="en-MY" sz="2200" dirty="0">
                <a:latin typeface="Gabriola" panose="04040605051002020D02" pitchFamily="82" charset="0"/>
              </a:rPr>
              <a:t>`.</a:t>
            </a:r>
          </a:p>
        </p:txBody>
      </p:sp>
      <p:pic>
        <p:nvPicPr>
          <p:cNvPr id="8" name="Picture 7">
            <a:extLst>
              <a:ext uri="{FF2B5EF4-FFF2-40B4-BE49-F238E27FC236}">
                <a16:creationId xmlns:a16="http://schemas.microsoft.com/office/drawing/2014/main" id="{D8A6C870-4B2E-D92D-D6D7-37B02AD09C99}"/>
              </a:ext>
            </a:extLst>
          </p:cNvPr>
          <p:cNvPicPr>
            <a:picLocks noChangeAspect="1"/>
          </p:cNvPicPr>
          <p:nvPr/>
        </p:nvPicPr>
        <p:blipFill>
          <a:blip r:embed="rId3"/>
          <a:stretch>
            <a:fillRect/>
          </a:stretch>
        </p:blipFill>
        <p:spPr>
          <a:xfrm>
            <a:off x="1574738" y="4816119"/>
            <a:ext cx="5810549" cy="692186"/>
          </a:xfrm>
          <a:prstGeom prst="rect">
            <a:avLst/>
          </a:prstGeom>
        </p:spPr>
      </p:pic>
    </p:spTree>
    <p:extLst>
      <p:ext uri="{BB962C8B-B14F-4D97-AF65-F5344CB8AC3E}">
        <p14:creationId xmlns:p14="http://schemas.microsoft.com/office/powerpoint/2010/main" val="3767924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randombar(horizont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B3EB-73BB-3EA4-CC05-FEA22E34A711}"/>
              </a:ext>
            </a:extLst>
          </p:cNvPr>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MY" dirty="0">
                <a:latin typeface="Cascadia Mono SemiBold" panose="020B0609020000020004" pitchFamily="49" charset="0"/>
                <a:cs typeface="Cascadia Mono SemiBold" panose="020B0609020000020004" pitchFamily="49" charset="0"/>
              </a:rPr>
              <a:t>Interface</a:t>
            </a:r>
            <a:endParaRPr lang="en-MY" dirty="0"/>
          </a:p>
        </p:txBody>
      </p:sp>
      <p:sp>
        <p:nvSpPr>
          <p:cNvPr id="8" name="Content Placeholder 7">
            <a:extLst>
              <a:ext uri="{FF2B5EF4-FFF2-40B4-BE49-F238E27FC236}">
                <a16:creationId xmlns:a16="http://schemas.microsoft.com/office/drawing/2014/main" id="{CB08658B-4302-4198-4969-21FF1F889063}"/>
              </a:ext>
            </a:extLst>
          </p:cNvPr>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MY" sz="2200" kern="100" dirty="0">
                <a:effectLst/>
                <a:latin typeface="Gabriola" panose="04040605051002020D02" pitchFamily="82" charset="0"/>
                <a:ea typeface="Calibri" panose="020F0502020204030204" pitchFamily="34" charset="0"/>
                <a:cs typeface="Times New Roman" panose="02020603050405020304" pitchFamily="18" charset="0"/>
              </a:rPr>
              <a:t>This is my reminder task. Task Name and Task Description we can insert every word for  reminder ours. After we can set the date at Date remind to reminder ours.</a:t>
            </a:r>
            <a:endParaRPr lang="en-MY" sz="2200" kern="100" dirty="0">
              <a:effectLst/>
              <a:latin typeface="Gabriola" panose="04040605051002020D02" pitchFamily="82" charset="0"/>
              <a:ea typeface="SimSun" panose="02010600030101010101" pitchFamily="2" charset="-122"/>
              <a:cs typeface="Times New Roman" panose="02020603050405020304" pitchFamily="18" charset="0"/>
            </a:endParaRPr>
          </a:p>
          <a:p>
            <a:endParaRPr lang="en-MY" dirty="0"/>
          </a:p>
        </p:txBody>
      </p:sp>
      <p:pic>
        <p:nvPicPr>
          <p:cNvPr id="12" name="Picture 11">
            <a:extLst>
              <a:ext uri="{FF2B5EF4-FFF2-40B4-BE49-F238E27FC236}">
                <a16:creationId xmlns:a16="http://schemas.microsoft.com/office/drawing/2014/main" id="{880A5623-F793-BA9D-532A-0DB431325120}"/>
              </a:ext>
            </a:extLst>
          </p:cNvPr>
          <p:cNvPicPr>
            <a:picLocks noChangeAspect="1"/>
          </p:cNvPicPr>
          <p:nvPr/>
        </p:nvPicPr>
        <p:blipFill>
          <a:blip r:embed="rId2"/>
          <a:stretch>
            <a:fillRect/>
          </a:stretch>
        </p:blipFill>
        <p:spPr>
          <a:xfrm>
            <a:off x="1549667" y="3320061"/>
            <a:ext cx="9172876" cy="2826740"/>
          </a:xfrm>
          <a:prstGeom prst="rect">
            <a:avLst/>
          </a:prstGeom>
        </p:spPr>
      </p:pic>
    </p:spTree>
    <p:extLst>
      <p:ext uri="{BB962C8B-B14F-4D97-AF65-F5344CB8AC3E}">
        <p14:creationId xmlns:p14="http://schemas.microsoft.com/office/powerpoint/2010/main" val="2386045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1D08-B6B1-1951-1A50-D67AF4B2D62B}"/>
              </a:ext>
            </a:extLst>
          </p:cNvPr>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MY" dirty="0">
                <a:latin typeface="Cascadia Mono SemiBold" panose="020B0609020000020004" pitchFamily="49" charset="0"/>
                <a:cs typeface="Cascadia Mono SemiBold" panose="020B0609020000020004" pitchFamily="49" charset="0"/>
              </a:rPr>
              <a:t>Setup The Remind</a:t>
            </a:r>
          </a:p>
        </p:txBody>
      </p:sp>
      <p:sp>
        <p:nvSpPr>
          <p:cNvPr id="5" name="Rectangle 4">
            <a:extLst>
              <a:ext uri="{FF2B5EF4-FFF2-40B4-BE49-F238E27FC236}">
                <a16:creationId xmlns:a16="http://schemas.microsoft.com/office/drawing/2014/main" id="{95C86082-9DE0-3194-B02D-BA193F827AD2}"/>
              </a:ext>
            </a:extLst>
          </p:cNvPr>
          <p:cNvSpPr/>
          <p:nvPr/>
        </p:nvSpPr>
        <p:spPr>
          <a:xfrm>
            <a:off x="5125681" y="2810931"/>
            <a:ext cx="5856743" cy="143416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MY" sz="2200" dirty="0">
                <a:latin typeface="Gabriola" panose="04040605051002020D02" pitchFamily="82" charset="0"/>
              </a:rPr>
              <a:t>Start, we can setup the task remind like picture. If click the submit it will show a alert for notify task setup success. </a:t>
            </a:r>
          </a:p>
        </p:txBody>
      </p:sp>
      <p:pic>
        <p:nvPicPr>
          <p:cNvPr id="7" name="Picture 6">
            <a:extLst>
              <a:ext uri="{FF2B5EF4-FFF2-40B4-BE49-F238E27FC236}">
                <a16:creationId xmlns:a16="http://schemas.microsoft.com/office/drawing/2014/main" id="{644DB9EB-D2B7-ACA7-6897-B62C9F2FAA6C}"/>
              </a:ext>
            </a:extLst>
          </p:cNvPr>
          <p:cNvPicPr>
            <a:picLocks noChangeAspect="1"/>
          </p:cNvPicPr>
          <p:nvPr/>
        </p:nvPicPr>
        <p:blipFill>
          <a:blip r:embed="rId2"/>
          <a:stretch>
            <a:fillRect/>
          </a:stretch>
        </p:blipFill>
        <p:spPr>
          <a:xfrm>
            <a:off x="5125681" y="4498033"/>
            <a:ext cx="5343525" cy="1247775"/>
          </a:xfrm>
          <a:prstGeom prst="rect">
            <a:avLst/>
          </a:prstGeom>
          <a:noFill/>
          <a:ln>
            <a:noFill/>
          </a:ln>
        </p:spPr>
      </p:pic>
      <p:pic>
        <p:nvPicPr>
          <p:cNvPr id="15" name="Content Placeholder 14">
            <a:extLst>
              <a:ext uri="{FF2B5EF4-FFF2-40B4-BE49-F238E27FC236}">
                <a16:creationId xmlns:a16="http://schemas.microsoft.com/office/drawing/2014/main" id="{5328513F-A5B4-8B83-9FC2-C99A2413E9A4}"/>
              </a:ext>
            </a:extLst>
          </p:cNvPr>
          <p:cNvPicPr>
            <a:picLocks noGrp="1" noChangeAspect="1"/>
          </p:cNvPicPr>
          <p:nvPr>
            <p:ph idx="1"/>
          </p:nvPr>
        </p:nvPicPr>
        <p:blipFill>
          <a:blip r:embed="rId3"/>
          <a:stretch>
            <a:fillRect/>
          </a:stretch>
        </p:blipFill>
        <p:spPr>
          <a:xfrm>
            <a:off x="1022013" y="2647381"/>
            <a:ext cx="4007056" cy="3257717"/>
          </a:xfrm>
        </p:spPr>
      </p:pic>
    </p:spTree>
    <p:extLst>
      <p:ext uri="{BB962C8B-B14F-4D97-AF65-F5344CB8AC3E}">
        <p14:creationId xmlns:p14="http://schemas.microsoft.com/office/powerpoint/2010/main" val="19441313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C9A8-878E-7366-6566-56240EACFAF3}"/>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MY" dirty="0">
                <a:latin typeface="Cascadia Mono SemiBold" panose="020B0609020000020004" pitchFamily="49" charset="0"/>
                <a:cs typeface="Cascadia Mono SemiBold" panose="020B0609020000020004" pitchFamily="49" charset="0"/>
              </a:rPr>
              <a:t>Show Interface</a:t>
            </a:r>
          </a:p>
        </p:txBody>
      </p:sp>
      <p:pic>
        <p:nvPicPr>
          <p:cNvPr id="4" name="Picture 3">
            <a:extLst>
              <a:ext uri="{FF2B5EF4-FFF2-40B4-BE49-F238E27FC236}">
                <a16:creationId xmlns:a16="http://schemas.microsoft.com/office/drawing/2014/main" id="{89802E46-DBB8-3695-7B25-729D50EEDFDF}"/>
              </a:ext>
            </a:extLst>
          </p:cNvPr>
          <p:cNvPicPr>
            <a:picLocks noChangeAspect="1"/>
          </p:cNvPicPr>
          <p:nvPr/>
        </p:nvPicPr>
        <p:blipFill>
          <a:blip r:embed="rId2"/>
          <a:stretch>
            <a:fillRect/>
          </a:stretch>
        </p:blipFill>
        <p:spPr>
          <a:xfrm>
            <a:off x="856648" y="2432427"/>
            <a:ext cx="10308657" cy="1667935"/>
          </a:xfrm>
          <a:prstGeom prst="rect">
            <a:avLst/>
          </a:prstGeom>
        </p:spPr>
      </p:pic>
      <p:sp>
        <p:nvSpPr>
          <p:cNvPr id="5" name="Rectangle 4">
            <a:extLst>
              <a:ext uri="{FF2B5EF4-FFF2-40B4-BE49-F238E27FC236}">
                <a16:creationId xmlns:a16="http://schemas.microsoft.com/office/drawing/2014/main" id="{A86D129B-5198-B4E6-DD7F-FAEB7DDF5614}"/>
              </a:ext>
            </a:extLst>
          </p:cNvPr>
          <p:cNvSpPr/>
          <p:nvPr/>
        </p:nvSpPr>
        <p:spPr>
          <a:xfrm>
            <a:off x="1020278" y="3773102"/>
            <a:ext cx="10145027" cy="101691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MY" sz="2000" dirty="0">
                <a:latin typeface="Gabriola" panose="04040605051002020D02" pitchFamily="82" charset="0"/>
              </a:rPr>
              <a:t>After setup remind the remind will show at interface like picture, if the date is expired it will show a alert for notify user like “Expired”. So if </a:t>
            </a:r>
            <a:r>
              <a:rPr lang="en-MY" sz="2000">
                <a:latin typeface="Gabriola" panose="04040605051002020D02" pitchFamily="82" charset="0"/>
              </a:rPr>
              <a:t>the task will </a:t>
            </a:r>
            <a:r>
              <a:rPr lang="en-MY" sz="2000" dirty="0">
                <a:latin typeface="Gabriola" panose="04040605051002020D02" pitchFamily="82" charset="0"/>
              </a:rPr>
              <a:t>expire more one day </a:t>
            </a:r>
            <a:r>
              <a:rPr lang="en-US" sz="2000" dirty="0">
                <a:latin typeface="Gabriola" panose="04040605051002020D02" pitchFamily="82" charset="0"/>
              </a:rPr>
              <a:t>the text will change to color yellow ; conversely the task is expired in today will change to color red.</a:t>
            </a:r>
            <a:endParaRPr lang="en-MY" sz="2000" dirty="0">
              <a:latin typeface="Gabriola" panose="04040605051002020D02" pitchFamily="82" charset="0"/>
            </a:endParaRPr>
          </a:p>
        </p:txBody>
      </p:sp>
      <p:pic>
        <p:nvPicPr>
          <p:cNvPr id="6" name="Picture 5">
            <a:extLst>
              <a:ext uri="{FF2B5EF4-FFF2-40B4-BE49-F238E27FC236}">
                <a16:creationId xmlns:a16="http://schemas.microsoft.com/office/drawing/2014/main" id="{4A4A5CD3-8296-EE74-CDB7-76403F3C9530}"/>
              </a:ext>
            </a:extLst>
          </p:cNvPr>
          <p:cNvPicPr>
            <a:picLocks noChangeAspect="1"/>
          </p:cNvPicPr>
          <p:nvPr/>
        </p:nvPicPr>
        <p:blipFill>
          <a:blip r:embed="rId3"/>
          <a:stretch>
            <a:fillRect/>
          </a:stretch>
        </p:blipFill>
        <p:spPr>
          <a:xfrm>
            <a:off x="856648" y="4790018"/>
            <a:ext cx="4648200" cy="1085850"/>
          </a:xfrm>
          <a:prstGeom prst="rect">
            <a:avLst/>
          </a:prstGeom>
          <a:noFill/>
          <a:ln>
            <a:noFill/>
          </a:ln>
        </p:spPr>
      </p:pic>
      <p:pic>
        <p:nvPicPr>
          <p:cNvPr id="7" name="Picture 6">
            <a:extLst>
              <a:ext uri="{FF2B5EF4-FFF2-40B4-BE49-F238E27FC236}">
                <a16:creationId xmlns:a16="http://schemas.microsoft.com/office/drawing/2014/main" id="{B8AE42BA-5FC8-1CB1-5570-D19A7A923CE2}"/>
              </a:ext>
            </a:extLst>
          </p:cNvPr>
          <p:cNvPicPr>
            <a:picLocks noChangeAspect="1"/>
          </p:cNvPicPr>
          <p:nvPr/>
        </p:nvPicPr>
        <p:blipFill>
          <a:blip r:embed="rId4"/>
          <a:stretch>
            <a:fillRect/>
          </a:stretch>
        </p:blipFill>
        <p:spPr>
          <a:xfrm>
            <a:off x="8264893" y="4961468"/>
            <a:ext cx="3070459" cy="914400"/>
          </a:xfrm>
          <a:prstGeom prst="rect">
            <a:avLst/>
          </a:prstGeom>
          <a:noFill/>
          <a:ln>
            <a:noFill/>
          </a:ln>
        </p:spPr>
      </p:pic>
      <p:pic>
        <p:nvPicPr>
          <p:cNvPr id="9" name="Picture 8">
            <a:extLst>
              <a:ext uri="{FF2B5EF4-FFF2-40B4-BE49-F238E27FC236}">
                <a16:creationId xmlns:a16="http://schemas.microsoft.com/office/drawing/2014/main" id="{5D4DBA6A-2399-41EB-03C3-D18A54C3DA4A}"/>
              </a:ext>
            </a:extLst>
          </p:cNvPr>
          <p:cNvPicPr>
            <a:picLocks noChangeAspect="1"/>
          </p:cNvPicPr>
          <p:nvPr/>
        </p:nvPicPr>
        <p:blipFill>
          <a:blip r:embed="rId5"/>
          <a:stretch>
            <a:fillRect/>
          </a:stretch>
        </p:blipFill>
        <p:spPr>
          <a:xfrm>
            <a:off x="5380523" y="4948748"/>
            <a:ext cx="2786058" cy="927120"/>
          </a:xfrm>
          <a:prstGeom prst="rect">
            <a:avLst/>
          </a:prstGeom>
        </p:spPr>
      </p:pic>
    </p:spTree>
    <p:extLst>
      <p:ext uri="{BB962C8B-B14F-4D97-AF65-F5344CB8AC3E}">
        <p14:creationId xmlns:p14="http://schemas.microsoft.com/office/powerpoint/2010/main" val="965584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C026-B58D-3EB2-214B-CE947B149205}"/>
              </a:ext>
            </a:extLst>
          </p:cNvPr>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altLang="zh-CN" dirty="0">
                <a:latin typeface="Cascadia Mono SemiBold" panose="020B0609020000020004" pitchFamily="49" charset="0"/>
                <a:cs typeface="Cascadia Mono SemiBold" panose="020B0609020000020004" pitchFamily="49" charset="0"/>
              </a:rPr>
              <a:t>Cancel Button</a:t>
            </a:r>
            <a:endParaRPr lang="en-MY" dirty="0">
              <a:latin typeface="Cascadia Mono SemiBold" panose="020B0609020000020004" pitchFamily="49" charset="0"/>
              <a:cs typeface="Cascadia Mono SemiBold" panose="020B0609020000020004" pitchFamily="49" charset="0"/>
            </a:endParaRPr>
          </a:p>
        </p:txBody>
      </p:sp>
      <p:sp>
        <p:nvSpPr>
          <p:cNvPr id="3" name="Content Placeholder 2">
            <a:extLst>
              <a:ext uri="{FF2B5EF4-FFF2-40B4-BE49-F238E27FC236}">
                <a16:creationId xmlns:a16="http://schemas.microsoft.com/office/drawing/2014/main" id="{E154DB3F-78BA-BCEE-E60B-9AEE7F267612}"/>
              </a:ext>
            </a:extLst>
          </p:cNvPr>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MY" sz="2200" kern="100" dirty="0">
                <a:effectLst/>
                <a:latin typeface="Gabriola" panose="04040605051002020D02" pitchFamily="82" charset="0"/>
                <a:ea typeface="Calibri" panose="020F0502020204030204" pitchFamily="34" charset="0"/>
                <a:cs typeface="Times New Roman" panose="02020603050405020304" pitchFamily="18" charset="0"/>
              </a:rPr>
              <a:t>Finally, I have create a cancel button to cancel the task remind.</a:t>
            </a:r>
            <a:r>
              <a:rPr lang="en-US" sz="2200" kern="100" dirty="0">
                <a:effectLst/>
                <a:latin typeface="Gabriola" panose="04040605051002020D02" pitchFamily="82" charset="0"/>
                <a:ea typeface="Calibri" panose="020F0502020204030204" pitchFamily="34" charset="0"/>
                <a:cs typeface="Times New Roman" panose="02020603050405020304" pitchFamily="18" charset="0"/>
              </a:rPr>
              <a:t>When I click cancel the task remind will delete from database. When the task remind is delete the interface will also will delete its.</a:t>
            </a:r>
            <a:endParaRPr lang="en-MY" sz="2200" kern="100" dirty="0">
              <a:effectLst/>
              <a:latin typeface="Gabriola" panose="04040605051002020D02" pitchFamily="82" charset="0"/>
              <a:ea typeface="SimSun" panose="02010600030101010101" pitchFamily="2" charset="-122"/>
              <a:cs typeface="Times New Roman" panose="02020603050405020304" pitchFamily="18" charset="0"/>
            </a:endParaRPr>
          </a:p>
          <a:p>
            <a:endParaRPr lang="en-MY" sz="2200" dirty="0">
              <a:latin typeface="Gabriola" panose="04040605051002020D02" pitchFamily="82" charset="0"/>
            </a:endParaRPr>
          </a:p>
        </p:txBody>
      </p:sp>
      <p:pic>
        <p:nvPicPr>
          <p:cNvPr id="11" name="Picture 10">
            <a:extLst>
              <a:ext uri="{FF2B5EF4-FFF2-40B4-BE49-F238E27FC236}">
                <a16:creationId xmlns:a16="http://schemas.microsoft.com/office/drawing/2014/main" id="{9AEC80D5-65AA-C9A0-F20C-4B39A007DEDD}"/>
              </a:ext>
            </a:extLst>
          </p:cNvPr>
          <p:cNvPicPr>
            <a:picLocks noChangeAspect="1"/>
          </p:cNvPicPr>
          <p:nvPr/>
        </p:nvPicPr>
        <p:blipFill>
          <a:blip r:embed="rId2"/>
          <a:stretch>
            <a:fillRect/>
          </a:stretch>
        </p:blipFill>
        <p:spPr>
          <a:xfrm>
            <a:off x="1545020" y="3275729"/>
            <a:ext cx="9101957" cy="1365320"/>
          </a:xfrm>
          <a:prstGeom prst="rect">
            <a:avLst/>
          </a:prstGeom>
        </p:spPr>
      </p:pic>
      <p:pic>
        <p:nvPicPr>
          <p:cNvPr id="14" name="Picture 13">
            <a:extLst>
              <a:ext uri="{FF2B5EF4-FFF2-40B4-BE49-F238E27FC236}">
                <a16:creationId xmlns:a16="http://schemas.microsoft.com/office/drawing/2014/main" id="{C647F647-83A2-A0CD-CB16-8E1AB5B01B0B}"/>
              </a:ext>
            </a:extLst>
          </p:cNvPr>
          <p:cNvPicPr>
            <a:picLocks noChangeAspect="1"/>
          </p:cNvPicPr>
          <p:nvPr/>
        </p:nvPicPr>
        <p:blipFill>
          <a:blip r:embed="rId3"/>
          <a:stretch>
            <a:fillRect/>
          </a:stretch>
        </p:blipFill>
        <p:spPr>
          <a:xfrm>
            <a:off x="1545020" y="4731381"/>
            <a:ext cx="9101957" cy="1054154"/>
          </a:xfrm>
          <a:prstGeom prst="rect">
            <a:avLst/>
          </a:prstGeom>
        </p:spPr>
      </p:pic>
    </p:spTree>
    <p:extLst>
      <p:ext uri="{BB962C8B-B14F-4D97-AF65-F5344CB8AC3E}">
        <p14:creationId xmlns:p14="http://schemas.microsoft.com/office/powerpoint/2010/main" val="41321094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AD3-BB71-4BA1-7603-16F779636D30}"/>
              </a:ext>
            </a:extLst>
          </p:cNvPr>
          <p:cNvSpPr>
            <a:spLocks noGrp="1"/>
          </p:cNvSpPr>
          <p:nvPr>
            <p:ph type="ctrTitle"/>
          </p:nvPr>
        </p:nvSpPr>
        <p:spPr/>
        <p:style>
          <a:lnRef idx="0">
            <a:schemeClr val="accent2"/>
          </a:lnRef>
          <a:fillRef idx="3">
            <a:schemeClr val="accent2"/>
          </a:fillRef>
          <a:effectRef idx="3">
            <a:schemeClr val="accent2"/>
          </a:effectRef>
          <a:fontRef idx="minor">
            <a:schemeClr val="lt1"/>
          </a:fontRef>
        </p:style>
        <p:txBody>
          <a:bodyPr/>
          <a:lstStyle/>
          <a:p>
            <a:r>
              <a:rPr lang="en-MY" dirty="0">
                <a:latin typeface="Cascadia Mono SemiBold" panose="020B0609020000020004" pitchFamily="49" charset="0"/>
                <a:cs typeface="Cascadia Mono SemiBold" panose="020B0609020000020004" pitchFamily="49" charset="0"/>
              </a:rPr>
              <a:t>Thank You</a:t>
            </a:r>
          </a:p>
        </p:txBody>
      </p:sp>
      <p:sp>
        <p:nvSpPr>
          <p:cNvPr id="3" name="Subtitle 2">
            <a:extLst>
              <a:ext uri="{FF2B5EF4-FFF2-40B4-BE49-F238E27FC236}">
                <a16:creationId xmlns:a16="http://schemas.microsoft.com/office/drawing/2014/main" id="{F0B23BC6-3BFE-BD68-A450-4F9794C0DB25}"/>
              </a:ext>
            </a:extLst>
          </p:cNvPr>
          <p:cNvSpPr>
            <a:spLocks noGrp="1"/>
          </p:cNvSpPr>
          <p:nvPr>
            <p:ph type="subTitle" idx="1"/>
          </p:nvPr>
        </p:nvSpPr>
        <p:spPr>
          <a:xfrm>
            <a:off x="2702023" y="3667222"/>
            <a:ext cx="6815669" cy="1320802"/>
          </a:xfrm>
        </p:spPr>
        <p:style>
          <a:lnRef idx="1">
            <a:schemeClr val="accent2"/>
          </a:lnRef>
          <a:fillRef idx="2">
            <a:schemeClr val="accent2"/>
          </a:fillRef>
          <a:effectRef idx="1">
            <a:schemeClr val="accent2"/>
          </a:effectRef>
          <a:fontRef idx="minor">
            <a:schemeClr val="dk1"/>
          </a:fontRef>
        </p:style>
        <p:txBody>
          <a:bodyPr/>
          <a:lstStyle/>
          <a:p>
            <a:r>
              <a:rPr lang="en-MY" dirty="0">
                <a:latin typeface="Brush Script MT" panose="03060802040406070304" pitchFamily="66" charset="0"/>
              </a:rPr>
              <a:t>Completion Date : </a:t>
            </a:r>
          </a:p>
          <a:p>
            <a:r>
              <a:rPr lang="en-US" dirty="0">
                <a:latin typeface="Brush Script MT" panose="03060802040406070304" pitchFamily="66" charset="0"/>
                <a:ea typeface="MingLiU_HKSCS-ExtB" panose="02020500000000000000" pitchFamily="18" charset="-120"/>
              </a:rPr>
              <a:t>29-March-2023</a:t>
            </a:r>
          </a:p>
          <a:p>
            <a:endParaRPr lang="en-MY" dirty="0"/>
          </a:p>
        </p:txBody>
      </p:sp>
    </p:spTree>
    <p:extLst>
      <p:ext uri="{BB962C8B-B14F-4D97-AF65-F5344CB8AC3E}">
        <p14:creationId xmlns:p14="http://schemas.microsoft.com/office/powerpoint/2010/main" val="33314633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animEffect transition="in" filter="wipe(down)">
                                      <p:cBhvr>
                                        <p:cTn id="25" dur="580">
                                          <p:stCondLst>
                                            <p:cond delay="0"/>
                                          </p:stCondLst>
                                        </p:cTn>
                                        <p:tgtEl>
                                          <p:spTgt spid="3">
                                            <p:bg/>
                                          </p:spTgt>
                                        </p:tgtEl>
                                      </p:cBhvr>
                                    </p:animEffect>
                                    <p:anim calcmode="lin" valueType="num">
                                      <p:cBhvr>
                                        <p:cTn id="26"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bg/>
                                          </p:spTgt>
                                        </p:tgtEl>
                                      </p:cBhvr>
                                      <p:to x="100000" y="60000"/>
                                    </p:animScale>
                                    <p:animScale>
                                      <p:cBhvr>
                                        <p:cTn id="32" dur="166" decel="50000">
                                          <p:stCondLst>
                                            <p:cond delay="676"/>
                                          </p:stCondLst>
                                        </p:cTn>
                                        <p:tgtEl>
                                          <p:spTgt spid="3">
                                            <p:bg/>
                                          </p:spTgt>
                                        </p:tgtEl>
                                      </p:cBhvr>
                                      <p:to x="100000" y="100000"/>
                                    </p:animScale>
                                    <p:animScale>
                                      <p:cBhvr>
                                        <p:cTn id="33" dur="26">
                                          <p:stCondLst>
                                            <p:cond delay="1312"/>
                                          </p:stCondLst>
                                        </p:cTn>
                                        <p:tgtEl>
                                          <p:spTgt spid="3">
                                            <p:bg/>
                                          </p:spTgt>
                                        </p:tgtEl>
                                      </p:cBhvr>
                                      <p:to x="100000" y="80000"/>
                                    </p:animScale>
                                    <p:animScale>
                                      <p:cBhvr>
                                        <p:cTn id="34" dur="166" decel="50000">
                                          <p:stCondLst>
                                            <p:cond delay="1338"/>
                                          </p:stCondLst>
                                        </p:cTn>
                                        <p:tgtEl>
                                          <p:spTgt spid="3">
                                            <p:bg/>
                                          </p:spTgt>
                                        </p:tgtEl>
                                      </p:cBhvr>
                                      <p:to x="100000" y="100000"/>
                                    </p:animScale>
                                    <p:animScale>
                                      <p:cBhvr>
                                        <p:cTn id="35" dur="26">
                                          <p:stCondLst>
                                            <p:cond delay="1642"/>
                                          </p:stCondLst>
                                        </p:cTn>
                                        <p:tgtEl>
                                          <p:spTgt spid="3">
                                            <p:bg/>
                                          </p:spTgt>
                                        </p:tgtEl>
                                      </p:cBhvr>
                                      <p:to x="100000" y="90000"/>
                                    </p:animScale>
                                    <p:animScale>
                                      <p:cBhvr>
                                        <p:cTn id="36" dur="166" decel="50000">
                                          <p:stCondLst>
                                            <p:cond delay="1668"/>
                                          </p:stCondLst>
                                        </p:cTn>
                                        <p:tgtEl>
                                          <p:spTgt spid="3">
                                            <p:bg/>
                                          </p:spTgt>
                                        </p:tgtEl>
                                      </p:cBhvr>
                                      <p:to x="100000" y="100000"/>
                                    </p:animScale>
                                    <p:animScale>
                                      <p:cBhvr>
                                        <p:cTn id="37" dur="26">
                                          <p:stCondLst>
                                            <p:cond delay="1808"/>
                                          </p:stCondLst>
                                        </p:cTn>
                                        <p:tgtEl>
                                          <p:spTgt spid="3">
                                            <p:bg/>
                                          </p:spTgt>
                                        </p:tgtEl>
                                      </p:cBhvr>
                                      <p:to x="100000" y="95000"/>
                                    </p:animScale>
                                    <p:animScale>
                                      <p:cBhvr>
                                        <p:cTn id="38" dur="166" decel="50000">
                                          <p:stCondLst>
                                            <p:cond delay="1834"/>
                                          </p:stCondLst>
                                        </p:cTn>
                                        <p:tgtEl>
                                          <p:spTgt spid="3">
                                            <p:bg/>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down)">
                                      <p:cBhvr>
                                        <p:cTn id="61" dur="580">
                                          <p:stCondLst>
                                            <p:cond delay="0"/>
                                          </p:stCondLst>
                                        </p:cTn>
                                        <p:tgtEl>
                                          <p:spTgt spid="3">
                                            <p:txEl>
                                              <p:pRg st="1" end="1"/>
                                            </p:txEl>
                                          </p:spTgt>
                                        </p:tgtEl>
                                      </p:cBhvr>
                                    </p:animEffect>
                                    <p:anim calcmode="lin" valueType="num">
                                      <p:cBhvr>
                                        <p:cTn id="6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1" end="1"/>
                                            </p:txEl>
                                          </p:spTgt>
                                        </p:tgtEl>
                                      </p:cBhvr>
                                      <p:to x="100000" y="60000"/>
                                    </p:animScale>
                                    <p:animScale>
                                      <p:cBhvr>
                                        <p:cTn id="68" dur="166" decel="50000">
                                          <p:stCondLst>
                                            <p:cond delay="676"/>
                                          </p:stCondLst>
                                        </p:cTn>
                                        <p:tgtEl>
                                          <p:spTgt spid="3">
                                            <p:txEl>
                                              <p:pRg st="1" end="1"/>
                                            </p:txEl>
                                          </p:spTgt>
                                        </p:tgtEl>
                                      </p:cBhvr>
                                      <p:to x="100000" y="100000"/>
                                    </p:animScale>
                                    <p:animScale>
                                      <p:cBhvr>
                                        <p:cTn id="69" dur="26">
                                          <p:stCondLst>
                                            <p:cond delay="1312"/>
                                          </p:stCondLst>
                                        </p:cTn>
                                        <p:tgtEl>
                                          <p:spTgt spid="3">
                                            <p:txEl>
                                              <p:pRg st="1" end="1"/>
                                            </p:txEl>
                                          </p:spTgt>
                                        </p:tgtEl>
                                      </p:cBhvr>
                                      <p:to x="100000" y="80000"/>
                                    </p:animScale>
                                    <p:animScale>
                                      <p:cBhvr>
                                        <p:cTn id="70" dur="166" decel="50000">
                                          <p:stCondLst>
                                            <p:cond delay="1338"/>
                                          </p:stCondLst>
                                        </p:cTn>
                                        <p:tgtEl>
                                          <p:spTgt spid="3">
                                            <p:txEl>
                                              <p:pRg st="1" end="1"/>
                                            </p:txEl>
                                          </p:spTgt>
                                        </p:tgtEl>
                                      </p:cBhvr>
                                      <p:to x="100000" y="100000"/>
                                    </p:animScale>
                                    <p:animScale>
                                      <p:cBhvr>
                                        <p:cTn id="71" dur="26">
                                          <p:stCondLst>
                                            <p:cond delay="1642"/>
                                          </p:stCondLst>
                                        </p:cTn>
                                        <p:tgtEl>
                                          <p:spTgt spid="3">
                                            <p:txEl>
                                              <p:pRg st="1" end="1"/>
                                            </p:txEl>
                                          </p:spTgt>
                                        </p:tgtEl>
                                      </p:cBhvr>
                                      <p:to x="100000" y="90000"/>
                                    </p:animScale>
                                    <p:animScale>
                                      <p:cBhvr>
                                        <p:cTn id="72" dur="166" decel="50000">
                                          <p:stCondLst>
                                            <p:cond delay="1668"/>
                                          </p:stCondLst>
                                        </p:cTn>
                                        <p:tgtEl>
                                          <p:spTgt spid="3">
                                            <p:txEl>
                                              <p:pRg st="1" end="1"/>
                                            </p:txEl>
                                          </p:spTgt>
                                        </p:tgtEl>
                                      </p:cBhvr>
                                      <p:to x="100000" y="100000"/>
                                    </p:animScale>
                                    <p:animScale>
                                      <p:cBhvr>
                                        <p:cTn id="73" dur="26">
                                          <p:stCondLst>
                                            <p:cond delay="1808"/>
                                          </p:stCondLst>
                                        </p:cTn>
                                        <p:tgtEl>
                                          <p:spTgt spid="3">
                                            <p:txEl>
                                              <p:pRg st="1" end="1"/>
                                            </p:txEl>
                                          </p:spTgt>
                                        </p:tgtEl>
                                      </p:cBhvr>
                                      <p:to x="100000" y="95000"/>
                                    </p:animScale>
                                    <p:animScale>
                                      <p:cBhvr>
                                        <p:cTn id="7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529</TotalTime>
  <Words>272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Brush Script MT</vt:lpstr>
      <vt:lpstr>Cascadia Mono SemiBold</vt:lpstr>
      <vt:lpstr>Gabriola</vt:lpstr>
      <vt:lpstr>Garamond</vt:lpstr>
      <vt:lpstr>Organic</vt:lpstr>
      <vt:lpstr>Reminder Task</vt:lpstr>
      <vt:lpstr>Introduction</vt:lpstr>
      <vt:lpstr>Database </vt:lpstr>
      <vt:lpstr>Interface</vt:lpstr>
      <vt:lpstr>Setup The Remind</vt:lpstr>
      <vt:lpstr>Show Interface</vt:lpstr>
      <vt:lpstr>Cancel Button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 Task</dc:title>
  <dc:creator>凌华</dc:creator>
  <cp:lastModifiedBy>凌华</cp:lastModifiedBy>
  <cp:revision>44</cp:revision>
  <dcterms:created xsi:type="dcterms:W3CDTF">2023-03-28T02:07:17Z</dcterms:created>
  <dcterms:modified xsi:type="dcterms:W3CDTF">2023-03-29T03:10:10Z</dcterms:modified>
</cp:coreProperties>
</file>