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61" r:id="rId4"/>
    <p:sldId id="258" r:id="rId5"/>
    <p:sldId id="259" r:id="rId6"/>
    <p:sldId id="260" r:id="rId7"/>
    <p:sldId id="298" r:id="rId8"/>
    <p:sldId id="299" r:id="rId9"/>
    <p:sldId id="262" r:id="rId10"/>
    <p:sldId id="300" r:id="rId11"/>
    <p:sldId id="290" r:id="rId12"/>
    <p:sldId id="289" r:id="rId13"/>
    <p:sldId id="301" r:id="rId14"/>
    <p:sldId id="269" r:id="rId15"/>
    <p:sldId id="302" r:id="rId16"/>
    <p:sldId id="277" r:id="rId17"/>
    <p:sldId id="296" r:id="rId18"/>
    <p:sldId id="271" r:id="rId19"/>
    <p:sldId id="303" r:id="rId20"/>
    <p:sldId id="263" r:id="rId21"/>
    <p:sldId id="278" r:id="rId22"/>
    <p:sldId id="273" r:id="rId23"/>
    <p:sldId id="293" r:id="rId24"/>
    <p:sldId id="264" r:id="rId25"/>
    <p:sldId id="304" r:id="rId26"/>
    <p:sldId id="265" r:id="rId27"/>
    <p:sldId id="283" r:id="rId28"/>
    <p:sldId id="266" r:id="rId29"/>
    <p:sldId id="267" r:id="rId30"/>
    <p:sldId id="268" r:id="rId31"/>
    <p:sldId id="274" r:id="rId32"/>
    <p:sldId id="275" r:id="rId33"/>
    <p:sldId id="284" r:id="rId34"/>
    <p:sldId id="288" r:id="rId35"/>
    <p:sldId id="294" r:id="rId36"/>
    <p:sldId id="287" r:id="rId37"/>
    <p:sldId id="280" r:id="rId38"/>
    <p:sldId id="270" r:id="rId39"/>
    <p:sldId id="281" r:id="rId40"/>
    <p:sldId id="282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42"/>
    <p:restoredTop sz="94630"/>
  </p:normalViewPr>
  <p:slideViewPr>
    <p:cSldViewPr snapToGrid="0" snapToObjects="1">
      <p:cViewPr>
        <p:scale>
          <a:sx n="76" d="100"/>
          <a:sy n="76" d="100"/>
        </p:scale>
        <p:origin x="14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4DF32-332D-0241-9025-5EB6999A361B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A59F0-6CB1-254D-A9F7-B20A49980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9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59F0-6CB1-254D-A9F7-B20A499808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2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4DF3-E92B-2B4C-AD0E-D4C93794FF3E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27A0-0ADC-7A44-8574-7ECFD7A75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4DF3-E92B-2B4C-AD0E-D4C93794FF3E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27A0-0ADC-7A44-8574-7ECFD7A75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4DF3-E92B-2B4C-AD0E-D4C93794FF3E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27A0-0ADC-7A44-8574-7ECFD7A75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4DF3-E92B-2B4C-AD0E-D4C93794FF3E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27A0-0ADC-7A44-8574-7ECFD7A75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4DF3-E92B-2B4C-AD0E-D4C93794FF3E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27A0-0ADC-7A44-8574-7ECFD7A75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4DF3-E92B-2B4C-AD0E-D4C93794FF3E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27A0-0ADC-7A44-8574-7ECFD7A75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4DF3-E92B-2B4C-AD0E-D4C93794FF3E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27A0-0ADC-7A44-8574-7ECFD7A75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4DF3-E92B-2B4C-AD0E-D4C93794FF3E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27A0-0ADC-7A44-8574-7ECFD7A75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4DF3-E92B-2B4C-AD0E-D4C93794FF3E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27A0-0ADC-7A44-8574-7ECFD7A75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4DF3-E92B-2B4C-AD0E-D4C93794FF3E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27A0-0ADC-7A44-8574-7ECFD7A75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4DF3-E92B-2B4C-AD0E-D4C93794FF3E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D27A0-0ADC-7A44-8574-7ECFD7A752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34DF3-E92B-2B4C-AD0E-D4C93794FF3E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D27A0-0ADC-7A44-8574-7ECFD7A7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7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hyperlink" Target="NULL" TargetMode="External"/><Relationship Id="rId12" Type="http://schemas.openxmlformats.org/officeDocument/2006/relationships/hyperlink" Target="NULL" TargetMode="External"/><Relationship Id="rId13" Type="http://schemas.openxmlformats.org/officeDocument/2006/relationships/hyperlink" Target="NULL" TargetMode="External"/><Relationship Id="rId14" Type="http://schemas.openxmlformats.org/officeDocument/2006/relationships/hyperlink" Target="NULL" TargetMode="External"/><Relationship Id="rId1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Relationship Id="rId9" Type="http://schemas.openxmlformats.org/officeDocument/2006/relationships/hyperlink" Target="NULL" TargetMode="External"/><Relationship Id="rId10" Type="http://schemas.openxmlformats.org/officeDocument/2006/relationships/hyperlink" Target="NUL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OSINT for Pen Tests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 Subtitle Yet; Open to </a:t>
            </a:r>
            <a:r>
              <a:rPr lang="en-US" dirty="0" smtClean="0">
                <a:solidFill>
                  <a:schemeClr val="bg1"/>
                </a:solidFill>
              </a:rPr>
              <a:t>Suggestions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7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996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Infrastructure (</a:t>
            </a:r>
            <a:r>
              <a:rPr lang="en-US" sz="7200" dirty="0" err="1" smtClean="0">
                <a:solidFill>
                  <a:schemeClr val="bg1"/>
                </a:solidFill>
              </a:rPr>
              <a:t>Con’t</a:t>
            </a:r>
            <a:r>
              <a:rPr lang="en-US" sz="7200" dirty="0" smtClean="0">
                <a:solidFill>
                  <a:schemeClr val="bg1"/>
                </a:solidFill>
              </a:rPr>
              <a:t>)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367"/>
            <a:ext cx="10515600" cy="4351338"/>
          </a:xfrm>
        </p:spPr>
        <p:txBody>
          <a:bodyPr>
            <a:noAutofit/>
          </a:bodyPr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Run this list through various tools such as </a:t>
            </a:r>
            <a:r>
              <a:rPr lang="en-US" sz="3200" dirty="0" err="1">
                <a:solidFill>
                  <a:schemeClr val="bg1"/>
                </a:solidFill>
              </a:rPr>
              <a:t>PassiveTotal</a:t>
            </a:r>
            <a:r>
              <a:rPr lang="en-US" sz="3200" dirty="0">
                <a:solidFill>
                  <a:schemeClr val="bg1"/>
                </a:solidFill>
              </a:rPr>
              <a:t> or </a:t>
            </a:r>
            <a:r>
              <a:rPr lang="en-US" sz="3200" dirty="0" err="1">
                <a:solidFill>
                  <a:schemeClr val="bg1"/>
                </a:solidFill>
              </a:rPr>
              <a:t>Maltego</a:t>
            </a:r>
            <a:r>
              <a:rPr lang="en-US" sz="3200" dirty="0">
                <a:solidFill>
                  <a:schemeClr val="bg1"/>
                </a:solidFill>
              </a:rPr>
              <a:t> to get sub domains. </a:t>
            </a:r>
          </a:p>
          <a:p>
            <a:pPr lvl="2"/>
            <a:r>
              <a:rPr lang="en-US" sz="3200" dirty="0">
                <a:solidFill>
                  <a:schemeClr val="bg1"/>
                </a:solidFill>
              </a:rPr>
              <a:t>Sub domains may expose applications that are in use 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2"/>
            <a:r>
              <a:rPr lang="en-US" sz="3200" dirty="0" smtClean="0">
                <a:solidFill>
                  <a:schemeClr val="bg1"/>
                </a:solidFill>
              </a:rPr>
              <a:t>All </a:t>
            </a:r>
            <a:r>
              <a:rPr lang="en-US" sz="3200" dirty="0">
                <a:solidFill>
                  <a:schemeClr val="bg1"/>
                </a:solidFill>
              </a:rPr>
              <a:t>of this can be done from within </a:t>
            </a:r>
            <a:r>
              <a:rPr lang="en-US" sz="3200" dirty="0" err="1">
                <a:solidFill>
                  <a:schemeClr val="bg1"/>
                </a:solidFill>
              </a:rPr>
              <a:t>Maltego</a:t>
            </a:r>
            <a:r>
              <a:rPr lang="en-US" sz="3200" dirty="0">
                <a:solidFill>
                  <a:schemeClr val="bg1"/>
                </a:solidFill>
              </a:rPr>
              <a:t> using the </a:t>
            </a:r>
            <a:r>
              <a:rPr lang="en-US" sz="3200" dirty="0" err="1">
                <a:solidFill>
                  <a:schemeClr val="bg1"/>
                </a:solidFill>
              </a:rPr>
              <a:t>PassiveTotal</a:t>
            </a:r>
            <a:r>
              <a:rPr lang="en-US" sz="3200" dirty="0">
                <a:solidFill>
                  <a:schemeClr val="bg1"/>
                </a:solidFill>
              </a:rPr>
              <a:t> API, and the transforms available for </a:t>
            </a:r>
            <a:r>
              <a:rPr lang="en-US" sz="3200" dirty="0" err="1">
                <a:solidFill>
                  <a:schemeClr val="bg1"/>
                </a:solidFill>
              </a:rPr>
              <a:t>Maltego</a:t>
            </a:r>
            <a:r>
              <a:rPr lang="en-US" sz="3200" dirty="0">
                <a:solidFill>
                  <a:schemeClr val="bg1"/>
                </a:solidFill>
              </a:rPr>
              <a:t>. </a:t>
            </a:r>
          </a:p>
          <a:p>
            <a:pPr lvl="3"/>
            <a:r>
              <a:rPr lang="en-US" sz="3200" dirty="0">
                <a:solidFill>
                  <a:schemeClr val="bg1"/>
                </a:solidFill>
              </a:rPr>
              <a:t>Allows for greater visualization. 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Use a tool like recon-ng’s cert transparency module to discover even more sub-domains. </a:t>
            </a:r>
          </a:p>
          <a:p>
            <a:pPr lvl="2"/>
            <a:r>
              <a:rPr lang="en-US" sz="3200" dirty="0">
                <a:solidFill>
                  <a:schemeClr val="bg1"/>
                </a:solidFill>
              </a:rPr>
              <a:t>Sometimes turns up sub-domains that aren’t listed by </a:t>
            </a:r>
            <a:r>
              <a:rPr lang="en-US" sz="3200" dirty="0" err="1">
                <a:solidFill>
                  <a:schemeClr val="bg1"/>
                </a:solidFill>
              </a:rPr>
              <a:t>PassiveTotal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pPr lvl="3"/>
            <a:endParaRPr lang="en-US" sz="3200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613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660392"/>
            <a:ext cx="12154461" cy="5215467"/>
          </a:xfrm>
        </p:spPr>
      </p:pic>
    </p:spTree>
    <p:extLst>
      <p:ext uri="{BB962C8B-B14F-4D97-AF65-F5344CB8AC3E}">
        <p14:creationId xmlns:p14="http://schemas.microsoft.com/office/powerpoint/2010/main" val="20500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" y="145099"/>
            <a:ext cx="12168999" cy="6578866"/>
          </a:xfrm>
        </p:spPr>
      </p:pic>
    </p:spTree>
    <p:extLst>
      <p:ext uri="{BB962C8B-B14F-4D97-AF65-F5344CB8AC3E}">
        <p14:creationId xmlns:p14="http://schemas.microsoft.com/office/powerpoint/2010/main" val="411146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91" y="0"/>
            <a:ext cx="4528609" cy="6824582"/>
          </a:xfrm>
        </p:spPr>
      </p:pic>
    </p:spTree>
    <p:extLst>
      <p:ext uri="{BB962C8B-B14F-4D97-AF65-F5344CB8AC3E}">
        <p14:creationId xmlns:p14="http://schemas.microsoft.com/office/powerpoint/2010/main" val="190252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54D4B5-19A2-884E-8EFA-B7DC989F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Infrastructure (</a:t>
            </a:r>
            <a:r>
              <a:rPr lang="en-US" sz="7200" dirty="0" err="1" smtClean="0">
                <a:solidFill>
                  <a:schemeClr val="bg1"/>
                </a:solidFill>
              </a:rPr>
              <a:t>Con’t</a:t>
            </a:r>
            <a:r>
              <a:rPr lang="en-US" sz="7200" dirty="0" smtClean="0">
                <a:solidFill>
                  <a:schemeClr val="bg1"/>
                </a:solidFill>
              </a:rPr>
              <a:t>)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791DA0-E777-7E46-93D2-3C0C08320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8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Look at trackers on the domains you’re researching.</a:t>
            </a:r>
          </a:p>
          <a:p>
            <a:pPr lvl="1"/>
            <a:r>
              <a:rPr lang="en-US" sz="4400" dirty="0">
                <a:solidFill>
                  <a:schemeClr val="bg1"/>
                </a:solidFill>
              </a:rPr>
              <a:t>GoogleAnalytics, AdSense IDs, etc., can reveal additional domains.</a:t>
            </a:r>
          </a:p>
          <a:p>
            <a:pPr lvl="2"/>
            <a:r>
              <a:rPr lang="en-US" sz="4400" dirty="0">
                <a:solidFill>
                  <a:schemeClr val="bg1"/>
                </a:solidFill>
              </a:rPr>
              <a:t>PassiveTotal and </a:t>
            </a:r>
            <a:r>
              <a:rPr lang="en-US" sz="4400" dirty="0" err="1">
                <a:solidFill>
                  <a:schemeClr val="bg1"/>
                </a:solidFill>
              </a:rPr>
              <a:t>Maltego</a:t>
            </a:r>
            <a:r>
              <a:rPr lang="en-US" sz="4400" dirty="0">
                <a:solidFill>
                  <a:schemeClr val="bg1"/>
                </a:solidFill>
              </a:rPr>
              <a:t> can both accomplish this. </a:t>
            </a:r>
            <a:endParaRPr lang="en-US" sz="4400" dirty="0" smtClean="0">
              <a:solidFill>
                <a:schemeClr val="bg1"/>
              </a:solidFill>
            </a:endParaRPr>
          </a:p>
          <a:p>
            <a:pPr lvl="2"/>
            <a:endParaRPr lang="en-US" sz="4400" dirty="0">
              <a:solidFill>
                <a:schemeClr val="bg1"/>
              </a:solidFill>
            </a:endParaRPr>
          </a:p>
          <a:p>
            <a:pPr lvl="2"/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8" y="5454123"/>
            <a:ext cx="12011411" cy="13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87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6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a</a:t>
            </a:r>
            <a:r>
              <a:rPr lang="en-US" sz="7200" dirty="0" err="1" smtClean="0">
                <a:solidFill>
                  <a:schemeClr val="bg1"/>
                </a:solidFill>
              </a:rPr>
              <a:t>Infrastructure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smtClean="0">
                <a:solidFill>
                  <a:schemeClr val="bg1"/>
                </a:solidFill>
              </a:rPr>
              <a:t>(</a:t>
            </a:r>
            <a:r>
              <a:rPr lang="en-US" sz="7200" dirty="0" err="1" smtClean="0">
                <a:solidFill>
                  <a:schemeClr val="bg1"/>
                </a:solidFill>
              </a:rPr>
              <a:t>Con’t</a:t>
            </a:r>
            <a:r>
              <a:rPr lang="en-US" sz="7200" dirty="0" smtClean="0">
                <a:solidFill>
                  <a:schemeClr val="bg1"/>
                </a:solidFill>
              </a:rPr>
              <a:t>)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488"/>
            <a:ext cx="10515600" cy="4351338"/>
          </a:xfrm>
        </p:spPr>
        <p:txBody>
          <a:bodyPr>
            <a:no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Use tools like DNS Map to brute additional sub domains. </a:t>
            </a:r>
          </a:p>
          <a:p>
            <a:pPr lvl="1"/>
            <a:r>
              <a:rPr lang="en-US" sz="3900" dirty="0">
                <a:solidFill>
                  <a:schemeClr val="bg1"/>
                </a:solidFill>
              </a:rPr>
              <a:t>DNS Map can be provided with a wordlist. Use this to look for common apps that may be hosted on their own sub domain. </a:t>
            </a:r>
          </a:p>
          <a:p>
            <a:r>
              <a:rPr lang="en-US" sz="3900" dirty="0">
                <a:solidFill>
                  <a:schemeClr val="bg1"/>
                </a:solidFill>
              </a:rPr>
              <a:t>List out your subdomains and any corresponding information</a:t>
            </a:r>
          </a:p>
          <a:p>
            <a:pPr lvl="1"/>
            <a:r>
              <a:rPr lang="en-US" sz="3900" dirty="0">
                <a:solidFill>
                  <a:schemeClr val="bg1"/>
                </a:solidFill>
              </a:rPr>
              <a:t>IP addresses</a:t>
            </a:r>
          </a:p>
          <a:p>
            <a:pPr lvl="1"/>
            <a:r>
              <a:rPr lang="en-US" sz="3900" dirty="0">
                <a:solidFill>
                  <a:schemeClr val="bg1"/>
                </a:solidFill>
              </a:rPr>
              <a:t>Hosting (is it internally hosted, cloud-based, </a:t>
            </a:r>
            <a:r>
              <a:rPr lang="en-US" sz="3900" dirty="0" err="1">
                <a:solidFill>
                  <a:schemeClr val="bg1"/>
                </a:solidFill>
              </a:rPr>
              <a:t>etc</a:t>
            </a:r>
            <a:r>
              <a:rPr lang="en-US" sz="3900" dirty="0">
                <a:solidFill>
                  <a:schemeClr val="bg1"/>
                </a:solidFill>
              </a:rPr>
              <a:t>?)</a:t>
            </a:r>
          </a:p>
          <a:p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79920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31E8E0-930F-AA42-B6FC-4E75C626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Repeat Every Step, Every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6A96EC-7618-094F-9713-21369BF1A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826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Each time you pull up a new piece of information, run it through your tools again to see if it will point you to even more new info.</a:t>
            </a:r>
          </a:p>
        </p:txBody>
      </p:sp>
    </p:spTree>
    <p:extLst>
      <p:ext uri="{BB962C8B-B14F-4D97-AF65-F5344CB8AC3E}">
        <p14:creationId xmlns:p14="http://schemas.microsoft.com/office/powerpoint/2010/main" val="1806715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Technologies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6295"/>
            <a:ext cx="10515600" cy="4351338"/>
          </a:xfrm>
        </p:spPr>
        <p:txBody>
          <a:bodyPr>
            <a:noAutofit/>
          </a:bodyPr>
          <a:lstStyle/>
          <a:p>
            <a:r>
              <a:rPr lang="en-US" sz="4300" dirty="0" smtClean="0">
                <a:solidFill>
                  <a:schemeClr val="bg1"/>
                </a:solidFill>
              </a:rPr>
              <a:t>Ask the same questions </a:t>
            </a:r>
            <a:r>
              <a:rPr lang="mr-IN" sz="4300" dirty="0" smtClean="0">
                <a:solidFill>
                  <a:schemeClr val="bg1"/>
                </a:solidFill>
              </a:rPr>
              <a:t>–</a:t>
            </a:r>
            <a:r>
              <a:rPr lang="en-US" sz="4300" dirty="0" smtClean="0">
                <a:solidFill>
                  <a:schemeClr val="bg1"/>
                </a:solidFill>
              </a:rPr>
              <a:t> What are you looking for, and where is the best place to start? </a:t>
            </a:r>
          </a:p>
          <a:p>
            <a:pPr lvl="1"/>
            <a:r>
              <a:rPr lang="en-US" sz="4300" dirty="0" smtClean="0">
                <a:solidFill>
                  <a:schemeClr val="bg1"/>
                </a:solidFill>
              </a:rPr>
              <a:t>Applications and services on the network, web apps that they may be using, etc. </a:t>
            </a:r>
          </a:p>
          <a:p>
            <a:r>
              <a:rPr lang="en-US" sz="4300" dirty="0" smtClean="0">
                <a:solidFill>
                  <a:schemeClr val="bg1"/>
                </a:solidFill>
              </a:rPr>
              <a:t>What’s the scope of the pen test?</a:t>
            </a:r>
          </a:p>
          <a:p>
            <a:pPr lvl="1"/>
            <a:r>
              <a:rPr lang="en-US" sz="4300" dirty="0" smtClean="0">
                <a:solidFill>
                  <a:schemeClr val="bg1"/>
                </a:solidFill>
              </a:rPr>
              <a:t>Is there anything you’re not supposed to touch</a:t>
            </a:r>
            <a:r>
              <a:rPr lang="en-US" sz="4300" dirty="0">
                <a:solidFill>
                  <a:schemeClr val="bg1"/>
                </a:solidFill>
              </a:rPr>
              <a:t>?</a:t>
            </a:r>
            <a:endParaRPr lang="en-US" sz="43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30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239FA4-C46F-2448-A8B5-A273EE11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Technology 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780BC9-5CD8-554F-A355-09C15063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Use tools like Shodan.io to begin looking at individual IPs gathered during the infrastructure recon. 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Often pulls banners of services running.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May have screenshots of things like RDP that reveal credentials without the need to hit that IP yourself. 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78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Technology (</a:t>
            </a:r>
            <a:r>
              <a:rPr lang="en-US" sz="7200" dirty="0" err="1" smtClean="0">
                <a:solidFill>
                  <a:schemeClr val="bg1"/>
                </a:solidFill>
              </a:rPr>
              <a:t>Con’t</a:t>
            </a:r>
            <a:r>
              <a:rPr lang="en-US" sz="7200" dirty="0" smtClean="0">
                <a:solidFill>
                  <a:schemeClr val="bg1"/>
                </a:solidFill>
              </a:rPr>
              <a:t>)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Various other open source tools such as </a:t>
            </a:r>
            <a:r>
              <a:rPr lang="en-US" sz="4400" dirty="0" err="1">
                <a:solidFill>
                  <a:schemeClr val="bg1"/>
                </a:solidFill>
              </a:rPr>
              <a:t>nmap</a:t>
            </a:r>
            <a:r>
              <a:rPr lang="en-US" sz="4400" dirty="0">
                <a:solidFill>
                  <a:schemeClr val="bg1"/>
                </a:solidFill>
              </a:rPr>
              <a:t>. </a:t>
            </a:r>
          </a:p>
          <a:p>
            <a:r>
              <a:rPr lang="en-US" sz="4400" dirty="0" err="1">
                <a:solidFill>
                  <a:schemeClr val="bg1"/>
                </a:solidFill>
              </a:rPr>
              <a:t>Maltego</a:t>
            </a:r>
            <a:r>
              <a:rPr lang="en-US" sz="4400" dirty="0">
                <a:solidFill>
                  <a:schemeClr val="bg1"/>
                </a:solidFill>
              </a:rPr>
              <a:t> and Recon-ng will also have transforms and modules for this. 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0747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About Me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Emily</a:t>
            </a:r>
          </a:p>
          <a:p>
            <a:r>
              <a:rPr lang="en-US" sz="4800" dirty="0">
                <a:solidFill>
                  <a:schemeClr val="bg1"/>
                </a:solidFill>
              </a:rPr>
              <a:t>Sol (@</a:t>
            </a:r>
            <a:r>
              <a:rPr lang="en-US" sz="4800" dirty="0" err="1">
                <a:solidFill>
                  <a:schemeClr val="bg1"/>
                </a:solidFill>
              </a:rPr>
              <a:t>g_solaria</a:t>
            </a:r>
            <a:r>
              <a:rPr lang="en-US" sz="4800" dirty="0">
                <a:solidFill>
                  <a:schemeClr val="bg1"/>
                </a:solidFill>
              </a:rPr>
              <a:t> on twitter)</a:t>
            </a:r>
          </a:p>
          <a:p>
            <a:r>
              <a:rPr lang="en-US" sz="4800" dirty="0">
                <a:solidFill>
                  <a:schemeClr val="bg1"/>
                </a:solidFill>
              </a:rPr>
              <a:t>OSINT consultant, often for private clients and small/medium </a:t>
            </a:r>
            <a:r>
              <a:rPr lang="en-US" sz="4800" dirty="0" smtClean="0">
                <a:solidFill>
                  <a:schemeClr val="bg1"/>
                </a:solidFill>
              </a:rPr>
              <a:t>businesses.</a:t>
            </a:r>
            <a:endParaRPr lang="en-US" sz="4800" dirty="0">
              <a:solidFill>
                <a:schemeClr val="bg1"/>
              </a:solidFill>
            </a:endParaRPr>
          </a:p>
          <a:p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13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Technologies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Look for a company GitHub. 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Additionally look for employees that are using public </a:t>
            </a:r>
            <a:r>
              <a:rPr lang="en-US" sz="4000" dirty="0" err="1">
                <a:solidFill>
                  <a:schemeClr val="bg1"/>
                </a:solidFill>
              </a:rPr>
              <a:t>github</a:t>
            </a:r>
            <a:r>
              <a:rPr lang="en-US" sz="4000" dirty="0">
                <a:solidFill>
                  <a:schemeClr val="bg1"/>
                </a:solidFill>
              </a:rPr>
              <a:t> repos to store work-related things. </a:t>
            </a:r>
          </a:p>
          <a:p>
            <a:r>
              <a:rPr lang="en-US" sz="4000" dirty="0">
                <a:solidFill>
                  <a:schemeClr val="bg1"/>
                </a:solidFill>
              </a:rPr>
              <a:t>Use or develop tools to scrape sites like </a:t>
            </a:r>
            <a:r>
              <a:rPr lang="en-US" sz="4000" dirty="0" err="1">
                <a:solidFill>
                  <a:schemeClr val="bg1"/>
                </a:solidFill>
              </a:rPr>
              <a:t>Pastebin</a:t>
            </a:r>
            <a:r>
              <a:rPr lang="en-US" sz="4000" dirty="0">
                <a:solidFill>
                  <a:schemeClr val="bg1"/>
                </a:solidFill>
              </a:rPr>
              <a:t> for pastes with relevant keywords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18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31E8E0-930F-AA42-B6FC-4E75C626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Once Again: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6A96EC-7618-094F-9713-21369BF1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Each time you pull up a new piece of information, run it through your tools again to see if it will point you to even more new info.</a:t>
            </a:r>
          </a:p>
        </p:txBody>
      </p:sp>
    </p:spTree>
    <p:extLst>
      <p:ext uri="{BB962C8B-B14F-4D97-AF65-F5344CB8AC3E}">
        <p14:creationId xmlns:p14="http://schemas.microsoft.com/office/powerpoint/2010/main" val="143350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92061D-A19D-B84D-9C56-8F0A648F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9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Why target employees</a:t>
            </a:r>
            <a:r>
              <a:rPr lang="en-US" sz="7200" dirty="0" smtClean="0">
                <a:solidFill>
                  <a:schemeClr val="bg1"/>
                </a:solidFill>
              </a:rPr>
              <a:t>?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73C528-3205-A145-9F75-C3A5CF3BB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494"/>
            <a:ext cx="10515600" cy="4351338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People are incompetent. 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They </a:t>
            </a:r>
            <a:r>
              <a:rPr lang="en-US" sz="4400" dirty="0">
                <a:solidFill>
                  <a:schemeClr val="bg1"/>
                </a:solidFill>
              </a:rPr>
              <a:t>may leak information about the organization. </a:t>
            </a:r>
          </a:p>
          <a:p>
            <a:r>
              <a:rPr lang="en-US" sz="4400" dirty="0">
                <a:solidFill>
                  <a:schemeClr val="bg1"/>
                </a:solidFill>
              </a:rPr>
              <a:t>Less work if you need to resort to social engineering. </a:t>
            </a:r>
          </a:p>
          <a:p>
            <a:r>
              <a:rPr lang="en-US" sz="4400" dirty="0">
                <a:solidFill>
                  <a:schemeClr val="bg1"/>
                </a:solidFill>
              </a:rPr>
              <a:t>Gives you an idea of who in the organization to target for these attempts. </a:t>
            </a:r>
          </a:p>
          <a:p>
            <a:r>
              <a:rPr lang="en-US" sz="4400" dirty="0">
                <a:solidFill>
                  <a:schemeClr val="bg1"/>
                </a:solidFill>
              </a:rPr>
              <a:t>The laughs. </a:t>
            </a:r>
          </a:p>
        </p:txBody>
      </p:sp>
    </p:spTree>
    <p:extLst>
      <p:ext uri="{BB962C8B-B14F-4D97-AF65-F5344CB8AC3E}">
        <p14:creationId xmlns:p14="http://schemas.microsoft.com/office/powerpoint/2010/main" val="241183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5" y="2117392"/>
            <a:ext cx="10736034" cy="1878806"/>
          </a:xfrm>
        </p:spPr>
      </p:pic>
    </p:spTree>
    <p:extLst>
      <p:ext uri="{BB962C8B-B14F-4D97-AF65-F5344CB8AC3E}">
        <p14:creationId xmlns:p14="http://schemas.microsoft.com/office/powerpoint/2010/main" val="790887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207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Employees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0428"/>
            <a:ext cx="10515600" cy="435133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Who are your target employees?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Look for people in IT/InfoSec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Also look for HR, sales, and other non-technical employees. These employees may still leak relevant information. </a:t>
            </a:r>
          </a:p>
          <a:p>
            <a:r>
              <a:rPr lang="en-US" sz="4000" dirty="0">
                <a:solidFill>
                  <a:schemeClr val="bg1"/>
                </a:solidFill>
              </a:rPr>
              <a:t>What information do you have about these employees? 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If none this is your starting point.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If you have a list of names, begin with real name searches. </a:t>
            </a:r>
          </a:p>
        </p:txBody>
      </p:sp>
    </p:spTree>
    <p:extLst>
      <p:ext uri="{BB962C8B-B14F-4D97-AF65-F5344CB8AC3E}">
        <p14:creationId xmlns:p14="http://schemas.microsoft.com/office/powerpoint/2010/main" val="596389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Employees (</a:t>
            </a:r>
            <a:r>
              <a:rPr lang="en-US" sz="7200" dirty="0" err="1" smtClean="0">
                <a:solidFill>
                  <a:schemeClr val="bg1"/>
                </a:solidFill>
              </a:rPr>
              <a:t>Con’t</a:t>
            </a:r>
            <a:r>
              <a:rPr lang="en-US" sz="7200" dirty="0" smtClean="0">
                <a:solidFill>
                  <a:schemeClr val="bg1"/>
                </a:solidFill>
              </a:rPr>
              <a:t>)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What information do you have about these employees? 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If none this is your starting point.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If you have a list of names, begin with real name searches. </a:t>
            </a:r>
          </a:p>
        </p:txBody>
      </p:sp>
    </p:spTree>
    <p:extLst>
      <p:ext uri="{BB962C8B-B14F-4D97-AF65-F5344CB8AC3E}">
        <p14:creationId xmlns:p14="http://schemas.microsoft.com/office/powerpoint/2010/main" val="1560503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944376-386C-FD40-87AC-651E1DA5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Finding 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E248D8-5195-0645-9F3D-3D5BD2AD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General searches: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 they have employee staff pages?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Have any of their employees given talks, done interviews, etc.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 they highlight employees on their social media at all?</a:t>
            </a:r>
          </a:p>
          <a:p>
            <a:r>
              <a:rPr lang="en-US" dirty="0">
                <a:solidFill>
                  <a:schemeClr val="bg1"/>
                </a:solidFill>
              </a:rPr>
              <a:t>Tools: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LinkedInt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LinkedIn in general has a ton techniques for getting lists of employees.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LinkedInt takes this to the next level and integrates all of these into one tool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Facebook searches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People often put their employers on their Facebook profile, which is searchable using the search URLs. </a:t>
            </a:r>
          </a:p>
        </p:txBody>
      </p:sp>
    </p:spTree>
    <p:extLst>
      <p:ext uri="{BB962C8B-B14F-4D97-AF65-F5344CB8AC3E}">
        <p14:creationId xmlns:p14="http://schemas.microsoft.com/office/powerpoint/2010/main" val="3858854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BC5CB-8FBA-814B-B4B0-86B56A60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LinkedIn and LinkedInt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023F32-3113-894D-AA34-EF1EFA33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LinkedIn: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Company pages will often list employee accounts, but information will be redacted.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Manual workarounds include 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Doing an exact search for their title on Google (</a:t>
            </a:r>
            <a:r>
              <a:rPr lang="en-US" dirty="0" err="1">
                <a:solidFill>
                  <a:schemeClr val="bg1"/>
                </a:solidFill>
              </a:rPr>
              <a:t>site:linkedin.com</a:t>
            </a:r>
            <a:r>
              <a:rPr lang="en-US" dirty="0">
                <a:solidFill>
                  <a:schemeClr val="bg1"/>
                </a:solidFill>
              </a:rPr>
              <a:t> “exact title here”)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Looking through the connections of the “people also viewed” section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Reverse image searching the profile image.</a:t>
            </a:r>
          </a:p>
          <a:p>
            <a:r>
              <a:rPr lang="en-US" dirty="0">
                <a:solidFill>
                  <a:schemeClr val="bg1"/>
                </a:solidFill>
              </a:rPr>
              <a:t>LinkedInt: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Allows for scraping email addresses from LinkedIn with minimal effort</a:t>
            </a:r>
          </a:p>
        </p:txBody>
      </p:sp>
    </p:spTree>
    <p:extLst>
      <p:ext uri="{BB962C8B-B14F-4D97-AF65-F5344CB8AC3E}">
        <p14:creationId xmlns:p14="http://schemas.microsoft.com/office/powerpoint/2010/main" val="125677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F4629E-4369-FD40-B4BC-EDF641CC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Real Name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AC9326-65E6-0F4A-979E-557436294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Begin looking at individual employees that you’d like to target.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can also lead you to other employees who may be even better targets.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 with the people/infra/tech decision, rank by who is most valuable, and also most likely to provide good info.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 sysadmin with minimal footprint online may be a less valuable target than an HR manager who is constantly posting on Facebook.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Things you want to determine first: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Work email address(es)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Social Media accounts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Personal email addresses.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Account usernames.</a:t>
            </a:r>
          </a:p>
        </p:txBody>
      </p:sp>
    </p:spTree>
    <p:extLst>
      <p:ext uri="{BB962C8B-B14F-4D97-AF65-F5344CB8AC3E}">
        <p14:creationId xmlns:p14="http://schemas.microsoft.com/office/powerpoint/2010/main" val="2368653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1B5210-AE31-DE4F-91AC-902B8B76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Tools for Real Name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778A8E-038C-3A47-A11C-9DAC8AE2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There are a number of free and paid tools, each of which has different strengths/weaknesses. 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Pipl</a:t>
            </a:r>
            <a:r>
              <a:rPr lang="en-US" dirty="0">
                <a:solidFill>
                  <a:schemeClr val="bg1"/>
                </a:solidFill>
              </a:rPr>
              <a:t>, That’s Them, etc. (free)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Spokeo</a:t>
            </a:r>
            <a:r>
              <a:rPr lang="en-US" dirty="0">
                <a:solidFill>
                  <a:schemeClr val="bg1"/>
                </a:solidFill>
              </a:rPr>
              <a:t> (paid)</a:t>
            </a:r>
          </a:p>
          <a:p>
            <a:r>
              <a:rPr lang="en-US" dirty="0">
                <a:solidFill>
                  <a:schemeClr val="bg1"/>
                </a:solidFill>
              </a:rPr>
              <a:t>As you find pieces of info, run them through multiple tools to turn up new information.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 this process with each new piece of info you find.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New pieces of info may pull up different results with even more new info.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instance, if you get a phone number from That’s Them, search the phone number on That’s Them and </a:t>
            </a:r>
            <a:r>
              <a:rPr lang="en-US" dirty="0" err="1">
                <a:solidFill>
                  <a:schemeClr val="bg1"/>
                </a:solidFill>
              </a:rPr>
              <a:t>Pipl</a:t>
            </a:r>
            <a:r>
              <a:rPr lang="en-US">
                <a:solidFill>
                  <a:schemeClr val="bg1"/>
                </a:solidFill>
              </a:rPr>
              <a:t> as well. </a:t>
            </a:r>
          </a:p>
        </p:txBody>
      </p:sp>
    </p:spTree>
    <p:extLst>
      <p:ext uri="{BB962C8B-B14F-4D97-AF65-F5344CB8AC3E}">
        <p14:creationId xmlns:p14="http://schemas.microsoft.com/office/powerpoint/2010/main" val="174289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About this talk: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Going to cover OSINT workflow and how it can be used in pen tests. </a:t>
            </a:r>
          </a:p>
          <a:p>
            <a:r>
              <a:rPr lang="en-US" sz="4400" dirty="0">
                <a:solidFill>
                  <a:schemeClr val="bg1"/>
                </a:solidFill>
              </a:rPr>
              <a:t>Not covering specific tools in depth, but will point out which tools can be used in specific situations. </a:t>
            </a:r>
          </a:p>
          <a:p>
            <a:r>
              <a:rPr lang="en-US" sz="4400" dirty="0">
                <a:solidFill>
                  <a:schemeClr val="bg1"/>
                </a:solidFill>
              </a:rPr>
              <a:t>Tools will be linked in notes on GitHub, along with tutorials I’ve found useful. </a:t>
            </a:r>
          </a:p>
        </p:txBody>
      </p:sp>
    </p:spTree>
    <p:extLst>
      <p:ext uri="{BB962C8B-B14F-4D97-AF65-F5344CB8AC3E}">
        <p14:creationId xmlns:p14="http://schemas.microsoft.com/office/powerpoint/2010/main" val="159870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FF7D3D-BEC6-E640-A847-EC62C493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1D2378-B117-1047-A160-63385086C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Employee usernames are valuable even if they’re not work-related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be used to find discussions between employees.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Employees asking work-related questions on support forums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(Monitor things like Twitter, StackExchange, etc., for the duration of pen test. May give hints about technologies being used/configurations.)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Performing continuous monitoring using Google Alerts, or even scripts that use the Google CSE API will allow you to catch things that may be deleted.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 for employee GitHub accounts, or GitHub accounts belonging to the company.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Tools like </a:t>
            </a:r>
            <a:r>
              <a:rPr lang="en-US" dirty="0" err="1" smtClean="0">
                <a:solidFill>
                  <a:schemeClr val="bg1"/>
                </a:solidFill>
              </a:rPr>
              <a:t>Namechk.com</a:t>
            </a:r>
            <a:r>
              <a:rPr lang="en-US" dirty="0" smtClean="0">
                <a:solidFill>
                  <a:schemeClr val="bg1"/>
                </a:solidFill>
              </a:rPr>
              <a:t> can be used to find additional accounts.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Don’t neglect search engines and search operators. </a:t>
            </a:r>
          </a:p>
        </p:txBody>
      </p:sp>
    </p:spTree>
    <p:extLst>
      <p:ext uri="{BB962C8B-B14F-4D97-AF65-F5344CB8AC3E}">
        <p14:creationId xmlns:p14="http://schemas.microsoft.com/office/powerpoint/2010/main" val="271442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0D2D8B-441E-BD47-8E6F-61A64044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92336F-CAA3-D34C-A5B2-C79337B83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Both personal and corporate emails can be useful.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Employees often check personal emails from work computers.</a:t>
            </a:r>
          </a:p>
          <a:p>
            <a:r>
              <a:rPr lang="en-US" dirty="0">
                <a:solidFill>
                  <a:schemeClr val="bg1"/>
                </a:solidFill>
              </a:rPr>
              <a:t>Various tools exist that will allow you to generate and check email addresses.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Incredibly easy to script your own if you don’t want to leave a footprint on someone else’s server</a:t>
            </a:r>
          </a:p>
        </p:txBody>
      </p:sp>
    </p:spTree>
    <p:extLst>
      <p:ext uri="{BB962C8B-B14F-4D97-AF65-F5344CB8AC3E}">
        <p14:creationId xmlns:p14="http://schemas.microsoft.com/office/powerpoint/2010/main" val="4222131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58347A-A78B-4547-B858-3F45F0C2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53288D-F42C-064E-85D2-0883720E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Employees may post photos of work environment.</a:t>
            </a:r>
          </a:p>
          <a:p>
            <a:r>
              <a:rPr lang="en-US" dirty="0">
                <a:solidFill>
                  <a:schemeClr val="bg1"/>
                </a:solidFill>
              </a:rPr>
              <a:t>Post about various technologies they use. </a:t>
            </a:r>
          </a:p>
          <a:p>
            <a:r>
              <a:rPr lang="en-US" dirty="0">
                <a:solidFill>
                  <a:schemeClr val="bg1"/>
                </a:solidFill>
              </a:rPr>
              <a:t>Allow for greater intel collection on potential SE targets. </a:t>
            </a:r>
          </a:p>
          <a:p>
            <a:r>
              <a:rPr lang="en-US" dirty="0">
                <a:solidFill>
                  <a:schemeClr val="bg1"/>
                </a:solidFill>
              </a:rPr>
              <a:t>Give ideas of what their schedule is like, when people are in the office.</a:t>
            </a:r>
          </a:p>
          <a:p>
            <a:r>
              <a:rPr lang="en-US" dirty="0">
                <a:solidFill>
                  <a:schemeClr val="bg1"/>
                </a:solidFill>
              </a:rPr>
              <a:t>In general people talk too much on social media. You will find useful info. </a:t>
            </a:r>
          </a:p>
          <a:p>
            <a:r>
              <a:rPr lang="en-US" dirty="0">
                <a:solidFill>
                  <a:schemeClr val="bg1"/>
                </a:solidFill>
              </a:rPr>
              <a:t>Most social media </a:t>
            </a:r>
            <a:r>
              <a:rPr lang="en-US" dirty="0" smtClean="0">
                <a:solidFill>
                  <a:schemeClr val="bg1"/>
                </a:solidFill>
              </a:rPr>
              <a:t>sites have better search methods than the search bar.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8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981BD1-72BD-3746-BA17-98FFB0EA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Facebook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C7A7CC-7E07-0445-B3B3-599670A6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Many people put their employers on Facebook.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information is searchable.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search by employer or search for people employed by the same company as your target. </a:t>
            </a:r>
          </a:p>
          <a:p>
            <a:r>
              <a:rPr lang="en-US" dirty="0">
                <a:solidFill>
                  <a:schemeClr val="bg1"/>
                </a:solidFill>
              </a:rPr>
              <a:t>Search URLs: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them, they’re better than the form.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Get profileID (right click on profile, search on page for profileID)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URL format to find employees of a company: </a:t>
            </a:r>
          </a:p>
          <a:p>
            <a:pPr lvl="2"/>
            <a:r>
              <a:rPr lang="en-US" dirty="0">
                <a:solidFill>
                  <a:schemeClr val="bg1"/>
                </a:solidFill>
                <a:hlinkClick r:id="rId2" invalidUrl="https://www.facebook.com/search/str/&lt;companypageID&gt;/employees"/>
              </a:rPr>
              <a:t>https://www.facebook.com/search/str/&lt;</a:t>
            </a:r>
            <a:r>
              <a:rPr lang="en-US" dirty="0" err="1">
                <a:solidFill>
                  <a:schemeClr val="bg1"/>
                </a:solidFill>
                <a:hlinkClick r:id="rId3" invalidUrl="https://www.facebook.com/search/str/&lt;companypageID&gt;/employees"/>
              </a:rPr>
              <a:t>companypageID</a:t>
            </a:r>
            <a:r>
              <a:rPr lang="en-US" dirty="0">
                <a:solidFill>
                  <a:schemeClr val="bg1"/>
                </a:solidFill>
                <a:hlinkClick r:id="rId4" invalidUrl="https://www.facebook.com/search/str/&lt;companypageID&gt;/employees"/>
              </a:rPr>
              <a:t>&gt;/employees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364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9F756C-0EA7-7543-9A36-4AEE8329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Facebook URL </a:t>
            </a:r>
            <a:r>
              <a:rPr lang="en-US" dirty="0" smtClean="0">
                <a:solidFill>
                  <a:schemeClr val="bg1"/>
                </a:solidFill>
              </a:rPr>
              <a:t>LIST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F80A39-121E-E940-A409-80BD926F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 invalidUrl="https://www.facebook.com/search/&lt;profileID&gt;/&lt;searcheditem"/>
              </a:rPr>
              <a:t>https://www.facebook.com/search/&lt;profileID&gt;/&lt;</a:t>
            </a:r>
            <a:r>
              <a:rPr lang="en-US" dirty="0" err="1">
                <a:solidFill>
                  <a:schemeClr val="bg1"/>
                </a:solidFill>
                <a:hlinkClick r:id="rId3" invalidUrl="https://www.facebook.com/search/&lt;profileID&gt;/&lt;searcheditem"/>
              </a:rPr>
              <a:t>searchitem</a:t>
            </a:r>
            <a:r>
              <a:rPr lang="en-US" dirty="0">
                <a:solidFill>
                  <a:schemeClr val="bg1"/>
                </a:solidFill>
              </a:rPr>
              <a:t>&gt;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Filling in the profile ID with any number of allowed searches will pull up a list of that profile’s posts/comments/etc on Facebook</a:t>
            </a:r>
          </a:p>
          <a:p>
            <a:r>
              <a:rPr lang="en-US" dirty="0">
                <a:solidFill>
                  <a:schemeClr val="bg1"/>
                </a:solidFill>
                <a:hlinkClick r:id="rId4" invalidUrl="https://www.facebook.com/search/&lt;profileID&gt;/friends/&lt;searchitem"/>
              </a:rPr>
              <a:t>https://www.facebook.com/search/&lt;profileID&gt;/friends/&lt;</a:t>
            </a:r>
            <a:r>
              <a:rPr lang="en-US" dirty="0" err="1">
                <a:solidFill>
                  <a:schemeClr val="bg1"/>
                </a:solidFill>
                <a:hlinkClick r:id="rId5" invalidUrl="https://www.facebook.com/search/&lt;profileID&gt;/friends/&lt;searchitem"/>
              </a:rPr>
              <a:t>searchitem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Presents you with a list of the same, but for the target’s friends. </a:t>
            </a:r>
          </a:p>
          <a:p>
            <a:r>
              <a:rPr lang="en-US" dirty="0">
                <a:solidFill>
                  <a:schemeClr val="bg1"/>
                </a:solidFill>
                <a:hlinkClick r:id="rId6" invalidUrl="https://www.facebook.com/search/&lt;profileIDx&gt;/searchitem/&lt;profileIDy&gt;/searchitem/intersect"/>
              </a:rPr>
              <a:t>https://www.facebook.com/search/&lt;</a:t>
            </a:r>
            <a:r>
              <a:rPr lang="en-US" dirty="0" err="1">
                <a:solidFill>
                  <a:schemeClr val="bg1"/>
                </a:solidFill>
                <a:hlinkClick r:id="rId7" invalidUrl="https://www.facebook.com/search/&lt;profileIDx&gt;/searchitem/&lt;profileIDy&gt;/searchitem/intersect"/>
              </a:rPr>
              <a:t>profileIDx</a:t>
            </a:r>
            <a:r>
              <a:rPr lang="en-US" dirty="0">
                <a:solidFill>
                  <a:schemeClr val="bg1"/>
                </a:solidFill>
                <a:hlinkClick r:id="rId8" invalidUrl="https://www.facebook.com/search/&lt;profileIDx&gt;/searchitem/&lt;profileIDy&gt;/searchitem/intersect"/>
              </a:rPr>
              <a:t>&gt;/</a:t>
            </a:r>
            <a:r>
              <a:rPr lang="en-US" dirty="0" err="1">
                <a:solidFill>
                  <a:schemeClr val="bg1"/>
                </a:solidFill>
                <a:hlinkClick r:id="rId9" invalidUrl="https://www.facebook.com/search/&lt;profileIDx&gt;/searchitem/&lt;profileIDy&gt;/searchitem/intersect"/>
              </a:rPr>
              <a:t>searchitem</a:t>
            </a:r>
            <a:r>
              <a:rPr lang="en-US" dirty="0">
                <a:solidFill>
                  <a:schemeClr val="bg1"/>
                </a:solidFill>
                <a:hlinkClick r:id="rId10" invalidUrl="https://www.facebook.com/search/&lt;profileIDx&gt;/searchitem/&lt;profileIDy&gt;/searchitem/intersect"/>
              </a:rPr>
              <a:t>/&lt;</a:t>
            </a:r>
            <a:r>
              <a:rPr lang="en-US" dirty="0" err="1">
                <a:solidFill>
                  <a:schemeClr val="bg1"/>
                </a:solidFill>
                <a:hlinkClick r:id="rId11" invalidUrl="https://www.facebook.com/search/&lt;profileIDx&gt;/searchitem/&lt;profileIDy&gt;/searchitem/intersect"/>
              </a:rPr>
              <a:t>profileIDy</a:t>
            </a:r>
            <a:r>
              <a:rPr lang="en-US" dirty="0">
                <a:solidFill>
                  <a:schemeClr val="bg1"/>
                </a:solidFill>
                <a:hlinkClick r:id="rId12" invalidUrl="https://www.facebook.com/search/&lt;profileIDx&gt;/searchitem/&lt;profileIDy&gt;/searchitem/intersect"/>
              </a:rPr>
              <a:t>&gt;/</a:t>
            </a:r>
            <a:r>
              <a:rPr lang="en-US" dirty="0" err="1">
                <a:solidFill>
                  <a:schemeClr val="bg1"/>
                </a:solidFill>
                <a:hlinkClick r:id="rId13" invalidUrl="https://www.facebook.com/search/&lt;profileIDx&gt;/searchitem/&lt;profileIDy&gt;/searchitem/intersect"/>
              </a:rPr>
              <a:t>searchitem</a:t>
            </a:r>
            <a:r>
              <a:rPr lang="en-US" dirty="0">
                <a:solidFill>
                  <a:schemeClr val="bg1"/>
                </a:solidFill>
                <a:hlinkClick r:id="rId14" invalidUrl="https://www.facebook.com/search/&lt;profileIDx&gt;/searchitem/&lt;profileIDy&gt;/searchitem/intersect"/>
              </a:rPr>
              <a:t>/intersect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Shows where two people have interacted with the same posts/comments/etc.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89411"/>
            <a:ext cx="3991897" cy="6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9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C720CC-BF3C-2247-8D45-B20A6C9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Available Search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090090-8219-3947-85F2-22DE36E1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places-visited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recent-places-visited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places-checked-in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pages-liked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photos-by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photos-liked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photos-of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photos-commented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videos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videos-by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videos-of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videos-liked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videos-commented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apps-used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friends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events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events-joined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stories-by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stories-commented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stories-tagged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groups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employees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relatives</a:t>
            </a:r>
          </a:p>
        </p:txBody>
      </p:sp>
    </p:spTree>
    <p:extLst>
      <p:ext uri="{BB962C8B-B14F-4D97-AF65-F5344CB8AC3E}">
        <p14:creationId xmlns:p14="http://schemas.microsoft.com/office/powerpoint/2010/main" val="2277355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57" y="724730"/>
            <a:ext cx="3785904" cy="54205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1" y="291747"/>
            <a:ext cx="433484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61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BA081E-ABD8-8F45-B5E2-2A5EE511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859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Organization of OSINT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6BDFBB-2B1F-B146-B5F6-706D36AA5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7"/>
            <a:ext cx="10515600" cy="4351338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Set a standard for organizing your findings.</a:t>
            </a:r>
          </a:p>
          <a:p>
            <a:pPr lvl="1"/>
            <a:r>
              <a:rPr lang="en-US" sz="4400" dirty="0" err="1">
                <a:solidFill>
                  <a:schemeClr val="bg1"/>
                </a:solidFill>
              </a:rPr>
              <a:t>Maltego</a:t>
            </a:r>
            <a:r>
              <a:rPr lang="en-US" sz="4400" dirty="0">
                <a:solidFill>
                  <a:schemeClr val="bg1"/>
                </a:solidFill>
              </a:rPr>
              <a:t> has tools built in for this. </a:t>
            </a:r>
          </a:p>
          <a:p>
            <a:pPr lvl="1"/>
            <a:r>
              <a:rPr lang="en-US" sz="4400" dirty="0">
                <a:solidFill>
                  <a:schemeClr val="bg1"/>
                </a:solidFill>
              </a:rPr>
              <a:t>Make sure each piece of information you gather is put somewhere so you don’t have to go looking for it. </a:t>
            </a:r>
            <a:endParaRPr lang="en-US" sz="4400" dirty="0" smtClean="0">
              <a:solidFill>
                <a:schemeClr val="bg1"/>
              </a:solidFill>
            </a:endParaRPr>
          </a:p>
          <a:p>
            <a:pPr lvl="1"/>
            <a:r>
              <a:rPr lang="en-US" sz="4400" dirty="0" smtClean="0">
                <a:solidFill>
                  <a:schemeClr val="bg1"/>
                </a:solidFill>
              </a:rPr>
              <a:t>Things </a:t>
            </a:r>
            <a:r>
              <a:rPr lang="en-US" sz="4400" dirty="0">
                <a:solidFill>
                  <a:schemeClr val="bg1"/>
                </a:solidFill>
              </a:rPr>
              <a:t>can change quickly, so screenshot everything, the first time. Don’t count on it being there for you to go back to later. </a:t>
            </a:r>
          </a:p>
        </p:txBody>
      </p:sp>
    </p:spTree>
    <p:extLst>
      <p:ext uri="{BB962C8B-B14F-4D97-AF65-F5344CB8AC3E}">
        <p14:creationId xmlns:p14="http://schemas.microsoft.com/office/powerpoint/2010/main" val="2701482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653A64-E074-F245-9B7F-9A6F27D8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Tools You Should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26D1D6-F9EA-1C48-ABC9-2AD0D74C2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Recon-ng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Metasploit</a:t>
            </a:r>
            <a:r>
              <a:rPr lang="en-US" dirty="0">
                <a:solidFill>
                  <a:schemeClr val="bg1"/>
                </a:solidFill>
              </a:rPr>
              <a:t> for the OSINT.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Allows you to add API keys to make use of third party services.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Modules can be written in Python</a:t>
            </a:r>
          </a:p>
          <a:p>
            <a:r>
              <a:rPr lang="en-US" dirty="0" err="1">
                <a:solidFill>
                  <a:schemeClr val="bg1"/>
                </a:solidFill>
              </a:rPr>
              <a:t>Maltego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Allows visualization of infrastructure and people.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transforms that run on “seeds.” (Community edition)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Allows you to make use of third party services using API keys. </a:t>
            </a:r>
          </a:p>
          <a:p>
            <a:r>
              <a:rPr lang="en-US" dirty="0">
                <a:solidFill>
                  <a:schemeClr val="bg1"/>
                </a:solidFill>
              </a:rPr>
              <a:t>DNS Map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Brutes subdomains. </a:t>
            </a:r>
          </a:p>
        </p:txBody>
      </p:sp>
    </p:spTree>
    <p:extLst>
      <p:ext uri="{BB962C8B-B14F-4D97-AF65-F5344CB8AC3E}">
        <p14:creationId xmlns:p14="http://schemas.microsoft.com/office/powerpoint/2010/main" val="4057897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3FED63-5CF6-7440-85E2-7E3CF12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7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OSINT Can be Noisy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86E57E-DD79-B847-A997-DD99EFA6F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655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7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bg1"/>
                </a:solidFill>
              </a:rPr>
              <a:t>Test everything first!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9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What is OSINT?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OSINT = Open Source </a:t>
            </a:r>
            <a:r>
              <a:rPr lang="en-US" sz="4400" dirty="0" err="1" smtClean="0">
                <a:solidFill>
                  <a:schemeClr val="bg1"/>
                </a:solidFill>
              </a:rPr>
              <a:t>INTelligence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This is information that can be gained from public sources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Includes things like paper court records and old publications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For our purpose we’re focusing on Internet-based OSINT. 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692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34E94F-AC7E-904F-855B-B1356160B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159"/>
            <a:ext cx="10515600" cy="4351338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Make sure the various methods you’re using aren’t going to be noticeable.</a:t>
            </a:r>
          </a:p>
          <a:p>
            <a:pPr lvl="1"/>
            <a:r>
              <a:rPr lang="en-US" sz="4400" dirty="0">
                <a:solidFill>
                  <a:schemeClr val="bg1"/>
                </a:solidFill>
              </a:rPr>
              <a:t>Create social media accounts and test various methods to see if they leave footprints. </a:t>
            </a:r>
          </a:p>
          <a:p>
            <a:pPr lvl="1"/>
            <a:r>
              <a:rPr lang="en-US" sz="4400" dirty="0">
                <a:solidFill>
                  <a:schemeClr val="bg1"/>
                </a:solidFill>
              </a:rPr>
              <a:t>Get to know what the logs from your tools will look like. Check this often. </a:t>
            </a:r>
          </a:p>
        </p:txBody>
      </p:sp>
    </p:spTree>
    <p:extLst>
      <p:ext uri="{BB962C8B-B14F-4D97-AF65-F5344CB8AC3E}">
        <p14:creationId xmlns:p14="http://schemas.microsoft.com/office/powerpoint/2010/main" val="3000798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63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Questions?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4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How can OSINT be used during pen tests?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Used during the recon stage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Used to find infrastructure, technologies, and employee information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4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Workflow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OSINT workflow: </a:t>
            </a:r>
          </a:p>
          <a:p>
            <a:pPr lvl="1"/>
            <a:r>
              <a:rPr lang="en-US" sz="4400" dirty="0">
                <a:solidFill>
                  <a:schemeClr val="bg1"/>
                </a:solidFill>
              </a:rPr>
              <a:t>Once you’re given a target, determine the best place to start. </a:t>
            </a:r>
          </a:p>
          <a:p>
            <a:pPr lvl="2"/>
            <a:r>
              <a:rPr lang="en-US" sz="4400" dirty="0">
                <a:solidFill>
                  <a:schemeClr val="bg1"/>
                </a:solidFill>
              </a:rPr>
              <a:t>Employees? Infra? Technology?</a:t>
            </a:r>
          </a:p>
          <a:p>
            <a:pPr lvl="2"/>
            <a:r>
              <a:rPr lang="en-US" sz="4400" dirty="0">
                <a:solidFill>
                  <a:schemeClr val="bg1"/>
                </a:solidFill>
              </a:rPr>
              <a:t>This will be determined by a lot of things including the scope, time restraints, etc. </a:t>
            </a:r>
          </a:p>
        </p:txBody>
      </p:sp>
    </p:spTree>
    <p:extLst>
      <p:ext uri="{BB962C8B-B14F-4D97-AF65-F5344CB8AC3E}">
        <p14:creationId xmlns:p14="http://schemas.microsoft.com/office/powerpoint/2010/main" val="108312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Workflow (</a:t>
            </a:r>
            <a:r>
              <a:rPr lang="en-US" sz="7200" dirty="0" err="1" smtClean="0">
                <a:solidFill>
                  <a:schemeClr val="bg1"/>
                </a:solidFill>
              </a:rPr>
              <a:t>con’t</a:t>
            </a:r>
            <a:r>
              <a:rPr lang="en-US" sz="7200" dirty="0" smtClean="0">
                <a:solidFill>
                  <a:schemeClr val="bg1"/>
                </a:solidFill>
              </a:rPr>
              <a:t>)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4400" dirty="0">
                <a:solidFill>
                  <a:schemeClr val="bg1"/>
                </a:solidFill>
              </a:rPr>
              <a:t>What information are you looking for about this thing?</a:t>
            </a:r>
          </a:p>
          <a:p>
            <a:pPr lvl="2"/>
            <a:r>
              <a:rPr lang="en-US" sz="4400" dirty="0">
                <a:solidFill>
                  <a:schemeClr val="bg1"/>
                </a:solidFill>
              </a:rPr>
              <a:t>Infra: domains, cloud, internet-facing servers</a:t>
            </a:r>
          </a:p>
          <a:p>
            <a:pPr lvl="2"/>
            <a:r>
              <a:rPr lang="en-US" sz="4400" dirty="0">
                <a:solidFill>
                  <a:schemeClr val="bg1"/>
                </a:solidFill>
              </a:rPr>
              <a:t>Technologies: Apps deployed on network, web based apps , etc. </a:t>
            </a:r>
          </a:p>
          <a:p>
            <a:pPr lvl="2"/>
            <a:r>
              <a:rPr lang="en-US" sz="4400" dirty="0">
                <a:solidFill>
                  <a:schemeClr val="bg1"/>
                </a:solidFill>
              </a:rPr>
              <a:t>Employees: Personal social media/online accounts, schedules, org chart, emails, etc</a:t>
            </a:r>
            <a:r>
              <a:rPr lang="en-US" sz="4400" dirty="0" smtClean="0">
                <a:solidFill>
                  <a:schemeClr val="bg1"/>
                </a:solidFill>
              </a:rPr>
              <a:t>.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1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Repeat Your Steps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 smtClean="0">
                <a:solidFill>
                  <a:schemeClr val="bg1"/>
                </a:solidFill>
              </a:rPr>
              <a:t>Every time you find a new piece of information, run it through the same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smtClean="0">
                <a:solidFill>
                  <a:schemeClr val="bg1"/>
                </a:solidFill>
              </a:rPr>
              <a:t>process.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4400" dirty="0" smtClean="0">
                <a:solidFill>
                  <a:schemeClr val="bg1"/>
                </a:solidFill>
              </a:rPr>
              <a:t>You may find that pieces of information start to spider out off of other information. </a:t>
            </a:r>
          </a:p>
        </p:txBody>
      </p:sp>
    </p:spTree>
    <p:extLst>
      <p:ext uri="{BB962C8B-B14F-4D97-AF65-F5344CB8AC3E}">
        <p14:creationId xmlns:p14="http://schemas.microsoft.com/office/powerpoint/2010/main" val="162075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Infrastructure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As with the over-all workflow, where you start with infrastructure depends on scope and time restrictions. 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Figure out a list of domains. </a:t>
            </a:r>
          </a:p>
        </p:txBody>
      </p:sp>
    </p:spTree>
    <p:extLst>
      <p:ext uri="{BB962C8B-B14F-4D97-AF65-F5344CB8AC3E}">
        <p14:creationId xmlns:p14="http://schemas.microsoft.com/office/powerpoint/2010/main" val="213593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1594</TotalTime>
  <Words>1809</Words>
  <Application>Microsoft Macintosh PowerPoint</Application>
  <PresentationFormat>Widescreen</PresentationFormat>
  <Paragraphs>216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Mangal</vt:lpstr>
      <vt:lpstr>Office Theme</vt:lpstr>
      <vt:lpstr>OSINT for Pen Tests</vt:lpstr>
      <vt:lpstr>About Me</vt:lpstr>
      <vt:lpstr>About this talk:</vt:lpstr>
      <vt:lpstr>What is OSINT?</vt:lpstr>
      <vt:lpstr>How can OSINT be used during pen tests?</vt:lpstr>
      <vt:lpstr>Workflow</vt:lpstr>
      <vt:lpstr>Workflow (con’t)</vt:lpstr>
      <vt:lpstr>Repeat Your Steps</vt:lpstr>
      <vt:lpstr>Infrastructure</vt:lpstr>
      <vt:lpstr>Infrastructure (Con’t)</vt:lpstr>
      <vt:lpstr>PowerPoint Presentation</vt:lpstr>
      <vt:lpstr>PowerPoint Presentation</vt:lpstr>
      <vt:lpstr>PowerPoint Presentation</vt:lpstr>
      <vt:lpstr>Infrastructure (Con’t)</vt:lpstr>
      <vt:lpstr>aInfrastructure (Con’t)</vt:lpstr>
      <vt:lpstr>Repeat Every Step, Every Time</vt:lpstr>
      <vt:lpstr>Technologies</vt:lpstr>
      <vt:lpstr>Technology </vt:lpstr>
      <vt:lpstr>Technology (Con’t)</vt:lpstr>
      <vt:lpstr>Technologies</vt:lpstr>
      <vt:lpstr>Once Again:</vt:lpstr>
      <vt:lpstr>Why target employees?</vt:lpstr>
      <vt:lpstr>PowerPoint Presentation</vt:lpstr>
      <vt:lpstr>Employees</vt:lpstr>
      <vt:lpstr>Employees (Con’t)</vt:lpstr>
      <vt:lpstr>Finding Employees</vt:lpstr>
      <vt:lpstr>LinkedIn and LinkedInt</vt:lpstr>
      <vt:lpstr>Real Name searches</vt:lpstr>
      <vt:lpstr>Tools for Real Name Searches</vt:lpstr>
      <vt:lpstr>Usernames</vt:lpstr>
      <vt:lpstr>Emails</vt:lpstr>
      <vt:lpstr>Social media</vt:lpstr>
      <vt:lpstr>Facebook</vt:lpstr>
      <vt:lpstr>Facebook URL LIST </vt:lpstr>
      <vt:lpstr>Available Search Options</vt:lpstr>
      <vt:lpstr>PowerPoint Presentation</vt:lpstr>
      <vt:lpstr>Organization of OSINT</vt:lpstr>
      <vt:lpstr>Tools You Should Know</vt:lpstr>
      <vt:lpstr>OSINT Can be Noisy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OSINT for Pen Tests</dc:title>
  <dc:creator>Emily Chance</dc:creator>
  <cp:lastModifiedBy>Emily Chance</cp:lastModifiedBy>
  <cp:revision>27</cp:revision>
  <dcterms:created xsi:type="dcterms:W3CDTF">2017-10-12T21:34:30Z</dcterms:created>
  <dcterms:modified xsi:type="dcterms:W3CDTF">2017-10-21T04:52:09Z</dcterms:modified>
</cp:coreProperties>
</file>