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8" r:id="rId5"/>
    <p:sldId id="258" r:id="rId6"/>
    <p:sldId id="259" r:id="rId7"/>
    <p:sldId id="265" r:id="rId8"/>
    <p:sldId id="266" r:id="rId9"/>
    <p:sldId id="262"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5BB1A01-D102-41BB-AC08-16DEC8F3FF6F}" type="datetimeFigureOut">
              <a:rPr lang="en-CA" smtClean="0"/>
              <a:t>2023-06-21</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32636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BB1A01-D102-41BB-AC08-16DEC8F3FF6F}" type="datetimeFigureOut">
              <a:rPr lang="en-CA" smtClean="0"/>
              <a:t>2023-06-21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182778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5BB1A01-D102-41BB-AC08-16DEC8F3FF6F}" type="datetimeFigureOut">
              <a:rPr lang="en-CA" smtClean="0"/>
              <a:t>2023-06-21</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3965153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5BB1A01-D102-41BB-AC08-16DEC8F3FF6F}" type="datetimeFigureOut">
              <a:rPr lang="en-CA" smtClean="0"/>
              <a:t>2023-06-21</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6CAD0B2F-1070-40E8-ABD7-D7F5A2EB7A87}"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1735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5BB1A01-D102-41BB-AC08-16DEC8F3FF6F}" type="datetimeFigureOut">
              <a:rPr lang="en-CA" smtClean="0"/>
              <a:t>2023-06-21</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2312942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B1A01-D102-41BB-AC08-16DEC8F3FF6F}" type="datetimeFigureOut">
              <a:rPr lang="en-CA" smtClean="0"/>
              <a:t>2023-06-21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322840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B1A01-D102-41BB-AC08-16DEC8F3FF6F}" type="datetimeFigureOut">
              <a:rPr lang="en-CA" smtClean="0"/>
              <a:t>2023-06-21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290982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BB1A01-D102-41BB-AC08-16DEC8F3FF6F}" type="datetimeFigureOut">
              <a:rPr lang="en-CA" smtClean="0"/>
              <a:t>2023-06-21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48403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5BB1A01-D102-41BB-AC08-16DEC8F3FF6F}" type="datetimeFigureOut">
              <a:rPr lang="en-CA" smtClean="0"/>
              <a:t>2023-06-21</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299340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BB1A01-D102-41BB-AC08-16DEC8F3FF6F}" type="datetimeFigureOut">
              <a:rPr lang="en-CA" smtClean="0"/>
              <a:t>2023-06-21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86052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5BB1A01-D102-41BB-AC08-16DEC8F3FF6F}" type="datetimeFigureOut">
              <a:rPr lang="en-CA" smtClean="0"/>
              <a:t>2023-06-21</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4697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BB1A01-D102-41BB-AC08-16DEC8F3FF6F}" type="datetimeFigureOut">
              <a:rPr lang="en-CA" smtClean="0"/>
              <a:t>2023-06-21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165787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BB1A01-D102-41BB-AC08-16DEC8F3FF6F}" type="datetimeFigureOut">
              <a:rPr lang="en-CA" smtClean="0"/>
              <a:t>2023-06-21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145552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BB1A01-D102-41BB-AC08-16DEC8F3FF6F}" type="datetimeFigureOut">
              <a:rPr lang="en-CA" smtClean="0"/>
              <a:t>2023-06-21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2243375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B1A01-D102-41BB-AC08-16DEC8F3FF6F}" type="datetimeFigureOut">
              <a:rPr lang="en-CA" smtClean="0"/>
              <a:t>2023-06-21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207372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BB1A01-D102-41BB-AC08-16DEC8F3FF6F}" type="datetimeFigureOut">
              <a:rPr lang="en-CA" smtClean="0"/>
              <a:t>2023-06-21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121391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BB1A01-D102-41BB-AC08-16DEC8F3FF6F}" type="datetimeFigureOut">
              <a:rPr lang="en-CA" smtClean="0"/>
              <a:t>2023-06-21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CAD0B2F-1070-40E8-ABD7-D7F5A2EB7A87}" type="slidenum">
              <a:rPr lang="en-CA" smtClean="0"/>
              <a:t>‹#›</a:t>
            </a:fld>
            <a:endParaRPr lang="en-CA"/>
          </a:p>
        </p:txBody>
      </p:sp>
    </p:spTree>
    <p:extLst>
      <p:ext uri="{BB962C8B-B14F-4D97-AF65-F5344CB8AC3E}">
        <p14:creationId xmlns:p14="http://schemas.microsoft.com/office/powerpoint/2010/main" val="99448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BB1A01-D102-41BB-AC08-16DEC8F3FF6F}" type="datetimeFigureOut">
              <a:rPr lang="en-CA" smtClean="0"/>
              <a:t>2023-06-21</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AD0B2F-1070-40E8-ABD7-D7F5A2EB7A87}" type="slidenum">
              <a:rPr lang="en-CA" smtClean="0"/>
              <a:t>‹#›</a:t>
            </a:fld>
            <a:endParaRPr lang="en-CA"/>
          </a:p>
        </p:txBody>
      </p:sp>
    </p:spTree>
    <p:extLst>
      <p:ext uri="{BB962C8B-B14F-4D97-AF65-F5344CB8AC3E}">
        <p14:creationId xmlns:p14="http://schemas.microsoft.com/office/powerpoint/2010/main" val="29881875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A4B0-B48E-C548-C847-4021668BC992}"/>
              </a:ext>
            </a:extLst>
          </p:cNvPr>
          <p:cNvSpPr>
            <a:spLocks noGrp="1"/>
          </p:cNvSpPr>
          <p:nvPr>
            <p:ph type="ctrTitle"/>
          </p:nvPr>
        </p:nvSpPr>
        <p:spPr>
          <a:xfrm>
            <a:off x="1304925" y="727080"/>
            <a:ext cx="9448800" cy="1225545"/>
          </a:xfrm>
        </p:spPr>
        <p:txBody>
          <a:bodyPr>
            <a:normAutofit/>
          </a:bodyPr>
          <a:lstStyle/>
          <a:p>
            <a:r>
              <a:rPr lang="en-CA" sz="5400" dirty="0"/>
              <a:t>TIC TAC TOE GAME</a:t>
            </a:r>
          </a:p>
        </p:txBody>
      </p:sp>
      <p:sp>
        <p:nvSpPr>
          <p:cNvPr id="3" name="Subtitle 2">
            <a:extLst>
              <a:ext uri="{FF2B5EF4-FFF2-40B4-BE49-F238E27FC236}">
                <a16:creationId xmlns:a16="http://schemas.microsoft.com/office/drawing/2014/main" id="{3DDA4E00-B09D-269E-1D5E-231EE35A7140}"/>
              </a:ext>
            </a:extLst>
          </p:cNvPr>
          <p:cNvSpPr>
            <a:spLocks noGrp="1"/>
          </p:cNvSpPr>
          <p:nvPr>
            <p:ph type="subTitle" idx="1"/>
          </p:nvPr>
        </p:nvSpPr>
        <p:spPr>
          <a:xfrm>
            <a:off x="1371600" y="3632200"/>
            <a:ext cx="9448800" cy="1416049"/>
          </a:xfrm>
        </p:spPr>
        <p:txBody>
          <a:bodyPr/>
          <a:lstStyle/>
          <a:p>
            <a:r>
              <a:rPr lang="en-CA" dirty="0"/>
              <a:t>Presented by: Chanpreet, Gurpreet, Sukhjinder Singh</a:t>
            </a:r>
          </a:p>
          <a:p>
            <a:endParaRPr lang="en-CA" dirty="0"/>
          </a:p>
          <a:p>
            <a:r>
              <a:rPr lang="en-CA" dirty="0"/>
              <a:t>Presented to: Gurleen Kaur</a:t>
            </a:r>
          </a:p>
          <a:p>
            <a:endParaRPr lang="en-CA" dirty="0"/>
          </a:p>
        </p:txBody>
      </p:sp>
    </p:spTree>
    <p:extLst>
      <p:ext uri="{BB962C8B-B14F-4D97-AF65-F5344CB8AC3E}">
        <p14:creationId xmlns:p14="http://schemas.microsoft.com/office/powerpoint/2010/main" val="38800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4158-19D8-82AE-031B-6984034DD293}"/>
              </a:ext>
            </a:extLst>
          </p:cNvPr>
          <p:cNvSpPr>
            <a:spLocks noGrp="1"/>
          </p:cNvSpPr>
          <p:nvPr>
            <p:ph type="title"/>
          </p:nvPr>
        </p:nvSpPr>
        <p:spPr>
          <a:xfrm>
            <a:off x="4962525" y="392851"/>
            <a:ext cx="5124450" cy="492927"/>
          </a:xfrm>
        </p:spPr>
        <p:txBody>
          <a:bodyPr>
            <a:normAutofit/>
          </a:bodyPr>
          <a:lstStyle/>
          <a:p>
            <a:r>
              <a:rPr lang="en-CA" sz="2800" dirty="0"/>
              <a:t>Screenshot of the output</a:t>
            </a:r>
          </a:p>
        </p:txBody>
      </p:sp>
      <p:pic>
        <p:nvPicPr>
          <p:cNvPr id="5" name="Content Placeholder 4" descr="A screenshot of a computer&#10;&#10;Description automatically generated">
            <a:extLst>
              <a:ext uri="{FF2B5EF4-FFF2-40B4-BE49-F238E27FC236}">
                <a16:creationId xmlns:a16="http://schemas.microsoft.com/office/drawing/2014/main" id="{A80393EC-03BA-7E8D-CDC9-C99466C6B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774" y="1285875"/>
            <a:ext cx="10639425" cy="5179274"/>
          </a:xfrm>
        </p:spPr>
      </p:pic>
    </p:spTree>
    <p:extLst>
      <p:ext uri="{BB962C8B-B14F-4D97-AF65-F5344CB8AC3E}">
        <p14:creationId xmlns:p14="http://schemas.microsoft.com/office/powerpoint/2010/main" val="2246279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hape&#10;&#10;Description automatically generated">
            <a:extLst>
              <a:ext uri="{FF2B5EF4-FFF2-40B4-BE49-F238E27FC236}">
                <a16:creationId xmlns:a16="http://schemas.microsoft.com/office/drawing/2014/main" id="{5E5B29E8-F5FA-511E-729C-E967E1985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731" y="2272748"/>
            <a:ext cx="3101685" cy="3101685"/>
          </a:xfrm>
          <a:prstGeom prst="rect">
            <a:avLst/>
          </a:prstGeom>
        </p:spPr>
      </p:pic>
      <p:sp>
        <p:nvSpPr>
          <p:cNvPr id="9" name="Content Placeholder 8">
            <a:extLst>
              <a:ext uri="{FF2B5EF4-FFF2-40B4-BE49-F238E27FC236}">
                <a16:creationId xmlns:a16="http://schemas.microsoft.com/office/drawing/2014/main" id="{9B6B673D-C2C9-7292-1A65-1DBE5556CCA9}"/>
              </a:ext>
            </a:extLst>
          </p:cNvPr>
          <p:cNvSpPr>
            <a:spLocks noGrp="1"/>
          </p:cNvSpPr>
          <p:nvPr>
            <p:ph idx="1"/>
          </p:nvPr>
        </p:nvSpPr>
        <p:spPr>
          <a:xfrm>
            <a:off x="5633616" y="2099388"/>
            <a:ext cx="5816600" cy="3195567"/>
          </a:xfrm>
        </p:spPr>
        <p:txBody>
          <a:bodyPr>
            <a:normAutofit/>
          </a:bodyPr>
          <a:lstStyle/>
          <a:p>
            <a:pPr marL="0" indent="0">
              <a:buNone/>
            </a:pPr>
            <a:endParaRPr lang="en-US" sz="4800" dirty="0"/>
          </a:p>
          <a:p>
            <a:pPr marL="0" indent="0">
              <a:lnSpc>
                <a:spcPct val="150000"/>
              </a:lnSpc>
              <a:buNone/>
            </a:pPr>
            <a:r>
              <a:rPr lang="en-US" sz="4800" dirty="0"/>
              <a:t>THANKS FOR LISTENING</a:t>
            </a:r>
          </a:p>
        </p:txBody>
      </p:sp>
    </p:spTree>
    <p:extLst>
      <p:ext uri="{BB962C8B-B14F-4D97-AF65-F5344CB8AC3E}">
        <p14:creationId xmlns:p14="http://schemas.microsoft.com/office/powerpoint/2010/main" val="54614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DFD6-A2AB-C903-4E59-A49D53AAFADC}"/>
              </a:ext>
            </a:extLst>
          </p:cNvPr>
          <p:cNvSpPr>
            <a:spLocks noGrp="1"/>
          </p:cNvSpPr>
          <p:nvPr>
            <p:ph type="title"/>
          </p:nvPr>
        </p:nvSpPr>
        <p:spPr>
          <a:xfrm>
            <a:off x="2895600" y="764373"/>
            <a:ext cx="4615543" cy="1293028"/>
          </a:xfrm>
        </p:spPr>
        <p:txBody>
          <a:bodyPr/>
          <a:lstStyle/>
          <a:p>
            <a:r>
              <a:rPr lang="en-CA" dirty="0"/>
              <a:t>Introduction   </a:t>
            </a:r>
          </a:p>
        </p:txBody>
      </p:sp>
      <p:sp>
        <p:nvSpPr>
          <p:cNvPr id="3" name="Content Placeholder 2">
            <a:extLst>
              <a:ext uri="{FF2B5EF4-FFF2-40B4-BE49-F238E27FC236}">
                <a16:creationId xmlns:a16="http://schemas.microsoft.com/office/drawing/2014/main" id="{A49C200B-21FE-8C60-52BE-CF8B5ECE7EAE}"/>
              </a:ext>
            </a:extLst>
          </p:cNvPr>
          <p:cNvSpPr>
            <a:spLocks noGrp="1"/>
          </p:cNvSpPr>
          <p:nvPr>
            <p:ph idx="1"/>
          </p:nvPr>
        </p:nvSpPr>
        <p:spPr>
          <a:xfrm>
            <a:off x="685800" y="2761861"/>
            <a:ext cx="10820400" cy="3876702"/>
          </a:xfrm>
        </p:spPr>
        <p:txBody>
          <a:bodyPr>
            <a:normAutofit/>
          </a:bodyPr>
          <a:lstStyle/>
          <a:p>
            <a:pPr marL="0" indent="0">
              <a:lnSpc>
                <a:spcPct val="107000"/>
              </a:lnSpc>
              <a:spcAft>
                <a:spcPts val="800"/>
              </a:spcAft>
              <a:buNone/>
            </a:pPr>
            <a:r>
              <a:rPr lang="en-CA" sz="3200" dirty="0">
                <a:effectLst/>
                <a:latin typeface="Calibri" panose="020F0502020204030204" pitchFamily="34" charset="0"/>
                <a:ea typeface="Calibri" panose="020F0502020204030204" pitchFamily="34" charset="0"/>
                <a:cs typeface="Times New Roman" panose="02020603050405020304" pitchFamily="18" charset="0"/>
              </a:rPr>
              <a:t>Tic Tac Toe Game is a simple, two player game. It is a game in which two players take turns in drawing either an ‘O’ or an ‘X’ in one square of grids consisting of nine squares. The winner is first player to get three of the same symbols in a row, column and diagonally. </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37864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DFD6-A2AB-C903-4E59-A49D53AAFADC}"/>
              </a:ext>
            </a:extLst>
          </p:cNvPr>
          <p:cNvSpPr>
            <a:spLocks noGrp="1"/>
          </p:cNvSpPr>
          <p:nvPr>
            <p:ph type="title"/>
          </p:nvPr>
        </p:nvSpPr>
        <p:spPr>
          <a:xfrm>
            <a:off x="2895600" y="764373"/>
            <a:ext cx="5259355" cy="1293028"/>
          </a:xfrm>
        </p:spPr>
        <p:txBody>
          <a:bodyPr/>
          <a:lstStyle/>
          <a:p>
            <a:r>
              <a:rPr lang="en-CA" dirty="0"/>
              <a:t>PROJECT OVERVIEW   </a:t>
            </a:r>
          </a:p>
        </p:txBody>
      </p:sp>
      <p:sp>
        <p:nvSpPr>
          <p:cNvPr id="3" name="Content Placeholder 2">
            <a:extLst>
              <a:ext uri="{FF2B5EF4-FFF2-40B4-BE49-F238E27FC236}">
                <a16:creationId xmlns:a16="http://schemas.microsoft.com/office/drawing/2014/main" id="{A49C200B-21FE-8C60-52BE-CF8B5ECE7EAE}"/>
              </a:ext>
            </a:extLst>
          </p:cNvPr>
          <p:cNvSpPr>
            <a:spLocks noGrp="1"/>
          </p:cNvSpPr>
          <p:nvPr>
            <p:ph idx="1"/>
          </p:nvPr>
        </p:nvSpPr>
        <p:spPr>
          <a:xfrm>
            <a:off x="685800" y="2397967"/>
            <a:ext cx="10820400" cy="3876702"/>
          </a:xfrm>
        </p:spPr>
        <p:txBody>
          <a:bodyPr>
            <a:normAutofit fontScale="25000" lnSpcReduction="20000"/>
          </a:bodyPr>
          <a:lstStyle/>
          <a:p>
            <a:pPr marL="0" indent="0">
              <a:lnSpc>
                <a:spcPct val="107000"/>
              </a:lnSpc>
              <a:spcAft>
                <a:spcPts val="800"/>
              </a:spcAft>
              <a:buNone/>
            </a:pP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CA" sz="9600" dirty="0">
                <a:effectLst/>
                <a:latin typeface="Calibri" panose="020F0502020204030204" pitchFamily="34" charset="0"/>
                <a:ea typeface="Calibri" panose="020F0502020204030204" pitchFamily="34" charset="0"/>
                <a:cs typeface="Times New Roman" panose="02020603050405020304" pitchFamily="18" charset="0"/>
              </a:rPr>
              <a:t>We  use a 2d array to make Tic Tac Toe Game and along with it, we use various conditional loops and functions in it. Mainly, we use while loop and for loops to continue the game. Moreover, we create different functions and methods to mainly check the four conditions:</a:t>
            </a:r>
          </a:p>
          <a:p>
            <a:pPr marL="342900" lvl="0" indent="-342900">
              <a:lnSpc>
                <a:spcPct val="107000"/>
              </a:lnSpc>
              <a:buFont typeface="Symbol" panose="05050102010706020507" pitchFamily="18" charset="2"/>
              <a:buChar char=""/>
            </a:pPr>
            <a:r>
              <a:rPr lang="en-CA" sz="9600" dirty="0">
                <a:effectLst/>
                <a:latin typeface="Calibri" panose="020F0502020204030204" pitchFamily="34" charset="0"/>
                <a:ea typeface="Calibri" panose="020F0502020204030204" pitchFamily="34" charset="0"/>
                <a:cs typeface="Times New Roman" panose="02020603050405020304" pitchFamily="18" charset="0"/>
              </a:rPr>
              <a:t>To check if the specific move is used by player.</a:t>
            </a:r>
          </a:p>
          <a:p>
            <a:pPr marL="342900" lvl="0" indent="-342900">
              <a:lnSpc>
                <a:spcPct val="107000"/>
              </a:lnSpc>
              <a:buFont typeface="Symbol" panose="05050102010706020507" pitchFamily="18" charset="2"/>
              <a:buChar char=""/>
            </a:pPr>
            <a:r>
              <a:rPr lang="en-CA" sz="9600" dirty="0">
                <a:effectLst/>
                <a:latin typeface="Calibri" panose="020F0502020204030204" pitchFamily="34" charset="0"/>
                <a:ea typeface="Calibri" panose="020F0502020204030204" pitchFamily="34" charset="0"/>
                <a:cs typeface="Times New Roman" panose="02020603050405020304" pitchFamily="18" charset="0"/>
              </a:rPr>
              <a:t>Out of bounds</a:t>
            </a:r>
          </a:p>
          <a:p>
            <a:pPr marL="342900" lvl="0" indent="-342900">
              <a:lnSpc>
                <a:spcPct val="107000"/>
              </a:lnSpc>
              <a:buFont typeface="Symbol" panose="05050102010706020507" pitchFamily="18" charset="2"/>
              <a:buChar char=""/>
            </a:pPr>
            <a:r>
              <a:rPr lang="en-CA" sz="9600" dirty="0">
                <a:effectLst/>
                <a:latin typeface="Calibri" panose="020F0502020204030204" pitchFamily="34" charset="0"/>
                <a:ea typeface="Calibri" panose="020F0502020204030204" pitchFamily="34" charset="0"/>
                <a:cs typeface="Times New Roman" panose="02020603050405020304" pitchFamily="18" charset="0"/>
              </a:rPr>
              <a:t>Who wins.</a:t>
            </a:r>
          </a:p>
          <a:p>
            <a:pPr marL="342900" lvl="0" indent="-342900">
              <a:lnSpc>
                <a:spcPct val="107000"/>
              </a:lnSpc>
              <a:spcAft>
                <a:spcPts val="800"/>
              </a:spcAft>
              <a:buFont typeface="Symbol" panose="05050102010706020507" pitchFamily="18" charset="2"/>
              <a:buChar char=""/>
            </a:pPr>
            <a:r>
              <a:rPr lang="en-CA" sz="9600" dirty="0">
                <a:effectLst/>
                <a:latin typeface="Calibri" panose="020F0502020204030204" pitchFamily="34" charset="0"/>
                <a:ea typeface="Calibri" panose="020F0502020204030204" pitchFamily="34" charset="0"/>
                <a:cs typeface="Times New Roman" panose="02020603050405020304" pitchFamily="18" charset="0"/>
              </a:rPr>
              <a:t>The board is full.</a:t>
            </a:r>
          </a:p>
          <a:p>
            <a:endParaRPr lang="en-CA" dirty="0"/>
          </a:p>
        </p:txBody>
      </p:sp>
    </p:spTree>
    <p:extLst>
      <p:ext uri="{BB962C8B-B14F-4D97-AF65-F5344CB8AC3E}">
        <p14:creationId xmlns:p14="http://schemas.microsoft.com/office/powerpoint/2010/main" val="153158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DFD6-A2AB-C903-4E59-A49D53AAFADC}"/>
              </a:ext>
            </a:extLst>
          </p:cNvPr>
          <p:cNvSpPr>
            <a:spLocks noGrp="1"/>
          </p:cNvSpPr>
          <p:nvPr>
            <p:ph type="title"/>
          </p:nvPr>
        </p:nvSpPr>
        <p:spPr>
          <a:xfrm>
            <a:off x="2895600" y="764373"/>
            <a:ext cx="5259355" cy="1293028"/>
          </a:xfrm>
        </p:spPr>
        <p:txBody>
          <a:bodyPr/>
          <a:lstStyle/>
          <a:p>
            <a:r>
              <a:rPr lang="en-CA" dirty="0"/>
              <a:t>PROJECT OVERVIEW   </a:t>
            </a:r>
          </a:p>
        </p:txBody>
      </p:sp>
      <p:sp>
        <p:nvSpPr>
          <p:cNvPr id="3" name="Content Placeholder 2">
            <a:extLst>
              <a:ext uri="{FF2B5EF4-FFF2-40B4-BE49-F238E27FC236}">
                <a16:creationId xmlns:a16="http://schemas.microsoft.com/office/drawing/2014/main" id="{A49C200B-21FE-8C60-52BE-CF8B5ECE7EAE}"/>
              </a:ext>
            </a:extLst>
          </p:cNvPr>
          <p:cNvSpPr>
            <a:spLocks noGrp="1"/>
          </p:cNvSpPr>
          <p:nvPr>
            <p:ph idx="1"/>
          </p:nvPr>
        </p:nvSpPr>
        <p:spPr>
          <a:xfrm>
            <a:off x="685800" y="2397967"/>
            <a:ext cx="10820400" cy="3876702"/>
          </a:xfrm>
        </p:spPr>
        <p:txBody>
          <a:bodyPr>
            <a:normAutofit/>
          </a:bodyPr>
          <a:lstStyle/>
          <a:p>
            <a:pPr marL="0" indent="0">
              <a:lnSpc>
                <a:spcPct val="107000"/>
              </a:lnSpc>
              <a:buNone/>
            </a:pPr>
            <a:r>
              <a:rPr lang="en-CA" sz="2400" dirty="0">
                <a:effectLst/>
                <a:latin typeface="Calibri" panose="020F0502020204030204" pitchFamily="34" charset="0"/>
                <a:ea typeface="Calibri" panose="020F0502020204030204" pitchFamily="34" charset="0"/>
                <a:cs typeface="Times New Roman" panose="02020603050405020304" pitchFamily="18" charset="0"/>
              </a:rPr>
              <a:t>Writing this program, we made use of the following libraries: </a:t>
            </a:r>
          </a:p>
          <a:p>
            <a:pPr marL="342900" lvl="0" indent="-342900">
              <a:lnSpc>
                <a:spcPct val="107000"/>
              </a:lnSpc>
              <a:spcAft>
                <a:spcPts val="800"/>
              </a:spcAft>
              <a:buFont typeface="Wingdings" panose="05000000000000000000" pitchFamily="2"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Java.util.Scanner;</a:t>
            </a:r>
          </a:p>
          <a:p>
            <a:pPr marL="0" indent="0">
              <a:lnSpc>
                <a:spcPct val="107000"/>
              </a:lnSpc>
              <a:spcAft>
                <a:spcPts val="800"/>
              </a:spcAft>
              <a:buNone/>
            </a:pPr>
            <a:r>
              <a:rPr lang="en-CA" sz="24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CA" sz="2400" dirty="0">
                <a:effectLst/>
                <a:latin typeface="Calibri" panose="020F0502020204030204" pitchFamily="34" charset="0"/>
                <a:ea typeface="Calibri" panose="020F0502020204030204" pitchFamily="34" charset="0"/>
                <a:cs typeface="Times New Roman" panose="02020603050405020304" pitchFamily="18" charset="0"/>
              </a:rPr>
              <a:t>We also made use of following functions.</a:t>
            </a:r>
          </a:p>
          <a:p>
            <a:pPr marL="342900" lvl="0" indent="-342900">
              <a:lnSpc>
                <a:spcPct val="107000"/>
              </a:lnSpc>
              <a:buFont typeface="Wingdings" panose="05000000000000000000" pitchFamily="2"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For loop</a:t>
            </a:r>
          </a:p>
          <a:p>
            <a:pPr marL="342900" lvl="0" indent="-342900">
              <a:lnSpc>
                <a:spcPct val="107000"/>
              </a:lnSpc>
              <a:spcAft>
                <a:spcPts val="800"/>
              </a:spcAft>
              <a:buFont typeface="Wingdings" panose="05000000000000000000" pitchFamily="2"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If/else</a:t>
            </a:r>
          </a:p>
          <a:p>
            <a:pPr marL="0" indent="0">
              <a:lnSpc>
                <a:spcPct val="107000"/>
              </a:lnSpc>
              <a:spcAft>
                <a:spcPts val="800"/>
              </a:spcAft>
              <a:buNone/>
            </a:pP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593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09F0-1C17-AE70-1278-ED5134B52FE4}"/>
              </a:ext>
            </a:extLst>
          </p:cNvPr>
          <p:cNvSpPr>
            <a:spLocks noGrp="1"/>
          </p:cNvSpPr>
          <p:nvPr>
            <p:ph type="title"/>
          </p:nvPr>
        </p:nvSpPr>
        <p:spPr>
          <a:xfrm>
            <a:off x="2895600" y="764373"/>
            <a:ext cx="6948196" cy="1293028"/>
          </a:xfrm>
        </p:spPr>
        <p:txBody>
          <a:bodyPr/>
          <a:lstStyle/>
          <a:p>
            <a:r>
              <a:rPr lang="en-CA" dirty="0"/>
              <a:t>Functions that are used</a:t>
            </a:r>
          </a:p>
        </p:txBody>
      </p:sp>
      <p:sp>
        <p:nvSpPr>
          <p:cNvPr id="3" name="Content Placeholder 2">
            <a:extLst>
              <a:ext uri="{FF2B5EF4-FFF2-40B4-BE49-F238E27FC236}">
                <a16:creationId xmlns:a16="http://schemas.microsoft.com/office/drawing/2014/main" id="{106A99B7-6327-C259-8250-199B59FA8595}"/>
              </a:ext>
            </a:extLst>
          </p:cNvPr>
          <p:cNvSpPr>
            <a:spLocks noGrp="1"/>
          </p:cNvSpPr>
          <p:nvPr>
            <p:ph idx="1"/>
          </p:nvPr>
        </p:nvSpPr>
        <p:spPr>
          <a:xfrm>
            <a:off x="685800" y="2269205"/>
            <a:ext cx="10820400" cy="4024125"/>
          </a:xfrm>
        </p:spPr>
        <p:txBody>
          <a:bodyPr>
            <a:normAutofit/>
          </a:bodyPr>
          <a:lstStyle/>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Create a TicTacToeGame class.</a:t>
            </a:r>
          </a:p>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Create a main method in the TicTacToeGame class.</a:t>
            </a:r>
          </a:p>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Firstly, printing the message using </a:t>
            </a:r>
            <a:r>
              <a:rPr lang="en-CA" sz="24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CA" sz="2400" dirty="0">
                <a:effectLst/>
                <a:latin typeface="Calibri" panose="020F0502020204030204" pitchFamily="34" charset="0"/>
                <a:ea typeface="Calibri" panose="020F0502020204030204" pitchFamily="34" charset="0"/>
                <a:cs typeface="Times New Roman" panose="02020603050405020304" pitchFamily="18" charset="0"/>
              </a:rPr>
              <a:t> (which is Let’s play Tic Tac Toe Game). </a:t>
            </a:r>
          </a:p>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Secondly, import the scanner class and with the use of it, we ask the users for the names of the players.</a:t>
            </a:r>
          </a:p>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Then, we create a 2d array </a:t>
            </a:r>
            <a:r>
              <a:rPr lang="en-CA" sz="2400" b="1" dirty="0">
                <a:effectLst/>
                <a:latin typeface="Calibri" panose="020F0502020204030204" pitchFamily="34" charset="0"/>
                <a:ea typeface="Calibri" panose="020F0502020204030204" pitchFamily="34" charset="0"/>
                <a:cs typeface="Times New Roman" panose="02020603050405020304" pitchFamily="18" charset="0"/>
              </a:rPr>
              <a:t>(char [] [] board)</a:t>
            </a:r>
            <a:r>
              <a:rPr lang="en-CA" sz="2400" dirty="0">
                <a:effectLst/>
                <a:latin typeface="Calibri" panose="020F0502020204030204" pitchFamily="34" charset="0"/>
                <a:ea typeface="Calibri" panose="020F0502020204030204" pitchFamily="34" charset="0"/>
                <a:cs typeface="Times New Roman" panose="02020603050405020304" pitchFamily="18" charset="0"/>
              </a:rPr>
              <a:t> to create 3*3 Tic Tac Toe board and use the void method </a:t>
            </a:r>
            <a:r>
              <a:rPr lang="en-CA" sz="2400" b="1" dirty="0">
                <a:effectLst/>
                <a:latin typeface="Calibri" panose="020F0502020204030204" pitchFamily="34" charset="0"/>
                <a:ea typeface="Calibri" panose="020F0502020204030204" pitchFamily="34" charset="0"/>
                <a:cs typeface="Times New Roman" panose="02020603050405020304" pitchFamily="18" charset="0"/>
              </a:rPr>
              <a:t>(drawboard (char [] [] board))</a:t>
            </a:r>
            <a:r>
              <a:rPr lang="en-CA" sz="2400" dirty="0">
                <a:effectLst/>
                <a:latin typeface="Calibri" panose="020F0502020204030204" pitchFamily="34" charset="0"/>
                <a:ea typeface="Calibri" panose="020F0502020204030204" pitchFamily="34" charset="0"/>
                <a:cs typeface="Times New Roman" panose="02020603050405020304" pitchFamily="18" charset="0"/>
              </a:rPr>
              <a:t> to print the Tic Tac Toe board</a:t>
            </a:r>
            <a:r>
              <a:rPr lang="en-CA"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CA" dirty="0"/>
          </a:p>
        </p:txBody>
      </p:sp>
    </p:spTree>
    <p:extLst>
      <p:ext uri="{BB962C8B-B14F-4D97-AF65-F5344CB8AC3E}">
        <p14:creationId xmlns:p14="http://schemas.microsoft.com/office/powerpoint/2010/main" val="236213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A180-3DBF-C355-211C-B18CC7F087E3}"/>
              </a:ext>
            </a:extLst>
          </p:cNvPr>
          <p:cNvSpPr>
            <a:spLocks noGrp="1"/>
          </p:cNvSpPr>
          <p:nvPr>
            <p:ph type="title"/>
          </p:nvPr>
        </p:nvSpPr>
        <p:spPr>
          <a:xfrm>
            <a:off x="3091542" y="288512"/>
            <a:ext cx="4139682" cy="1293028"/>
          </a:xfrm>
        </p:spPr>
        <p:txBody>
          <a:bodyPr/>
          <a:lstStyle/>
          <a:p>
            <a:r>
              <a:rPr lang="en-CA" dirty="0"/>
              <a:t>Continue…….</a:t>
            </a:r>
          </a:p>
        </p:txBody>
      </p:sp>
      <p:sp>
        <p:nvSpPr>
          <p:cNvPr id="3" name="Content Placeholder 2">
            <a:extLst>
              <a:ext uri="{FF2B5EF4-FFF2-40B4-BE49-F238E27FC236}">
                <a16:creationId xmlns:a16="http://schemas.microsoft.com/office/drawing/2014/main" id="{E4F9016D-87E6-95CF-035A-DC2E7F79687B}"/>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After that, create an object name </a:t>
            </a:r>
            <a:r>
              <a:rPr lang="en-CA" sz="2400" b="1" dirty="0">
                <a:effectLst/>
                <a:latin typeface="Calibri" panose="020F0502020204030204" pitchFamily="34" charset="0"/>
                <a:ea typeface="Calibri" panose="020F0502020204030204" pitchFamily="34" charset="0"/>
                <a:cs typeface="Times New Roman" panose="02020603050405020304" pitchFamily="18" charset="0"/>
              </a:rPr>
              <a:t>‘Symbol’</a:t>
            </a:r>
            <a:r>
              <a:rPr lang="en-CA" sz="2400" dirty="0">
                <a:effectLst/>
                <a:latin typeface="Calibri" panose="020F0502020204030204" pitchFamily="34" charset="0"/>
                <a:ea typeface="Calibri" panose="020F0502020204030204" pitchFamily="34" charset="0"/>
                <a:cs typeface="Times New Roman" panose="02020603050405020304" pitchFamily="18" charset="0"/>
              </a:rPr>
              <a:t> with ‘</a:t>
            </a:r>
            <a:r>
              <a:rPr lang="en-CA" sz="2400" b="1" dirty="0">
                <a:effectLst/>
                <a:latin typeface="Calibri" panose="020F0502020204030204" pitchFamily="34" charset="0"/>
                <a:ea typeface="Calibri" panose="020F0502020204030204" pitchFamily="34" charset="0"/>
                <a:cs typeface="Times New Roman" panose="02020603050405020304" pitchFamily="18" charset="0"/>
              </a:rPr>
              <a:t>char</a:t>
            </a:r>
            <a:r>
              <a:rPr lang="en-CA" sz="2400" dirty="0">
                <a:effectLst/>
                <a:latin typeface="Calibri" panose="020F0502020204030204" pitchFamily="34" charset="0"/>
                <a:ea typeface="Calibri" panose="020F0502020204030204" pitchFamily="34" charset="0"/>
                <a:cs typeface="Times New Roman" panose="02020603050405020304" pitchFamily="18" charset="0"/>
              </a:rPr>
              <a:t>’ datatype. Symbol variable is mainly used to keep track of which symbol is used by the player for the game. </a:t>
            </a:r>
          </a:p>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Create a Boolean variable named </a:t>
            </a:r>
            <a:r>
              <a:rPr lang="en-CA" sz="2400" b="1" dirty="0">
                <a:effectLst/>
                <a:latin typeface="Calibri" panose="020F0502020204030204" pitchFamily="34" charset="0"/>
                <a:ea typeface="Calibri" panose="020F0502020204030204" pitchFamily="34" charset="0"/>
                <a:cs typeface="Times New Roman" panose="02020603050405020304" pitchFamily="18" charset="0"/>
              </a:rPr>
              <a:t>isPlayer1</a:t>
            </a:r>
            <a:r>
              <a:rPr lang="en-CA" sz="2400" dirty="0">
                <a:effectLst/>
                <a:latin typeface="Calibri" panose="020F0502020204030204" pitchFamily="34" charset="0"/>
                <a:ea typeface="Calibri" panose="020F0502020204030204" pitchFamily="34" charset="0"/>
                <a:cs typeface="Times New Roman" panose="02020603050405020304" pitchFamily="18" charset="0"/>
              </a:rPr>
              <a:t> which we set to true.</a:t>
            </a:r>
          </a:p>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Then, we set the position on the board to player’s symbol. And use the if else again to print out the player’s turn.</a:t>
            </a:r>
          </a:p>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Create a two int variables </a:t>
            </a:r>
            <a:r>
              <a:rPr lang="en-CA" sz="2400" b="1" dirty="0">
                <a:effectLst/>
                <a:latin typeface="Calibri" panose="020F0502020204030204" pitchFamily="34" charset="0"/>
                <a:ea typeface="Calibri" panose="020F0502020204030204" pitchFamily="34" charset="0"/>
                <a:cs typeface="Times New Roman" panose="02020603050405020304" pitchFamily="18" charset="0"/>
              </a:rPr>
              <a:t>(int row, int col)</a:t>
            </a:r>
            <a:r>
              <a:rPr lang="en-CA" sz="2400" dirty="0">
                <a:effectLst/>
                <a:latin typeface="Calibri" panose="020F0502020204030204" pitchFamily="34" charset="0"/>
                <a:ea typeface="Calibri" panose="020F0502020204030204" pitchFamily="34" charset="0"/>
                <a:cs typeface="Times New Roman" panose="02020603050405020304" pitchFamily="18" charset="0"/>
              </a:rPr>
              <a:t> to get row and column number.</a:t>
            </a:r>
          </a:p>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Again, we use the scanner function to ask the user about rows and columns to play the game.</a:t>
            </a:r>
          </a:p>
          <a:p>
            <a:endParaRPr lang="en-CA" dirty="0"/>
          </a:p>
        </p:txBody>
      </p:sp>
    </p:spTree>
    <p:extLst>
      <p:ext uri="{BB962C8B-B14F-4D97-AF65-F5344CB8AC3E}">
        <p14:creationId xmlns:p14="http://schemas.microsoft.com/office/powerpoint/2010/main" val="50127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A180-3DBF-C355-211C-B18CC7F087E3}"/>
              </a:ext>
            </a:extLst>
          </p:cNvPr>
          <p:cNvSpPr>
            <a:spLocks noGrp="1"/>
          </p:cNvSpPr>
          <p:nvPr>
            <p:ph type="title"/>
          </p:nvPr>
        </p:nvSpPr>
        <p:spPr>
          <a:xfrm>
            <a:off x="3091542" y="288512"/>
            <a:ext cx="4139682" cy="1293028"/>
          </a:xfrm>
        </p:spPr>
        <p:txBody>
          <a:bodyPr/>
          <a:lstStyle/>
          <a:p>
            <a:r>
              <a:rPr lang="en-CA" dirty="0"/>
              <a:t>Continue…….</a:t>
            </a:r>
          </a:p>
        </p:txBody>
      </p:sp>
      <p:sp>
        <p:nvSpPr>
          <p:cNvPr id="3" name="Content Placeholder 2">
            <a:extLst>
              <a:ext uri="{FF2B5EF4-FFF2-40B4-BE49-F238E27FC236}">
                <a16:creationId xmlns:a16="http://schemas.microsoft.com/office/drawing/2014/main" id="{E4F9016D-87E6-95CF-035A-DC2E7F79687B}"/>
              </a:ext>
            </a:extLst>
          </p:cNvPr>
          <p:cNvSpPr>
            <a:spLocks noGrp="1"/>
          </p:cNvSpPr>
          <p:nvPr>
            <p:ph idx="1"/>
          </p:nvPr>
        </p:nvSpPr>
        <p:spPr/>
        <p:txBody>
          <a:bodyPr>
            <a:normAutofit fontScale="25000" lnSpcReduction="20000"/>
          </a:bodyPr>
          <a:lstStyle/>
          <a:p>
            <a:pPr marL="342900" lvl="0" indent="-342900">
              <a:lnSpc>
                <a:spcPct val="107000"/>
              </a:lnSpc>
              <a:buFont typeface="Symbol" panose="05050102010706020507" pitchFamily="18" charset="2"/>
              <a:buChar char=""/>
            </a:pPr>
            <a:r>
              <a:rPr lang="en-CA" sz="9600" dirty="0">
                <a:effectLst/>
                <a:latin typeface="Calibri" panose="020F0502020204030204" pitchFamily="34" charset="0"/>
                <a:ea typeface="Calibri" panose="020F0502020204030204" pitchFamily="34" charset="0"/>
                <a:cs typeface="Times New Roman" panose="02020603050405020304" pitchFamily="18" charset="0"/>
              </a:rPr>
              <a:t>Then, check the rows and columns are valid by using if else statement. Here, we use the if else statement because of two reasons. First to check, Are the rows and columns are out of bounds? And secondly, to check Is one of the players has made the move, which is already used by another player? We use a </a:t>
            </a:r>
            <a:r>
              <a:rPr lang="en-CA" sz="9600" b="1" dirty="0">
                <a:effectLst/>
                <a:latin typeface="Calibri" panose="020F0502020204030204" pitchFamily="34" charset="0"/>
                <a:ea typeface="Calibri" panose="020F0502020204030204" pitchFamily="34" charset="0"/>
                <a:cs typeface="Times New Roman" panose="02020603050405020304" pitchFamily="18" charset="0"/>
              </a:rPr>
              <a:t>WHILE</a:t>
            </a:r>
            <a:r>
              <a:rPr lang="en-CA" sz="9600" dirty="0">
                <a:effectLst/>
                <a:latin typeface="Calibri" panose="020F0502020204030204" pitchFamily="34" charset="0"/>
                <a:ea typeface="Calibri" panose="020F0502020204030204" pitchFamily="34" charset="0"/>
                <a:cs typeface="Times New Roman" panose="02020603050405020304" pitchFamily="18" charset="0"/>
              </a:rPr>
              <a:t> loop by setting the </a:t>
            </a:r>
            <a:r>
              <a:rPr lang="en-CA" sz="9600" b="1" dirty="0">
                <a:effectLst/>
                <a:latin typeface="Calibri" panose="020F0502020204030204" pitchFamily="34" charset="0"/>
                <a:ea typeface="Calibri" panose="020F0502020204030204" pitchFamily="34" charset="0"/>
                <a:cs typeface="Times New Roman" panose="02020603050405020304" pitchFamily="18" charset="0"/>
              </a:rPr>
              <a:t>(while(true))</a:t>
            </a:r>
            <a:r>
              <a:rPr lang="en-CA" sz="9600" dirty="0">
                <a:effectLst/>
                <a:latin typeface="Calibri" panose="020F0502020204030204" pitchFamily="34" charset="0"/>
                <a:ea typeface="Calibri" panose="020F0502020204030204" pitchFamily="34" charset="0"/>
                <a:cs typeface="Times New Roman" panose="02020603050405020304" pitchFamily="18" charset="0"/>
              </a:rPr>
              <a:t> to continue the game.</a:t>
            </a:r>
          </a:p>
          <a:p>
            <a:pPr marL="342900" lvl="0" indent="-342900">
              <a:lnSpc>
                <a:spcPct val="107000"/>
              </a:lnSpc>
              <a:buFont typeface="Symbol" panose="05050102010706020507" pitchFamily="18" charset="2"/>
              <a:buChar char=""/>
            </a:pPr>
            <a:r>
              <a:rPr lang="en-CA" sz="9600" dirty="0">
                <a:effectLst/>
                <a:latin typeface="Calibri" panose="020F0502020204030204" pitchFamily="34" charset="0"/>
                <a:ea typeface="Calibri" panose="020F0502020204030204" pitchFamily="34" charset="0"/>
                <a:cs typeface="Times New Roman" panose="02020603050405020304" pitchFamily="18" charset="0"/>
              </a:rPr>
              <a:t>After that, check whether the player has won by using new method </a:t>
            </a:r>
            <a:r>
              <a:rPr lang="en-CA" sz="9600" b="1" dirty="0">
                <a:effectLst/>
                <a:latin typeface="Calibri" panose="020F0502020204030204" pitchFamily="34" charset="0"/>
                <a:ea typeface="Calibri" panose="020F0502020204030204" pitchFamily="34" charset="0"/>
                <a:cs typeface="Times New Roman" panose="02020603050405020304" pitchFamily="18" charset="0"/>
              </a:rPr>
              <a:t>(</a:t>
            </a:r>
            <a:r>
              <a:rPr lang="en-CA" sz="9600" b="1" dirty="0" err="1">
                <a:effectLst/>
                <a:latin typeface="Calibri" panose="020F0502020204030204" pitchFamily="34" charset="0"/>
                <a:ea typeface="Calibri" panose="020F0502020204030204" pitchFamily="34" charset="0"/>
                <a:cs typeface="Times New Roman" panose="02020603050405020304" pitchFamily="18" charset="0"/>
              </a:rPr>
              <a:t>hasWon</a:t>
            </a:r>
            <a:r>
              <a:rPr lang="en-CA" sz="9600" b="1" dirty="0">
                <a:effectLst/>
                <a:latin typeface="Calibri" panose="020F0502020204030204" pitchFamily="34" charset="0"/>
                <a:ea typeface="Calibri" panose="020F0502020204030204" pitchFamily="34" charset="0"/>
                <a:cs typeface="Times New Roman" panose="02020603050405020304" pitchFamily="18" charset="0"/>
              </a:rPr>
              <a:t> char [] [] board))</a:t>
            </a:r>
            <a:r>
              <a:rPr lang="en-CA" sz="9600" dirty="0">
                <a:effectLst/>
                <a:latin typeface="Calibri" panose="020F0502020204030204" pitchFamily="34" charset="0"/>
                <a:ea typeface="Calibri" panose="020F0502020204030204" pitchFamily="34" charset="0"/>
                <a:cs typeface="Times New Roman" panose="02020603050405020304" pitchFamily="18" charset="0"/>
              </a:rPr>
              <a:t> with static variable. Here, we check the rows, columns, and diagonals to get three of the same symbols.</a:t>
            </a:r>
          </a:p>
          <a:p>
            <a:endParaRPr lang="en-CA" dirty="0"/>
          </a:p>
        </p:txBody>
      </p:sp>
    </p:spTree>
    <p:extLst>
      <p:ext uri="{BB962C8B-B14F-4D97-AF65-F5344CB8AC3E}">
        <p14:creationId xmlns:p14="http://schemas.microsoft.com/office/powerpoint/2010/main" val="306084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A180-3DBF-C355-211C-B18CC7F087E3}"/>
              </a:ext>
            </a:extLst>
          </p:cNvPr>
          <p:cNvSpPr>
            <a:spLocks noGrp="1"/>
          </p:cNvSpPr>
          <p:nvPr>
            <p:ph type="title"/>
          </p:nvPr>
        </p:nvSpPr>
        <p:spPr>
          <a:xfrm>
            <a:off x="3091542" y="288512"/>
            <a:ext cx="4139682" cy="1293028"/>
          </a:xfrm>
        </p:spPr>
        <p:txBody>
          <a:bodyPr/>
          <a:lstStyle/>
          <a:p>
            <a:r>
              <a:rPr lang="en-CA" dirty="0"/>
              <a:t>Continue…….</a:t>
            </a:r>
          </a:p>
        </p:txBody>
      </p:sp>
      <p:sp>
        <p:nvSpPr>
          <p:cNvPr id="3" name="Content Placeholder 2">
            <a:extLst>
              <a:ext uri="{FF2B5EF4-FFF2-40B4-BE49-F238E27FC236}">
                <a16:creationId xmlns:a16="http://schemas.microsoft.com/office/drawing/2014/main" id="{E4F9016D-87E6-95CF-035A-DC2E7F79687B}"/>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Then, we use which player has won by using if else statement and printing the message for the player who has won using </a:t>
            </a:r>
            <a:r>
              <a:rPr lang="en-CA" sz="2400" dirty="0" err="1">
                <a:effectLst/>
                <a:latin typeface="Calibri" panose="020F0502020204030204" pitchFamily="34" charset="0"/>
                <a:ea typeface="Calibri" panose="020F0502020204030204" pitchFamily="34" charset="0"/>
                <a:cs typeface="Times New Roman" panose="02020603050405020304" pitchFamily="18" charset="0"/>
              </a:rPr>
              <a:t>println</a:t>
            </a:r>
            <a:r>
              <a:rPr lang="en-CA" sz="2400" dirty="0">
                <a:effectLst/>
                <a:latin typeface="Calibri" panose="020F0502020204030204" pitchFamily="34" charset="0"/>
                <a:ea typeface="Calibri" panose="020F0502020204030204" pitchFamily="34" charset="0"/>
                <a:cs typeface="Times New Roman" panose="02020603050405020304" pitchFamily="18" charset="0"/>
              </a:rPr>
              <a:t> method. To end the game, we create a Boolean variable called </a:t>
            </a:r>
            <a:r>
              <a:rPr lang="en-CA" sz="2400" b="1" dirty="0" err="1">
                <a:effectLst/>
                <a:latin typeface="Calibri" panose="020F0502020204030204" pitchFamily="34" charset="0"/>
                <a:ea typeface="Calibri" panose="020F0502020204030204" pitchFamily="34" charset="0"/>
                <a:cs typeface="Times New Roman" panose="02020603050405020304" pitchFamily="18" charset="0"/>
              </a:rPr>
              <a:t>gameEnd</a:t>
            </a:r>
            <a:r>
              <a:rPr lang="en-CA" sz="2400" dirty="0">
                <a:effectLst/>
                <a:latin typeface="Calibri" panose="020F0502020204030204" pitchFamily="34" charset="0"/>
                <a:ea typeface="Calibri" panose="020F0502020204030204" pitchFamily="34" charset="0"/>
                <a:cs typeface="Times New Roman" panose="02020603050405020304" pitchFamily="18" charset="0"/>
              </a:rPr>
              <a:t> and set it to the true.</a:t>
            </a:r>
          </a:p>
          <a:p>
            <a:pPr marL="342900" lvl="0" indent="-342900">
              <a:lnSpc>
                <a:spcPct val="107000"/>
              </a:lnSpc>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Then, we use a method </a:t>
            </a:r>
            <a:r>
              <a:rPr lang="en-CA" sz="2400" b="1" dirty="0">
                <a:effectLst/>
                <a:latin typeface="Calibri" panose="020F0502020204030204" pitchFamily="34" charset="0"/>
                <a:ea typeface="Calibri" panose="020F0502020204030204" pitchFamily="34" charset="0"/>
                <a:cs typeface="Times New Roman" panose="02020603050405020304" pitchFamily="18" charset="0"/>
              </a:rPr>
              <a:t>(</a:t>
            </a:r>
            <a:r>
              <a:rPr lang="en-CA" sz="2400" b="1" dirty="0" err="1">
                <a:effectLst/>
                <a:latin typeface="Calibri" panose="020F0502020204030204" pitchFamily="34" charset="0"/>
                <a:ea typeface="Calibri" panose="020F0502020204030204" pitchFamily="34" charset="0"/>
                <a:cs typeface="Times New Roman" panose="02020603050405020304" pitchFamily="18" charset="0"/>
              </a:rPr>
              <a:t>isTied</a:t>
            </a:r>
            <a:r>
              <a:rPr lang="en-CA" sz="2400" b="1" dirty="0">
                <a:effectLst/>
                <a:latin typeface="Calibri" panose="020F0502020204030204" pitchFamily="34" charset="0"/>
                <a:ea typeface="Calibri" panose="020F0502020204030204" pitchFamily="34" charset="0"/>
                <a:cs typeface="Times New Roman" panose="02020603050405020304" pitchFamily="18" charset="0"/>
              </a:rPr>
              <a:t> (char [] [] board))</a:t>
            </a:r>
            <a:r>
              <a:rPr lang="en-CA" sz="2400" dirty="0">
                <a:effectLst/>
                <a:latin typeface="Calibri" panose="020F0502020204030204" pitchFamily="34" charset="0"/>
                <a:ea typeface="Calibri" panose="020F0502020204030204" pitchFamily="34" charset="0"/>
                <a:cs typeface="Times New Roman" panose="02020603050405020304" pitchFamily="18" charset="0"/>
              </a:rPr>
              <a:t> with the help of Boolean to check whether the board is full or not. And here, we use the </a:t>
            </a:r>
            <a:r>
              <a:rPr lang="en-CA" sz="2400" b="1" dirty="0">
                <a:effectLst/>
                <a:latin typeface="Calibri" panose="020F0502020204030204" pitchFamily="34" charset="0"/>
                <a:ea typeface="Calibri" panose="020F0502020204030204" pitchFamily="34" charset="0"/>
                <a:cs typeface="Times New Roman" panose="02020603050405020304" pitchFamily="18" charset="0"/>
              </a:rPr>
              <a:t>“</a:t>
            </a:r>
            <a:r>
              <a:rPr lang="en-CA" sz="2400" b="1" dirty="0" err="1">
                <a:effectLst/>
                <a:latin typeface="Calibri" panose="020F0502020204030204" pitchFamily="34" charset="0"/>
                <a:ea typeface="Calibri" panose="020F0502020204030204" pitchFamily="34" charset="0"/>
                <a:cs typeface="Times New Roman" panose="02020603050405020304" pitchFamily="18" charset="0"/>
              </a:rPr>
              <a:t>isTied</a:t>
            </a:r>
            <a:r>
              <a:rPr lang="en-CA" sz="2400" b="1" dirty="0">
                <a:effectLst/>
                <a:latin typeface="Calibri" panose="020F0502020204030204" pitchFamily="34" charset="0"/>
                <a:ea typeface="Calibri" panose="020F0502020204030204" pitchFamily="34" charset="0"/>
                <a:cs typeface="Times New Roman" panose="02020603050405020304" pitchFamily="18" charset="0"/>
              </a:rPr>
              <a:t>”</a:t>
            </a:r>
            <a:r>
              <a:rPr lang="en-CA" sz="2400" dirty="0">
                <a:effectLst/>
                <a:latin typeface="Calibri" panose="020F0502020204030204" pitchFamily="34" charset="0"/>
                <a:ea typeface="Calibri" panose="020F0502020204030204" pitchFamily="34" charset="0"/>
                <a:cs typeface="Times New Roman" panose="02020603050405020304" pitchFamily="18" charset="0"/>
              </a:rPr>
              <a:t> variable. Here, again we use the Boolean variable called </a:t>
            </a:r>
            <a:r>
              <a:rPr lang="en-CA" sz="2400" b="1" dirty="0" err="1">
                <a:effectLst/>
                <a:latin typeface="Calibri" panose="020F0502020204030204" pitchFamily="34" charset="0"/>
                <a:ea typeface="Calibri" panose="020F0502020204030204" pitchFamily="34" charset="0"/>
                <a:cs typeface="Times New Roman" panose="02020603050405020304" pitchFamily="18" charset="0"/>
              </a:rPr>
              <a:t>gameEnd</a:t>
            </a:r>
            <a:r>
              <a:rPr lang="en-CA" sz="2400" dirty="0">
                <a:effectLst/>
                <a:latin typeface="Calibri" panose="020F0502020204030204" pitchFamily="34" charset="0"/>
                <a:ea typeface="Calibri" panose="020F0502020204030204" pitchFamily="34" charset="0"/>
                <a:cs typeface="Times New Roman" panose="02020603050405020304" pitchFamily="18" charset="0"/>
              </a:rPr>
              <a:t> and set it to the true.</a:t>
            </a:r>
          </a:p>
          <a:p>
            <a:pPr marL="342900" lvl="0" indent="-342900">
              <a:lnSpc>
                <a:spcPct val="107000"/>
              </a:lnSpc>
              <a:spcAft>
                <a:spcPts val="800"/>
              </a:spcAft>
              <a:buFont typeface="Symbol" panose="05050102010706020507" pitchFamily="18" charset="2"/>
              <a:buChar char=""/>
            </a:pPr>
            <a:r>
              <a:rPr lang="en-CA" sz="2400" dirty="0">
                <a:effectLst/>
                <a:latin typeface="Calibri" panose="020F0502020204030204" pitchFamily="34" charset="0"/>
                <a:ea typeface="Calibri" panose="020F0502020204030204" pitchFamily="34" charset="0"/>
                <a:cs typeface="Times New Roman" panose="02020603050405020304" pitchFamily="18" charset="0"/>
              </a:rPr>
              <a:t>At last, we use a </a:t>
            </a:r>
            <a:r>
              <a:rPr lang="en-CA" sz="2400" b="1" dirty="0">
                <a:effectLst/>
                <a:latin typeface="Calibri" panose="020F0502020204030204" pitchFamily="34" charset="0"/>
                <a:ea typeface="Calibri" panose="020F0502020204030204" pitchFamily="34" charset="0"/>
                <a:cs typeface="Times New Roman" panose="02020603050405020304" pitchFamily="18" charset="0"/>
              </a:rPr>
              <a:t>drawboard(board)</a:t>
            </a:r>
            <a:r>
              <a:rPr lang="en-CA" sz="2400" dirty="0">
                <a:effectLst/>
                <a:latin typeface="Calibri" panose="020F0502020204030204" pitchFamily="34" charset="0"/>
                <a:ea typeface="Calibri" panose="020F0502020204030204" pitchFamily="34" charset="0"/>
                <a:cs typeface="Times New Roman" panose="02020603050405020304" pitchFamily="18" charset="0"/>
              </a:rPr>
              <a:t> to print the tic tac toe game board. And when one of the players has won, we end the game.</a:t>
            </a:r>
          </a:p>
          <a:p>
            <a:endParaRPr lang="en-CA" dirty="0"/>
          </a:p>
        </p:txBody>
      </p:sp>
    </p:spTree>
    <p:extLst>
      <p:ext uri="{BB962C8B-B14F-4D97-AF65-F5344CB8AC3E}">
        <p14:creationId xmlns:p14="http://schemas.microsoft.com/office/powerpoint/2010/main" val="172230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0C24-3366-649D-1F88-4A0047C4FC13}"/>
              </a:ext>
            </a:extLst>
          </p:cNvPr>
          <p:cNvSpPr>
            <a:spLocks noGrp="1"/>
          </p:cNvSpPr>
          <p:nvPr>
            <p:ph type="title"/>
          </p:nvPr>
        </p:nvSpPr>
        <p:spPr>
          <a:xfrm>
            <a:off x="5048249" y="411948"/>
            <a:ext cx="5419725" cy="902502"/>
          </a:xfrm>
        </p:spPr>
        <p:txBody>
          <a:bodyPr>
            <a:noAutofit/>
          </a:bodyPr>
          <a:lstStyle/>
          <a:p>
            <a:r>
              <a:rPr lang="en-CA" sz="2800" dirty="0"/>
              <a:t>Screenshot of the output</a:t>
            </a:r>
          </a:p>
        </p:txBody>
      </p:sp>
      <p:pic>
        <p:nvPicPr>
          <p:cNvPr id="5" name="Content Placeholder 4" descr="A screenshot of a computer&#10;&#10;Description automatically generated">
            <a:extLst>
              <a:ext uri="{FF2B5EF4-FFF2-40B4-BE49-F238E27FC236}">
                <a16:creationId xmlns:a16="http://schemas.microsoft.com/office/drawing/2014/main" id="{F7927A1F-82EE-F712-13FA-DFCE32D09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638300"/>
            <a:ext cx="9801225" cy="4962525"/>
          </a:xfrm>
        </p:spPr>
      </p:pic>
    </p:spTree>
    <p:extLst>
      <p:ext uri="{BB962C8B-B14F-4D97-AF65-F5344CB8AC3E}">
        <p14:creationId xmlns:p14="http://schemas.microsoft.com/office/powerpoint/2010/main" val="210185884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98</TotalTime>
  <Words>692</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Symbol</vt:lpstr>
      <vt:lpstr>Wingdings</vt:lpstr>
      <vt:lpstr>Vapor Trail</vt:lpstr>
      <vt:lpstr>TIC TAC TOE GAME</vt:lpstr>
      <vt:lpstr>Introduction   </vt:lpstr>
      <vt:lpstr>PROJECT OVERVIEW   </vt:lpstr>
      <vt:lpstr>PROJECT OVERVIEW   </vt:lpstr>
      <vt:lpstr>Functions that are used</vt:lpstr>
      <vt:lpstr>Continue…….</vt:lpstr>
      <vt:lpstr>Continue…….</vt:lpstr>
      <vt:lpstr>Continue…….</vt:lpstr>
      <vt:lpstr>Screenshot of the output</vt:lpstr>
      <vt:lpstr>Screenshot of the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GAME</dc:title>
  <dc:creator>Chanpreet Chanpreet</dc:creator>
  <cp:lastModifiedBy>sanjay virdi</cp:lastModifiedBy>
  <cp:revision>3</cp:revision>
  <dcterms:created xsi:type="dcterms:W3CDTF">2023-03-30T17:23:19Z</dcterms:created>
  <dcterms:modified xsi:type="dcterms:W3CDTF">2023-06-21T22:52:15Z</dcterms:modified>
</cp:coreProperties>
</file>