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2"/>
  </p:notesMasterIdLst>
  <p:sldIdLst>
    <p:sldId id="256" r:id="rId3"/>
    <p:sldId id="269" r:id="rId4"/>
    <p:sldId id="272" r:id="rId5"/>
    <p:sldId id="273" r:id="rId6"/>
    <p:sldId id="271" r:id="rId7"/>
    <p:sldId id="274" r:id="rId8"/>
    <p:sldId id="276" r:id="rId9"/>
    <p:sldId id="275" r:id="rId10"/>
    <p:sldId id="268" r:id="rId11"/>
  </p:sldIdLst>
  <p:sldSz cx="9144000" cy="5143500" type="screen16x9"/>
  <p:notesSz cx="6858000" cy="9144000"/>
  <p:embeddedFontLst>
    <p:embeddedFont>
      <p:font typeface="Chalkduster" panose="03050602040202020205" pitchFamily="66" charset="77"/>
      <p:regular r:id="rId13"/>
    </p:embeddedFont>
    <p:embeddedFont>
      <p:font typeface="Google Sans" pitchFamily="2" charset="0"/>
      <p:regular r:id="rId14"/>
      <p:bold r:id="rId15"/>
      <p:italic r:id="rId16"/>
      <p:boldItalic r:id="rId17"/>
    </p:embeddedFont>
    <p:embeddedFont>
      <p:font typeface="Montserrat Medium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359">
          <p15:clr>
            <a:srgbClr val="9AA0A6"/>
          </p15:clr>
        </p15:guide>
        <p15:guide id="2" orient="horz" pos="1189">
          <p15:clr>
            <a:srgbClr val="9AA0A6"/>
          </p15:clr>
        </p15:guide>
        <p15:guide id="3" orient="horz" pos="1296">
          <p15:clr>
            <a:srgbClr val="9AA0A6"/>
          </p15:clr>
        </p15:guide>
        <p15:guide id="4" pos="1152">
          <p15:clr>
            <a:srgbClr val="9AA0A6"/>
          </p15:clr>
        </p15:guide>
        <p15:guide id="5" orient="horz" pos="2448">
          <p15:clr>
            <a:srgbClr val="9AA0A6"/>
          </p15:clr>
        </p15:guide>
        <p15:guide id="6" orient="horz" pos="2300">
          <p15:clr>
            <a:srgbClr val="9AA0A6"/>
          </p15:clr>
        </p15:guide>
        <p15:guide id="7" pos="3456">
          <p15:clr>
            <a:srgbClr val="9AA0A6"/>
          </p15:clr>
        </p15:guide>
        <p15:guide id="8" pos="290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9BAE9-E484-4F2C-BAD3-7B08BEE53A1E}">
  <a:tblStyle styleId="{8579BAE9-E484-4F2C-BAD3-7B08BEE53A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/>
    <p:restoredTop sz="94766"/>
  </p:normalViewPr>
  <p:slideViewPr>
    <p:cSldViewPr snapToGrid="0">
      <p:cViewPr varScale="1">
        <p:scale>
          <a:sx n="115" d="100"/>
          <a:sy n="115" d="100"/>
        </p:scale>
        <p:origin x="1112" y="184"/>
      </p:cViewPr>
      <p:guideLst>
        <p:guide pos="2359"/>
        <p:guide orient="horz" pos="1189"/>
        <p:guide orient="horz" pos="1296"/>
        <p:guide pos="1152"/>
        <p:guide orient="horz" pos="2448"/>
        <p:guide orient="horz" pos="2300"/>
        <p:guide pos="3456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6c30646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086c30646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8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02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66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69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07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86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7 1">
  <p:cSld name="TITLE_AND_BODY_3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 1">
  <p:cSld name="OBJECT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 3">
  <p:cSld name="OBJECT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3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3">
  <p:cSld name="TITLE_AND_BODY_3_1_2_6_1_3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0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81" name="Google Shape;81;p30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82" name="Google Shape;82;p30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83" name="Google Shape;83;p30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30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30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30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" name="Google Shape;87;p30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88" name="Google Shape;88;p30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" name="Google Shape;89;p30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90" name="Google Shape;90;p30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30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30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30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94;p30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5" name="Google Shape;95;p30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0"/>
          <p:cNvSpPr/>
          <p:nvPr/>
        </p:nvSpPr>
        <p:spPr>
          <a:xfrm>
            <a:off x="0" y="-5150"/>
            <a:ext cx="91200" cy="51486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" name="Google Shape;97;p30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2020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 1">
  <p:cSld name="TITLE_AND_BODY_3">
    <p:bg>
      <p:bgPr>
        <a:noFill/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1">
  <p:cSld name="TITLE_AND_BODY_3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© 2020 Google LLC. All rights reserved.</a:t>
            </a:r>
            <a:endParaRPr sz="7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625" y="4517575"/>
            <a:ext cx="1311199" cy="234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6">
  <p:cSld name="Title Slide_1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1">
  <p:cSld name="TITLE_AND_BODY_3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7" name="Google Shape;1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5350" y="4875900"/>
            <a:ext cx="798660" cy="2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3">
  <p:cSld name="OBJECT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peer-pirate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6"/>
          <p:cNvSpPr/>
          <p:nvPr/>
        </p:nvSpPr>
        <p:spPr>
          <a:xfrm>
            <a:off x="161175" y="1665900"/>
            <a:ext cx="5286261" cy="9875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MLOps</a:t>
            </a:r>
            <a:b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</a:br>
            <a: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Pipelines and Architecture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pic>
        <p:nvPicPr>
          <p:cNvPr id="119" name="Google Shape;119;p3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118672" y="1600818"/>
            <a:ext cx="2597585" cy="261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91" y="179525"/>
            <a:ext cx="3051960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Objective &amp; Background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26AEF-4BC2-B582-5845-43594F94F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86" y="3178098"/>
            <a:ext cx="6191428" cy="1865041"/>
          </a:xfrm>
          <a:prstGeom prst="rect">
            <a:avLst/>
          </a:prstGeom>
        </p:spPr>
      </p:pic>
      <p:sp>
        <p:nvSpPr>
          <p:cNvPr id="215" name="Google Shape;215;p45"/>
          <p:cNvSpPr/>
          <p:nvPr/>
        </p:nvSpPr>
        <p:spPr>
          <a:xfrm>
            <a:off x="523750" y="613317"/>
            <a:ext cx="8171700" cy="266514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355BA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  <a:sym typeface="Montserrat Medium"/>
              </a:rPr>
              <a:t>Seamless ML integration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: No frontend changes while backend services can be adjusted. New ML versions should not interrupt the frontend.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  <a:sym typeface="Montserrat Medium"/>
              </a:rPr>
              <a:t>Infrastructure rollout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: Ensure effective training in terms of runtime and cost. 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  <a:sym typeface="Montserrat Medium"/>
              </a:rPr>
              <a:t>Automation focus: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GitOps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 approach for software lifecycle management.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  <a:sym typeface="Montserrat Medium"/>
              </a:rPr>
              <a:t>Proposed solution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: Utilize AWS for </a:t>
            </a:r>
            <a:r>
              <a:rPr lang="en-SG" dirty="0" err="1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MLOps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 platform and endpoint, leveraging familiarity while keeping the frontend on Azure CDN, interacting with the AWS-hosted API.</a:t>
            </a:r>
          </a:p>
        </p:txBody>
      </p:sp>
    </p:spTree>
    <p:extLst>
      <p:ext uri="{BB962C8B-B14F-4D97-AF65-F5344CB8AC3E}">
        <p14:creationId xmlns:p14="http://schemas.microsoft.com/office/powerpoint/2010/main" val="515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90" y="179525"/>
            <a:ext cx="2159864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CI/CD and Automation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568131" y="3051590"/>
            <a:ext cx="8171700" cy="1912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355BA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</a:rPr>
              <a:t>Utilize </a:t>
            </a:r>
            <a:r>
              <a:rPr lang="en-SG" b="1" dirty="0" err="1">
                <a:solidFill>
                  <a:srgbClr val="00B0F0"/>
                </a:solidFill>
                <a:latin typeface="Montserrat Medium"/>
                <a:cs typeface="Montserrat Medium"/>
              </a:rPr>
              <a:t>CodePipeline</a:t>
            </a: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</a:rPr>
              <a:t>, </a:t>
            </a:r>
            <a:r>
              <a:rPr lang="en-SG" b="1" dirty="0" err="1">
                <a:solidFill>
                  <a:srgbClr val="00B0F0"/>
                </a:solidFill>
                <a:latin typeface="Montserrat Medium"/>
                <a:cs typeface="Montserrat Medium"/>
              </a:rPr>
              <a:t>CodeCommit</a:t>
            </a: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</a:rPr>
              <a:t>, and </a:t>
            </a:r>
            <a:r>
              <a:rPr lang="en-SG" b="1" dirty="0" err="1">
                <a:solidFill>
                  <a:srgbClr val="00B0F0"/>
                </a:solidFill>
                <a:latin typeface="Montserrat Medium"/>
                <a:cs typeface="Montserrat Medium"/>
              </a:rPr>
              <a:t>CodeBuild</a:t>
            </a: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</a:rPr>
              <a:t> 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</a:rPr>
              <a:t>for Continuous Integration and Continuous Deployment (CI/CD) automation.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After code is merged/pushed to the main branch, </a:t>
            </a:r>
            <a:r>
              <a:rPr lang="en-SG" dirty="0" err="1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CodeBuild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 is triggered for operation like </a:t>
            </a:r>
            <a:r>
              <a:rPr lang="en-SG" b="1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unit testing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, </a:t>
            </a:r>
            <a:r>
              <a:rPr lang="en-SG" b="1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containerization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, </a:t>
            </a:r>
            <a:r>
              <a:rPr lang="en-SG" b="1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submission of new job 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and </a:t>
            </a:r>
            <a:r>
              <a:rPr lang="en-SG" b="1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deployment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CEC2EC-23C9-D17D-5AC2-82BAA0FF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91" y="579120"/>
            <a:ext cx="5603017" cy="235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8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89" y="179525"/>
            <a:ext cx="3029659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Seamless Training and Deployment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234535" y="697230"/>
            <a:ext cx="4377249" cy="40068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355BA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17500">
              <a:lnSpc>
                <a:spcPct val="150000"/>
              </a:lnSpc>
              <a:buSzPts val="1400"/>
              <a:buFont typeface="Montserrat Medium"/>
              <a:buChar char="●"/>
            </a:pPr>
            <a:r>
              <a:rPr lang="en-SG" sz="1200" b="1" dirty="0">
                <a:solidFill>
                  <a:srgbClr val="00B0F0"/>
                </a:solidFill>
                <a:latin typeface="Montserrat Medium"/>
                <a:cs typeface="Montserrat Medium"/>
              </a:rPr>
              <a:t>Automated Model Training</a:t>
            </a:r>
            <a:r>
              <a:rPr lang="en-SG" sz="1200" dirty="0">
                <a:solidFill>
                  <a:schemeClr val="tx1"/>
                </a:solidFill>
                <a:latin typeface="Montserrat Medium"/>
                <a:cs typeface="Montserrat Medium"/>
              </a:rPr>
              <a:t>: </a:t>
            </a:r>
            <a:r>
              <a:rPr lang="en-SG" sz="1200" dirty="0" err="1">
                <a:solidFill>
                  <a:schemeClr val="tx1"/>
                </a:solidFill>
                <a:latin typeface="Montserrat Medium"/>
                <a:cs typeface="Montserrat Medium"/>
              </a:rPr>
              <a:t>SageMaker</a:t>
            </a:r>
            <a:r>
              <a:rPr lang="en-SG" sz="1200" dirty="0">
                <a:solidFill>
                  <a:schemeClr val="tx1"/>
                </a:solidFill>
                <a:latin typeface="Montserrat Medium"/>
                <a:cs typeface="Montserrat Medium"/>
              </a:rPr>
              <a:t> training and processing jobs auto-triggered via </a:t>
            </a:r>
            <a:r>
              <a:rPr lang="en-SG" sz="1200" dirty="0" err="1">
                <a:solidFill>
                  <a:schemeClr val="tx1"/>
                </a:solidFill>
                <a:latin typeface="Montserrat Medium"/>
                <a:cs typeface="Montserrat Medium"/>
              </a:rPr>
              <a:t>CodeBuild</a:t>
            </a:r>
            <a:r>
              <a:rPr lang="en-SG" sz="1200" dirty="0">
                <a:solidFill>
                  <a:schemeClr val="tx1"/>
                </a:solidFill>
                <a:latin typeface="Montserrat Medium"/>
                <a:cs typeface="Montserrat Medium"/>
              </a:rPr>
              <a:t>.</a:t>
            </a:r>
          </a:p>
          <a:p>
            <a:pPr marL="457200" indent="-317500">
              <a:lnSpc>
                <a:spcPct val="150000"/>
              </a:lnSpc>
              <a:buSzPts val="1400"/>
              <a:buFont typeface="Montserrat Medium"/>
              <a:buChar char="●"/>
            </a:pPr>
            <a:r>
              <a:rPr lang="en-SG" sz="1200" b="1" dirty="0">
                <a:solidFill>
                  <a:srgbClr val="00B0F0"/>
                </a:solidFill>
                <a:latin typeface="Montserrat Medium"/>
                <a:cs typeface="Montserrat Medium"/>
              </a:rPr>
              <a:t>Model Approval Process: </a:t>
            </a:r>
            <a:r>
              <a:rPr lang="en-SG" sz="1200" dirty="0">
                <a:solidFill>
                  <a:schemeClr val="tx1"/>
                </a:solidFill>
                <a:latin typeface="Montserrat Medium"/>
                <a:cs typeface="Montserrat Medium"/>
              </a:rPr>
              <a:t>Uploaded model requires user approval in the model registry.</a:t>
            </a:r>
          </a:p>
          <a:p>
            <a:pPr marL="457200" indent="-317500">
              <a:lnSpc>
                <a:spcPct val="150000"/>
              </a:lnSpc>
              <a:buSzPts val="1400"/>
              <a:buFont typeface="Montserrat Medium"/>
              <a:buChar char="●"/>
            </a:pPr>
            <a:r>
              <a:rPr lang="en-SG" sz="1200" b="1" dirty="0">
                <a:solidFill>
                  <a:srgbClr val="00B0F0"/>
                </a:solidFill>
                <a:latin typeface="Montserrat Medium"/>
                <a:cs typeface="Montserrat Medium"/>
              </a:rPr>
              <a:t>Auto-Rollback Mechanism</a:t>
            </a:r>
            <a:r>
              <a:rPr lang="en-SG" sz="1200" dirty="0">
                <a:solidFill>
                  <a:schemeClr val="tx1"/>
                </a:solidFill>
                <a:latin typeface="Montserrat Medium"/>
                <a:cs typeface="Montserrat Medium"/>
              </a:rPr>
              <a:t>: If issues arise, </a:t>
            </a:r>
            <a:r>
              <a:rPr lang="en-SG" sz="1200" dirty="0" err="1">
                <a:solidFill>
                  <a:schemeClr val="tx1"/>
                </a:solidFill>
                <a:latin typeface="Montserrat Medium"/>
                <a:cs typeface="Montserrat Medium"/>
              </a:rPr>
              <a:t>SageMaker</a:t>
            </a:r>
            <a:r>
              <a:rPr lang="en-SG" sz="1200" dirty="0">
                <a:solidFill>
                  <a:schemeClr val="tx1"/>
                </a:solidFill>
                <a:latin typeface="Montserrat Medium"/>
                <a:cs typeface="Montserrat Medium"/>
              </a:rPr>
              <a:t> triggers auto rollback to the previous fleet, ensuring endpoint availability and minimizing production impact.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C78F56-A3BC-8D36-F8A0-A3C4CB873BA9}"/>
              </a:ext>
            </a:extLst>
          </p:cNvPr>
          <p:cNvGrpSpPr/>
          <p:nvPr/>
        </p:nvGrpSpPr>
        <p:grpSpPr>
          <a:xfrm>
            <a:off x="4868603" y="568325"/>
            <a:ext cx="4040862" cy="3345753"/>
            <a:chOff x="4249698" y="686436"/>
            <a:chExt cx="4740632" cy="40068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4967F3-8D1E-8C54-D7AA-5D5B4138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9698" y="686436"/>
              <a:ext cx="4740632" cy="400684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EFE593B-5457-C5C9-48E1-C0A28C52F7CA}"/>
                </a:ext>
              </a:extLst>
            </p:cNvPr>
            <p:cNvSpPr txBox="1"/>
            <p:nvPr/>
          </p:nvSpPr>
          <p:spPr>
            <a:xfrm>
              <a:off x="4472940" y="1951255"/>
              <a:ext cx="1623058" cy="3133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halkduster" panose="03050602040202020205" pitchFamily="66" charset="77"/>
                  <a:cs typeface="Blackadder ITC" panose="020F0502020204030204" pitchFamily="34" charset="0"/>
                </a:rPr>
                <a:t>ECR Image</a:t>
              </a:r>
              <a:endParaRPr sz="1050" dirty="0">
                <a:latin typeface="Chalkduster" panose="03050602040202020205" pitchFamily="66" charset="77"/>
                <a:cs typeface="Blackadder ITC" panose="020F050202020403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991C7B3-C7CD-CAB1-D924-AF0BAA19F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05"/>
          <a:stretch/>
        </p:blipFill>
        <p:spPr>
          <a:xfrm>
            <a:off x="6211229" y="4162006"/>
            <a:ext cx="2208871" cy="8263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38B2E-0EAD-CE89-012D-9B2CCF02826D}"/>
              </a:ext>
            </a:extLst>
          </p:cNvPr>
          <p:cNvCxnSpPr>
            <a:cxnSpLocks/>
          </p:cNvCxnSpPr>
          <p:nvPr/>
        </p:nvCxnSpPr>
        <p:spPr>
          <a:xfrm>
            <a:off x="8084636" y="3813717"/>
            <a:ext cx="0" cy="4040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0A21C-8DD2-5865-3529-2667F9FE2E36}"/>
              </a:ext>
            </a:extLst>
          </p:cNvPr>
          <p:cNvSpPr/>
          <p:nvPr/>
        </p:nvSpPr>
        <p:spPr>
          <a:xfrm>
            <a:off x="4984594" y="4943740"/>
            <a:ext cx="446049" cy="15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87CE4-C9D0-9253-E100-1AD9E9ECE5EF}"/>
              </a:ext>
            </a:extLst>
          </p:cNvPr>
          <p:cNvSpPr txBox="1"/>
          <p:nvPr/>
        </p:nvSpPr>
        <p:spPr>
          <a:xfrm>
            <a:off x="7985181" y="3926092"/>
            <a:ext cx="10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halkduster" panose="03050602040202020205" pitchFamily="66" charset="77"/>
                <a:cs typeface="Blackadder ITC" panose="020F0502020204030204" pitchFamily="34" charset="0"/>
              </a:rPr>
              <a:t>Approval</a:t>
            </a:r>
            <a:endParaRPr sz="1050" dirty="0">
              <a:latin typeface="Chalkduster" panose="03050602040202020205" pitchFamily="66" charset="77"/>
              <a:cs typeface="Blackadder ITC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1CFF68-C3EC-C104-A1E1-3AF9BA8990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" t="-2880" r="84487" b="2880"/>
          <a:stretch/>
        </p:blipFill>
        <p:spPr>
          <a:xfrm>
            <a:off x="5621144" y="4117402"/>
            <a:ext cx="542981" cy="8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90" y="179525"/>
            <a:ext cx="1847629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Proposal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sp>
        <p:nvSpPr>
          <p:cNvPr id="8" name="AutoShape 2" descr="AWS API Services - Cloud Training | SloopStash">
            <a:extLst>
              <a:ext uri="{FF2B5EF4-FFF2-40B4-BE49-F238E27FC236}">
                <a16:creationId xmlns:a16="http://schemas.microsoft.com/office/drawing/2014/main" id="{EB91A9C9-8110-C0D4-2953-26D5DE03B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AutoShape 4" descr="AWS API Services - Cloud Training | SloopStash">
            <a:extLst>
              <a:ext uri="{FF2B5EF4-FFF2-40B4-BE49-F238E27FC236}">
                <a16:creationId xmlns:a16="http://schemas.microsoft.com/office/drawing/2014/main" id="{B25DB6B7-BDC2-CF37-070B-5E9AF37F06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83DFA-1D74-7A0B-0E20-49CADE3F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083"/>
            <a:ext cx="9144000" cy="4106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0C758E-463E-DA6F-022A-7609C802AFDA}"/>
              </a:ext>
            </a:extLst>
          </p:cNvPr>
          <p:cNvSpPr txBox="1"/>
          <p:nvPr/>
        </p:nvSpPr>
        <p:spPr>
          <a:xfrm>
            <a:off x="8239008" y="273805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hlinkClick r:id="rId4"/>
              </a:rPr>
              <a:t>www.peer-pirates.com</a:t>
            </a:r>
            <a:endParaRPr lang="en-US" sz="600" dirty="0"/>
          </a:p>
          <a:p>
            <a:pPr algn="ctr"/>
            <a:r>
              <a:rPr lang="en-US" sz="600" dirty="0"/>
              <a:t>Web Frontend</a:t>
            </a:r>
            <a:endParaRPr sz="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7E800-DDD6-52C0-E6A7-59BCD05D6042}"/>
              </a:ext>
            </a:extLst>
          </p:cNvPr>
          <p:cNvSpPr txBox="1"/>
          <p:nvPr/>
        </p:nvSpPr>
        <p:spPr>
          <a:xfrm>
            <a:off x="662421" y="371335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Secure File </a:t>
            </a:r>
          </a:p>
          <a:p>
            <a:pPr algn="ctr"/>
            <a:r>
              <a:rPr lang="en-US" sz="600" dirty="0"/>
              <a:t>Transfer</a:t>
            </a:r>
            <a:endParaRPr sz="600" dirty="0"/>
          </a:p>
        </p:txBody>
      </p:sp>
    </p:spTree>
    <p:extLst>
      <p:ext uri="{BB962C8B-B14F-4D97-AF65-F5344CB8AC3E}">
        <p14:creationId xmlns:p14="http://schemas.microsoft.com/office/powerpoint/2010/main" val="123943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90" y="179525"/>
            <a:ext cx="3604690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Infra as Code - Terraform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159590" y="952305"/>
            <a:ext cx="4801030" cy="36768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355BA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1" i="0" dirty="0">
                <a:solidFill>
                  <a:schemeClr val="tx1"/>
                </a:solidFill>
                <a:effectLst/>
                <a:latin typeface="Söhne"/>
              </a:rPr>
              <a:t>Infrastructure as Code (</a:t>
            </a:r>
            <a:r>
              <a:rPr lang="en-SG" b="1" i="0" dirty="0" err="1">
                <a:solidFill>
                  <a:schemeClr val="tx1"/>
                </a:solidFill>
                <a:effectLst/>
                <a:latin typeface="Söhne"/>
              </a:rPr>
              <a:t>IaC</a:t>
            </a:r>
            <a:r>
              <a:rPr lang="en-SG" b="1" i="0" dirty="0">
                <a:solidFill>
                  <a:schemeClr val="tx1"/>
                </a:solidFill>
                <a:effectLst/>
                <a:latin typeface="Söhne"/>
              </a:rPr>
              <a:t>) e</a:t>
            </a: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nables </a:t>
            </a:r>
            <a:r>
              <a:rPr lang="en-SG" b="1" i="0" dirty="0">
                <a:solidFill>
                  <a:srgbClr val="00B0F0"/>
                </a:solidFill>
                <a:effectLst/>
                <a:latin typeface="Söhne"/>
              </a:rPr>
              <a:t>infrastructure provisioning </a:t>
            </a: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and </a:t>
            </a:r>
            <a:r>
              <a:rPr lang="en-SG" b="1" i="0" dirty="0">
                <a:solidFill>
                  <a:srgbClr val="00B0F0"/>
                </a:solidFill>
                <a:effectLst/>
                <a:latin typeface="Söhne"/>
              </a:rPr>
              <a:t>management through code</a:t>
            </a: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, offering repeatability, consistency, and version control.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Allows for orchestration of the entire infrastructure lifecycle, from creation to modification to decommissioning.</a:t>
            </a:r>
            <a:endParaRPr lang="en-SG" dirty="0">
              <a:solidFill>
                <a:schemeClr val="tx1"/>
              </a:solidFill>
              <a:latin typeface="Söhne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chemeClr val="tx1"/>
                </a:solidFill>
                <a:latin typeface="Söhne"/>
              </a:rPr>
              <a:t>Terraform</a:t>
            </a:r>
            <a:r>
              <a:rPr lang="en-SG" dirty="0">
                <a:solidFill>
                  <a:schemeClr val="tx1"/>
                </a:solidFill>
                <a:latin typeface="Söhne"/>
              </a:rPr>
              <a:t> </a:t>
            </a: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supports multiple cloud providers (AWS, Azure, Google Cloud, etc.) and various services within these providers.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Supports collaboration by enabling teams to work on the same infrastructure codebase.</a:t>
            </a:r>
          </a:p>
          <a:p>
            <a:pPr algn="l"/>
            <a:endParaRPr lang="en-SG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7503A2E-D3D5-8273-9219-43FB93582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6" t="22963" r="13571" b="13037"/>
          <a:stretch/>
        </p:blipFill>
        <p:spPr bwMode="auto">
          <a:xfrm>
            <a:off x="5029200" y="1561347"/>
            <a:ext cx="4046220" cy="24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/>
          <p:nvPr/>
        </p:nvSpPr>
        <p:spPr>
          <a:xfrm>
            <a:off x="2481426" y="2174888"/>
            <a:ext cx="3913066" cy="4584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Q &amp; A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pic>
        <p:nvPicPr>
          <p:cNvPr id="234" name="Google Shape;234;p48"/>
          <p:cNvPicPr preferRelativeResize="0"/>
          <p:nvPr/>
        </p:nvPicPr>
        <p:blipFill rotWithShape="1">
          <a:blip r:embed="rId3">
            <a:alphaModFix/>
          </a:blip>
          <a:srcRect b="36443"/>
          <a:stretch/>
        </p:blipFill>
        <p:spPr>
          <a:xfrm>
            <a:off x="8452351" y="4960899"/>
            <a:ext cx="627923" cy="12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68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/>
          <p:nvPr/>
        </p:nvSpPr>
        <p:spPr>
          <a:xfrm>
            <a:off x="2481426" y="2174888"/>
            <a:ext cx="3913066" cy="4584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Code Base Presentation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pic>
        <p:nvPicPr>
          <p:cNvPr id="234" name="Google Shape;234;p48"/>
          <p:cNvPicPr preferRelativeResize="0"/>
          <p:nvPr/>
        </p:nvPicPr>
        <p:blipFill rotWithShape="1">
          <a:blip r:embed="rId3">
            <a:alphaModFix/>
          </a:blip>
          <a:srcRect b="36443"/>
          <a:stretch/>
        </p:blipFill>
        <p:spPr>
          <a:xfrm>
            <a:off x="8452351" y="4960899"/>
            <a:ext cx="627923" cy="12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91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/>
          <p:nvPr/>
        </p:nvSpPr>
        <p:spPr>
          <a:xfrm>
            <a:off x="2481426" y="2174888"/>
            <a:ext cx="3913066" cy="4584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THANK YOU</a:t>
            </a:r>
          </a:p>
        </p:txBody>
      </p:sp>
      <p:pic>
        <p:nvPicPr>
          <p:cNvPr id="234" name="Google Shape;234;p48"/>
          <p:cNvPicPr preferRelativeResize="0"/>
          <p:nvPr/>
        </p:nvPicPr>
        <p:blipFill rotWithShape="1">
          <a:blip r:embed="rId3">
            <a:alphaModFix/>
          </a:blip>
          <a:srcRect b="36443"/>
          <a:stretch/>
        </p:blipFill>
        <p:spPr>
          <a:xfrm>
            <a:off x="8452351" y="4960899"/>
            <a:ext cx="627923" cy="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291</Words>
  <Application>Microsoft Macintosh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Montserrat;600</vt:lpstr>
      <vt:lpstr>Montserrat Medium</vt:lpstr>
      <vt:lpstr>Google Sans</vt:lpstr>
      <vt:lpstr>Chalkduster</vt:lpstr>
      <vt:lpstr>Arial</vt:lpstr>
      <vt:lpstr>Söhne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 Chee Kean</cp:lastModifiedBy>
  <cp:revision>56</cp:revision>
  <dcterms:modified xsi:type="dcterms:W3CDTF">2023-11-20T11:37:03Z</dcterms:modified>
</cp:coreProperties>
</file>