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6" r:id="rId3"/>
    <p:sldId id="260" r:id="rId4"/>
    <p:sldId id="277" r:id="rId5"/>
    <p:sldId id="283" r:id="rId6"/>
    <p:sldId id="281" r:id="rId7"/>
    <p:sldId id="282" r:id="rId8"/>
    <p:sldId id="278" r:id="rId9"/>
    <p:sldId id="284" r:id="rId10"/>
    <p:sldId id="285" r:id="rId11"/>
    <p:sldId id="287" r:id="rId12"/>
    <p:sldId id="286" r:id="rId13"/>
    <p:sldId id="288" r:id="rId14"/>
    <p:sldId id="290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FEC"/>
    <a:srgbClr val="5C4E48"/>
    <a:srgbClr val="87726A"/>
    <a:srgbClr val="7D736F"/>
    <a:srgbClr val="2F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80104" autoAdjust="0"/>
  </p:normalViewPr>
  <p:slideViewPr>
    <p:cSldViewPr snapToGrid="0">
      <p:cViewPr varScale="1">
        <p:scale>
          <a:sx n="76" d="100"/>
          <a:sy n="76" d="100"/>
        </p:scale>
        <p:origin x="120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1312-F8FF-44E8-AA27-CABBDD7E334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B53A7-EED5-45C2-9162-9A5FC4D5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4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4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8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7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0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1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5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2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53A7-EED5-45C2-9162-9A5FC4D526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9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kern="0" dirty="0" smtClean="0">
                <a:solidFill>
                  <a:srgbClr val="87726A"/>
                </a:solidFill>
              </a:rPr>
              <a:t>가속도 센서를 이용한 웨이트 운동 가이드 시스템</a:t>
            </a:r>
            <a:endParaRPr lang="ko-KR" altLang="en-US" sz="2400" kern="0" dirty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7526" y="4534631"/>
            <a:ext cx="51690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87726A"/>
                </a:solidFill>
              </a:rPr>
              <a:t>20141808 </a:t>
            </a:r>
            <a:r>
              <a:rPr lang="ko-KR" altLang="en-US" b="1" kern="0" dirty="0">
                <a:solidFill>
                  <a:srgbClr val="87726A"/>
                </a:solidFill>
              </a:rPr>
              <a:t>조용호</a:t>
            </a:r>
            <a:endParaRPr lang="en-US" altLang="ko-KR" b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87726A"/>
                </a:solidFill>
              </a:rPr>
              <a:t>20141821 </a:t>
            </a:r>
            <a:r>
              <a:rPr lang="ko-KR" altLang="en-US" b="1" kern="0" dirty="0">
                <a:solidFill>
                  <a:srgbClr val="87726A"/>
                </a:solidFill>
              </a:rPr>
              <a:t>하정원</a:t>
            </a:r>
            <a:endParaRPr lang="en-US" altLang="ko-KR" b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87726A"/>
                </a:solidFill>
              </a:rPr>
              <a:t>20152550 </a:t>
            </a:r>
            <a:r>
              <a:rPr lang="ko-KR" altLang="en-US" b="1" kern="0" dirty="0">
                <a:solidFill>
                  <a:srgbClr val="87726A"/>
                </a:solidFill>
              </a:rPr>
              <a:t>김상하</a:t>
            </a:r>
            <a:endParaRPr lang="en-US" altLang="ko-KR" b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87726A"/>
                </a:solidFill>
              </a:rPr>
              <a:t>20152537 </a:t>
            </a:r>
            <a:r>
              <a:rPr lang="ko-KR" altLang="en-US" b="1" kern="0" dirty="0">
                <a:solidFill>
                  <a:srgbClr val="87726A"/>
                </a:solidFill>
              </a:rPr>
              <a:t>김동찬</a:t>
            </a:r>
            <a:endParaRPr lang="en-US" altLang="ko-KR" b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srgbClr val="87726A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430208" y="1857180"/>
            <a:ext cx="1259892" cy="800508"/>
            <a:chOff x="8430208" y="1857180"/>
            <a:chExt cx="1259892" cy="800508"/>
          </a:xfrm>
        </p:grpSpPr>
        <p:sp>
          <p:nvSpPr>
            <p:cNvPr id="13" name="자유형 12"/>
            <p:cNvSpPr/>
            <p:nvPr/>
          </p:nvSpPr>
          <p:spPr>
            <a:xfrm>
              <a:off x="8430208" y="1857180"/>
              <a:ext cx="1259892" cy="800508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566" h="936272">
                  <a:moveTo>
                    <a:pt x="7509" y="897863"/>
                  </a:moveTo>
                  <a:cubicBezTo>
                    <a:pt x="73391" y="773244"/>
                    <a:pt x="250000" y="302418"/>
                    <a:pt x="426609" y="157294"/>
                  </a:cubicBezTo>
                  <a:cubicBezTo>
                    <a:pt x="603218" y="12170"/>
                    <a:pt x="775991" y="-35851"/>
                    <a:pt x="1067166" y="27119"/>
                  </a:cubicBezTo>
                  <a:cubicBezTo>
                    <a:pt x="1358341" y="90089"/>
                    <a:pt x="1473434" y="341047"/>
                    <a:pt x="1473566" y="492256"/>
                  </a:cubicBezTo>
                  <a:cubicBezTo>
                    <a:pt x="1473698" y="643465"/>
                    <a:pt x="1424617" y="836215"/>
                    <a:pt x="1067959" y="934375"/>
                  </a:cubicBezTo>
                  <a:cubicBezTo>
                    <a:pt x="749401" y="961098"/>
                    <a:pt x="679551" y="696779"/>
                    <a:pt x="502809" y="690694"/>
                  </a:cubicBezTo>
                  <a:cubicBezTo>
                    <a:pt x="326067" y="684609"/>
                    <a:pt x="-58373" y="1022482"/>
                    <a:pt x="7509" y="897863"/>
                  </a:cubicBezTo>
                  <a:close/>
                </a:path>
              </a:pathLst>
            </a:cu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76317" y="1910872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8502405" y="1912724"/>
              <a:ext cx="1155759" cy="688833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  <a:gd name="connsiteX0" fmla="*/ 7292 w 1488850"/>
                <a:gd name="connsiteY0" fmla="*/ 810229 h 933990"/>
                <a:gd name="connsiteX1" fmla="*/ 441893 w 1488850"/>
                <a:gd name="connsiteY1" fmla="*/ 154915 h 933990"/>
                <a:gd name="connsiteX2" fmla="*/ 1082450 w 1488850"/>
                <a:gd name="connsiteY2" fmla="*/ 24740 h 933990"/>
                <a:gd name="connsiteX3" fmla="*/ 1488850 w 1488850"/>
                <a:gd name="connsiteY3" fmla="*/ 489877 h 933990"/>
                <a:gd name="connsiteX4" fmla="*/ 1083243 w 1488850"/>
                <a:gd name="connsiteY4" fmla="*/ 931996 h 933990"/>
                <a:gd name="connsiteX5" fmla="*/ 518093 w 1488850"/>
                <a:gd name="connsiteY5" fmla="*/ 688315 h 933990"/>
                <a:gd name="connsiteX6" fmla="*/ 7292 w 1488850"/>
                <a:gd name="connsiteY6" fmla="*/ 810229 h 933990"/>
                <a:gd name="connsiteX0" fmla="*/ 39 w 1481597"/>
                <a:gd name="connsiteY0" fmla="*/ 810227 h 933634"/>
                <a:gd name="connsiteX1" fmla="*/ 434640 w 1481597"/>
                <a:gd name="connsiteY1" fmla="*/ 154913 h 933634"/>
                <a:gd name="connsiteX2" fmla="*/ 1075197 w 1481597"/>
                <a:gd name="connsiteY2" fmla="*/ 24738 h 933634"/>
                <a:gd name="connsiteX3" fmla="*/ 1481597 w 1481597"/>
                <a:gd name="connsiteY3" fmla="*/ 489875 h 933634"/>
                <a:gd name="connsiteX4" fmla="*/ 1075990 w 1481597"/>
                <a:gd name="connsiteY4" fmla="*/ 931994 h 933634"/>
                <a:gd name="connsiteX5" fmla="*/ 456587 w 1481597"/>
                <a:gd name="connsiteY5" fmla="*/ 630184 h 933634"/>
                <a:gd name="connsiteX6" fmla="*/ 39 w 1481597"/>
                <a:gd name="connsiteY6" fmla="*/ 810227 h 933634"/>
                <a:gd name="connsiteX0" fmla="*/ 394 w 1481952"/>
                <a:gd name="connsiteY0" fmla="*/ 810227 h 933579"/>
                <a:gd name="connsiteX1" fmla="*/ 434995 w 1481952"/>
                <a:gd name="connsiteY1" fmla="*/ 154913 h 933579"/>
                <a:gd name="connsiteX2" fmla="*/ 1075552 w 1481952"/>
                <a:gd name="connsiteY2" fmla="*/ 24738 h 933579"/>
                <a:gd name="connsiteX3" fmla="*/ 1481952 w 1481952"/>
                <a:gd name="connsiteY3" fmla="*/ 489875 h 933579"/>
                <a:gd name="connsiteX4" fmla="*/ 1076345 w 1481952"/>
                <a:gd name="connsiteY4" fmla="*/ 931994 h 933579"/>
                <a:gd name="connsiteX5" fmla="*/ 507320 w 1481952"/>
                <a:gd name="connsiteY5" fmla="*/ 618559 h 933579"/>
                <a:gd name="connsiteX6" fmla="*/ 394 w 1481952"/>
                <a:gd name="connsiteY6" fmla="*/ 810227 h 933579"/>
                <a:gd name="connsiteX0" fmla="*/ 394 w 1482284"/>
                <a:gd name="connsiteY0" fmla="*/ 810227 h 887281"/>
                <a:gd name="connsiteX1" fmla="*/ 434995 w 1482284"/>
                <a:gd name="connsiteY1" fmla="*/ 154913 h 887281"/>
                <a:gd name="connsiteX2" fmla="*/ 1075552 w 1482284"/>
                <a:gd name="connsiteY2" fmla="*/ 24738 h 887281"/>
                <a:gd name="connsiteX3" fmla="*/ 1481952 w 1482284"/>
                <a:gd name="connsiteY3" fmla="*/ 489875 h 887281"/>
                <a:gd name="connsiteX4" fmla="*/ 1029842 w 1482284"/>
                <a:gd name="connsiteY4" fmla="*/ 885491 h 887281"/>
                <a:gd name="connsiteX5" fmla="*/ 507320 w 1482284"/>
                <a:gd name="connsiteY5" fmla="*/ 618559 h 887281"/>
                <a:gd name="connsiteX6" fmla="*/ 394 w 1482284"/>
                <a:gd name="connsiteY6" fmla="*/ 810227 h 887281"/>
                <a:gd name="connsiteX0" fmla="*/ 394 w 1482284"/>
                <a:gd name="connsiteY0" fmla="*/ 810227 h 885491"/>
                <a:gd name="connsiteX1" fmla="*/ 434995 w 1482284"/>
                <a:gd name="connsiteY1" fmla="*/ 154913 h 885491"/>
                <a:gd name="connsiteX2" fmla="*/ 1075552 w 1482284"/>
                <a:gd name="connsiteY2" fmla="*/ 24738 h 885491"/>
                <a:gd name="connsiteX3" fmla="*/ 1481952 w 1482284"/>
                <a:gd name="connsiteY3" fmla="*/ 489875 h 885491"/>
                <a:gd name="connsiteX4" fmla="*/ 1029842 w 1482284"/>
                <a:gd name="connsiteY4" fmla="*/ 885491 h 885491"/>
                <a:gd name="connsiteX5" fmla="*/ 507320 w 1482284"/>
                <a:gd name="connsiteY5" fmla="*/ 618559 h 885491"/>
                <a:gd name="connsiteX6" fmla="*/ 394 w 1482284"/>
                <a:gd name="connsiteY6" fmla="*/ 810227 h 885491"/>
                <a:gd name="connsiteX0" fmla="*/ 3829 w 1485719"/>
                <a:gd name="connsiteY0" fmla="*/ 810227 h 885491"/>
                <a:gd name="connsiteX1" fmla="*/ 438430 w 1485719"/>
                <a:gd name="connsiteY1" fmla="*/ 154913 h 885491"/>
                <a:gd name="connsiteX2" fmla="*/ 1078987 w 1485719"/>
                <a:gd name="connsiteY2" fmla="*/ 24738 h 885491"/>
                <a:gd name="connsiteX3" fmla="*/ 1485387 w 1485719"/>
                <a:gd name="connsiteY3" fmla="*/ 489875 h 885491"/>
                <a:gd name="connsiteX4" fmla="*/ 1033277 w 1485719"/>
                <a:gd name="connsiteY4" fmla="*/ 885491 h 885491"/>
                <a:gd name="connsiteX5" fmla="*/ 510755 w 1485719"/>
                <a:gd name="connsiteY5" fmla="*/ 618559 h 885491"/>
                <a:gd name="connsiteX6" fmla="*/ 3829 w 1485719"/>
                <a:gd name="connsiteY6" fmla="*/ 810227 h 8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719" h="885491">
                  <a:moveTo>
                    <a:pt x="3829" y="810227"/>
                  </a:moveTo>
                  <a:cubicBezTo>
                    <a:pt x="49902" y="736828"/>
                    <a:pt x="259237" y="285828"/>
                    <a:pt x="438430" y="154913"/>
                  </a:cubicBezTo>
                  <a:cubicBezTo>
                    <a:pt x="617623" y="23998"/>
                    <a:pt x="787812" y="-38232"/>
                    <a:pt x="1078987" y="24738"/>
                  </a:cubicBezTo>
                  <a:cubicBezTo>
                    <a:pt x="1370162" y="87708"/>
                    <a:pt x="1493005" y="346416"/>
                    <a:pt x="1485387" y="489875"/>
                  </a:cubicBezTo>
                  <a:cubicBezTo>
                    <a:pt x="1477769" y="633334"/>
                    <a:pt x="1389935" y="787331"/>
                    <a:pt x="1033277" y="885491"/>
                  </a:cubicBezTo>
                  <a:cubicBezTo>
                    <a:pt x="726345" y="854085"/>
                    <a:pt x="682330" y="631103"/>
                    <a:pt x="510755" y="618559"/>
                  </a:cubicBezTo>
                  <a:cubicBezTo>
                    <a:pt x="339180" y="606015"/>
                    <a:pt x="-42244" y="883626"/>
                    <a:pt x="3829" y="810227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585361" y="2345852"/>
            <a:ext cx="5353355" cy="1700105"/>
          </a:xfrm>
          <a:prstGeom prst="roundRect">
            <a:avLst>
              <a:gd name="adj" fmla="val 1198"/>
            </a:avLst>
          </a:prstGeom>
          <a:noFill/>
          <a:ln w="12700">
            <a:solidFill>
              <a:srgbClr val="8772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진행 상황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08" y="2322429"/>
            <a:ext cx="3715268" cy="389626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703891" y="2778970"/>
            <a:ext cx="3648584" cy="3515216"/>
            <a:chOff x="1703891" y="2635749"/>
            <a:chExt cx="3648584" cy="35152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891" y="2635749"/>
              <a:ext cx="3648584" cy="3515216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2801059" y="3348939"/>
              <a:ext cx="570678" cy="57067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70682" y="5449673"/>
              <a:ext cx="570678" cy="57067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stCxn id="39" idx="5"/>
            </p:cNvCxnSpPr>
            <p:nvPr/>
          </p:nvCxnSpPr>
          <p:spPr>
            <a:xfrm>
              <a:off x="3288163" y="3836043"/>
              <a:ext cx="938536" cy="723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endCxn id="40" idx="7"/>
            </p:cNvCxnSpPr>
            <p:nvPr/>
          </p:nvCxnSpPr>
          <p:spPr>
            <a:xfrm flipH="1">
              <a:off x="3857786" y="4554253"/>
              <a:ext cx="368913" cy="9789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239771" y="4415753"/>
              <a:ext cx="1112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약 </a:t>
              </a:r>
              <a:r>
                <a:rPr lang="en-US" altLang="ko-KR" sz="1200" dirty="0" smtClean="0"/>
                <a:t>350~330</a:t>
              </a:r>
              <a:endParaRPr lang="ko-KR" altLang="en-US" sz="1200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6924348" y="3310757"/>
            <a:ext cx="570678" cy="5706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463384" y="5580287"/>
            <a:ext cx="570678" cy="5706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endCxn id="53" idx="1"/>
          </p:cNvCxnSpPr>
          <p:nvPr/>
        </p:nvCxnSpPr>
        <p:spPr>
          <a:xfrm>
            <a:off x="7463384" y="3717519"/>
            <a:ext cx="856017" cy="944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7" idx="7"/>
          </p:cNvCxnSpPr>
          <p:nvPr/>
        </p:nvCxnSpPr>
        <p:spPr>
          <a:xfrm flipH="1">
            <a:off x="7950488" y="4657752"/>
            <a:ext cx="368607" cy="1006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19401" y="4523101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약 </a:t>
            </a:r>
            <a:r>
              <a:rPr lang="en-US" altLang="ko-KR" sz="1200" dirty="0" smtClean="0"/>
              <a:t>316~227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151834" y="5562806"/>
            <a:ext cx="1720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Y</a:t>
            </a:r>
            <a:r>
              <a:rPr lang="ko-KR" altLang="en-US" sz="1100" b="1" dirty="0" smtClean="0"/>
              <a:t>축의 값이 </a:t>
            </a:r>
            <a:r>
              <a:rPr lang="en-US" altLang="ko-KR" sz="1100" b="1" dirty="0" smtClean="0"/>
              <a:t>320 </a:t>
            </a:r>
            <a:r>
              <a:rPr lang="ko-KR" altLang="en-US" sz="1100" b="1" dirty="0" smtClean="0"/>
              <a:t>이하가 될 때 움직임으로 판단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93394" y="2336837"/>
            <a:ext cx="273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팔꿈치 상하 흔들림 측정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67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4742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진행 상황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13475" y="2468889"/>
            <a:ext cx="9644577" cy="3413934"/>
            <a:chOff x="1313475" y="2468889"/>
            <a:chExt cx="9644577" cy="3413934"/>
          </a:xfrm>
        </p:grpSpPr>
        <p:sp>
          <p:nvSpPr>
            <p:cNvPr id="15" name="TextBox 14"/>
            <p:cNvSpPr txBox="1"/>
            <p:nvPr/>
          </p:nvSpPr>
          <p:spPr>
            <a:xfrm>
              <a:off x="1313475" y="2468889"/>
              <a:ext cx="374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손목의 </a:t>
              </a:r>
              <a:r>
                <a:rPr lang="ko-KR" altLang="en-US" dirty="0" smtClean="0"/>
                <a:t>최저점 검출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5313" y="4093029"/>
              <a:ext cx="4923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r>
                <a:rPr lang="ko-KR" altLang="en-US" dirty="0" smtClean="0"/>
                <a:t>명의 평균값은 대략 </a:t>
              </a:r>
              <a:r>
                <a:rPr lang="en-US" altLang="ko-KR" dirty="0" smtClean="0"/>
                <a:t>105</a:t>
              </a:r>
              <a:r>
                <a:rPr lang="ko-KR" altLang="en-US" dirty="0" smtClean="0"/>
                <a:t>정도로 측정됨</a:t>
              </a:r>
              <a:endParaRPr lang="en-US" altLang="ko-KR" dirty="0" smtClean="0"/>
            </a:p>
            <a:p>
              <a:r>
                <a:rPr lang="ko-KR" altLang="en-US" dirty="0" smtClean="0"/>
                <a:t>해당 값을 최저점</a:t>
              </a:r>
              <a:r>
                <a:rPr lang="en-US" altLang="ko-KR" dirty="0" smtClean="0"/>
                <a:t>(pick1)</a:t>
              </a:r>
              <a:r>
                <a:rPr lang="ko-KR" altLang="en-US" dirty="0" smtClean="0"/>
                <a:t>으로 설정함</a:t>
              </a:r>
              <a:endParaRPr lang="en-US" altLang="ko-KR" dirty="0" smtClean="0"/>
            </a:p>
            <a:p>
              <a:endParaRPr lang="en-US" altLang="ko-K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46270" y="5513491"/>
              <a:ext cx="451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	2	 3	  4 	 5</a:t>
              </a:r>
              <a:endParaRPr lang="ko-KR" altLang="en-US" dirty="0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2327" y="2575169"/>
              <a:ext cx="742950" cy="295990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5859" y="2575169"/>
              <a:ext cx="752475" cy="2938322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3901" y="2575169"/>
              <a:ext cx="781050" cy="293832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7173" y="2575169"/>
              <a:ext cx="704850" cy="293832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22154" y="2575169"/>
              <a:ext cx="742950" cy="2959907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159469" y="3646583"/>
            <a:ext cx="4699430" cy="58389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진행 상황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30011" y="2430866"/>
            <a:ext cx="9728041" cy="3467513"/>
            <a:chOff x="1230011" y="2195177"/>
            <a:chExt cx="9728041" cy="3467513"/>
          </a:xfrm>
        </p:grpSpPr>
        <p:sp>
          <p:nvSpPr>
            <p:cNvPr id="19" name="TextBox 18"/>
            <p:cNvSpPr txBox="1"/>
            <p:nvPr/>
          </p:nvSpPr>
          <p:spPr>
            <a:xfrm>
              <a:off x="1345648" y="2195177"/>
              <a:ext cx="374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손목의 최고점 검출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30011" y="3696003"/>
              <a:ext cx="4923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r>
                <a:rPr lang="ko-KR" altLang="en-US" dirty="0" smtClean="0"/>
                <a:t>명의 평균값은 대략 </a:t>
              </a:r>
              <a:r>
                <a:rPr lang="en-US" altLang="ko-KR" dirty="0" smtClean="0"/>
                <a:t>290</a:t>
              </a:r>
              <a:r>
                <a:rPr lang="ko-KR" altLang="en-US" dirty="0" smtClean="0"/>
                <a:t>정도로 측정됨</a:t>
              </a:r>
              <a:endParaRPr lang="en-US" altLang="ko-KR" dirty="0" smtClean="0"/>
            </a:p>
            <a:p>
              <a:r>
                <a:rPr lang="ko-KR" altLang="en-US" dirty="0" smtClean="0"/>
                <a:t>해당 값을 최고점</a:t>
              </a:r>
              <a:r>
                <a:rPr lang="en-US" altLang="ko-KR" dirty="0" smtClean="0"/>
                <a:t>(pick2)</a:t>
              </a:r>
              <a:r>
                <a:rPr lang="ko-KR" altLang="en-US" dirty="0" smtClean="0"/>
                <a:t>으로 설정함</a:t>
              </a:r>
              <a:endParaRPr lang="en-US" altLang="ko-KR" dirty="0" smtClean="0"/>
            </a:p>
            <a:p>
              <a:endParaRPr lang="en-US" altLang="ko-K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6270" y="5293358"/>
              <a:ext cx="451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	2	 3	  4 	 5</a:t>
              </a:r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0011" y="2339522"/>
              <a:ext cx="704850" cy="29538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6053" y="2339522"/>
              <a:ext cx="714375" cy="291351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73809" y="2333310"/>
              <a:ext cx="723900" cy="2927982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3165" y="2333310"/>
              <a:ext cx="809625" cy="293988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67249" y="2333310"/>
              <a:ext cx="876300" cy="2960048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6278994" y="4186409"/>
            <a:ext cx="4451435" cy="6926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진행 상황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19" y="2907457"/>
            <a:ext cx="1571625" cy="29718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829" y="2926507"/>
            <a:ext cx="1504950" cy="2952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99990" y="2437788"/>
            <a:ext cx="2820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손목의 움직임에 따른 실제 측정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9990" y="3456446"/>
            <a:ext cx="50315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Pick1 (</a:t>
            </a:r>
            <a:r>
              <a:rPr lang="ko-KR" altLang="en-US" sz="1400" dirty="0" smtClean="0"/>
              <a:t>기준 최저점</a:t>
            </a:r>
            <a:r>
              <a:rPr lang="en-US" altLang="ko-KR" sz="1400" dirty="0" smtClean="0"/>
              <a:t>) = 105</a:t>
            </a:r>
          </a:p>
          <a:p>
            <a:r>
              <a:rPr lang="en-US" altLang="ko-KR" sz="1400" dirty="0" smtClean="0"/>
              <a:t>Pick2 </a:t>
            </a:r>
            <a:r>
              <a:rPr lang="en-US" altLang="ko-KR" sz="1400" dirty="0"/>
              <a:t>(</a:t>
            </a:r>
            <a:r>
              <a:rPr lang="ko-KR" altLang="en-US" sz="1400" dirty="0"/>
              <a:t>기준 </a:t>
            </a:r>
            <a:r>
              <a:rPr lang="ko-KR" altLang="en-US" sz="1400" dirty="0" smtClean="0"/>
              <a:t>최고점</a:t>
            </a:r>
            <a:r>
              <a:rPr lang="en-US" altLang="ko-KR" sz="1400" dirty="0"/>
              <a:t>) = </a:t>
            </a:r>
            <a:r>
              <a:rPr lang="en-US" altLang="ko-KR" sz="1400" dirty="0" smtClean="0"/>
              <a:t>290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사용자의 최저점 </a:t>
            </a:r>
            <a:r>
              <a:rPr lang="en-US" altLang="ko-KR" sz="1400" dirty="0" smtClean="0"/>
              <a:t>&lt; pick1</a:t>
            </a:r>
            <a:r>
              <a:rPr lang="ko-KR" altLang="en-US" sz="1400" dirty="0" smtClean="0"/>
              <a:t>이고</a:t>
            </a:r>
            <a:endParaRPr lang="en-US" altLang="ko-KR" sz="1400" dirty="0" smtClean="0"/>
          </a:p>
          <a:p>
            <a:r>
              <a:rPr lang="ko-KR" altLang="en-US" sz="1400" dirty="0" smtClean="0"/>
              <a:t>사용자의 최고점 </a:t>
            </a:r>
            <a:r>
              <a:rPr lang="en-US" altLang="ko-KR" sz="1400" dirty="0" smtClean="0"/>
              <a:t>&gt; pick2</a:t>
            </a:r>
            <a:r>
              <a:rPr lang="ko-KR" altLang="en-US" sz="1400" dirty="0" smtClean="0"/>
              <a:t>일 때</a:t>
            </a:r>
            <a:endParaRPr lang="en-US" altLang="ko-KR" sz="1400" dirty="0" smtClean="0"/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정확한 범위 내에서의 운동이 이루어 졌을 때 점수 증가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Pick1 -&gt; pick2 -&gt; pick1 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회로 정하고</a:t>
            </a:r>
            <a:endParaRPr lang="en-US" altLang="ko-KR" sz="1400" dirty="0" smtClean="0"/>
          </a:p>
          <a:p>
            <a:r>
              <a:rPr lang="ko-KR" altLang="en-US" sz="1400" dirty="0" smtClean="0"/>
              <a:t>한 사이클이 진행되었을 때 카운트 증가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01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진행 상황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2366" y="2322429"/>
            <a:ext cx="384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팔꿈치 움직임에 따른 실제 측정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06" y="2005791"/>
            <a:ext cx="1466850" cy="41709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701" y="2005792"/>
            <a:ext cx="1171575" cy="41398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774" y="2005791"/>
            <a:ext cx="1571625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5402" y="6145602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좌우 움직임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6031" y="6190177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상하 움직임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27178" y="6190177"/>
            <a:ext cx="1288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대각선 </a:t>
            </a:r>
            <a:r>
              <a:rPr lang="ko-KR" altLang="en-US" sz="1200" b="1" dirty="0" smtClean="0"/>
              <a:t>움직임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1811" y="3154739"/>
            <a:ext cx="5188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좌우움직임과 대각선의 움직임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축의 값이 </a:t>
            </a:r>
            <a:r>
              <a:rPr lang="en-US" altLang="ko-KR" sz="1400" dirty="0" smtClean="0"/>
              <a:t>310 </a:t>
            </a:r>
            <a:r>
              <a:rPr lang="ko-KR" altLang="en-US" sz="1400" dirty="0" smtClean="0"/>
              <a:t>이하일 때 </a:t>
            </a:r>
            <a:endParaRPr lang="en-US" altLang="ko-KR" sz="1400" dirty="0" smtClean="0"/>
          </a:p>
          <a:p>
            <a:r>
              <a:rPr lang="ko-KR" altLang="en-US" sz="1400" dirty="0" smtClean="0"/>
              <a:t>흔들림을 감지하였다고 표시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상하 움직임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축의 값이 </a:t>
            </a:r>
            <a:r>
              <a:rPr lang="en-US" altLang="ko-KR" sz="1400" dirty="0" smtClean="0"/>
              <a:t>310 </a:t>
            </a:r>
            <a:r>
              <a:rPr lang="ko-KR" altLang="en-US" sz="1400" dirty="0" smtClean="0"/>
              <a:t>이하일 때</a:t>
            </a:r>
            <a:endParaRPr lang="en-US" altLang="ko-KR" sz="1400" dirty="0" smtClean="0"/>
          </a:p>
          <a:p>
            <a:r>
              <a:rPr lang="ko-KR" altLang="en-US" sz="1400" dirty="0" smtClean="0"/>
              <a:t>흔들림을 감지하였다고 표시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이를 통해 팔꿈치가 기준치 이상의 움직임을 보였을 경우</a:t>
            </a:r>
            <a:endParaRPr lang="en-US" altLang="ko-KR" sz="1400" dirty="0" smtClean="0"/>
          </a:p>
          <a:p>
            <a:r>
              <a:rPr lang="ko-KR" altLang="en-US" sz="1400" dirty="0" smtClean="0"/>
              <a:t>사용자에게 알림을 주고 손목의 센서로 값을 전달함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68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향후 목표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04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891" y="3054355"/>
            <a:ext cx="8119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팔꿈치의 움직임 정보에 대한 알림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진동 또는 소리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팔꿈치의 움직임 정보를 손목에 전송하여 최종 카운트와 점수 부여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mtClean="0"/>
              <a:t>최종 </a:t>
            </a:r>
            <a:r>
              <a:rPr lang="ko-KR" altLang="en-US" smtClean="0"/>
              <a:t>결과값을 </a:t>
            </a:r>
            <a:r>
              <a:rPr lang="ko-KR" altLang="en-US" dirty="0" smtClean="0"/>
              <a:t>안드로이드로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1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목차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6903" y="2615532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7726A"/>
                </a:solidFill>
              </a:rPr>
              <a:t>1. 	</a:t>
            </a:r>
            <a:r>
              <a:rPr lang="ko-KR" altLang="en-US" sz="2400" dirty="0" smtClean="0">
                <a:solidFill>
                  <a:srgbClr val="87726A"/>
                </a:solidFill>
              </a:rPr>
              <a:t>아이템 배경</a:t>
            </a:r>
            <a:endParaRPr lang="ko-KR" altLang="en-US" sz="2400" dirty="0">
              <a:solidFill>
                <a:srgbClr val="87726A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36903" y="3374762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7726A"/>
                </a:solidFill>
              </a:rPr>
              <a:t>2. 	</a:t>
            </a:r>
            <a:r>
              <a:rPr lang="ko-KR" altLang="en-US" sz="2400" dirty="0" smtClean="0">
                <a:solidFill>
                  <a:srgbClr val="87726A"/>
                </a:solidFill>
              </a:rPr>
              <a:t>아이템 내용</a:t>
            </a:r>
            <a:endParaRPr lang="ko-KR" altLang="en-US" sz="2400" dirty="0">
              <a:solidFill>
                <a:srgbClr val="87726A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6903" y="424746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7726A"/>
                </a:solidFill>
              </a:rPr>
              <a:t>3. 	</a:t>
            </a:r>
            <a:r>
              <a:rPr lang="ko-KR" altLang="en-US" sz="2400" dirty="0" smtClean="0">
                <a:solidFill>
                  <a:srgbClr val="87726A"/>
                </a:solidFill>
              </a:rPr>
              <a:t>진행 상황</a:t>
            </a:r>
            <a:endParaRPr lang="ko-KR" altLang="en-US" sz="2400" dirty="0">
              <a:solidFill>
                <a:srgbClr val="87726A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36903" y="5120168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7726A"/>
                </a:solidFill>
              </a:rPr>
              <a:t>4. 	</a:t>
            </a:r>
            <a:r>
              <a:rPr lang="ko-KR" altLang="en-US" sz="2400" dirty="0" smtClean="0">
                <a:solidFill>
                  <a:srgbClr val="87726A"/>
                </a:solidFill>
              </a:rPr>
              <a:t>향후 목표</a:t>
            </a:r>
            <a:endParaRPr lang="ko-KR" altLang="en-US" sz="240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아이템 배경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FEA45-3B38-49F2-B60A-F931C760DEE1}"/>
              </a:ext>
            </a:extLst>
          </p:cNvPr>
          <p:cNvSpPr txBox="1"/>
          <p:nvPr/>
        </p:nvSpPr>
        <p:spPr>
          <a:xfrm>
            <a:off x="1358900" y="2761662"/>
            <a:ext cx="5282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운동을 하는 인구가 </a:t>
            </a:r>
            <a:r>
              <a:rPr lang="ko-KR" altLang="en-US" dirty="0" smtClean="0"/>
              <a:t>증가함에 따라 혼자서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운동을 하는 인구도 증가하는 추세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운동을 </a:t>
            </a:r>
            <a:r>
              <a:rPr lang="ko-KR" altLang="en-US" dirty="0"/>
              <a:t>할 때 잘못된 자세로 운동을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ko-KR" altLang="en-US" dirty="0" smtClean="0"/>
              <a:t>하게 되면 효율적이지 못함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운동할 때 자신이 동작의 올바름을 확인 할 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있다면 운동의 효율 </a:t>
            </a:r>
            <a:r>
              <a:rPr lang="ko-KR" altLang="en-US" dirty="0" smtClean="0"/>
              <a:t>증가를 기대할 수 있음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55495F-9146-44A3-84EC-380CFB79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84" y="4569406"/>
            <a:ext cx="4345186" cy="1732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9D25B-0DDB-40DC-9322-5E7C1C74C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306" y="2409825"/>
            <a:ext cx="4598764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아이템 내용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02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8900" y="2761662"/>
            <a:ext cx="93666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이두 운동을 기준으로 실험하였음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 smtClean="0"/>
              <a:t>팔꿈치가 고정된 상태로 팔의 </a:t>
            </a:r>
            <a:r>
              <a:rPr lang="ko-KR" altLang="en-US" dirty="0" err="1" smtClean="0"/>
              <a:t>하박만을</a:t>
            </a:r>
            <a:r>
              <a:rPr lang="ko-KR" altLang="en-US" dirty="0"/>
              <a:t> </a:t>
            </a:r>
            <a:r>
              <a:rPr lang="ko-KR" altLang="en-US" dirty="0" smtClean="0"/>
              <a:t>사용하여 운동을 하는 것이 이상적인 자세 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손목과 팔꿈치에 </a:t>
            </a:r>
            <a:r>
              <a:rPr lang="ko-KR" altLang="en-US" dirty="0" err="1" smtClean="0"/>
              <a:t>자이로</a:t>
            </a:r>
            <a:r>
              <a:rPr lang="ko-KR" altLang="en-US" dirty="0" smtClean="0"/>
              <a:t> 센서를 부착하여 자세 판단 알고리즘을 통한 결과값 도출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팔꿈치에서 일정 이상의 움직임이 측정되어지면 실시간으로 진동 또는 소리를 통해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사용자에게 알림을 줌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사용자가 원하는 만큼의 횟수를 측정하고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세트 완료 시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통해 사용자에게</a:t>
            </a:r>
            <a:endParaRPr lang="en-US" altLang="ko-KR" dirty="0" smtClean="0"/>
          </a:p>
          <a:p>
            <a:r>
              <a:rPr lang="ko-KR" altLang="en-US" dirty="0" smtClean="0"/>
              <a:t>    총 카운트 대비 정확한 자세의 횟수를 알려주게 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아이템 내용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02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850" y="2307755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정확한 자세를 판단하는 기준</a:t>
            </a:r>
            <a:endParaRPr lang="en-US" altLang="ko-KR" sz="14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2173216" y="2928030"/>
            <a:ext cx="8288447" cy="1834238"/>
            <a:chOff x="1446103" y="2905995"/>
            <a:chExt cx="9381095" cy="2522692"/>
          </a:xfrm>
        </p:grpSpPr>
        <p:grpSp>
          <p:nvGrpSpPr>
            <p:cNvPr id="14" name="그룹 13"/>
            <p:cNvGrpSpPr/>
            <p:nvPr/>
          </p:nvGrpSpPr>
          <p:grpSpPr>
            <a:xfrm>
              <a:off x="1446103" y="2905995"/>
              <a:ext cx="3804729" cy="2522692"/>
              <a:chOff x="1072071" y="3090258"/>
              <a:chExt cx="3804729" cy="2522692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072071" y="3090258"/>
                <a:ext cx="3804729" cy="2500917"/>
                <a:chOff x="1205421" y="2842608"/>
                <a:chExt cx="3804729" cy="2500917"/>
              </a:xfrm>
              <a:solidFill>
                <a:srgbClr val="F3EFEC"/>
              </a:solidFill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2360550" y="4954613"/>
                  <a:ext cx="1487908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 smtClean="0"/>
                    <a:t>이상적인 자세</a:t>
                  </a:r>
                  <a:endParaRPr lang="ko-KR" altLang="en-US" sz="1600" b="1" dirty="0"/>
                </a:p>
              </p:txBody>
            </p:sp>
            <p:grpSp>
              <p:nvGrpSpPr>
                <p:cNvPr id="11" name="그룹 10"/>
                <p:cNvGrpSpPr/>
                <p:nvPr/>
              </p:nvGrpSpPr>
              <p:grpSpPr>
                <a:xfrm>
                  <a:off x="1205421" y="2842608"/>
                  <a:ext cx="3804729" cy="2500917"/>
                  <a:chOff x="1205421" y="2842608"/>
                  <a:chExt cx="3804729" cy="2500917"/>
                </a:xfrm>
                <a:grpFill/>
              </p:grpSpPr>
              <p:grpSp>
                <p:nvGrpSpPr>
                  <p:cNvPr id="8" name="그룹 7"/>
                  <p:cNvGrpSpPr/>
                  <p:nvPr/>
                </p:nvGrpSpPr>
                <p:grpSpPr>
                  <a:xfrm>
                    <a:off x="1205421" y="2842608"/>
                    <a:ext cx="3804729" cy="2500917"/>
                    <a:chOff x="1590675" y="3362325"/>
                    <a:chExt cx="2543175" cy="2543175"/>
                  </a:xfrm>
                  <a:grpFill/>
                </p:grpSpPr>
                <p:sp>
                  <p:nvSpPr>
                    <p:cNvPr id="4" name="모서리가 둥근 직사각형 3"/>
                    <p:cNvSpPr/>
                    <p:nvPr/>
                  </p:nvSpPr>
                  <p:spPr>
                    <a:xfrm>
                      <a:off x="1590675" y="3362325"/>
                      <a:ext cx="2543175" cy="25431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1590675" y="5448300"/>
                      <a:ext cx="2543175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466876" y="3066408"/>
                    <a:ext cx="2959524" cy="1756679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100" dirty="0" smtClean="0"/>
                      <a:t>1. </a:t>
                    </a:r>
                    <a:r>
                      <a:rPr lang="ko-KR" altLang="en-US" sz="1100" dirty="0" smtClean="0"/>
                      <a:t>팔꿈치가 고정된 상태로 운동</a:t>
                    </a:r>
                    <a:endParaRPr lang="en-US" altLang="ko-KR" sz="1100" dirty="0" smtClean="0"/>
                  </a:p>
                  <a:p>
                    <a:pPr marL="342900" indent="-342900">
                      <a:buAutoNum type="arabicPeriod"/>
                    </a:pPr>
                    <a:endParaRPr lang="en-US" altLang="ko-KR" sz="1100" dirty="0" smtClean="0"/>
                  </a:p>
                  <a:p>
                    <a:r>
                      <a:rPr lang="en-US" altLang="ko-KR" sz="1100" dirty="0" smtClean="0"/>
                      <a:t>2. </a:t>
                    </a:r>
                    <a:r>
                      <a:rPr lang="ko-KR" altLang="en-US" sz="1100" dirty="0" smtClean="0"/>
                      <a:t>팔의 움직임이 수직이여야 함</a:t>
                    </a:r>
                    <a:endParaRPr lang="en-US" altLang="ko-KR" sz="1100" dirty="0" smtClean="0"/>
                  </a:p>
                  <a:p>
                    <a:endParaRPr lang="en-US" altLang="ko-KR" sz="1100" dirty="0" smtClean="0"/>
                  </a:p>
                  <a:p>
                    <a:r>
                      <a:rPr lang="en-US" altLang="ko-KR" sz="1100" dirty="0" smtClean="0"/>
                      <a:t>3. </a:t>
                    </a:r>
                    <a:r>
                      <a:rPr lang="ko-KR" altLang="en-US" sz="1100" dirty="0" smtClean="0"/>
                      <a:t>팔을 올릴 때 일정 이상 올라가야 함</a:t>
                    </a:r>
                    <a:endParaRPr lang="en-US" altLang="ko-KR" sz="1100" dirty="0" smtClean="0"/>
                  </a:p>
                  <a:p>
                    <a:endParaRPr lang="en-US" altLang="ko-KR" sz="1100" dirty="0" smtClean="0"/>
                  </a:p>
                  <a:p>
                    <a:r>
                      <a:rPr lang="en-US" altLang="ko-KR" sz="1100" dirty="0" smtClean="0"/>
                      <a:t>4. </a:t>
                    </a:r>
                    <a:r>
                      <a:rPr lang="ko-KR" altLang="en-US" sz="1100" dirty="0" smtClean="0"/>
                      <a:t>팔을 내릴 때 일정 이상 내려가야 함</a:t>
                    </a:r>
                    <a:endParaRPr lang="ko-KR" altLang="en-US" sz="1100" dirty="0"/>
                  </a:p>
                </p:txBody>
              </p: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2141654" y="5189653"/>
                <a:ext cx="1925700" cy="42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이상적인 자세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7022469" y="2905995"/>
              <a:ext cx="3804729" cy="2505008"/>
              <a:chOff x="1072071" y="3090258"/>
              <a:chExt cx="3804729" cy="250500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072071" y="3090258"/>
                <a:ext cx="3804729" cy="2500917"/>
                <a:chOff x="1205421" y="2842608"/>
                <a:chExt cx="3804729" cy="2500917"/>
              </a:xfrm>
              <a:solidFill>
                <a:srgbClr val="F3EFEC"/>
              </a:solidFill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2360550" y="4954613"/>
                  <a:ext cx="1487908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 smtClean="0"/>
                    <a:t>이상적인 자세</a:t>
                  </a:r>
                  <a:endParaRPr lang="ko-KR" altLang="en-US" sz="1600" b="1" dirty="0"/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205421" y="2842608"/>
                  <a:ext cx="3804729" cy="2500917"/>
                  <a:chOff x="1205421" y="2842608"/>
                  <a:chExt cx="3804729" cy="2500917"/>
                </a:xfrm>
                <a:grpFill/>
              </p:grpSpPr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1205421" y="2842608"/>
                    <a:ext cx="3804729" cy="2500917"/>
                    <a:chOff x="1590675" y="3362325"/>
                    <a:chExt cx="2543175" cy="2543175"/>
                  </a:xfrm>
                  <a:grpFill/>
                </p:grpSpPr>
                <p:sp>
                  <p:nvSpPr>
                    <p:cNvPr id="24" name="모서리가 둥근 직사각형 23"/>
                    <p:cNvSpPr/>
                    <p:nvPr/>
                  </p:nvSpPr>
                  <p:spPr>
                    <a:xfrm>
                      <a:off x="1590675" y="3362325"/>
                      <a:ext cx="2543175" cy="25431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25" name="직선 연결선 24"/>
                    <p:cNvCxnSpPr/>
                    <p:nvPr/>
                  </p:nvCxnSpPr>
                  <p:spPr>
                    <a:xfrm>
                      <a:off x="1590675" y="5448300"/>
                      <a:ext cx="2543175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466876" y="3066408"/>
                    <a:ext cx="2527716" cy="1756679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100" dirty="0" smtClean="0"/>
                      <a:t>1. </a:t>
                    </a:r>
                    <a:r>
                      <a:rPr lang="ko-KR" altLang="en-US" sz="1100" dirty="0" smtClean="0"/>
                      <a:t>운동 시 팔꿈치가 움직임</a:t>
                    </a:r>
                    <a:endParaRPr lang="en-US" altLang="ko-KR" sz="1100" dirty="0" smtClean="0"/>
                  </a:p>
                  <a:p>
                    <a:pPr marL="342900" indent="-342900">
                      <a:buAutoNum type="arabicPeriod"/>
                    </a:pPr>
                    <a:endParaRPr lang="en-US" altLang="ko-KR" sz="1100" dirty="0" smtClean="0"/>
                  </a:p>
                  <a:p>
                    <a:r>
                      <a:rPr lang="en-US" altLang="ko-KR" sz="1100" dirty="0" smtClean="0"/>
                      <a:t>2. </a:t>
                    </a:r>
                    <a:r>
                      <a:rPr lang="ko-KR" altLang="en-US" sz="1100" dirty="0" smtClean="0"/>
                      <a:t>팔이 좌우로 꺾여서 올라감</a:t>
                    </a:r>
                    <a:endParaRPr lang="en-US" altLang="ko-KR" sz="1100" dirty="0" smtClean="0"/>
                  </a:p>
                  <a:p>
                    <a:endParaRPr lang="en-US" altLang="ko-KR" sz="1100" dirty="0" smtClean="0"/>
                  </a:p>
                  <a:p>
                    <a:r>
                      <a:rPr lang="en-US" altLang="ko-KR" sz="1100" dirty="0" smtClean="0"/>
                      <a:t>3. </a:t>
                    </a:r>
                    <a:r>
                      <a:rPr lang="ko-KR" altLang="en-US" sz="1100" dirty="0" smtClean="0"/>
                      <a:t>팔을 최대로 올리지 않고 내림</a:t>
                    </a:r>
                    <a:endParaRPr lang="en-US" altLang="ko-KR" sz="1100" dirty="0" smtClean="0"/>
                  </a:p>
                  <a:p>
                    <a:endParaRPr lang="en-US" altLang="ko-KR" sz="1100" dirty="0" smtClean="0"/>
                  </a:p>
                  <a:p>
                    <a:r>
                      <a:rPr lang="en-US" altLang="ko-KR" sz="1100" dirty="0" smtClean="0"/>
                      <a:t>4. </a:t>
                    </a:r>
                    <a:r>
                      <a:rPr lang="ko-KR" altLang="en-US" sz="1100" dirty="0" smtClean="0"/>
                      <a:t>팔을 최저로 내리지 않고 올림</a:t>
                    </a:r>
                    <a:endParaRPr lang="ko-KR" altLang="en-US" sz="1100" dirty="0"/>
                  </a:p>
                </p:txBody>
              </p:sp>
            </p:grpSp>
          </p:grpSp>
          <p:sp>
            <p:nvSpPr>
              <p:cNvPr id="19" name="TextBox 18"/>
              <p:cNvSpPr txBox="1"/>
              <p:nvPr/>
            </p:nvSpPr>
            <p:spPr>
              <a:xfrm>
                <a:off x="2227200" y="5171969"/>
                <a:ext cx="1925700" cy="42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부정확한 자세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418121" y="3793019"/>
              <a:ext cx="1487504" cy="683731"/>
              <a:chOff x="5418121" y="3793019"/>
              <a:chExt cx="1487504" cy="683731"/>
            </a:xfrm>
          </p:grpSpPr>
          <p:sp>
            <p:nvSpPr>
              <p:cNvPr id="15" name="오른쪽 화살표 14"/>
              <p:cNvSpPr/>
              <p:nvPr/>
            </p:nvSpPr>
            <p:spPr>
              <a:xfrm>
                <a:off x="6161873" y="3793019"/>
                <a:ext cx="743752" cy="683731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오른쪽 화살표 26"/>
              <p:cNvSpPr/>
              <p:nvPr/>
            </p:nvSpPr>
            <p:spPr>
              <a:xfrm rot="10800000">
                <a:off x="5418121" y="3793019"/>
                <a:ext cx="743752" cy="683731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1552575" y="5098830"/>
            <a:ext cx="8181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전문가 또는 운동을 배운 지인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명을 섭외</a:t>
            </a:r>
            <a:endParaRPr lang="en-US" altLang="ko-KR" sz="1400" dirty="0" smtClean="0"/>
          </a:p>
          <a:p>
            <a:r>
              <a:rPr lang="ko-KR" altLang="en-US" sz="1400" dirty="0" smtClean="0"/>
              <a:t>사람마다 값의 차이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최고점과 최저점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팔꿈치의 흔들림 정도를 측정하여 </a:t>
            </a:r>
            <a:endParaRPr lang="en-US" altLang="ko-KR" sz="1400" dirty="0" smtClean="0"/>
          </a:p>
          <a:p>
            <a:r>
              <a:rPr lang="ko-KR" altLang="en-US" sz="1400" dirty="0" smtClean="0"/>
              <a:t>자세 판별 기준으로 사용하였음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54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아이템 내용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02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8900" y="2761662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5" y="3412019"/>
            <a:ext cx="1609725" cy="1362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53" y="5066190"/>
            <a:ext cx="1387356" cy="1138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613" y="3072451"/>
            <a:ext cx="1801812" cy="1788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2361" y="3679060"/>
            <a:ext cx="3227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MPU-6050 6</a:t>
            </a:r>
            <a:r>
              <a:rPr lang="ko-KR" altLang="en-US" sz="1200" dirty="0" smtClean="0"/>
              <a:t>축 </a:t>
            </a:r>
            <a:r>
              <a:rPr lang="ko-KR" altLang="en-US" sz="1200" dirty="0" err="1" smtClean="0"/>
              <a:t>자이로</a:t>
            </a:r>
            <a:r>
              <a:rPr lang="ko-KR" altLang="en-US" sz="1200" dirty="0" smtClean="0"/>
              <a:t> 가속도 센서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측정하고자 하는 부위와 축에 따라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자이로</a:t>
            </a:r>
            <a:r>
              <a:rPr lang="ko-KR" altLang="en-US" sz="1200" dirty="0" smtClean="0"/>
              <a:t> 가속도 값에 필터를 적용하여 사용함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02361" y="5043783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nrf24L01 </a:t>
            </a:r>
            <a:r>
              <a:rPr lang="ko-KR" altLang="en-US" sz="1200" dirty="0" smtClean="0"/>
              <a:t>근거리 무선 송수신 모듈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팔꿈치와 손목의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데이터 송수신을 위해 사용함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136888" y="5011663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HC-06 </a:t>
            </a:r>
            <a:r>
              <a:rPr lang="ko-KR" altLang="en-US" sz="1200" dirty="0" smtClean="0"/>
              <a:t>블루투스 모듈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안드로이드와 블루투스 통신을 하기 위해 사용함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4320" y="2304841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사용할 센서 및 통신모듈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4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ㅇㅇ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아이템 내용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02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71550" y="2876550"/>
            <a:ext cx="9782175" cy="3305175"/>
            <a:chOff x="1005788" y="2816423"/>
            <a:chExt cx="9747937" cy="3412927"/>
          </a:xfrm>
        </p:grpSpPr>
        <p:sp>
          <p:nvSpPr>
            <p:cNvPr id="2" name="TextBox 1"/>
            <p:cNvSpPr txBox="1"/>
            <p:nvPr/>
          </p:nvSpPr>
          <p:spPr>
            <a:xfrm>
              <a:off x="1358900" y="2866437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1005788" y="2816423"/>
              <a:ext cx="1704975" cy="1704975"/>
            </a:xfrm>
            <a:prstGeom prst="ellipse">
              <a:avLst/>
            </a:prstGeom>
            <a:solidFill>
              <a:srgbClr val="F3EFEC"/>
            </a:solidFill>
            <a:ln>
              <a:solidFill>
                <a:srgbClr val="F3E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87726A"/>
                  </a:solidFill>
                </a:rPr>
                <a:t>팔꿈치</a:t>
              </a:r>
              <a:endParaRPr lang="ko-KR" altLang="en-US" dirty="0">
                <a:solidFill>
                  <a:srgbClr val="87726A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937461" y="2866437"/>
              <a:ext cx="1704975" cy="1704975"/>
            </a:xfrm>
            <a:prstGeom prst="ellipse">
              <a:avLst/>
            </a:prstGeom>
            <a:solidFill>
              <a:srgbClr val="F3EFEC"/>
            </a:solidFill>
            <a:ln>
              <a:solidFill>
                <a:srgbClr val="F3E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87726A"/>
                  </a:solidFill>
                </a:rPr>
                <a:t>손목</a:t>
              </a:r>
              <a:endParaRPr lang="ko-KR" altLang="en-US" dirty="0">
                <a:solidFill>
                  <a:srgbClr val="87726A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048750" y="2816423"/>
              <a:ext cx="1704975" cy="1704975"/>
            </a:xfrm>
            <a:prstGeom prst="ellipse">
              <a:avLst/>
            </a:prstGeom>
            <a:solidFill>
              <a:srgbClr val="F3EFEC"/>
            </a:solidFill>
            <a:ln>
              <a:solidFill>
                <a:srgbClr val="F3E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87726A"/>
                  </a:solidFill>
                </a:rPr>
                <a:t>안드로이드</a:t>
              </a:r>
              <a:endParaRPr lang="ko-KR" altLang="en-US" sz="1600" dirty="0">
                <a:solidFill>
                  <a:srgbClr val="87726A"/>
                </a:solidFill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018068" y="3387922"/>
              <a:ext cx="1666875" cy="561975"/>
            </a:xfrm>
            <a:prstGeom prst="rightArrow">
              <a:avLst/>
            </a:prstGeom>
            <a:solidFill>
              <a:srgbClr val="5C4E48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7129357" y="3387922"/>
              <a:ext cx="1666875" cy="561975"/>
            </a:xfrm>
            <a:prstGeom prst="rightArrow">
              <a:avLst/>
            </a:prstGeom>
            <a:solidFill>
              <a:srgbClr val="5C4E48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71900" y="4181475"/>
              <a:ext cx="0" cy="6572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962794" y="4167187"/>
              <a:ext cx="0" cy="6572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2486025" y="5181600"/>
              <a:ext cx="2800350" cy="1047750"/>
            </a:xfrm>
            <a:prstGeom prst="round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87726A"/>
                  </a:solidFill>
                </a:rPr>
                <a:t>팔꿈치의 흔들림 감지에 대한 데이터 전송</a:t>
              </a:r>
              <a:endParaRPr lang="en-US" altLang="ko-KR" sz="1400" dirty="0" smtClean="0">
                <a:solidFill>
                  <a:srgbClr val="87726A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87726A"/>
                  </a:solidFill>
                </a:rPr>
                <a:t>(NRF24L01</a:t>
              </a:r>
              <a:r>
                <a:rPr lang="ko-KR" altLang="en-US" sz="1400" dirty="0" smtClean="0">
                  <a:solidFill>
                    <a:srgbClr val="87726A"/>
                  </a:solidFill>
                </a:rPr>
                <a:t>모듈</a:t>
              </a:r>
              <a:r>
                <a:rPr lang="en-US" altLang="ko-KR" sz="1400" dirty="0" smtClean="0">
                  <a:solidFill>
                    <a:srgbClr val="87726A"/>
                  </a:solidFill>
                </a:rPr>
                <a:t>)</a:t>
              </a:r>
              <a:endParaRPr lang="ko-KR" altLang="en-US" sz="1400" dirty="0">
                <a:solidFill>
                  <a:srgbClr val="87726A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562619" y="5152614"/>
              <a:ext cx="2933806" cy="1047750"/>
            </a:xfrm>
            <a:prstGeom prst="round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87726A"/>
                  </a:solidFill>
                </a:rPr>
                <a:t>팔꿈치 움직임 </a:t>
              </a:r>
              <a:r>
                <a:rPr lang="en-US" altLang="ko-KR" sz="1400" dirty="0" smtClean="0">
                  <a:solidFill>
                    <a:srgbClr val="87726A"/>
                  </a:solidFill>
                </a:rPr>
                <a:t>+ </a:t>
              </a:r>
              <a:r>
                <a:rPr lang="ko-KR" altLang="en-US" sz="1400" dirty="0" smtClean="0">
                  <a:solidFill>
                    <a:srgbClr val="87726A"/>
                  </a:solidFill>
                </a:rPr>
                <a:t>손목의 움직임</a:t>
              </a:r>
              <a:endParaRPr lang="en-US" altLang="ko-KR" sz="1400" dirty="0" smtClean="0">
                <a:solidFill>
                  <a:srgbClr val="87726A"/>
                </a:solidFill>
              </a:endParaRPr>
            </a:p>
            <a:p>
              <a:pPr marL="285750" indent="-285750" algn="ctr">
                <a:buFont typeface="Symbol" panose="05050102010706020507" pitchFamily="18" charset="2"/>
                <a:buChar char="Þ"/>
              </a:pPr>
              <a:r>
                <a:rPr lang="ko-KR" altLang="en-US" sz="1400" dirty="0" smtClean="0">
                  <a:solidFill>
                    <a:srgbClr val="87726A"/>
                  </a:solidFill>
                </a:rPr>
                <a:t>총 횟수 및 정확한 자세 전송</a:t>
              </a:r>
              <a:endParaRPr lang="en-US" altLang="ko-KR" sz="1400" dirty="0">
                <a:solidFill>
                  <a:srgbClr val="87726A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87726A"/>
                  </a:solidFill>
                </a:rPr>
                <a:t>(HC-06 </a:t>
              </a:r>
              <a:r>
                <a:rPr lang="ko-KR" altLang="en-US" sz="1400" dirty="0" smtClean="0">
                  <a:solidFill>
                    <a:srgbClr val="87726A"/>
                  </a:solidFill>
                </a:rPr>
                <a:t>블루투스 모듈</a:t>
              </a:r>
              <a:r>
                <a:rPr lang="en-US" altLang="ko-KR" sz="1400" dirty="0" smtClean="0">
                  <a:solidFill>
                    <a:srgbClr val="87726A"/>
                  </a:solidFill>
                </a:rPr>
                <a:t>)</a:t>
              </a:r>
              <a:endParaRPr lang="ko-KR" altLang="en-US" sz="1400" dirty="0">
                <a:solidFill>
                  <a:srgbClr val="87726A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62529" y="223757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시스템 흐름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44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진행 상황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420" y="5486400"/>
            <a:ext cx="381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/>
              <a:t>손목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자이로</a:t>
            </a:r>
            <a:r>
              <a:rPr lang="ko-KR" altLang="en-US" sz="1400" dirty="0" smtClean="0"/>
              <a:t> 센서로부터 받은 값 </a:t>
            </a:r>
            <a:r>
              <a:rPr lang="ko-KR" altLang="en-US" sz="1400" dirty="0" err="1" smtClean="0"/>
              <a:t>플로팅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300~100 </a:t>
            </a:r>
            <a:r>
              <a:rPr lang="ko-KR" altLang="en-US" sz="1400" dirty="0" smtClean="0"/>
              <a:t>정도의 범위를 보임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642436" y="5457132"/>
            <a:ext cx="37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/>
              <a:t>팔꿈치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자이로</a:t>
            </a:r>
            <a:r>
              <a:rPr lang="ko-KR" altLang="en-US" sz="1400" dirty="0" smtClean="0"/>
              <a:t> 센서로부터 받은 값 </a:t>
            </a:r>
            <a:r>
              <a:rPr lang="ko-KR" altLang="en-US" sz="1400" dirty="0" err="1" smtClean="0"/>
              <a:t>플로팅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350~330 </a:t>
            </a:r>
            <a:r>
              <a:rPr lang="ko-KR" altLang="en-US" sz="1400" dirty="0" smtClean="0"/>
              <a:t>정도의 범위를 보임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43108" y="2921540"/>
            <a:ext cx="3698390" cy="2406313"/>
            <a:chOff x="743108" y="2568999"/>
            <a:chExt cx="3698390" cy="240631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421" y="2568999"/>
              <a:ext cx="3236077" cy="240631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43108" y="260127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300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3108" y="4552615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100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202892" y="2912272"/>
            <a:ext cx="3667771" cy="2400477"/>
            <a:chOff x="6202892" y="2592780"/>
            <a:chExt cx="3667771" cy="2400477"/>
          </a:xfrm>
        </p:grpSpPr>
        <p:grpSp>
          <p:nvGrpSpPr>
            <p:cNvPr id="20" name="그룹 19"/>
            <p:cNvGrpSpPr/>
            <p:nvPr/>
          </p:nvGrpSpPr>
          <p:grpSpPr>
            <a:xfrm>
              <a:off x="6202892" y="2592780"/>
              <a:ext cx="3667771" cy="2400477"/>
              <a:chOff x="6202892" y="2592780"/>
              <a:chExt cx="3667771" cy="240047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2436" y="2592780"/>
                <a:ext cx="3228227" cy="240047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202892" y="2601271"/>
                <a:ext cx="4395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400</a:t>
                </a:r>
                <a:endParaRPr lang="ko-KR" alt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02892" y="3091314"/>
                <a:ext cx="4395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320</a:t>
                </a:r>
                <a:endParaRPr lang="ko-KR" altLang="en-US" sz="1200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7359267" y="2996588"/>
                <a:ext cx="22034" cy="16945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7535537" y="3843851"/>
                <a:ext cx="1740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6832460" y="2659577"/>
              <a:ext cx="14061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실제 측정 시작 부분</a:t>
              </a:r>
              <a:endParaRPr lang="ko-KR" altLang="en-US" sz="105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05534" y="2292133"/>
            <a:ext cx="189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정확한 자세에서의</a:t>
            </a:r>
            <a:endParaRPr lang="en-US" altLang="ko-KR" sz="1200" dirty="0" smtClean="0"/>
          </a:p>
          <a:p>
            <a:r>
              <a:rPr lang="ko-KR" altLang="en-US" sz="1200" dirty="0" smtClean="0"/>
              <a:t>손목과 팔꿈치 그래프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72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34CEE53-6F4A-47B0-A0BE-5F4E60FEC2DD}"/>
              </a:ext>
            </a:extLst>
          </p:cNvPr>
          <p:cNvSpPr/>
          <p:nvPr/>
        </p:nvSpPr>
        <p:spPr>
          <a:xfrm>
            <a:off x="484066" y="1075219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368322"/>
            <a:ext cx="8631232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7D736F"/>
                </a:solidFill>
              </a:rPr>
              <a:t>진행 상황</a:t>
            </a:r>
            <a:endParaRPr lang="ko-KR" altLang="en-US" sz="3500" b="1" dirty="0">
              <a:solidFill>
                <a:srgbClr val="7D736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368322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62" y="2275896"/>
            <a:ext cx="3926145" cy="4186238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8850989" y="3231950"/>
            <a:ext cx="570678" cy="5706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351401" y="5808642"/>
            <a:ext cx="570678" cy="5706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9351401" y="3623902"/>
            <a:ext cx="1087842" cy="1008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782978" y="4626921"/>
            <a:ext cx="656266" cy="1248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893394" y="2752089"/>
            <a:ext cx="3401540" cy="3553321"/>
            <a:chOff x="893394" y="2322429"/>
            <a:chExt cx="3401540" cy="355332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94" y="2322429"/>
              <a:ext cx="3144370" cy="3553321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1861850" y="3163488"/>
              <a:ext cx="570678" cy="57067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313141" y="5297272"/>
              <a:ext cx="570678" cy="57067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400886" y="3570250"/>
              <a:ext cx="768272" cy="8367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endCxn id="25" idx="7"/>
            </p:cNvCxnSpPr>
            <p:nvPr/>
          </p:nvCxnSpPr>
          <p:spPr>
            <a:xfrm flipH="1">
              <a:off x="2800245" y="4401852"/>
              <a:ext cx="368913" cy="9789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82230" y="4263352"/>
              <a:ext cx="1112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약 </a:t>
              </a:r>
              <a:r>
                <a:rPr lang="en-US" altLang="ko-KR" sz="1200" dirty="0" smtClean="0"/>
                <a:t>350~330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264273" y="2580016"/>
            <a:ext cx="3491601" cy="3931508"/>
            <a:chOff x="4264273" y="2407395"/>
            <a:chExt cx="3491601" cy="39719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273" y="2407395"/>
              <a:ext cx="3491601" cy="3971925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>
              <a:off x="5071851" y="3163488"/>
              <a:ext cx="570678" cy="57067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640330" y="5720552"/>
              <a:ext cx="570678" cy="57067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640330" y="3570250"/>
              <a:ext cx="939591" cy="9713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endCxn id="27" idx="7"/>
            </p:cNvCxnSpPr>
            <p:nvPr/>
          </p:nvCxnSpPr>
          <p:spPr>
            <a:xfrm flipH="1">
              <a:off x="6127434" y="4536435"/>
              <a:ext cx="452487" cy="12676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75103" y="4385802"/>
              <a:ext cx="1112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약 </a:t>
              </a:r>
              <a:r>
                <a:rPr lang="en-US" altLang="ko-KR" sz="1200" dirty="0" smtClean="0"/>
                <a:t>325~305</a:t>
              </a:r>
              <a:endParaRPr lang="ko-KR" altLang="en-US" sz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405314" y="4488421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약 </a:t>
            </a:r>
            <a:r>
              <a:rPr lang="en-US" altLang="ko-KR" sz="1200" dirty="0" smtClean="0"/>
              <a:t>291~10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808256" y="5714150"/>
            <a:ext cx="1720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X</a:t>
            </a:r>
            <a:r>
              <a:rPr lang="ko-KR" altLang="en-US" sz="1100" b="1" dirty="0" smtClean="0"/>
              <a:t>축의 값이 </a:t>
            </a:r>
            <a:r>
              <a:rPr lang="en-US" altLang="ko-KR" sz="1100" b="1" dirty="0" smtClean="0"/>
              <a:t>320 </a:t>
            </a:r>
            <a:r>
              <a:rPr lang="ko-KR" altLang="en-US" sz="1100" b="1" dirty="0" smtClean="0"/>
              <a:t>이하가 될 때 움직임으로 판단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93394" y="2336837"/>
            <a:ext cx="273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팔꿈치 좌우 흔들림 측정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25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608</Words>
  <Application>Microsoft Office PowerPoint</Application>
  <PresentationFormat>와이드스크린</PresentationFormat>
  <Paragraphs>186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야놀자 야체 B</vt:lpstr>
      <vt:lpstr>Arial</vt:lpstr>
      <vt:lpstr>Symbol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John</cp:lastModifiedBy>
  <cp:revision>137</cp:revision>
  <dcterms:created xsi:type="dcterms:W3CDTF">2020-04-30T03:42:26Z</dcterms:created>
  <dcterms:modified xsi:type="dcterms:W3CDTF">2020-06-23T04:38:09Z</dcterms:modified>
</cp:coreProperties>
</file>