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83" r:id="rId5"/>
    <p:sldId id="260" r:id="rId6"/>
    <p:sldId id="259" r:id="rId7"/>
    <p:sldId id="261" r:id="rId8"/>
    <p:sldId id="287" r:id="rId9"/>
    <p:sldId id="288" r:id="rId10"/>
    <p:sldId id="290" r:id="rId11"/>
    <p:sldId id="291" r:id="rId12"/>
    <p:sldId id="292" r:id="rId13"/>
    <p:sldId id="296" r:id="rId14"/>
    <p:sldId id="299" r:id="rId15"/>
    <p:sldId id="300" r:id="rId16"/>
    <p:sldId id="304" r:id="rId17"/>
    <p:sldId id="305" r:id="rId18"/>
    <p:sldId id="333" r:id="rId19"/>
    <p:sldId id="307" r:id="rId20"/>
    <p:sldId id="311" r:id="rId21"/>
    <p:sldId id="308" r:id="rId22"/>
    <p:sldId id="314" r:id="rId23"/>
    <p:sldId id="315" r:id="rId24"/>
    <p:sldId id="316" r:id="rId25"/>
    <p:sldId id="317" r:id="rId26"/>
    <p:sldId id="318" r:id="rId27"/>
    <p:sldId id="332" r:id="rId28"/>
    <p:sldId id="319" r:id="rId29"/>
    <p:sldId id="320" r:id="rId30"/>
    <p:sldId id="321" r:id="rId31"/>
    <p:sldId id="322" r:id="rId32"/>
    <p:sldId id="323" r:id="rId33"/>
    <p:sldId id="334" r:id="rId34"/>
    <p:sldId id="324" r:id="rId35"/>
    <p:sldId id="325" r:id="rId36"/>
    <p:sldId id="326" r:id="rId37"/>
    <p:sldId id="327" r:id="rId38"/>
    <p:sldId id="328" r:id="rId39"/>
    <p:sldId id="329" r:id="rId40"/>
    <p:sldId id="330" r:id="rId41"/>
  </p:sldIdLst>
  <p:sldSz cx="12192000" cy="6858000"/>
  <p:notesSz cx="6858000" cy="9144000"/>
  <p:embeddedFontLst>
    <p:embeddedFont>
      <p:font typeface="方正兰亭黑简体" panose="02000000000000000000" pitchFamily="2" charset="-122"/>
      <p:regular r:id="rId45"/>
    </p:embeddedFont>
    <p:embeddedFont>
      <p:font typeface="微软雅黑" panose="020B0503020204020204" charset="-122"/>
      <p:regular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  <p:embeddedFont>
      <p:font typeface="Calibri Light" panose="020F0302020204030204" charset="0"/>
      <p:regular r:id="rId51"/>
      <p:italic r:id="rId52"/>
    </p:embeddedFont>
    <p:embeddedFont>
      <p:font typeface="等线" panose="02010600030101010101" charset="-122"/>
      <p:regular r:id="rId53"/>
    </p:embeddedFont>
    <p:embeddedFont>
      <p:font typeface="黑体" panose="02010609060101010101" charset="-122"/>
      <p:regular r:id="rId5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678"/>
    <a:srgbClr val="E74C3C"/>
    <a:srgbClr val="29DBBD"/>
    <a:srgbClr val="FA9C9C"/>
    <a:srgbClr val="FFD85B"/>
    <a:srgbClr val="2C3E50"/>
    <a:srgbClr val="FCBCBC"/>
    <a:srgbClr val="FFE389"/>
    <a:srgbClr val="FFFFFF"/>
    <a:srgbClr val="83E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14" y="78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" Target="slides/slide3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slide" Target="slide3.xml"/><Relationship Id="rId2" Type="http://schemas.openxmlformats.org/officeDocument/2006/relationships/slide" Target="slide18.xml"/><Relationship Id="rId1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jpe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jpe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slide" Target="slide12.xml"/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"/>
          <p:cNvSpPr/>
          <p:nvPr/>
        </p:nvSpPr>
        <p:spPr>
          <a:xfrm>
            <a:off x="969010" y="1238885"/>
            <a:ext cx="1809115" cy="1728470"/>
          </a:xfrm>
          <a:prstGeom prst="ellipse">
            <a:avLst/>
          </a:prstGeom>
          <a:solidFill>
            <a:srgbClr val="E74C3C"/>
          </a:solidFill>
          <a:ln>
            <a:noFill/>
          </a:ln>
          <a:effectLst>
            <a:outerShdw blurRad="165100" dist="38100" dir="2700000" sx="105000" sy="105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G03</a:t>
            </a:r>
            <a:endParaRPr lang="en-US" altLang="zh-CN" sz="240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3084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4505" y="0"/>
            <a:ext cx="1547495" cy="1548130"/>
          </a:xfrm>
          <a:prstGeom prst="rect">
            <a:avLst/>
          </a:prstGeom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9050" y="3843221"/>
            <a:ext cx="12192000" cy="287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1845" y="1828800"/>
            <a:ext cx="80378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电商营销平台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总体设计与详细设计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5" name="文本框 58"/>
          <p:cNvSpPr/>
          <p:nvPr/>
        </p:nvSpPr>
        <p:spPr>
          <a:xfrm>
            <a:off x="3341688" y="2644140"/>
            <a:ext cx="20116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dist"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组长：陈董锴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dist"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组员：吴安之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dist"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吕莉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79" name="组合 1"/>
          <p:cNvGrpSpPr/>
          <p:nvPr/>
        </p:nvGrpSpPr>
        <p:grpSpPr>
          <a:xfrm>
            <a:off x="5938520" y="2786698"/>
            <a:ext cx="3132138" cy="708025"/>
            <a:chOff x="0" y="0"/>
            <a:chExt cx="2562727" cy="707992"/>
          </a:xfrm>
        </p:grpSpPr>
        <p:sp>
          <p:nvSpPr>
            <p:cNvPr id="3" name="文本框 23"/>
            <p:cNvSpPr/>
            <p:nvPr/>
          </p:nvSpPr>
          <p:spPr>
            <a:xfrm>
              <a:off x="300790" y="0"/>
              <a:ext cx="1985211" cy="707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2017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年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11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15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日</a:t>
              </a:r>
              <a:endParaRPr lang="zh-CN" altLang="en-US" sz="2000" b="1" dirty="0">
                <a:solidFill>
                  <a:srgbClr val="1314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直接连接符 29"/>
            <p:cNvSpPr/>
            <p:nvPr/>
          </p:nvSpPr>
          <p:spPr>
            <a:xfrm>
              <a:off x="0" y="179812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1" name="直接连接符 30"/>
            <p:cNvSpPr/>
            <p:nvPr/>
          </p:nvSpPr>
          <p:spPr>
            <a:xfrm>
              <a:off x="2273969" y="167781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5" name="文本框 4"/>
          <p:cNvSpPr txBox="1"/>
          <p:nvPr/>
        </p:nvSpPr>
        <p:spPr>
          <a:xfrm>
            <a:off x="5669280" y="3337560"/>
            <a:ext cx="556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（考虑到展示效果，详细设计</a:t>
            </a:r>
            <a:r>
              <a:rPr lang="en-US" altLang="zh-CN"/>
              <a:t>PDL</a:t>
            </a:r>
            <a:r>
              <a:rPr lang="zh-CN" altLang="en-US"/>
              <a:t>部分在文件中打开）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pic>
        <p:nvPicPr>
          <p:cNvPr id="5" name="内容占位符 4" descr="C:\Users\Annz_2\Desktop\临时文件夹\订单管理模块.png订单管理模块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28975" y="882015"/>
            <a:ext cx="7025640" cy="57880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4357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810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6" name="日历"/>
          <p:cNvSpPr/>
          <p:nvPr/>
        </p:nvSpPr>
        <p:spPr bwMode="auto">
          <a:xfrm>
            <a:off x="70167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5" name="内容占位符 4" descr="C:\Users\Annz_2\Desktop\临时文件夹\数据信息管理模块.png数据信息管理模块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48990" y="882015"/>
            <a:ext cx="6180455" cy="5888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080" y="211485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616" y="374840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8" name="电脑"/>
          <p:cNvSpPr/>
          <p:nvPr/>
        </p:nvSpPr>
        <p:spPr bwMode="auto">
          <a:xfrm>
            <a:off x="617220" y="235140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Ⅱ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7795" y="1046480"/>
            <a:ext cx="2270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数据模型：</a:t>
            </a:r>
            <a:endParaRPr lang="zh-CN" altLang="en-US" sz="3600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7920" y="881380"/>
            <a:ext cx="6720840" cy="589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1" name="矩形 4"/>
          <p:cNvSpPr/>
          <p:nvPr/>
        </p:nvSpPr>
        <p:spPr>
          <a:xfrm>
            <a:off x="425450" y="1028700"/>
            <a:ext cx="5264150" cy="563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描述：用来存储每一个用户与该系统相关行为需要的数据集合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姓名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联系方式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位置：注册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获取买家信息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描述：用来存储每一个商品与该系统相关行为需要的数据集合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定义：商品信息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详情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位置：上架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获取商品信息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1765" y="1029970"/>
            <a:ext cx="42773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描述：用来存储每一次用户交易与系统相关行为需要的数据集合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数量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位置：生成订单数据记录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描述：唯一地标识用户信息中一个特定用户的关键域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 {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位置：用户信息、订单信息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275" y="221615"/>
            <a:ext cx="237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数据字典：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9" name="矩形 4"/>
          <p:cNvSpPr/>
          <p:nvPr/>
        </p:nvSpPr>
        <p:spPr>
          <a:xfrm>
            <a:off x="579438" y="1558925"/>
            <a:ext cx="5262562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描述：唯一地标识商品信息中一个特定商品的关键域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位置：商品信息、订单信息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描述：唯一地标识订单信息中一个特定订单的关键域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608330"/>
            <a:ext cx="2132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数据字典：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882015"/>
            <a:ext cx="10820400" cy="58985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7630" y="1553845"/>
            <a:ext cx="736600" cy="237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/>
              <a:t>系统流程图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总体设计修订HIPO图v0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881380"/>
            <a:ext cx="11979275" cy="5990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0" y="882015"/>
            <a:ext cx="1830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HIPO</a:t>
            </a:r>
            <a:r>
              <a:rPr lang="zh-CN" altLang="en-US" sz="3200"/>
              <a:t>结构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68045"/>
            <a:ext cx="10515600" cy="1325563"/>
          </a:xfrm>
        </p:spPr>
        <p:txBody>
          <a:bodyPr/>
          <a:p>
            <a:r>
              <a:rPr lang="zh-CN" altLang="en-US" sz="3200"/>
              <a:t>功能程序关系表：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5" name="图片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90905" cy="8680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0" name="表格 -1"/>
          <p:cNvGraphicFramePr/>
          <p:nvPr/>
        </p:nvGraphicFramePr>
        <p:xfrm>
          <a:off x="0" y="1905000"/>
          <a:ext cx="12192000" cy="491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090"/>
                <a:gridCol w="2032635"/>
                <a:gridCol w="2029460"/>
                <a:gridCol w="2031365"/>
                <a:gridCol w="2029460"/>
                <a:gridCol w="1951990"/>
              </a:tblGrid>
              <a:tr h="24892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购物车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截图20171203150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868045"/>
            <a:ext cx="10519410" cy="5875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-635" y="881380"/>
            <a:ext cx="2927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详细设计</a:t>
            </a:r>
            <a:endParaRPr lang="zh-CN" altLang="en-US" sz="2800"/>
          </a:p>
          <a:p>
            <a:r>
              <a:rPr lang="zh-CN" altLang="en-US" sz="2800"/>
              <a:t>任务安排：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7150" y="2087245"/>
            <a:ext cx="736600" cy="45529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将除里程碑外的回溯部分安排到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日之后</a:t>
            </a:r>
            <a:endParaRPr lang="zh-CN" altLang="en-US"/>
          </a:p>
          <a:p>
            <a:r>
              <a:rPr lang="zh-CN" altLang="en-US"/>
              <a:t>优先完成总体设计的回溯，主要是</a:t>
            </a:r>
            <a:r>
              <a:rPr lang="en-US" altLang="zh-CN"/>
              <a:t>HIPO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64515" y="124904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关键算法实现：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4354952" y="2568327"/>
            <a:ext cx="1637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chemeClr val="bg1"/>
                </a:solidFill>
                <a:latin typeface="KiloGram" pitchFamily="50" charset="0"/>
              </a:rPr>
              <a:t>2016</a:t>
            </a:r>
            <a:endParaRPr lang="zh-CN" altLang="en-US" sz="440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42440" y="2361398"/>
            <a:ext cx="130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工作汇报</a:t>
            </a:r>
            <a:endParaRPr lang="zh-CN" altLang="en-US" sz="36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矩形"/>
          <p:cNvSpPr/>
          <p:nvPr/>
        </p:nvSpPr>
        <p:spPr>
          <a:xfrm rot="16200000">
            <a:off x="5661925" y="-5661925"/>
            <a:ext cx="868151" cy="12192001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"/>
          <p:cNvSpPr/>
          <p:nvPr/>
        </p:nvSpPr>
        <p:spPr>
          <a:xfrm>
            <a:off x="10735733" y="486931"/>
            <a:ext cx="755753" cy="755079"/>
          </a:xfrm>
          <a:prstGeom prst="ellipse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三角形"/>
          <p:cNvSpPr/>
          <p:nvPr/>
        </p:nvSpPr>
        <p:spPr>
          <a:xfrm rot="16200000" flipV="1">
            <a:off x="10989935" y="673065"/>
            <a:ext cx="348945" cy="34894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"/>
          <p:cNvSpPr/>
          <p:nvPr/>
        </p:nvSpPr>
        <p:spPr>
          <a:xfrm rot="5400000">
            <a:off x="5661925" y="-412729"/>
            <a:ext cx="868151" cy="1693608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5" name="圆角矩形 24">
            <a:hlinkClick r:id="rId1" action="ppaction://hlinksldjump"/>
          </p:cNvPr>
          <p:cNvSpPr/>
          <p:nvPr/>
        </p:nvSpPr>
        <p:spPr>
          <a:xfrm>
            <a:off x="3477895" y="3986527"/>
            <a:ext cx="5234941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小组分工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3478530" y="2939095"/>
            <a:ext cx="5234940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动作按钮: 自定义 26">
            <a:hlinkClick r:id="rId3" action="ppaction://hlinksldjump"/>
          </p:cNvPr>
          <p:cNvSpPr/>
          <p:nvPr/>
        </p:nvSpPr>
        <p:spPr>
          <a:xfrm>
            <a:off x="3477896" y="1891345"/>
            <a:ext cx="5234939" cy="1047747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6926" y="238289"/>
            <a:ext cx="16658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chemeClr val="bg1"/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目录</a:t>
            </a:r>
            <a:endParaRPr lang="zh-CN" altLang="en-US" sz="2000" b="1">
              <a:solidFill>
                <a:schemeClr val="bg1"/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065 0.357843 L 0 0 E" pathEditMode="relative" ptsTypes="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3.7037E-7 L -0.00013 0.03727 " pathEditMode="relative" rAng="0" ptsTypes="AA">
                                      <p:cBhvr>
                                        <p:cTn id="31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-1.11111E-6 L 0.00013 -0.01389 " pathEditMode="relative" rAng="0" ptsTypes="AA">
                                      <p:cBhvr>
                                        <p:cTn id="36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00078 -0.05486 " pathEditMode="relative" rAng="0" ptsTypes="AA">
                                      <p:cBhvr>
                                        <p:cTn id="41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496436 0.305701 L 0 0 E" pathEditMode="relative" ptsTypes="">
                                      <p:cBhvr>
                                        <p:cTn id="4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205012" y="20501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66321 0.30817 L 0 0 E" pathEditMode="relative" ptsTypes="">
                                      <p:cBhvr>
                                        <p:cTn id="55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8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443623" y="44362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9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5" grpId="3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4" name="圆角矩形 23"/>
          <p:cNvSpPr/>
          <p:nvPr/>
        </p:nvSpPr>
        <p:spPr>
          <a:xfrm>
            <a:off x="4568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695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8733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绘图1.png绘图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7650" y="1906270"/>
            <a:ext cx="2078990" cy="2444750"/>
          </a:xfrm>
          <a:prstGeom prst="rect">
            <a:avLst/>
          </a:prstGeom>
        </p:spPr>
      </p:pic>
      <p:pic>
        <p:nvPicPr>
          <p:cNvPr id="8" name="图片 7" descr="C:\Users\Annz_2\Desktop\临时文件夹\绘图3.png绘图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80475" y="1906905"/>
            <a:ext cx="2160270" cy="2444750"/>
          </a:xfrm>
          <a:prstGeom prst="rect">
            <a:avLst/>
          </a:prstGeom>
        </p:spPr>
      </p:pic>
      <p:pic>
        <p:nvPicPr>
          <p:cNvPr id="12" name="图片 11" descr="C:\Users\Annz_2\Desktop\临时文件夹\绘图2.png绘图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58105" y="1906270"/>
            <a:ext cx="2159635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此模块主要实现对于用户的管理，面向用户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此模块主要实现用户在网页端的操作，面向用户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此模块主要实现卖家在客户端的操作，面向卖家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bldLvl="0" animBg="1"/>
      <p:bldP spid="25" grpId="0" bldLvl="0" animBg="1"/>
      <p:bldP spid="25" grpId="1" bldLvl="0" animBg="1"/>
      <p:bldP spid="21" grpId="0" bldLvl="0" animBg="1"/>
      <p:bldP spid="20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2590800" y="1487805"/>
          <a:ext cx="9600565" cy="53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003165" imgH="3171190" progId="Visio.Drawing.15">
                  <p:embed/>
                </p:oleObj>
              </mc:Choice>
              <mc:Fallback>
                <p:oleObj name="" r:id="rId2" imgW="5003165" imgH="317119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0800" y="1487805"/>
                        <a:ext cx="9600565" cy="537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880" y="1119505"/>
            <a:ext cx="2198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精化的数据流图：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详细设计-陈董锴-HIPO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882015"/>
            <a:ext cx="9257665" cy="59328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57200" y="1264285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HIPO</a:t>
            </a:r>
            <a:r>
              <a:rPr lang="zh-CN" altLang="en-US" sz="3600" b="1"/>
              <a:t>结构：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graphicFrame>
        <p:nvGraphicFramePr>
          <p:cNvPr id="0" name="表格 -1"/>
          <p:cNvGraphicFramePr/>
          <p:nvPr/>
        </p:nvGraphicFramePr>
        <p:xfrm>
          <a:off x="494030" y="1664970"/>
          <a:ext cx="4970780" cy="217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620"/>
                <a:gridCol w="1715135"/>
                <a:gridCol w="1241425"/>
                <a:gridCol w="1244600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对用户提供账号注册功能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750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处理：对每个输入的字段都要判断其合法性调用事件操作“新增用户”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是否注册成功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683885" y="1664970"/>
          <a:ext cx="541210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对用户提供登录功能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处理：对用户名和密码进行验证 未通过验证则给出密码或用户名错误的提示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1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是否登陆成功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94030" y="3836035"/>
          <a:ext cx="4971415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1714500"/>
                <a:gridCol w="1242695"/>
                <a:gridCol w="1243965"/>
              </a:tblGrid>
              <a:tr h="386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对用户提供修改密码功能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、旧密码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、新密码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处理：对用户名和旧密码进行验证对每个输入的字段都要判断其合法性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、调用事件操作“修改密码”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683885" y="3859530"/>
          <a:ext cx="5412105" cy="2508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501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对用户提供添加收货地址功能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处理：对每个输入的字段都要判断其合法性调用事件操作“添加收货地址”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graphicFrame>
        <p:nvGraphicFramePr>
          <p:cNvPr id="0" name="表格 -1"/>
          <p:cNvGraphicFramePr/>
          <p:nvPr/>
        </p:nvGraphicFramePr>
        <p:xfrm>
          <a:off x="335280" y="1664970"/>
          <a:ext cx="5412105" cy="201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402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处理：判断每个字段的合法性 调用事件操作“修改收货地址”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490" y="1664970"/>
          <a:ext cx="5412105" cy="2308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461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28555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判定树</a:t>
            </a:r>
            <a:endParaRPr lang="zh-CN" altLang="en-US"/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0" y="1546860"/>
          <a:ext cx="12192635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132070" imgH="2192020" progId="Visio.Drawing.15">
                  <p:embed/>
                </p:oleObj>
              </mc:Choice>
              <mc:Fallback>
                <p:oleObj name="" r:id="rId2" imgW="5132070" imgH="21920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546860"/>
                        <a:ext cx="12192635" cy="516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程序流程图</a:t>
            </a:r>
            <a:endParaRPr lang="zh-CN" altLang="en-US" b="1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046480"/>
            <a:ext cx="6362700" cy="573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 sz="2000"/>
          </a:p>
        </p:txBody>
      </p:sp>
      <p:pic>
        <p:nvPicPr>
          <p:cNvPr id="4" name="图片 2" descr="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0" y="1242060"/>
            <a:ext cx="9221470" cy="548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7115"/>
            <a:ext cx="8636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</a:t>
            </a:r>
            <a:endParaRPr lang="zh-CN" altLang="en-US" sz="2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352550" y="1446530"/>
          <a:ext cx="9578975" cy="514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560060" imgH="2539365" progId="Visio.Drawing.15">
                  <p:embed/>
                </p:oleObj>
              </mc:Choice>
              <mc:Fallback>
                <p:oleObj name="" r:id="rId2" imgW="5560060" imgH="25393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2550" y="1446530"/>
                        <a:ext cx="9578975" cy="514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0" y="1400810"/>
          <a:ext cx="5412105" cy="186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对用户提供将商品添加进购物车功能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选中的商品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、调用事件操作“添加商品至购物车”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0" y="3566160"/>
          <a:ext cx="5412105" cy="329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737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商品浏览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7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对用户提供查看购物车内商品功能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6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输入：查看指令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、调用事件操作“查看购物车”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57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购物车内商品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640070" y="1303655"/>
          <a:ext cx="5655945" cy="1958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/>
                <a:gridCol w="1951355"/>
                <a:gridCol w="1413510"/>
                <a:gridCol w="1415415"/>
              </a:tblGrid>
              <a:tr h="391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对用户提供删除购物车内商品功能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输入：购物车内待删除的商品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处理：调用事件操作“删除购物车内商品”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640070" y="3566160"/>
          <a:ext cx="5655945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/>
                <a:gridCol w="1951355"/>
                <a:gridCol w="1413510"/>
                <a:gridCol w="1415415"/>
              </a:tblGrid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对用户提供商品查询功能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处理：根据关键字信息对商品进行检索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检索出的商品信息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对用户提供网页栏目的浏览检索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处理：根据关键字信息对网页相关功能模块检索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检索出相应的功能模块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1"/>
            </a:br>
            <a:r>
              <a:rPr lang="zh-CN" altLang="en-US" b="1"/>
              <a:t>总体设计项目安排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备注：</a:t>
            </a:r>
            <a:r>
              <a:rPr lang="en-US" altLang="zh-CN"/>
              <a:t>1.</a:t>
            </a:r>
            <a:r>
              <a:rPr lang="zh-CN" altLang="en-US" sz="2000"/>
              <a:t>会议内容：对于需求分析的功能和模块讨论，准备如何进入总体设计方案与配置管理方式改进</a:t>
            </a:r>
            <a:r>
              <a:rPr lang="en-US" altLang="zh-CN"/>
              <a:t>2.</a:t>
            </a:r>
            <a:r>
              <a:rPr lang="zh-CN" altLang="en-US" sz="2000"/>
              <a:t>总体设计报告修订在里程碑之后，是因为需要详细设计的回溯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3" name="图片 2" descr="QQ截图20171205204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2633980"/>
            <a:ext cx="999998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0" y="1273175"/>
          <a:ext cx="560133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410"/>
                <a:gridCol w="1932305"/>
                <a:gridCol w="1399540"/>
                <a:gridCol w="140208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前端操作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对用户提供网页帮助与可使用前端行为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输入：响应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事件处理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处理结果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054725" y="4295775"/>
          <a:ext cx="5962650" cy="192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745"/>
                <a:gridCol w="1866900"/>
                <a:gridCol w="1352550"/>
                <a:gridCol w="1354455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8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8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8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490" y="1273175"/>
          <a:ext cx="593788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480"/>
                <a:gridCol w="2048510"/>
                <a:gridCol w="1483995"/>
                <a:gridCol w="1485900"/>
              </a:tblGrid>
              <a:tr h="640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对用户提供提交订单功能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、选中的商品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处理：调用事件操作“提交订单”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返回订单信息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9547" y="42976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输入：要修改地址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、验证订单状态，状态为未处理才能更改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判定树：</a:t>
            </a:r>
            <a:endParaRPr lang="zh-CN" altLang="en-US"/>
          </a:p>
        </p:txBody>
      </p:sp>
      <p:pic>
        <p:nvPicPr>
          <p:cNvPr id="6" name="图片 6" descr="判定树-wa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1444625"/>
            <a:ext cx="10463530" cy="441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endParaRPr 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5" name="图片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8159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0" y="904875"/>
            <a:ext cx="52317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3" name="图片 2" descr="详细设计-吴安之-程序流程图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20" y="904875"/>
            <a:ext cx="5755005" cy="59347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5845"/>
            <a:ext cx="86360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845" y="1045210"/>
            <a:ext cx="5177155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结构：</a:t>
            </a:r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455" y="2035810"/>
            <a:ext cx="9254490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17" y="1219200"/>
          <a:ext cx="541210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对管理员提供添加商品功能，添加商品信息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、商品编号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、商品名称价格数量上架时间商品类型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884227" y="12420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对管理员提供商品修改功能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、价格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、上架时间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、调用事件操作“修改商品”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17" y="397764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884227" y="38404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修改用户信息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对管理员提供用户信息修改功能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、修改信息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、调用事件操作“修改用户信息”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17" y="12420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删除用户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对管理员提供删除用户功能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处理：调用事件操作“删除用户品”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873115" y="1242060"/>
          <a:ext cx="542226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/>
                <a:gridCol w="1870075"/>
                <a:gridCol w="1355725"/>
                <a:gridCol w="135731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用于管理员对用户数据的统计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输入：查询用户数据统计指令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处理：调用事件操作“查询用户数据统计指令”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显示用户数据统计图标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17" y="30022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对管理员提供查询订单功能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、查询条件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、调用事件操作“查询订单”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查询结果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873432" y="30022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对管理员提供处理订单功能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、待处理订单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、处理指令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、调用事件操作“处理订单”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是否处理成功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17" y="47853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73115" y="4785360"/>
          <a:ext cx="542226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/>
                <a:gridCol w="1870075"/>
                <a:gridCol w="1355725"/>
                <a:gridCol w="135731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对管理员提供收支信息查询功能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输入：收支信息查询指令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处理：调用事件操作“查看收支记录”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显示收支信息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935" y="1242060"/>
            <a:ext cx="7136130" cy="523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40080" y="126428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判定树：</a:t>
            </a:r>
            <a:endParaRPr lang="zh-CN" altLang="en-US" b="1"/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1046480"/>
            <a:ext cx="698436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任务分工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29540" y="1046480"/>
            <a:ext cx="462026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陈董锴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任务：总体任务分配，完成用户信息管理详细设计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，完成对应模块测试用例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按时完成，子模块规模相对简单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8075" y="1097915"/>
            <a:ext cx="393255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吴安之：响应事件监听子模块详细设计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，详细设计分工，回溯修订需求分析原型部分，总体设计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结构，修订项目计划，完成对应模块的测试用例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9.5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评分原因：按时完成，子模块规模相对大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7830" y="1046480"/>
            <a:ext cx="25400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吕莉：卖家管理数据与统计子模块详细设计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，制作设计阶段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PPT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，完成对应模块的测试用例和用户手册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9.3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按时完成，子模块规模相对中等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圆角矩形 23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绘图1.png绘图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6368" y="1906226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ocuments\绘图3.png绘图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绘图1.png绘图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28895" y="1906270"/>
            <a:ext cx="1934210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模块数据流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[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业务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]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层数据流图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系统流程图，功能程序关系表以及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HIPO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结构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1" grpId="0" animBg="1"/>
      <p:bldP spid="20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Ⅰ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6368" y="1906861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esktop\临时文件夹\图片3.png图片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临时文件夹\图片2.png图片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2760" y="1907465"/>
            <a:ext cx="1934210" cy="244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 模块数据流图以及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层数据流图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系统流程图，功能程序关系表以及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HIPO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结构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0" y="882015"/>
            <a:ext cx="608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层数据流图：</a:t>
            </a:r>
            <a:endParaRPr lang="zh-CN" altLang="en-US"/>
          </a:p>
        </p:txBody>
      </p:sp>
      <p:pic>
        <p:nvPicPr>
          <p:cNvPr id="4" name="图片 3" descr="大帅商城系统0层数据流图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65" y="1352550"/>
            <a:ext cx="6506210" cy="800100"/>
          </a:xfrm>
          <a:prstGeom prst="rect">
            <a:avLst/>
          </a:prstGeom>
        </p:spPr>
      </p:pic>
      <p:pic>
        <p:nvPicPr>
          <p:cNvPr id="5" name="图片 4" descr="大帅商城系统1层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53185"/>
            <a:ext cx="5045075" cy="4628515"/>
          </a:xfrm>
          <a:prstGeom prst="rect">
            <a:avLst/>
          </a:prstGeom>
        </p:spPr>
      </p:pic>
      <p:pic>
        <p:nvPicPr>
          <p:cNvPr id="7" name="图片 6" descr="大帅商城系统2层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65" y="2152650"/>
            <a:ext cx="6695440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5 -0.048412 E" pathEditMode="relative" ptsTypes="">
                                      <p:cBhvr>
                                        <p:cTn id="2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058 0.170365 E" pathEditMode="relative" ptsTypes="">
                                      <p:cBhvr>
                                        <p:cTn id="3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to x="126327" y="126327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62 0.262397 E" pathEditMode="relative" ptsTypes="">
                                      <p:cBhvr>
                                        <p:cTn id="4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to x="74692" y="74692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6354 -0.253676 E" pathEditMode="relative" ptsTypes="">
                                      <p:cBhvr>
                                        <p:cTn id="5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to x="224621" y="23282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383 -0.436676 E" pathEditMode="relative" ptsTypes="">
                                      <p:cBhvr>
                                        <p:cTn id="5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8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to x="254173" y="67185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2" grpId="1" animBg="1"/>
      <p:bldP spid="22" grpId="2" animBg="1"/>
      <p:bldP spid="21" grpId="0" animBg="1"/>
      <p:bldP spid="20" grpId="0"/>
      <p:bldP spid="40" grpId="0"/>
      <p:bldP spid="41" grpId="0"/>
      <p:bldP spid="41" grpId="1"/>
      <p:bldP spid="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>
            <a:hlinkClick r:id="rId1" action="ppaction://hlinksldjump"/>
          </p:cNvPr>
          <p:cNvSpPr/>
          <p:nvPr/>
        </p:nvSpPr>
        <p:spPr>
          <a:xfrm>
            <a:off x="9112600" y="197769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77136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8" name="矩形 27">
            <a:hlinkClick r:id="" action="ppaction://hlinkshowjump?jump=nextslide"/>
          </p:cNvPr>
          <p:cNvSpPr/>
          <p:nvPr/>
        </p:nvSpPr>
        <p:spPr>
          <a:xfrm>
            <a:off x="1705929" y="197769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557597" y="197769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409265" y="197769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724061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52720" y="361124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22133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0514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50145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050" name="头像"/>
          <p:cNvSpPr/>
          <p:nvPr/>
        </p:nvSpPr>
        <p:spPr bwMode="auto">
          <a:xfrm>
            <a:off x="2047875" y="227012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箱子"/>
          <p:cNvSpPr/>
          <p:nvPr/>
        </p:nvSpPr>
        <p:spPr>
          <a:xfrm>
            <a:off x="3794760" y="221424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6" name="购物车"/>
          <p:cNvSpPr/>
          <p:nvPr/>
        </p:nvSpPr>
        <p:spPr>
          <a:xfrm>
            <a:off x="5666740" y="221424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日历"/>
          <p:cNvSpPr/>
          <p:nvPr/>
        </p:nvSpPr>
        <p:spPr bwMode="auto">
          <a:xfrm>
            <a:off x="749871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p>
            <a:endParaRPr lang="zh-CN" altLang="en-US"/>
          </a:p>
        </p:txBody>
      </p:sp>
      <p:sp>
        <p:nvSpPr>
          <p:cNvPr id="8" name="电脑"/>
          <p:cNvSpPr/>
          <p:nvPr/>
        </p:nvSpPr>
        <p:spPr bwMode="auto">
          <a:xfrm>
            <a:off x="9349740" y="221424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7240" y="1325245"/>
            <a:ext cx="3133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业务流程</a:t>
            </a:r>
            <a:r>
              <a:rPr lang="en-US" altLang="zh-CN"/>
              <a:t>—</a:t>
            </a:r>
            <a:r>
              <a:rPr lang="zh-CN" altLang="en-US"/>
              <a:t>分模块的数据流图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7" name="头像"/>
          <p:cNvSpPr/>
          <p:nvPr/>
        </p:nvSpPr>
        <p:spPr bwMode="auto">
          <a:xfrm>
            <a:off x="341630" y="1174750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8745" y="882015"/>
            <a:ext cx="286385" cy="860212"/>
          </a:xfrm>
          <a:prstGeom prst="doubleWave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/>
              <a:t> </a:t>
            </a:r>
            <a:endParaRPr lang="zh-CN" altLang="en-US" sz="3600"/>
          </a:p>
        </p:txBody>
      </p:sp>
      <p:pic>
        <p:nvPicPr>
          <p:cNvPr id="10" name="图片 9" descr="C:\Users\Annz_2\Desktop\临时文件夹\用户管理模块.png用户管理模块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78580" y="1344295"/>
            <a:ext cx="7108190" cy="5253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1314" y="204373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530" y="367728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17" name="头像"/>
          <p:cNvSpPr/>
          <p:nvPr/>
        </p:nvSpPr>
        <p:spPr bwMode="auto">
          <a:xfrm>
            <a:off x="683260" y="233616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 descr="C:\Users\Annz_2\Desktop\临时文件夹\商品管理模块.png商品管理模块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27830" y="881380"/>
            <a:ext cx="5538470" cy="59810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29" name="矩形 28"/>
          <p:cNvSpPr/>
          <p:nvPr/>
        </p:nvSpPr>
        <p:spPr>
          <a:xfrm>
            <a:off x="235277" y="197642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813" y="360997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6" name="箱子"/>
          <p:cNvSpPr/>
          <p:nvPr/>
        </p:nvSpPr>
        <p:spPr>
          <a:xfrm>
            <a:off x="472440" y="221297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31" name="矩形 30"/>
          <p:cNvSpPr/>
          <p:nvPr/>
        </p:nvSpPr>
        <p:spPr>
          <a:xfrm>
            <a:off x="425785" y="196245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240" y="359600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46" name="购物车"/>
          <p:cNvSpPr/>
          <p:nvPr/>
        </p:nvSpPr>
        <p:spPr>
          <a:xfrm>
            <a:off x="683260" y="21990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购物车模块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4110" y="881380"/>
            <a:ext cx="5359400" cy="578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10294</Words>
  <Application>WPS 演示</Application>
  <PresentationFormat>宽屏</PresentationFormat>
  <Paragraphs>1628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方正兰亭黑简体</vt:lpstr>
      <vt:lpstr>微软雅黑</vt:lpstr>
      <vt:lpstr>KiloGram</vt:lpstr>
      <vt:lpstr>华康俪金黑W8(P)</vt:lpstr>
      <vt:lpstr>Noto Sans CJK Regular</vt:lpstr>
      <vt:lpstr>Calibri</vt:lpstr>
      <vt:lpstr>Arial Unicode MS</vt:lpstr>
      <vt:lpstr>Calibri Light</vt:lpstr>
      <vt:lpstr>Times New Roman</vt:lpstr>
      <vt:lpstr>等线</vt:lpstr>
      <vt:lpstr>黑体</vt:lpstr>
      <vt:lpstr>Segoe Print</vt:lpstr>
      <vt:lpstr>Office 主题</vt:lpstr>
      <vt:lpstr>Visio.Drawing.15</vt:lpstr>
      <vt:lpstr>Visio.Drawing.15</vt:lpstr>
      <vt:lpstr>Visio.Drawing.15</vt:lpstr>
      <vt:lpstr>PowerPoint 演示文稿</vt:lpstr>
      <vt:lpstr>PowerPoint 演示文稿</vt:lpstr>
      <vt:lpstr> 总体设计项目安排</vt:lpstr>
      <vt:lpstr>PowerPoint 演示文稿</vt:lpstr>
      <vt:lpstr>PowerPoint 演示文稿</vt:lpstr>
      <vt:lpstr>PowerPoint 演示文稿</vt:lpstr>
      <vt:lpstr>PowerPoint 演示文稿</vt:lpstr>
      <vt:lpstr>      </vt:lpstr>
      <vt:lpstr>      </vt:lpstr>
      <vt:lpstr>      </vt:lpstr>
      <vt:lpstr>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功能程序关系表：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六月的飘雪</cp:lastModifiedBy>
  <cp:revision>42</cp:revision>
  <dcterms:created xsi:type="dcterms:W3CDTF">2016-05-21T12:11:00Z</dcterms:created>
  <dcterms:modified xsi:type="dcterms:W3CDTF">2017-12-05T13:26:10Z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