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73" r:id="rId2"/>
    <p:sldId id="274" r:id="rId3"/>
    <p:sldId id="272" r:id="rId4"/>
    <p:sldId id="275" r:id="rId5"/>
    <p:sldId id="276" r:id="rId6"/>
    <p:sldId id="277" r:id="rId7"/>
    <p:sldId id="284" r:id="rId8"/>
    <p:sldId id="278" r:id="rId9"/>
    <p:sldId id="279" r:id="rId10"/>
    <p:sldId id="280" r:id="rId11"/>
    <p:sldId id="281" r:id="rId12"/>
    <p:sldId id="282" r:id="rId13"/>
    <p:sldId id="283"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285" r:id="rId58"/>
    <p:sldId id="286" r:id="rId59"/>
    <p:sldId id="287" r:id="rId60"/>
    <p:sldId id="288" r:id="rId61"/>
    <p:sldId id="289" r:id="rId62"/>
    <p:sldId id="290" r:id="rId63"/>
    <p:sldId id="291" r:id="rId64"/>
    <p:sldId id="292" r:id="rId65"/>
    <p:sldId id="294" r:id="rId66"/>
    <p:sldId id="293" r:id="rId6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4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3858" autoAdjust="0"/>
  </p:normalViewPr>
  <p:slideViewPr>
    <p:cSldViewPr snapToGrid="0">
      <p:cViewPr varScale="1">
        <p:scale>
          <a:sx n="86" d="100"/>
          <a:sy n="86" d="100"/>
        </p:scale>
        <p:origin x="499"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4"/>
      </p:cViewPr>
      <p:guideLst/>
    </p:cSldViewPr>
  </p:notes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8E70C0-2A3F-475A-BB28-1B5EBE574766}"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B8A3C7FA-85C8-46F8-B5A9-1B59D4829324}">
      <dgm:prSet/>
      <dgm:spPr/>
      <dgm:t>
        <a:bodyPr/>
        <a:lstStyle/>
        <a:p>
          <a:r>
            <a:rPr lang="en-US" altLang="zh-CN" dirty="0"/>
            <a:t>1.</a:t>
          </a:r>
          <a:r>
            <a:rPr lang="zh-CN" dirty="0"/>
            <a:t>语句覆盖 </a:t>
          </a:r>
        </a:p>
      </dgm:t>
    </dgm:pt>
    <dgm:pt modelId="{F1411AC6-2946-40A6-B725-15F8D18A1096}" type="parTrans" cxnId="{5E2CE7C1-78A5-4102-A791-D7D3AE200DD8}">
      <dgm:prSet/>
      <dgm:spPr/>
      <dgm:t>
        <a:bodyPr/>
        <a:lstStyle/>
        <a:p>
          <a:endParaRPr lang="zh-CN" altLang="en-US"/>
        </a:p>
      </dgm:t>
    </dgm:pt>
    <dgm:pt modelId="{1B1734B4-0015-4DDC-B8F9-ED569F964333}" type="sibTrans" cxnId="{5E2CE7C1-78A5-4102-A791-D7D3AE200DD8}">
      <dgm:prSet/>
      <dgm:spPr/>
      <dgm:t>
        <a:bodyPr/>
        <a:lstStyle/>
        <a:p>
          <a:endParaRPr lang="zh-CN" altLang="en-US"/>
        </a:p>
      </dgm:t>
    </dgm:pt>
    <dgm:pt modelId="{96462C9F-D71D-4285-B129-7D8C3E7D9A09}">
      <dgm:prSet/>
      <dgm:spPr/>
      <dgm:t>
        <a:bodyPr/>
        <a:lstStyle/>
        <a:p>
          <a:r>
            <a:rPr lang="en-US" altLang="zh-CN" dirty="0"/>
            <a:t>2.</a:t>
          </a:r>
          <a:r>
            <a:rPr lang="zh-CN" dirty="0"/>
            <a:t>判定覆盖 </a:t>
          </a:r>
        </a:p>
      </dgm:t>
    </dgm:pt>
    <dgm:pt modelId="{DA203A75-955D-4E03-B45F-49E59EDBFCEE}" type="parTrans" cxnId="{E2D35B45-3A7B-4A95-BBFB-11A5A4EB8D96}">
      <dgm:prSet/>
      <dgm:spPr/>
      <dgm:t>
        <a:bodyPr/>
        <a:lstStyle/>
        <a:p>
          <a:endParaRPr lang="zh-CN" altLang="en-US"/>
        </a:p>
      </dgm:t>
    </dgm:pt>
    <dgm:pt modelId="{FE44481E-B241-4659-AAB0-4AF2650FEA9D}" type="sibTrans" cxnId="{E2D35B45-3A7B-4A95-BBFB-11A5A4EB8D96}">
      <dgm:prSet/>
      <dgm:spPr/>
      <dgm:t>
        <a:bodyPr/>
        <a:lstStyle/>
        <a:p>
          <a:endParaRPr lang="zh-CN" altLang="en-US"/>
        </a:p>
      </dgm:t>
    </dgm:pt>
    <dgm:pt modelId="{016855A1-F6C9-4A48-BA56-0CA637470C0E}">
      <dgm:prSet/>
      <dgm:spPr/>
      <dgm:t>
        <a:bodyPr/>
        <a:lstStyle/>
        <a:p>
          <a:r>
            <a:rPr lang="en-US" altLang="zh-CN" dirty="0"/>
            <a:t>3.</a:t>
          </a:r>
          <a:r>
            <a:rPr lang="zh-CN" dirty="0"/>
            <a:t>条件覆盖 </a:t>
          </a:r>
        </a:p>
      </dgm:t>
    </dgm:pt>
    <dgm:pt modelId="{C5E880F7-91D0-454E-9FD1-A7C04063ABF7}" type="parTrans" cxnId="{4D72225F-03F7-46B4-8E9D-5854191A1DE0}">
      <dgm:prSet/>
      <dgm:spPr/>
      <dgm:t>
        <a:bodyPr/>
        <a:lstStyle/>
        <a:p>
          <a:endParaRPr lang="zh-CN" altLang="en-US"/>
        </a:p>
      </dgm:t>
    </dgm:pt>
    <dgm:pt modelId="{600613BB-9684-4EAA-999A-18CAD40A8B78}" type="sibTrans" cxnId="{4D72225F-03F7-46B4-8E9D-5854191A1DE0}">
      <dgm:prSet/>
      <dgm:spPr/>
      <dgm:t>
        <a:bodyPr/>
        <a:lstStyle/>
        <a:p>
          <a:endParaRPr lang="zh-CN" altLang="en-US"/>
        </a:p>
      </dgm:t>
    </dgm:pt>
    <dgm:pt modelId="{A0AFC59B-06E2-4555-81D2-2E1F3D27F5B0}">
      <dgm:prSet/>
      <dgm:spPr/>
      <dgm:t>
        <a:bodyPr/>
        <a:lstStyle/>
        <a:p>
          <a:r>
            <a:rPr lang="en-US" altLang="zh-CN" dirty="0"/>
            <a:t>4.</a:t>
          </a:r>
          <a:r>
            <a:rPr lang="zh-CN" dirty="0"/>
            <a:t>判定</a:t>
          </a:r>
          <a:r>
            <a:rPr lang="en-US" dirty="0"/>
            <a:t>/</a:t>
          </a:r>
          <a:r>
            <a:rPr lang="zh-CN" dirty="0"/>
            <a:t>条件覆盖</a:t>
          </a:r>
        </a:p>
      </dgm:t>
    </dgm:pt>
    <dgm:pt modelId="{681585FA-4229-4672-AF98-48210037864A}" type="parTrans" cxnId="{69B1630A-49C3-464D-82D0-092AD9201BAE}">
      <dgm:prSet/>
      <dgm:spPr/>
      <dgm:t>
        <a:bodyPr/>
        <a:lstStyle/>
        <a:p>
          <a:endParaRPr lang="zh-CN" altLang="en-US"/>
        </a:p>
      </dgm:t>
    </dgm:pt>
    <dgm:pt modelId="{088D458B-9FB7-4D73-9CB5-E8B38C1B17EF}" type="sibTrans" cxnId="{69B1630A-49C3-464D-82D0-092AD9201BAE}">
      <dgm:prSet/>
      <dgm:spPr/>
      <dgm:t>
        <a:bodyPr/>
        <a:lstStyle/>
        <a:p>
          <a:endParaRPr lang="zh-CN" altLang="en-US"/>
        </a:p>
      </dgm:t>
    </dgm:pt>
    <dgm:pt modelId="{38FA4966-4CA7-4524-88C3-F80354C5C325}">
      <dgm:prSet/>
      <dgm:spPr/>
      <dgm:t>
        <a:bodyPr/>
        <a:lstStyle/>
        <a:p>
          <a:r>
            <a:rPr lang="en-US" altLang="zh-CN" dirty="0"/>
            <a:t>5.</a:t>
          </a:r>
          <a:r>
            <a:rPr lang="zh-CN" dirty="0"/>
            <a:t>条件按组合覆盖</a:t>
          </a:r>
        </a:p>
      </dgm:t>
    </dgm:pt>
    <dgm:pt modelId="{BBE42B7F-AAB6-425A-ADB9-087C863D8048}" type="parTrans" cxnId="{043F134E-7172-42E6-8AFF-50548277C472}">
      <dgm:prSet/>
      <dgm:spPr/>
      <dgm:t>
        <a:bodyPr/>
        <a:lstStyle/>
        <a:p>
          <a:endParaRPr lang="zh-CN" altLang="en-US"/>
        </a:p>
      </dgm:t>
    </dgm:pt>
    <dgm:pt modelId="{D0A044D6-B100-4848-BF90-CFE8F7E3E089}" type="sibTrans" cxnId="{043F134E-7172-42E6-8AFF-50548277C472}">
      <dgm:prSet/>
      <dgm:spPr/>
      <dgm:t>
        <a:bodyPr/>
        <a:lstStyle/>
        <a:p>
          <a:endParaRPr lang="zh-CN" altLang="en-US"/>
        </a:p>
      </dgm:t>
    </dgm:pt>
    <dgm:pt modelId="{0E9B0B49-3B7A-4B4F-953D-864EA0003877}">
      <dgm:prSet/>
      <dgm:spPr/>
      <dgm:t>
        <a:bodyPr/>
        <a:lstStyle/>
        <a:p>
          <a:r>
            <a:rPr lang="en-US" altLang="zh-CN" dirty="0"/>
            <a:t>6.</a:t>
          </a:r>
          <a:r>
            <a:rPr lang="zh-CN" dirty="0"/>
            <a:t>路径覆盖</a:t>
          </a:r>
        </a:p>
      </dgm:t>
    </dgm:pt>
    <dgm:pt modelId="{16C781E8-9933-4091-8E0D-724E6B26A75F}" type="parTrans" cxnId="{A2E917AF-F820-4C6B-AD07-6944B8EEF923}">
      <dgm:prSet/>
      <dgm:spPr/>
      <dgm:t>
        <a:bodyPr/>
        <a:lstStyle/>
        <a:p>
          <a:endParaRPr lang="zh-CN" altLang="en-US"/>
        </a:p>
      </dgm:t>
    </dgm:pt>
    <dgm:pt modelId="{98F3B6A9-BB2B-48F8-B9B2-52B9AF953A17}" type="sibTrans" cxnId="{A2E917AF-F820-4C6B-AD07-6944B8EEF923}">
      <dgm:prSet/>
      <dgm:spPr/>
      <dgm:t>
        <a:bodyPr/>
        <a:lstStyle/>
        <a:p>
          <a:endParaRPr lang="zh-CN" altLang="en-US"/>
        </a:p>
      </dgm:t>
    </dgm:pt>
    <dgm:pt modelId="{7C224EA3-639B-41DE-BDB9-4F57F7CB72D3}" type="pres">
      <dgm:prSet presAssocID="{308E70C0-2A3F-475A-BB28-1B5EBE574766}" presName="linear" presStyleCnt="0">
        <dgm:presLayoutVars>
          <dgm:animLvl val="lvl"/>
          <dgm:resizeHandles val="exact"/>
        </dgm:presLayoutVars>
      </dgm:prSet>
      <dgm:spPr/>
    </dgm:pt>
    <dgm:pt modelId="{F405C61C-2DC6-4BB3-A447-6E7A6DBBF18C}" type="pres">
      <dgm:prSet presAssocID="{B8A3C7FA-85C8-46F8-B5A9-1B59D4829324}" presName="parentText" presStyleLbl="node1" presStyleIdx="0" presStyleCnt="6" custLinFactNeighborX="-698">
        <dgm:presLayoutVars>
          <dgm:chMax val="0"/>
          <dgm:bulletEnabled val="1"/>
        </dgm:presLayoutVars>
      </dgm:prSet>
      <dgm:spPr/>
    </dgm:pt>
    <dgm:pt modelId="{8831287B-F8A5-478F-B3D0-06BBC47BAE02}" type="pres">
      <dgm:prSet presAssocID="{1B1734B4-0015-4DDC-B8F9-ED569F964333}" presName="spacer" presStyleCnt="0"/>
      <dgm:spPr/>
    </dgm:pt>
    <dgm:pt modelId="{82F9FB07-1CDF-47BE-B166-7FAB14290CBF}" type="pres">
      <dgm:prSet presAssocID="{96462C9F-D71D-4285-B129-7D8C3E7D9A09}" presName="parentText" presStyleLbl="node1" presStyleIdx="1" presStyleCnt="6">
        <dgm:presLayoutVars>
          <dgm:chMax val="0"/>
          <dgm:bulletEnabled val="1"/>
        </dgm:presLayoutVars>
      </dgm:prSet>
      <dgm:spPr/>
    </dgm:pt>
    <dgm:pt modelId="{9525CD52-E271-4DD6-95CF-1648F2B7A38F}" type="pres">
      <dgm:prSet presAssocID="{FE44481E-B241-4659-AAB0-4AF2650FEA9D}" presName="spacer" presStyleCnt="0"/>
      <dgm:spPr/>
    </dgm:pt>
    <dgm:pt modelId="{14438A33-34D7-4DF4-9F6D-04F748E9B044}" type="pres">
      <dgm:prSet presAssocID="{016855A1-F6C9-4A48-BA56-0CA637470C0E}" presName="parentText" presStyleLbl="node1" presStyleIdx="2" presStyleCnt="6">
        <dgm:presLayoutVars>
          <dgm:chMax val="0"/>
          <dgm:bulletEnabled val="1"/>
        </dgm:presLayoutVars>
      </dgm:prSet>
      <dgm:spPr/>
    </dgm:pt>
    <dgm:pt modelId="{FFF030AD-BCD0-482F-B070-52A4373B3312}" type="pres">
      <dgm:prSet presAssocID="{600613BB-9684-4EAA-999A-18CAD40A8B78}" presName="spacer" presStyleCnt="0"/>
      <dgm:spPr/>
    </dgm:pt>
    <dgm:pt modelId="{AFC7C412-5A09-4C2E-A65E-0EB87E6A37FF}" type="pres">
      <dgm:prSet presAssocID="{A0AFC59B-06E2-4555-81D2-2E1F3D27F5B0}" presName="parentText" presStyleLbl="node1" presStyleIdx="3" presStyleCnt="6">
        <dgm:presLayoutVars>
          <dgm:chMax val="0"/>
          <dgm:bulletEnabled val="1"/>
        </dgm:presLayoutVars>
      </dgm:prSet>
      <dgm:spPr/>
    </dgm:pt>
    <dgm:pt modelId="{B338227C-0F3D-4428-960F-D354D29BD3AD}" type="pres">
      <dgm:prSet presAssocID="{088D458B-9FB7-4D73-9CB5-E8B38C1B17EF}" presName="spacer" presStyleCnt="0"/>
      <dgm:spPr/>
    </dgm:pt>
    <dgm:pt modelId="{71D24024-39E5-465D-81A4-EE591635FCE8}" type="pres">
      <dgm:prSet presAssocID="{38FA4966-4CA7-4524-88C3-F80354C5C325}" presName="parentText" presStyleLbl="node1" presStyleIdx="4" presStyleCnt="6">
        <dgm:presLayoutVars>
          <dgm:chMax val="0"/>
          <dgm:bulletEnabled val="1"/>
        </dgm:presLayoutVars>
      </dgm:prSet>
      <dgm:spPr/>
    </dgm:pt>
    <dgm:pt modelId="{131ABD49-81A6-47EE-BCC1-B7F56892DBA1}" type="pres">
      <dgm:prSet presAssocID="{D0A044D6-B100-4848-BF90-CFE8F7E3E089}" presName="spacer" presStyleCnt="0"/>
      <dgm:spPr/>
    </dgm:pt>
    <dgm:pt modelId="{D21A56D3-87A8-483C-ACEB-72E08520CF92}" type="pres">
      <dgm:prSet presAssocID="{0E9B0B49-3B7A-4B4F-953D-864EA0003877}" presName="parentText" presStyleLbl="node1" presStyleIdx="5" presStyleCnt="6">
        <dgm:presLayoutVars>
          <dgm:chMax val="0"/>
          <dgm:bulletEnabled val="1"/>
        </dgm:presLayoutVars>
      </dgm:prSet>
      <dgm:spPr/>
    </dgm:pt>
  </dgm:ptLst>
  <dgm:cxnLst>
    <dgm:cxn modelId="{69B1630A-49C3-464D-82D0-092AD9201BAE}" srcId="{308E70C0-2A3F-475A-BB28-1B5EBE574766}" destId="{A0AFC59B-06E2-4555-81D2-2E1F3D27F5B0}" srcOrd="3" destOrd="0" parTransId="{681585FA-4229-4672-AF98-48210037864A}" sibTransId="{088D458B-9FB7-4D73-9CB5-E8B38C1B17EF}"/>
    <dgm:cxn modelId="{A3850F18-23F6-41A6-8C50-1C60074D30AC}" type="presOf" srcId="{38FA4966-4CA7-4524-88C3-F80354C5C325}" destId="{71D24024-39E5-465D-81A4-EE591635FCE8}" srcOrd="0" destOrd="0" presId="urn:microsoft.com/office/officeart/2005/8/layout/vList2#1"/>
    <dgm:cxn modelId="{6073FA1B-9399-4958-A052-12F46AAC5574}" type="presOf" srcId="{96462C9F-D71D-4285-B129-7D8C3E7D9A09}" destId="{82F9FB07-1CDF-47BE-B166-7FAB14290CBF}" srcOrd="0" destOrd="0" presId="urn:microsoft.com/office/officeart/2005/8/layout/vList2#1"/>
    <dgm:cxn modelId="{94832033-8EF7-4BE2-ADB2-2077D4946C99}" type="presOf" srcId="{A0AFC59B-06E2-4555-81D2-2E1F3D27F5B0}" destId="{AFC7C412-5A09-4C2E-A65E-0EB87E6A37FF}" srcOrd="0" destOrd="0" presId="urn:microsoft.com/office/officeart/2005/8/layout/vList2#1"/>
    <dgm:cxn modelId="{4D72225F-03F7-46B4-8E9D-5854191A1DE0}" srcId="{308E70C0-2A3F-475A-BB28-1B5EBE574766}" destId="{016855A1-F6C9-4A48-BA56-0CA637470C0E}" srcOrd="2" destOrd="0" parTransId="{C5E880F7-91D0-454E-9FD1-A7C04063ABF7}" sibTransId="{600613BB-9684-4EAA-999A-18CAD40A8B78}"/>
    <dgm:cxn modelId="{4D77E361-96B1-45A6-AC7C-E4D0516C476F}" type="presOf" srcId="{016855A1-F6C9-4A48-BA56-0CA637470C0E}" destId="{14438A33-34D7-4DF4-9F6D-04F748E9B044}" srcOrd="0" destOrd="0" presId="urn:microsoft.com/office/officeart/2005/8/layout/vList2#1"/>
    <dgm:cxn modelId="{E2D35B45-3A7B-4A95-BBFB-11A5A4EB8D96}" srcId="{308E70C0-2A3F-475A-BB28-1B5EBE574766}" destId="{96462C9F-D71D-4285-B129-7D8C3E7D9A09}" srcOrd="1" destOrd="0" parTransId="{DA203A75-955D-4E03-B45F-49E59EDBFCEE}" sibTransId="{FE44481E-B241-4659-AAB0-4AF2650FEA9D}"/>
    <dgm:cxn modelId="{A4EC114C-00A2-49E0-A6F1-D86E8A6D2F23}" type="presOf" srcId="{B8A3C7FA-85C8-46F8-B5A9-1B59D4829324}" destId="{F405C61C-2DC6-4BB3-A447-6E7A6DBBF18C}" srcOrd="0" destOrd="0" presId="urn:microsoft.com/office/officeart/2005/8/layout/vList2#1"/>
    <dgm:cxn modelId="{043F134E-7172-42E6-8AFF-50548277C472}" srcId="{308E70C0-2A3F-475A-BB28-1B5EBE574766}" destId="{38FA4966-4CA7-4524-88C3-F80354C5C325}" srcOrd="4" destOrd="0" parTransId="{BBE42B7F-AAB6-425A-ADB9-087C863D8048}" sibTransId="{D0A044D6-B100-4848-BF90-CFE8F7E3E089}"/>
    <dgm:cxn modelId="{336CB94E-8526-458E-B2CC-07AF71B5873D}" type="presOf" srcId="{0E9B0B49-3B7A-4B4F-953D-864EA0003877}" destId="{D21A56D3-87A8-483C-ACEB-72E08520CF92}" srcOrd="0" destOrd="0" presId="urn:microsoft.com/office/officeart/2005/8/layout/vList2#1"/>
    <dgm:cxn modelId="{FC94D1A8-F04B-48B7-9AFB-2D14706FE50C}" type="presOf" srcId="{308E70C0-2A3F-475A-BB28-1B5EBE574766}" destId="{7C224EA3-639B-41DE-BDB9-4F57F7CB72D3}" srcOrd="0" destOrd="0" presId="urn:microsoft.com/office/officeart/2005/8/layout/vList2#1"/>
    <dgm:cxn modelId="{A2E917AF-F820-4C6B-AD07-6944B8EEF923}" srcId="{308E70C0-2A3F-475A-BB28-1B5EBE574766}" destId="{0E9B0B49-3B7A-4B4F-953D-864EA0003877}" srcOrd="5" destOrd="0" parTransId="{16C781E8-9933-4091-8E0D-724E6B26A75F}" sibTransId="{98F3B6A9-BB2B-48F8-B9B2-52B9AF953A17}"/>
    <dgm:cxn modelId="{5E2CE7C1-78A5-4102-A791-D7D3AE200DD8}" srcId="{308E70C0-2A3F-475A-BB28-1B5EBE574766}" destId="{B8A3C7FA-85C8-46F8-B5A9-1B59D4829324}" srcOrd="0" destOrd="0" parTransId="{F1411AC6-2946-40A6-B725-15F8D18A1096}" sibTransId="{1B1734B4-0015-4DDC-B8F9-ED569F964333}"/>
    <dgm:cxn modelId="{3641D461-17F0-4A3C-B4CC-E609C2441487}" type="presParOf" srcId="{7C224EA3-639B-41DE-BDB9-4F57F7CB72D3}" destId="{F405C61C-2DC6-4BB3-A447-6E7A6DBBF18C}" srcOrd="0" destOrd="0" presId="urn:microsoft.com/office/officeart/2005/8/layout/vList2#1"/>
    <dgm:cxn modelId="{3DA89AD4-DF40-4C26-9D58-FDFE5B4DC536}" type="presParOf" srcId="{7C224EA3-639B-41DE-BDB9-4F57F7CB72D3}" destId="{8831287B-F8A5-478F-B3D0-06BBC47BAE02}" srcOrd="1" destOrd="0" presId="urn:microsoft.com/office/officeart/2005/8/layout/vList2#1"/>
    <dgm:cxn modelId="{08E292E0-9CD1-4D1C-B39E-16EAC6961607}" type="presParOf" srcId="{7C224EA3-639B-41DE-BDB9-4F57F7CB72D3}" destId="{82F9FB07-1CDF-47BE-B166-7FAB14290CBF}" srcOrd="2" destOrd="0" presId="urn:microsoft.com/office/officeart/2005/8/layout/vList2#1"/>
    <dgm:cxn modelId="{417CDECC-A78E-4B8F-83C0-9EBBCB9A03C0}" type="presParOf" srcId="{7C224EA3-639B-41DE-BDB9-4F57F7CB72D3}" destId="{9525CD52-E271-4DD6-95CF-1648F2B7A38F}" srcOrd="3" destOrd="0" presId="urn:microsoft.com/office/officeart/2005/8/layout/vList2#1"/>
    <dgm:cxn modelId="{1890E16A-FEB5-42F4-B80C-3025C66CAFBE}" type="presParOf" srcId="{7C224EA3-639B-41DE-BDB9-4F57F7CB72D3}" destId="{14438A33-34D7-4DF4-9F6D-04F748E9B044}" srcOrd="4" destOrd="0" presId="urn:microsoft.com/office/officeart/2005/8/layout/vList2#1"/>
    <dgm:cxn modelId="{32F3049E-66B2-46CC-B52B-3B16FB6A138F}" type="presParOf" srcId="{7C224EA3-639B-41DE-BDB9-4F57F7CB72D3}" destId="{FFF030AD-BCD0-482F-B070-52A4373B3312}" srcOrd="5" destOrd="0" presId="urn:microsoft.com/office/officeart/2005/8/layout/vList2#1"/>
    <dgm:cxn modelId="{A3354E28-43F0-40FC-B972-C9E5AB04EF8E}" type="presParOf" srcId="{7C224EA3-639B-41DE-BDB9-4F57F7CB72D3}" destId="{AFC7C412-5A09-4C2E-A65E-0EB87E6A37FF}" srcOrd="6" destOrd="0" presId="urn:microsoft.com/office/officeart/2005/8/layout/vList2#1"/>
    <dgm:cxn modelId="{88A18A90-D553-4369-BE89-0D2F747DC4C1}" type="presParOf" srcId="{7C224EA3-639B-41DE-BDB9-4F57F7CB72D3}" destId="{B338227C-0F3D-4428-960F-D354D29BD3AD}" srcOrd="7" destOrd="0" presId="urn:microsoft.com/office/officeart/2005/8/layout/vList2#1"/>
    <dgm:cxn modelId="{C0DF6429-4165-40E7-B822-72D51E75CDF0}" type="presParOf" srcId="{7C224EA3-639B-41DE-BDB9-4F57F7CB72D3}" destId="{71D24024-39E5-465D-81A4-EE591635FCE8}" srcOrd="8" destOrd="0" presId="urn:microsoft.com/office/officeart/2005/8/layout/vList2#1"/>
    <dgm:cxn modelId="{9E147E7F-0049-4886-B67D-24344B0C35E0}" type="presParOf" srcId="{7C224EA3-639B-41DE-BDB9-4F57F7CB72D3}" destId="{131ABD49-81A6-47EE-BCC1-B7F56892DBA1}" srcOrd="9" destOrd="0" presId="urn:microsoft.com/office/officeart/2005/8/layout/vList2#1"/>
    <dgm:cxn modelId="{D702435C-BD4B-4439-9116-C6384F054E4F}" type="presParOf" srcId="{7C224EA3-639B-41DE-BDB9-4F57F7CB72D3}" destId="{D21A56D3-87A8-483C-ACEB-72E08520CF92}" srcOrd="1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8E70C0-2A3F-475A-BB28-1B5EBE574766}" type="doc">
      <dgm:prSet loTypeId="urn:microsoft.com/office/officeart/2005/8/layout/vList2#2" loCatId="list" qsTypeId="urn:microsoft.com/office/officeart/2005/8/quickstyle/simple1#2" qsCatId="simple" csTypeId="urn:microsoft.com/office/officeart/2005/8/colors/accent1_2#2" csCatId="accent1" phldr="1"/>
      <dgm:spPr/>
      <dgm:t>
        <a:bodyPr/>
        <a:lstStyle/>
        <a:p>
          <a:endParaRPr lang="zh-CN" altLang="en-US"/>
        </a:p>
      </dgm:t>
    </dgm:pt>
    <dgm:pt modelId="{B8A3C7FA-85C8-46F8-B5A9-1B59D4829324}">
      <dgm:prSet/>
      <dgm:spPr/>
      <dgm:t>
        <a:bodyPr/>
        <a:lstStyle/>
        <a:p>
          <a:r>
            <a:rPr lang="en-US" altLang="zh-CN" dirty="0"/>
            <a:t>1.</a:t>
          </a:r>
          <a:r>
            <a:rPr lang="zh-CN" altLang="en-US" dirty="0"/>
            <a:t>基本路径测试</a:t>
          </a:r>
          <a:endParaRPr lang="zh-CN" dirty="0"/>
        </a:p>
      </dgm:t>
    </dgm:pt>
    <dgm:pt modelId="{F1411AC6-2946-40A6-B725-15F8D18A1096}" type="parTrans" cxnId="{5E2CE7C1-78A5-4102-A791-D7D3AE200DD8}">
      <dgm:prSet/>
      <dgm:spPr/>
      <dgm:t>
        <a:bodyPr/>
        <a:lstStyle/>
        <a:p>
          <a:endParaRPr lang="zh-CN" altLang="en-US"/>
        </a:p>
      </dgm:t>
    </dgm:pt>
    <dgm:pt modelId="{1B1734B4-0015-4DDC-B8F9-ED569F964333}" type="sibTrans" cxnId="{5E2CE7C1-78A5-4102-A791-D7D3AE200DD8}">
      <dgm:prSet/>
      <dgm:spPr/>
      <dgm:t>
        <a:bodyPr/>
        <a:lstStyle/>
        <a:p>
          <a:endParaRPr lang="zh-CN" altLang="en-US"/>
        </a:p>
      </dgm:t>
    </dgm:pt>
    <dgm:pt modelId="{96462C9F-D71D-4285-B129-7D8C3E7D9A09}">
      <dgm:prSet/>
      <dgm:spPr/>
      <dgm:t>
        <a:bodyPr/>
        <a:lstStyle/>
        <a:p>
          <a:r>
            <a:rPr lang="en-US" altLang="zh-CN" dirty="0"/>
            <a:t>2.</a:t>
          </a:r>
          <a:r>
            <a:rPr lang="zh-CN" altLang="en-US" dirty="0"/>
            <a:t>条件测试</a:t>
          </a:r>
          <a:endParaRPr lang="zh-CN" dirty="0"/>
        </a:p>
      </dgm:t>
    </dgm:pt>
    <dgm:pt modelId="{DA203A75-955D-4E03-B45F-49E59EDBFCEE}" type="parTrans" cxnId="{E2D35B45-3A7B-4A95-BBFB-11A5A4EB8D96}">
      <dgm:prSet/>
      <dgm:spPr/>
      <dgm:t>
        <a:bodyPr/>
        <a:lstStyle/>
        <a:p>
          <a:endParaRPr lang="zh-CN" altLang="en-US"/>
        </a:p>
      </dgm:t>
    </dgm:pt>
    <dgm:pt modelId="{FE44481E-B241-4659-AAB0-4AF2650FEA9D}" type="sibTrans" cxnId="{E2D35B45-3A7B-4A95-BBFB-11A5A4EB8D96}">
      <dgm:prSet/>
      <dgm:spPr/>
      <dgm:t>
        <a:bodyPr/>
        <a:lstStyle/>
        <a:p>
          <a:endParaRPr lang="zh-CN" altLang="en-US"/>
        </a:p>
      </dgm:t>
    </dgm:pt>
    <dgm:pt modelId="{016855A1-F6C9-4A48-BA56-0CA637470C0E}">
      <dgm:prSet/>
      <dgm:spPr/>
      <dgm:t>
        <a:bodyPr/>
        <a:lstStyle/>
        <a:p>
          <a:r>
            <a:rPr lang="en-US" altLang="zh-CN" dirty="0"/>
            <a:t>3.</a:t>
          </a:r>
          <a:r>
            <a:rPr lang="zh-CN" altLang="en-US" dirty="0"/>
            <a:t>循环测试</a:t>
          </a:r>
          <a:endParaRPr lang="zh-CN" dirty="0"/>
        </a:p>
      </dgm:t>
    </dgm:pt>
    <dgm:pt modelId="{C5E880F7-91D0-454E-9FD1-A7C04063ABF7}" type="parTrans" cxnId="{4D72225F-03F7-46B4-8E9D-5854191A1DE0}">
      <dgm:prSet/>
      <dgm:spPr/>
      <dgm:t>
        <a:bodyPr/>
        <a:lstStyle/>
        <a:p>
          <a:endParaRPr lang="zh-CN" altLang="en-US"/>
        </a:p>
      </dgm:t>
    </dgm:pt>
    <dgm:pt modelId="{600613BB-9684-4EAA-999A-18CAD40A8B78}" type="sibTrans" cxnId="{4D72225F-03F7-46B4-8E9D-5854191A1DE0}">
      <dgm:prSet/>
      <dgm:spPr/>
      <dgm:t>
        <a:bodyPr/>
        <a:lstStyle/>
        <a:p>
          <a:endParaRPr lang="zh-CN" altLang="en-US"/>
        </a:p>
      </dgm:t>
    </dgm:pt>
    <dgm:pt modelId="{7C224EA3-639B-41DE-BDB9-4F57F7CB72D3}" type="pres">
      <dgm:prSet presAssocID="{308E70C0-2A3F-475A-BB28-1B5EBE574766}" presName="linear" presStyleCnt="0">
        <dgm:presLayoutVars>
          <dgm:animLvl val="lvl"/>
          <dgm:resizeHandles val="exact"/>
        </dgm:presLayoutVars>
      </dgm:prSet>
      <dgm:spPr/>
    </dgm:pt>
    <dgm:pt modelId="{F405C61C-2DC6-4BB3-A447-6E7A6DBBF18C}" type="pres">
      <dgm:prSet presAssocID="{B8A3C7FA-85C8-46F8-B5A9-1B59D4829324}" presName="parentText" presStyleLbl="node1" presStyleIdx="0" presStyleCnt="3" custLinFactNeighborY="22028">
        <dgm:presLayoutVars>
          <dgm:chMax val="0"/>
          <dgm:bulletEnabled val="1"/>
        </dgm:presLayoutVars>
      </dgm:prSet>
      <dgm:spPr/>
    </dgm:pt>
    <dgm:pt modelId="{8831287B-F8A5-478F-B3D0-06BBC47BAE02}" type="pres">
      <dgm:prSet presAssocID="{1B1734B4-0015-4DDC-B8F9-ED569F964333}" presName="spacer" presStyleCnt="0"/>
      <dgm:spPr/>
    </dgm:pt>
    <dgm:pt modelId="{82F9FB07-1CDF-47BE-B166-7FAB14290CBF}" type="pres">
      <dgm:prSet presAssocID="{96462C9F-D71D-4285-B129-7D8C3E7D9A09}" presName="parentText" presStyleLbl="node1" presStyleIdx="1" presStyleCnt="3">
        <dgm:presLayoutVars>
          <dgm:chMax val="0"/>
          <dgm:bulletEnabled val="1"/>
        </dgm:presLayoutVars>
      </dgm:prSet>
      <dgm:spPr/>
    </dgm:pt>
    <dgm:pt modelId="{9525CD52-E271-4DD6-95CF-1648F2B7A38F}" type="pres">
      <dgm:prSet presAssocID="{FE44481E-B241-4659-AAB0-4AF2650FEA9D}" presName="spacer" presStyleCnt="0"/>
      <dgm:spPr/>
    </dgm:pt>
    <dgm:pt modelId="{14438A33-34D7-4DF4-9F6D-04F748E9B044}" type="pres">
      <dgm:prSet presAssocID="{016855A1-F6C9-4A48-BA56-0CA637470C0E}" presName="parentText" presStyleLbl="node1" presStyleIdx="2" presStyleCnt="3">
        <dgm:presLayoutVars>
          <dgm:chMax val="0"/>
          <dgm:bulletEnabled val="1"/>
        </dgm:presLayoutVars>
      </dgm:prSet>
      <dgm:spPr/>
    </dgm:pt>
  </dgm:ptLst>
  <dgm:cxnLst>
    <dgm:cxn modelId="{6073FA1B-9399-4958-A052-12F46AAC5574}" type="presOf" srcId="{96462C9F-D71D-4285-B129-7D8C3E7D9A09}" destId="{82F9FB07-1CDF-47BE-B166-7FAB14290CBF}" srcOrd="0" destOrd="0" presId="urn:microsoft.com/office/officeart/2005/8/layout/vList2#2"/>
    <dgm:cxn modelId="{4D72225F-03F7-46B4-8E9D-5854191A1DE0}" srcId="{308E70C0-2A3F-475A-BB28-1B5EBE574766}" destId="{016855A1-F6C9-4A48-BA56-0CA637470C0E}" srcOrd="2" destOrd="0" parTransId="{C5E880F7-91D0-454E-9FD1-A7C04063ABF7}" sibTransId="{600613BB-9684-4EAA-999A-18CAD40A8B78}"/>
    <dgm:cxn modelId="{4D77E361-96B1-45A6-AC7C-E4D0516C476F}" type="presOf" srcId="{016855A1-F6C9-4A48-BA56-0CA637470C0E}" destId="{14438A33-34D7-4DF4-9F6D-04F748E9B044}" srcOrd="0" destOrd="0" presId="urn:microsoft.com/office/officeart/2005/8/layout/vList2#2"/>
    <dgm:cxn modelId="{E2D35B45-3A7B-4A95-BBFB-11A5A4EB8D96}" srcId="{308E70C0-2A3F-475A-BB28-1B5EBE574766}" destId="{96462C9F-D71D-4285-B129-7D8C3E7D9A09}" srcOrd="1" destOrd="0" parTransId="{DA203A75-955D-4E03-B45F-49E59EDBFCEE}" sibTransId="{FE44481E-B241-4659-AAB0-4AF2650FEA9D}"/>
    <dgm:cxn modelId="{A4EC114C-00A2-49E0-A6F1-D86E8A6D2F23}" type="presOf" srcId="{B8A3C7FA-85C8-46F8-B5A9-1B59D4829324}" destId="{F405C61C-2DC6-4BB3-A447-6E7A6DBBF18C}" srcOrd="0" destOrd="0" presId="urn:microsoft.com/office/officeart/2005/8/layout/vList2#2"/>
    <dgm:cxn modelId="{FC94D1A8-F04B-48B7-9AFB-2D14706FE50C}" type="presOf" srcId="{308E70C0-2A3F-475A-BB28-1B5EBE574766}" destId="{7C224EA3-639B-41DE-BDB9-4F57F7CB72D3}" srcOrd="0" destOrd="0" presId="urn:microsoft.com/office/officeart/2005/8/layout/vList2#2"/>
    <dgm:cxn modelId="{5E2CE7C1-78A5-4102-A791-D7D3AE200DD8}" srcId="{308E70C0-2A3F-475A-BB28-1B5EBE574766}" destId="{B8A3C7FA-85C8-46F8-B5A9-1B59D4829324}" srcOrd="0" destOrd="0" parTransId="{F1411AC6-2946-40A6-B725-15F8D18A1096}" sibTransId="{1B1734B4-0015-4DDC-B8F9-ED569F964333}"/>
    <dgm:cxn modelId="{3641D461-17F0-4A3C-B4CC-E609C2441487}" type="presParOf" srcId="{7C224EA3-639B-41DE-BDB9-4F57F7CB72D3}" destId="{F405C61C-2DC6-4BB3-A447-6E7A6DBBF18C}" srcOrd="0" destOrd="0" presId="urn:microsoft.com/office/officeart/2005/8/layout/vList2#2"/>
    <dgm:cxn modelId="{3DA89AD4-DF40-4C26-9D58-FDFE5B4DC536}" type="presParOf" srcId="{7C224EA3-639B-41DE-BDB9-4F57F7CB72D3}" destId="{8831287B-F8A5-478F-B3D0-06BBC47BAE02}" srcOrd="1" destOrd="0" presId="urn:microsoft.com/office/officeart/2005/8/layout/vList2#2"/>
    <dgm:cxn modelId="{08E292E0-9CD1-4D1C-B39E-16EAC6961607}" type="presParOf" srcId="{7C224EA3-639B-41DE-BDB9-4F57F7CB72D3}" destId="{82F9FB07-1CDF-47BE-B166-7FAB14290CBF}" srcOrd="2" destOrd="0" presId="urn:microsoft.com/office/officeart/2005/8/layout/vList2#2"/>
    <dgm:cxn modelId="{417CDECC-A78E-4B8F-83C0-9EBBCB9A03C0}" type="presParOf" srcId="{7C224EA3-639B-41DE-BDB9-4F57F7CB72D3}" destId="{9525CD52-E271-4DD6-95CF-1648F2B7A38F}" srcOrd="3" destOrd="0" presId="urn:microsoft.com/office/officeart/2005/8/layout/vList2#2"/>
    <dgm:cxn modelId="{1890E16A-FEB5-42F4-B80C-3025C66CAFBE}" type="presParOf" srcId="{7C224EA3-639B-41DE-BDB9-4F57F7CB72D3}" destId="{14438A33-34D7-4DF4-9F6D-04F748E9B044}" srcOrd="4"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5C61C-2DC6-4BB3-A447-6E7A6DBBF18C}">
      <dsp:nvSpPr>
        <dsp:cNvPr id="0" name=""/>
        <dsp:cNvSpPr/>
      </dsp:nvSpPr>
      <dsp:spPr>
        <a:xfrm>
          <a:off x="0" y="4469"/>
          <a:ext cx="5323158"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1.</a:t>
          </a:r>
          <a:r>
            <a:rPr lang="zh-CN" sz="2600" kern="1200" dirty="0"/>
            <a:t>语句覆盖 </a:t>
          </a:r>
        </a:p>
      </dsp:txBody>
      <dsp:txXfrm>
        <a:off x="31927" y="36396"/>
        <a:ext cx="5259304" cy="590176"/>
      </dsp:txXfrm>
    </dsp:sp>
    <dsp:sp modelId="{82F9FB07-1CDF-47BE-B166-7FAB14290CBF}">
      <dsp:nvSpPr>
        <dsp:cNvPr id="0" name=""/>
        <dsp:cNvSpPr/>
      </dsp:nvSpPr>
      <dsp:spPr>
        <a:xfrm>
          <a:off x="0" y="733379"/>
          <a:ext cx="5323158"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2.</a:t>
          </a:r>
          <a:r>
            <a:rPr lang="zh-CN" sz="2600" kern="1200" dirty="0"/>
            <a:t>判定覆盖 </a:t>
          </a:r>
        </a:p>
      </dsp:txBody>
      <dsp:txXfrm>
        <a:off x="31927" y="765306"/>
        <a:ext cx="5259304" cy="590176"/>
      </dsp:txXfrm>
    </dsp:sp>
    <dsp:sp modelId="{14438A33-34D7-4DF4-9F6D-04F748E9B044}">
      <dsp:nvSpPr>
        <dsp:cNvPr id="0" name=""/>
        <dsp:cNvSpPr/>
      </dsp:nvSpPr>
      <dsp:spPr>
        <a:xfrm>
          <a:off x="0" y="1462289"/>
          <a:ext cx="5323158"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3.</a:t>
          </a:r>
          <a:r>
            <a:rPr lang="zh-CN" sz="2600" kern="1200" dirty="0"/>
            <a:t>条件覆盖 </a:t>
          </a:r>
        </a:p>
      </dsp:txBody>
      <dsp:txXfrm>
        <a:off x="31927" y="1494216"/>
        <a:ext cx="5259304" cy="590176"/>
      </dsp:txXfrm>
    </dsp:sp>
    <dsp:sp modelId="{AFC7C412-5A09-4C2E-A65E-0EB87E6A37FF}">
      <dsp:nvSpPr>
        <dsp:cNvPr id="0" name=""/>
        <dsp:cNvSpPr/>
      </dsp:nvSpPr>
      <dsp:spPr>
        <a:xfrm>
          <a:off x="0" y="2191199"/>
          <a:ext cx="5323158"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4.</a:t>
          </a:r>
          <a:r>
            <a:rPr lang="zh-CN" sz="2600" kern="1200" dirty="0"/>
            <a:t>判定</a:t>
          </a:r>
          <a:r>
            <a:rPr lang="en-US" sz="2600" kern="1200" dirty="0"/>
            <a:t>/</a:t>
          </a:r>
          <a:r>
            <a:rPr lang="zh-CN" sz="2600" kern="1200" dirty="0"/>
            <a:t>条件覆盖</a:t>
          </a:r>
        </a:p>
      </dsp:txBody>
      <dsp:txXfrm>
        <a:off x="31927" y="2223126"/>
        <a:ext cx="5259304" cy="590176"/>
      </dsp:txXfrm>
    </dsp:sp>
    <dsp:sp modelId="{71D24024-39E5-465D-81A4-EE591635FCE8}">
      <dsp:nvSpPr>
        <dsp:cNvPr id="0" name=""/>
        <dsp:cNvSpPr/>
      </dsp:nvSpPr>
      <dsp:spPr>
        <a:xfrm>
          <a:off x="0" y="2920109"/>
          <a:ext cx="5323158"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5.</a:t>
          </a:r>
          <a:r>
            <a:rPr lang="zh-CN" sz="2600" kern="1200" dirty="0"/>
            <a:t>条件按组合覆盖</a:t>
          </a:r>
        </a:p>
      </dsp:txBody>
      <dsp:txXfrm>
        <a:off x="31927" y="2952036"/>
        <a:ext cx="5259304" cy="590176"/>
      </dsp:txXfrm>
    </dsp:sp>
    <dsp:sp modelId="{D21A56D3-87A8-483C-ACEB-72E08520CF92}">
      <dsp:nvSpPr>
        <dsp:cNvPr id="0" name=""/>
        <dsp:cNvSpPr/>
      </dsp:nvSpPr>
      <dsp:spPr>
        <a:xfrm>
          <a:off x="0" y="3649019"/>
          <a:ext cx="5323158" cy="654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6.</a:t>
          </a:r>
          <a:r>
            <a:rPr lang="zh-CN" sz="2600" kern="1200" dirty="0"/>
            <a:t>路径覆盖</a:t>
          </a:r>
        </a:p>
      </dsp:txBody>
      <dsp:txXfrm>
        <a:off x="31927" y="3680946"/>
        <a:ext cx="5259304" cy="590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5C61C-2DC6-4BB3-A447-6E7A6DBBF18C}">
      <dsp:nvSpPr>
        <dsp:cNvPr id="0" name=""/>
        <dsp:cNvSpPr/>
      </dsp:nvSpPr>
      <dsp:spPr>
        <a:xfrm>
          <a:off x="0" y="42392"/>
          <a:ext cx="4656303" cy="1157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altLang="zh-CN" sz="4600" kern="1200" dirty="0"/>
            <a:t>1.</a:t>
          </a:r>
          <a:r>
            <a:rPr lang="zh-CN" altLang="en-US" sz="4600" kern="1200" dirty="0"/>
            <a:t>基本路径测试</a:t>
          </a:r>
          <a:endParaRPr lang="zh-CN" sz="4600" kern="1200" dirty="0"/>
        </a:p>
      </dsp:txBody>
      <dsp:txXfrm>
        <a:off x="56486" y="98878"/>
        <a:ext cx="4543331" cy="1044158"/>
      </dsp:txXfrm>
    </dsp:sp>
    <dsp:sp modelId="{82F9FB07-1CDF-47BE-B166-7FAB14290CBF}">
      <dsp:nvSpPr>
        <dsp:cNvPr id="0" name=""/>
        <dsp:cNvSpPr/>
      </dsp:nvSpPr>
      <dsp:spPr>
        <a:xfrm>
          <a:off x="0" y="1302819"/>
          <a:ext cx="4656303" cy="1157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altLang="zh-CN" sz="4600" kern="1200" dirty="0"/>
            <a:t>2.</a:t>
          </a:r>
          <a:r>
            <a:rPr lang="zh-CN" altLang="en-US" sz="4600" kern="1200" dirty="0"/>
            <a:t>条件测试</a:t>
          </a:r>
          <a:endParaRPr lang="zh-CN" sz="4600" kern="1200" dirty="0"/>
        </a:p>
      </dsp:txBody>
      <dsp:txXfrm>
        <a:off x="56486" y="1359305"/>
        <a:ext cx="4543331" cy="1044158"/>
      </dsp:txXfrm>
    </dsp:sp>
    <dsp:sp modelId="{14438A33-34D7-4DF4-9F6D-04F748E9B044}">
      <dsp:nvSpPr>
        <dsp:cNvPr id="0" name=""/>
        <dsp:cNvSpPr/>
      </dsp:nvSpPr>
      <dsp:spPr>
        <a:xfrm>
          <a:off x="0" y="2592430"/>
          <a:ext cx="4656303" cy="11571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altLang="zh-CN" sz="4600" kern="1200" dirty="0"/>
            <a:t>3.</a:t>
          </a:r>
          <a:r>
            <a:rPr lang="zh-CN" altLang="en-US" sz="4600" kern="1200" dirty="0"/>
            <a:t>循环测试</a:t>
          </a:r>
          <a:endParaRPr lang="zh-CN" sz="4600" kern="1200" dirty="0"/>
        </a:p>
      </dsp:txBody>
      <dsp:txXfrm>
        <a:off x="56486" y="2648916"/>
        <a:ext cx="4543331" cy="1044158"/>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8F9580DD-4B9C-44B3-BA1D-E2592DDEA43F}" type="datetime1">
              <a:rPr lang="zh-CN" altLang="en-US"/>
              <a:t>2017/12/13</a:t>
            </a:fld>
            <a:endParaRPr lang="zh-CN" altLang="en-US" sz="1200"/>
          </a:p>
        </p:txBody>
      </p:sp>
      <p:sp>
        <p:nvSpPr>
          <p:cNvPr id="1638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1638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zh-CN" altLang="zh-CN" sz="1200"/>
              <a:t>单击此处编辑母版文本样式</a:t>
            </a:r>
          </a:p>
          <a:p>
            <a:pPr>
              <a:spcBef>
                <a:spcPct val="30000"/>
              </a:spcBef>
              <a:buFontTx/>
              <a:buNone/>
            </a:pPr>
            <a:r>
              <a:rPr lang="zh-CN" altLang="zh-CN" sz="1200"/>
              <a:t>第二级</a:t>
            </a:r>
          </a:p>
          <a:p>
            <a:pPr>
              <a:spcBef>
                <a:spcPct val="30000"/>
              </a:spcBef>
              <a:buFontTx/>
              <a:buNone/>
            </a:pPr>
            <a:r>
              <a:rPr lang="zh-CN" altLang="zh-CN" sz="1200"/>
              <a:t>第三级</a:t>
            </a:r>
          </a:p>
          <a:p>
            <a:pPr>
              <a:spcBef>
                <a:spcPct val="30000"/>
              </a:spcBef>
              <a:buFontTx/>
              <a:buNone/>
            </a:pPr>
            <a:r>
              <a:rPr lang="zh-CN" altLang="zh-CN" sz="1200"/>
              <a:t>第四级</a:t>
            </a:r>
          </a:p>
          <a:p>
            <a:pPr>
              <a:spcBef>
                <a:spcPct val="30000"/>
              </a:spcBef>
              <a:buFontTx/>
              <a:buNone/>
            </a:pPr>
            <a:r>
              <a:rPr lang="zh-CN" altLang="zh-CN"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78C677AE-3B95-4796-B845-D365529CC801}"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这里列出了最流行的</a:t>
            </a:r>
            <a:r>
              <a:rPr lang="en-US" altLang="zh-CN" dirty="0"/>
              <a:t>TOP20</a:t>
            </a:r>
            <a:r>
              <a:rPr lang="zh-CN" altLang="en-US" dirty="0"/>
              <a:t>编程语言，我们先来分析一下上面一些常用的编程语言。</a:t>
            </a:r>
          </a:p>
          <a:p>
            <a:r>
              <a:rPr lang="en-US" altLang="zh-CN" dirty="0"/>
              <a:t>Java</a:t>
            </a:r>
            <a:r>
              <a:rPr lang="zh-CN" altLang="en-US" dirty="0"/>
              <a:t>：应用开发领域的王者，</a:t>
            </a:r>
            <a:r>
              <a:rPr lang="en-US" altLang="zh-CN" dirty="0" err="1"/>
              <a:t>JavaEE</a:t>
            </a:r>
            <a:r>
              <a:rPr lang="zh-CN" altLang="en-US" dirty="0"/>
              <a:t>和</a:t>
            </a:r>
            <a:r>
              <a:rPr lang="en-US" altLang="zh-CN" dirty="0"/>
              <a:t>Android</a:t>
            </a:r>
            <a:r>
              <a:rPr lang="zh-CN" altLang="en-US" dirty="0"/>
              <a:t>的如日中天让</a:t>
            </a:r>
            <a:r>
              <a:rPr lang="en-US" altLang="zh-CN" dirty="0"/>
              <a:t>Java</a:t>
            </a:r>
            <a:r>
              <a:rPr lang="zh-CN" altLang="en-US" dirty="0"/>
              <a:t>稳居排行榜第一。 </a:t>
            </a:r>
          </a:p>
          <a:p>
            <a:r>
              <a:rPr lang="en-US" altLang="zh-CN" dirty="0"/>
              <a:t>C</a:t>
            </a:r>
            <a:r>
              <a:rPr lang="zh-CN" altLang="en-US" dirty="0"/>
              <a:t>：在操作系统内核、嵌入式开发等方面具有无可比拟的优势。 </a:t>
            </a:r>
          </a:p>
          <a:p>
            <a:r>
              <a:rPr lang="en-US" altLang="zh-CN" dirty="0"/>
              <a:t>C++</a:t>
            </a:r>
            <a:r>
              <a:rPr lang="zh-CN" altLang="en-US" dirty="0"/>
              <a:t>：适合服务端开发、游戏开发等对性能有一定要求的领域。 </a:t>
            </a:r>
          </a:p>
          <a:p>
            <a:r>
              <a:rPr lang="en-US" altLang="zh-CN" dirty="0"/>
              <a:t>C#</a:t>
            </a:r>
            <a:r>
              <a:rPr lang="zh-CN" altLang="en-US" dirty="0"/>
              <a:t>：</a:t>
            </a:r>
            <a:r>
              <a:rPr lang="en-US" altLang="zh-CN" dirty="0"/>
              <a:t>Java</a:t>
            </a:r>
            <a:r>
              <a:rPr lang="zh-CN" altLang="en-US" dirty="0"/>
              <a:t>的直接竞争对手，在应用开发领域有相当的份额，</a:t>
            </a:r>
            <a:r>
              <a:rPr lang="en-US" altLang="zh-CN" dirty="0"/>
              <a:t>Unity3D</a:t>
            </a:r>
            <a:r>
              <a:rPr lang="zh-CN" altLang="en-US" dirty="0"/>
              <a:t>的流行，也让</a:t>
            </a:r>
            <a:r>
              <a:rPr lang="en-US" altLang="zh-CN" dirty="0"/>
              <a:t>C#</a:t>
            </a:r>
            <a:r>
              <a:rPr lang="zh-CN" altLang="en-US" dirty="0"/>
              <a:t>扩充到了游戏开发领域。 </a:t>
            </a:r>
          </a:p>
          <a:p>
            <a:r>
              <a:rPr lang="en-US" altLang="zh-CN" dirty="0"/>
              <a:t>Python</a:t>
            </a:r>
            <a:r>
              <a:rPr lang="zh-CN" altLang="en-US" dirty="0"/>
              <a:t>：动态脚本语言，随着大数据相关技术的发展，份额不断上升。 </a:t>
            </a:r>
          </a:p>
          <a:p>
            <a:r>
              <a:rPr lang="en-US" altLang="zh-CN" dirty="0"/>
              <a:t>PHP</a:t>
            </a:r>
            <a:r>
              <a:rPr lang="zh-CN" altLang="en-US" dirty="0"/>
              <a:t>：</a:t>
            </a:r>
            <a:r>
              <a:rPr lang="en-US" altLang="zh-CN" dirty="0"/>
              <a:t>LAMP</a:t>
            </a:r>
            <a:r>
              <a:rPr lang="zh-CN" altLang="en-US" dirty="0"/>
              <a:t>几乎是网站开发的标配，各种框架模板都比较成熟。 </a:t>
            </a:r>
          </a:p>
          <a:p>
            <a:r>
              <a:rPr lang="en-US" altLang="zh-CN" dirty="0"/>
              <a:t>JavaScript</a:t>
            </a:r>
            <a:r>
              <a:rPr lang="zh-CN" altLang="en-US" dirty="0"/>
              <a:t>：动态脚本语言，网页前端开发的唯一选择，随着</a:t>
            </a:r>
            <a:r>
              <a:rPr lang="en-US" altLang="zh-CN" dirty="0"/>
              <a:t>HTML5</a:t>
            </a:r>
            <a:r>
              <a:rPr lang="zh-CN" altLang="en-US" dirty="0"/>
              <a:t>、</a:t>
            </a:r>
            <a:r>
              <a:rPr lang="en-US" altLang="zh-CN" dirty="0"/>
              <a:t>Node.js</a:t>
            </a:r>
            <a:r>
              <a:rPr lang="zh-CN" altLang="en-US" dirty="0"/>
              <a:t>等技术的发展，让其在</a:t>
            </a:r>
            <a:r>
              <a:rPr lang="en-US" altLang="zh-CN" dirty="0"/>
              <a:t>Web</a:t>
            </a:r>
            <a:r>
              <a:rPr lang="zh-CN" altLang="en-US" dirty="0"/>
              <a:t>端有大一统的趋势，在游戏开发、物联网开发等领域也有其一席之地。 </a:t>
            </a:r>
          </a:p>
          <a:p>
            <a:r>
              <a:rPr lang="en-US" altLang="zh-CN" dirty="0"/>
              <a:t>Swift/Objective-C</a:t>
            </a:r>
            <a:r>
              <a:rPr lang="zh-CN" altLang="en-US" dirty="0"/>
              <a:t>：</a:t>
            </a:r>
            <a:r>
              <a:rPr lang="en-US" altLang="zh-CN" dirty="0"/>
              <a:t>iOS</a:t>
            </a:r>
            <a:r>
              <a:rPr lang="zh-CN" altLang="en-US" dirty="0"/>
              <a:t>开发语言，</a:t>
            </a:r>
            <a:r>
              <a:rPr lang="en-US" altLang="zh-CN" dirty="0"/>
              <a:t>Swift</a:t>
            </a:r>
            <a:r>
              <a:rPr lang="zh-CN" altLang="en-US" dirty="0"/>
              <a:t>正在进化中。</a:t>
            </a: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6</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58</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例如，程序中发现错误处是某个打印语句，通过输出值可推断程序在这一点上变量的值，再从这一点出发，回溯程序的执行过程，反复思考：“如果程序在这一点上的状态（变量的值）是这样，那么程序在上一点的状态一定是这样</a:t>
            </a:r>
            <a:r>
              <a:rPr lang="en-US" altLang="zh-CN" dirty="0"/>
              <a:t>···“</a:t>
            </a:r>
            <a:r>
              <a:rPr lang="zh-CN" altLang="en-US" dirty="0"/>
              <a:t>直到找到错误所在。</a:t>
            </a:r>
          </a:p>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59</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latinLnBrk="0"/>
            <a:r>
              <a:rPr lang="zh-CN" altLang="en-US" sz="1200" b="0" i="0" u="none" strike="noStrike" kern="1200" dirty="0">
                <a:solidFill>
                  <a:schemeClr val="tx1"/>
                </a:solidFill>
                <a:effectLst/>
                <a:latin typeface="Arial" panose="020B0604020202020204" pitchFamily="34" charset="0"/>
                <a:ea typeface="+mn-ea"/>
                <a:cs typeface="+mn-cs"/>
              </a:rPr>
              <a:t>列举所有可能出错原因的假设，把所有可能的错误原因列成表，通过它们，可以组织，分析现有数据</a:t>
            </a:r>
          </a:p>
          <a:p>
            <a:pPr latinLnBrk="0"/>
            <a:r>
              <a:rPr lang="en-US" altLang="zh-CN" sz="1200" b="0" i="0" u="none" strike="noStrike" kern="1200" dirty="0">
                <a:solidFill>
                  <a:schemeClr val="tx1"/>
                </a:solidFill>
                <a:effectLst/>
                <a:latin typeface="Arial" panose="020B0604020202020204" pitchFamily="34" charset="0"/>
                <a:ea typeface="+mn-ea"/>
                <a:cs typeface="+mn-cs"/>
              </a:rPr>
              <a:t>u  </a:t>
            </a:r>
            <a:r>
              <a:rPr lang="zh-CN" altLang="en-US" sz="1200" b="0" i="0" u="none" strike="noStrike" kern="1200" dirty="0">
                <a:solidFill>
                  <a:schemeClr val="tx1"/>
                </a:solidFill>
                <a:effectLst/>
                <a:latin typeface="Arial" panose="020B0604020202020204" pitchFamily="34" charset="0"/>
                <a:ea typeface="+mn-ea"/>
                <a:cs typeface="+mn-cs"/>
              </a:rPr>
              <a:t>利用已有的测试数据，排除不正确的假设</a:t>
            </a:r>
          </a:p>
          <a:p>
            <a:pPr latinLnBrk="0"/>
            <a:r>
              <a:rPr lang="zh-CN" altLang="en-US" sz="1200" b="0" i="0" u="none" strike="noStrike" kern="1200" dirty="0">
                <a:solidFill>
                  <a:schemeClr val="tx1"/>
                </a:solidFill>
                <a:effectLst/>
                <a:latin typeface="Arial" panose="020B0604020202020204" pitchFamily="34" charset="0"/>
                <a:ea typeface="+mn-ea"/>
                <a:cs typeface="+mn-cs"/>
              </a:rPr>
              <a:t>仔细分析已有的数据，寻找矛盾，力求排除前一步列出所有原因，如果所有原因都被排除了，则需要补充一些数据（测试用例），以建立新的假设。</a:t>
            </a:r>
          </a:p>
          <a:p>
            <a:pPr latinLnBrk="0"/>
            <a:r>
              <a:rPr lang="zh-CN" altLang="en-US" sz="1200" b="0" i="0" u="none" strike="noStrike" kern="1200" dirty="0">
                <a:solidFill>
                  <a:schemeClr val="tx1"/>
                </a:solidFill>
                <a:effectLst/>
                <a:latin typeface="Arial" panose="020B0604020202020204" pitchFamily="34" charset="0"/>
                <a:ea typeface="+mn-ea"/>
                <a:cs typeface="+mn-cs"/>
              </a:rPr>
              <a:t> </a:t>
            </a:r>
          </a:p>
          <a:p>
            <a:pPr latinLnBrk="0"/>
            <a:r>
              <a:rPr lang="en-US" altLang="zh-CN" sz="1200" b="0" i="0" u="none" strike="noStrike" kern="1200" dirty="0">
                <a:solidFill>
                  <a:schemeClr val="tx1"/>
                </a:solidFill>
                <a:effectLst/>
                <a:latin typeface="Arial" panose="020B0604020202020204" pitchFamily="34" charset="0"/>
                <a:ea typeface="+mn-ea"/>
                <a:cs typeface="+mn-cs"/>
              </a:rPr>
              <a:t>u  </a:t>
            </a:r>
            <a:r>
              <a:rPr lang="zh-CN" altLang="en-US" sz="1200" b="0" i="0" u="none" strike="noStrike" kern="1200" dirty="0">
                <a:solidFill>
                  <a:schemeClr val="tx1"/>
                </a:solidFill>
                <a:effectLst/>
                <a:latin typeface="Arial" panose="020B0604020202020204" pitchFamily="34" charset="0"/>
                <a:ea typeface="+mn-ea"/>
                <a:cs typeface="+mn-cs"/>
              </a:rPr>
              <a:t>改进余下的假设</a:t>
            </a:r>
          </a:p>
          <a:p>
            <a:pPr latinLnBrk="0"/>
            <a:r>
              <a:rPr lang="zh-CN" altLang="en-US" sz="1200" b="0" i="0" u="none" strike="noStrike" kern="1200" dirty="0">
                <a:solidFill>
                  <a:schemeClr val="tx1"/>
                </a:solidFill>
                <a:effectLst/>
                <a:latin typeface="Arial" panose="020B0604020202020204" pitchFamily="34" charset="0"/>
                <a:ea typeface="+mn-ea"/>
                <a:cs typeface="+mn-cs"/>
              </a:rPr>
              <a:t>利用已知的线索，进一步改进余下的假设，使之更具体化，以便可以精确地确定出错位置</a:t>
            </a:r>
          </a:p>
          <a:p>
            <a:pPr latinLnBrk="0"/>
            <a:r>
              <a:rPr lang="zh-CN" altLang="en-US" sz="1200" b="0" i="0" u="none" strike="noStrike" kern="1200" dirty="0">
                <a:solidFill>
                  <a:schemeClr val="tx1"/>
                </a:solidFill>
                <a:effectLst/>
                <a:latin typeface="Arial" panose="020B0604020202020204" pitchFamily="34" charset="0"/>
                <a:ea typeface="+mn-ea"/>
                <a:cs typeface="+mn-cs"/>
              </a:rPr>
              <a:t> </a:t>
            </a:r>
          </a:p>
          <a:p>
            <a:pPr latinLnBrk="0"/>
            <a:r>
              <a:rPr lang="en-US" altLang="zh-CN" sz="1200" b="0" i="0" u="none" strike="noStrike" kern="1200" dirty="0">
                <a:solidFill>
                  <a:schemeClr val="tx1"/>
                </a:solidFill>
                <a:effectLst/>
                <a:latin typeface="Arial" panose="020B0604020202020204" pitchFamily="34" charset="0"/>
                <a:ea typeface="+mn-ea"/>
                <a:cs typeface="+mn-cs"/>
              </a:rPr>
              <a:t>u  </a:t>
            </a:r>
            <a:r>
              <a:rPr lang="zh-CN" altLang="en-US" sz="1200" b="0" i="0" u="none" strike="noStrike" kern="1200" dirty="0">
                <a:solidFill>
                  <a:schemeClr val="tx1"/>
                </a:solidFill>
                <a:effectLst/>
                <a:latin typeface="Arial" panose="020B0604020202020204" pitchFamily="34" charset="0"/>
                <a:ea typeface="+mn-ea"/>
                <a:cs typeface="+mn-cs"/>
              </a:rPr>
              <a:t>证明余下的假设</a:t>
            </a: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60</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latinLnBrk="0"/>
            <a:r>
              <a:rPr lang="zh-CN" altLang="en-US" sz="1200" b="0" i="0" u="none" strike="noStrike" kern="1200" dirty="0">
                <a:solidFill>
                  <a:schemeClr val="tx1"/>
                </a:solidFill>
                <a:effectLst/>
                <a:latin typeface="Arial" panose="020B0604020202020204" pitchFamily="34" charset="0"/>
                <a:ea typeface="+mn-ea"/>
                <a:cs typeface="+mn-cs"/>
              </a:rPr>
              <a:t>常以</a:t>
            </a:r>
            <a:r>
              <a:rPr lang="en-US" altLang="zh-CN" sz="1200" b="0" i="0" u="none" strike="noStrike" kern="1200" dirty="0">
                <a:solidFill>
                  <a:schemeClr val="tx1"/>
                </a:solidFill>
                <a:effectLst/>
                <a:latin typeface="Arial" panose="020B0604020202020204" pitchFamily="34" charset="0"/>
                <a:ea typeface="+mn-ea"/>
                <a:cs typeface="+mn-cs"/>
              </a:rPr>
              <a:t>3W1H</a:t>
            </a:r>
            <a:r>
              <a:rPr lang="zh-CN" altLang="en-US" sz="1200" b="0" i="0" u="none" strike="noStrike" kern="1200" dirty="0">
                <a:solidFill>
                  <a:schemeClr val="tx1"/>
                </a:solidFill>
                <a:effectLst/>
                <a:latin typeface="Arial" panose="020B0604020202020204" pitchFamily="34" charset="0"/>
                <a:ea typeface="+mn-ea"/>
                <a:cs typeface="+mn-cs"/>
              </a:rPr>
              <a:t>形式组织可用的数据</a:t>
            </a:r>
          </a:p>
          <a:p>
            <a:pPr latinLnBrk="0"/>
            <a:r>
              <a:rPr lang="zh-CN" altLang="en-US" sz="1200" b="0" i="0" u="none" strike="noStrike" kern="1200" dirty="0">
                <a:solidFill>
                  <a:schemeClr val="tx1"/>
                </a:solidFill>
                <a:effectLst/>
                <a:latin typeface="Arial" panose="020B0604020202020204" pitchFamily="34" charset="0"/>
                <a:ea typeface="+mn-ea"/>
                <a:cs typeface="+mn-cs"/>
              </a:rPr>
              <a:t>“</a:t>
            </a:r>
            <a:r>
              <a:rPr lang="en-US" altLang="zh-CN" sz="1200" b="0" i="0" u="none" strike="noStrike" kern="1200" dirty="0">
                <a:solidFill>
                  <a:schemeClr val="tx1"/>
                </a:solidFill>
                <a:effectLst/>
                <a:latin typeface="Arial" panose="020B0604020202020204" pitchFamily="34" charset="0"/>
                <a:ea typeface="+mn-ea"/>
                <a:cs typeface="+mn-cs"/>
              </a:rPr>
              <a:t>What“</a:t>
            </a:r>
            <a:r>
              <a:rPr lang="zh-CN" altLang="en-US" sz="1200" b="0" i="0" u="none" strike="noStrike" kern="1200" dirty="0">
                <a:solidFill>
                  <a:schemeClr val="tx1"/>
                </a:solidFill>
                <a:effectLst/>
                <a:latin typeface="Arial" panose="020B0604020202020204" pitchFamily="34" charset="0"/>
                <a:ea typeface="+mn-ea"/>
                <a:cs typeface="+mn-cs"/>
              </a:rPr>
              <a:t>列出一般现象</a:t>
            </a:r>
          </a:p>
          <a:p>
            <a:pPr latinLnBrk="0"/>
            <a:r>
              <a:rPr lang="zh-CN" altLang="en-US" sz="1200" b="0" i="0" u="none" strike="noStrike" kern="1200" dirty="0">
                <a:solidFill>
                  <a:schemeClr val="tx1"/>
                </a:solidFill>
                <a:effectLst/>
                <a:latin typeface="Arial" panose="020B0604020202020204" pitchFamily="34" charset="0"/>
                <a:ea typeface="+mn-ea"/>
                <a:cs typeface="+mn-cs"/>
              </a:rPr>
              <a:t>“</a:t>
            </a:r>
            <a:r>
              <a:rPr lang="en-US" altLang="zh-CN" sz="1200" b="0" i="0" u="none" strike="noStrike" kern="1200" dirty="0">
                <a:solidFill>
                  <a:schemeClr val="tx1"/>
                </a:solidFill>
                <a:effectLst/>
                <a:latin typeface="Arial" panose="020B0604020202020204" pitchFamily="34" charset="0"/>
                <a:ea typeface="+mn-ea"/>
                <a:cs typeface="+mn-cs"/>
              </a:rPr>
              <a:t>Where“</a:t>
            </a:r>
            <a:r>
              <a:rPr lang="zh-CN" altLang="en-US" sz="1200" b="0" i="0" u="none" strike="noStrike" kern="1200" dirty="0">
                <a:solidFill>
                  <a:schemeClr val="tx1"/>
                </a:solidFill>
                <a:effectLst/>
                <a:latin typeface="Arial" panose="020B0604020202020204" pitchFamily="34" charset="0"/>
                <a:ea typeface="+mn-ea"/>
                <a:cs typeface="+mn-cs"/>
              </a:rPr>
              <a:t>说明发现现象的地点</a:t>
            </a:r>
          </a:p>
          <a:p>
            <a:pPr latinLnBrk="0"/>
            <a:r>
              <a:rPr lang="zh-CN" altLang="en-US" sz="1200" b="0" i="0" u="none" strike="noStrike" kern="1200" dirty="0">
                <a:solidFill>
                  <a:schemeClr val="tx1"/>
                </a:solidFill>
                <a:effectLst/>
                <a:latin typeface="Arial" panose="020B0604020202020204" pitchFamily="34" charset="0"/>
                <a:ea typeface="+mn-ea"/>
                <a:cs typeface="+mn-cs"/>
              </a:rPr>
              <a:t>“</a:t>
            </a:r>
            <a:r>
              <a:rPr lang="en-US" altLang="zh-CN" sz="1200" b="0" i="0" u="none" strike="noStrike" kern="1200" dirty="0">
                <a:solidFill>
                  <a:schemeClr val="tx1"/>
                </a:solidFill>
                <a:effectLst/>
                <a:latin typeface="Arial" panose="020B0604020202020204" pitchFamily="34" charset="0"/>
                <a:ea typeface="+mn-ea"/>
                <a:cs typeface="+mn-cs"/>
              </a:rPr>
              <a:t>When“</a:t>
            </a:r>
            <a:r>
              <a:rPr lang="zh-CN" altLang="en-US" sz="1200" b="0" i="0" u="none" strike="noStrike" kern="1200" dirty="0">
                <a:solidFill>
                  <a:schemeClr val="tx1"/>
                </a:solidFill>
                <a:effectLst/>
                <a:latin typeface="Arial" panose="020B0604020202020204" pitchFamily="34" charset="0"/>
                <a:ea typeface="+mn-ea"/>
                <a:cs typeface="+mn-cs"/>
              </a:rPr>
              <a:t>列出现象发生时所有已知情况</a:t>
            </a:r>
          </a:p>
          <a:p>
            <a:pPr latinLnBrk="0"/>
            <a:r>
              <a:rPr lang="zh-CN" altLang="en-US" sz="1200" b="0" i="0" u="none" strike="noStrike" kern="1200" dirty="0">
                <a:solidFill>
                  <a:schemeClr val="tx1"/>
                </a:solidFill>
                <a:effectLst/>
                <a:latin typeface="Arial" panose="020B0604020202020204" pitchFamily="34" charset="0"/>
                <a:ea typeface="+mn-ea"/>
                <a:cs typeface="+mn-cs"/>
              </a:rPr>
              <a:t>“</a:t>
            </a:r>
            <a:r>
              <a:rPr lang="en-US" altLang="zh-CN" sz="1200" b="0" i="0" u="none" strike="noStrike" kern="1200" dirty="0">
                <a:solidFill>
                  <a:schemeClr val="tx1"/>
                </a:solidFill>
                <a:effectLst/>
                <a:latin typeface="Arial" panose="020B0604020202020204" pitchFamily="34" charset="0"/>
                <a:ea typeface="+mn-ea"/>
                <a:cs typeface="+mn-cs"/>
              </a:rPr>
              <a:t>How“</a:t>
            </a:r>
            <a:r>
              <a:rPr lang="zh-CN" altLang="en-US" sz="1200" b="0" i="0" u="none" strike="noStrike" kern="1200" dirty="0">
                <a:solidFill>
                  <a:schemeClr val="tx1"/>
                </a:solidFill>
                <a:effectLst/>
                <a:latin typeface="Arial" panose="020B0604020202020204" pitchFamily="34" charset="0"/>
                <a:ea typeface="+mn-ea"/>
                <a:cs typeface="+mn-cs"/>
              </a:rPr>
              <a:t>说明现象的范围和量级</a:t>
            </a:r>
            <a:endParaRPr lang="en-US" altLang="zh-CN" sz="1200" b="0" i="0" u="none" strike="noStrike" kern="1200" dirty="0">
              <a:solidFill>
                <a:schemeClr val="tx1"/>
              </a:solidFill>
              <a:effectLst/>
              <a:latin typeface="Arial" panose="020B0604020202020204" pitchFamily="34" charset="0"/>
              <a:ea typeface="+mn-ea"/>
              <a:cs typeface="+mn-cs"/>
            </a:endParaRPr>
          </a:p>
          <a:p>
            <a:pPr latinLnBrk="0"/>
            <a:endParaRPr lang="en-US" altLang="zh-CN" sz="1200" b="0" i="0" u="none" strike="noStrike" kern="1200" dirty="0">
              <a:solidFill>
                <a:schemeClr val="tx1"/>
              </a:solidFill>
              <a:effectLst/>
              <a:latin typeface="Arial" panose="020B0604020202020204" pitchFamily="34" charset="0"/>
              <a:ea typeface="+mn-ea"/>
              <a:cs typeface="+mn-cs"/>
            </a:endParaRPr>
          </a:p>
          <a:p>
            <a:r>
              <a:rPr lang="en-US" altLang="zh-CN" dirty="0"/>
              <a:t>u  </a:t>
            </a:r>
            <a:r>
              <a:rPr lang="zh-CN" altLang="en-US" dirty="0"/>
              <a:t>收集有关的数据，列出所有已知的测试用例和程序执行结果，看哪些输入数据的运行结果是正确的，哪些输入数据的运行经过是有错误的</a:t>
            </a:r>
          </a:p>
          <a:p>
            <a:r>
              <a:rPr lang="en-US" altLang="zh-CN" dirty="0"/>
              <a:t>u  </a:t>
            </a:r>
            <a:r>
              <a:rPr lang="zh-CN" altLang="en-US" dirty="0"/>
              <a:t>组织数据</a:t>
            </a:r>
          </a:p>
          <a:p>
            <a:r>
              <a:rPr lang="zh-CN" altLang="en-US" dirty="0"/>
              <a:t>由于归纳法是从特殊到一般的推断过程，所以需要组织整理数据，以发现规律</a:t>
            </a:r>
          </a:p>
          <a:p>
            <a:r>
              <a:rPr lang="zh-CN" altLang="en-US" dirty="0"/>
              <a:t> </a:t>
            </a:r>
          </a:p>
          <a:p>
            <a:r>
              <a:rPr lang="en-US" altLang="zh-CN" dirty="0"/>
              <a:t>u  </a:t>
            </a:r>
            <a:r>
              <a:rPr lang="zh-CN" altLang="en-US" dirty="0"/>
              <a:t>提出假设</a:t>
            </a:r>
          </a:p>
          <a:p>
            <a:r>
              <a:rPr lang="zh-CN" altLang="en-US" dirty="0"/>
              <a:t>分析线索之间的关系，利用在线索结构中观察到的矛盾现象，设计一个或多个关于出错原因的假设，如果一个假设也提不出来，归纳过程就需要收集更多的数据，此时，应当再设计与执行一些测试用例，以获得更多的数据。</a:t>
            </a:r>
          </a:p>
          <a:p>
            <a:r>
              <a:rPr lang="zh-CN" altLang="en-US" dirty="0"/>
              <a:t> </a:t>
            </a:r>
          </a:p>
          <a:p>
            <a:r>
              <a:rPr lang="en-US" altLang="zh-CN" dirty="0"/>
              <a:t>u  </a:t>
            </a:r>
            <a:r>
              <a:rPr lang="zh-CN" altLang="en-US" dirty="0"/>
              <a:t>证明假设</a:t>
            </a:r>
          </a:p>
          <a:p>
            <a:r>
              <a:rPr lang="zh-CN" altLang="en-US" dirty="0"/>
              <a:t>把假设与原始线索或数据进行比较，若它能完全解释一切现象，则假设得到证明，否则，认为假设不合理，或不完全，或是存在多个错误，以致只能消除部分错误</a:t>
            </a:r>
          </a:p>
          <a:p>
            <a:pPr latinLnBrk="0"/>
            <a:endParaRPr lang="zh-CN" altLang="en-US" sz="1200" b="0" i="0" u="none" strike="noStrike" kern="1200" dirty="0">
              <a:solidFill>
                <a:schemeClr val="tx1"/>
              </a:solidFill>
              <a:effectLst/>
              <a:latin typeface="Arial" panose="020B0604020202020204" pitchFamily="34" charset="0"/>
              <a:ea typeface="+mn-ea"/>
              <a:cs typeface="+mn-cs"/>
            </a:endParaRPr>
          </a:p>
          <a:p>
            <a:pPr latinLnBrk="0"/>
            <a:endParaRPr lang="zh-CN" altLang="en-US" sz="1200" b="0" i="0" u="none" strike="noStrike"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61</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latinLnBrk="0"/>
            <a:endParaRPr lang="zh-CN" altLang="en-US" sz="1200" b="0" i="0" u="none" strike="noStrike"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62</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latinLnBrk="0"/>
            <a:endParaRPr lang="zh-CN" altLang="en-US" sz="1200" b="0" i="0" u="none" strike="noStrike"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63</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latinLnBrk="0"/>
            <a:endParaRPr lang="zh-CN" altLang="en-US" sz="1200" b="0" i="0" u="none" strike="noStrike"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64</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巴士因子</a:t>
            </a:r>
            <a:r>
              <a:rPr lang="en-US" altLang="zh-CN" dirty="0"/>
              <a:t>——</a:t>
            </a:r>
            <a:r>
              <a:rPr lang="zh-CN" altLang="en-US" dirty="0"/>
              <a:t>一个项目能承受多少个程序员被车撞了而不影响项目的正常进行</a:t>
            </a:r>
            <a:endParaRPr lang="en-US" altLang="zh-CN" dirty="0"/>
          </a:p>
          <a:p>
            <a:endParaRPr lang="en-US" altLang="zh-CN" dirty="0"/>
          </a:p>
          <a:p>
            <a:r>
              <a:rPr lang="zh-CN" altLang="en-US" dirty="0"/>
              <a:t>这种感觉深植于每个人的自负中，每当和同事遇到是否应该在关键词周围使用空格时，这种讨论很容易升级而僵持不下。 但是，静下来想想</a:t>
            </a:r>
            <a:r>
              <a:rPr lang="en-US" altLang="zh-CN" dirty="0"/>
              <a:t>——</a:t>
            </a:r>
            <a:r>
              <a:rPr lang="zh-CN" altLang="en-US" dirty="0"/>
              <a:t>这真的无所谓。不管是不是在关键词周围使用了空格，</a:t>
            </a: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7</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8</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巴士因子</a:t>
            </a:r>
            <a:r>
              <a:rPr lang="en-US" altLang="zh-CN" dirty="0"/>
              <a:t>——</a:t>
            </a:r>
            <a:r>
              <a:rPr lang="zh-CN" altLang="en-US" dirty="0"/>
              <a:t>一个项目能承受多少个程序员被车撞了而不影响项目的正常进行</a:t>
            </a:r>
            <a:endParaRPr lang="en-US" altLang="zh-CN" dirty="0"/>
          </a:p>
          <a:p>
            <a:endParaRPr lang="en-US" altLang="zh-CN" dirty="0"/>
          </a:p>
          <a:p>
            <a:r>
              <a:rPr lang="zh-CN" altLang="en-US" dirty="0"/>
              <a:t>这种感觉深植于每个人的自负中，每当和同事遇到是否应该在关键词周围使用空格时，这种讨论很容易升级而僵持不下。 但是，静下来想想</a:t>
            </a:r>
            <a:r>
              <a:rPr lang="en-US" altLang="zh-CN" dirty="0"/>
              <a:t>——</a:t>
            </a:r>
            <a:r>
              <a:rPr lang="zh-CN" altLang="en-US" dirty="0"/>
              <a:t>这真的无所谓。不管是不是在关键词周围使用了空格，</a:t>
            </a:r>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9</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10</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11</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12</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13</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8F9580DD-4B9C-44B3-BA1D-E2592DDEA43F}" type="datetime1">
              <a:rPr lang="zh-CN" altLang="en-US" smtClean="0"/>
              <a:t>2017/12/13</a:t>
            </a:fld>
            <a:endParaRPr lang="zh-CN" altLang="en-US" sz="1200"/>
          </a:p>
        </p:txBody>
      </p:sp>
      <p:sp>
        <p:nvSpPr>
          <p:cNvPr id="5" name="灯片编号占位符 4"/>
          <p:cNvSpPr>
            <a:spLocks noGrp="1"/>
          </p:cNvSpPr>
          <p:nvPr>
            <p:ph type="sldNum" sz="quarter" idx="11"/>
          </p:nvPr>
        </p:nvSpPr>
        <p:spPr/>
        <p:txBody>
          <a:bodyPr/>
          <a:lstStyle/>
          <a:p>
            <a:fld id="{78C677AE-3B95-4796-B845-D365529CC801}" type="slidenum">
              <a:rPr lang="zh-CN" altLang="en-US" smtClean="0"/>
              <a:t>57</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4EAE958-5EAE-40A3-A6FE-55EDD52BF377}" type="datetime1">
              <a:rPr lang="zh-CN" altLang="en-US"/>
              <a:t>2017/12/13</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A673BF5-2A89-4C15-B4FC-2BBE76DECD86}"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4CF7230-8F1D-403F-9498-A91675E2DA98}" type="datetime1">
              <a:rPr lang="zh-CN" altLang="en-US"/>
              <a:t>2017/12/13</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F7AF5E2-14D4-4203-B3B6-AC77BFC2A64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57DABF0-A9E6-4F7C-BE66-A2745C8EDD1D}" type="datetime1">
              <a:rPr lang="zh-CN" altLang="en-US"/>
              <a:t>2017/12/13</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E8FC9F36-717E-4181-9B0D-A193E97164AF}"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8F615F07-D2C8-4EC0-8659-750452FBC750}" type="datetime1">
              <a:rPr lang="zh-CN" altLang="en-US"/>
              <a:t>2017/12/13</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CF7ECE3-7170-4FD3-950E-27E27FD5442C}"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BF0BD45-BE08-459D-8CC9-1D32D297B8D4}" type="datetime1">
              <a:rPr lang="zh-CN" altLang="en-US"/>
              <a:t>2017/12/13</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63E69D0-5EFA-4BE0-A7C5-7D16A3DBFFA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6C2A88D-2F32-4BCD-919E-63715D20B7AB}" type="datetime1">
              <a:rPr lang="zh-CN" altLang="en-US"/>
              <a:t>2017/12/13</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B0124C2-BFC1-4F32-B3AD-F23CF5AD7F04}"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47F2263-5628-47D1-9D3C-924F0BBF7A09}" type="datetime1">
              <a:rPr lang="zh-CN" altLang="en-US"/>
              <a:t>2017/12/13</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60DD2A3C-4401-43FA-9302-0D1EE865FD92}"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A60D9AD-E215-40F0-9AAF-4097FA106A93}" type="datetime1">
              <a:rPr lang="zh-CN" altLang="en-US"/>
              <a:t>2017/12/13</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74D0EDAA-BFB5-4591-8E97-E8B6AC3FD98D}"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7DF99E6F-CC6F-4490-A73F-146441178026}" type="datetime1">
              <a:rPr lang="zh-CN" altLang="en-US"/>
              <a:t>2017/12/13</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86C6783D-4744-478B-B468-C1E51E802BF9}"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B950486-493B-45B9-B5B1-62B6101556DD}" type="datetime1">
              <a:rPr lang="zh-CN" altLang="en-US"/>
              <a:t>2017/12/13</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3E2A97A2-C159-4339-9CC3-FB9ED30D051A}"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60C5E03-F0F8-4A4F-97E0-EF1DF8E76B75}" type="datetime1">
              <a:rPr lang="zh-CN" altLang="en-US"/>
              <a:t>2017/12/13</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4D4DE364-8129-4A22-95D6-E459FAB56EA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8F276582-95CD-4991-ADD5-599AD309F648}" type="datetime1">
              <a:rPr lang="zh-CN" altLang="en-US"/>
              <a:t>2017/12/13</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318FD20D-7D3F-41BA-AC6E-EF410187B6CA}"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9"/>
          <p:cNvSpPr>
            <a:spLocks noChangeArrowheads="1"/>
          </p:cNvSpPr>
          <p:nvPr/>
        </p:nvSpPr>
        <p:spPr bwMode="auto">
          <a:xfrm>
            <a:off x="-638175" y="6486525"/>
            <a:ext cx="1700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Calibri" panose="020F0502020204030204" pitchFamily="34" charset="0"/>
                <a:sym typeface="宋体" panose="02010600030101010101" pitchFamily="2" charset="-122"/>
              </a:rPr>
              <a:t>口令：BBS1113</a:t>
            </a:r>
          </a:p>
        </p:txBody>
      </p:sp>
      <p:sp>
        <p:nvSpPr>
          <p:cNvPr id="1027"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028"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9"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DCE6A5F9-A341-4459-9312-7D95DFBBB1CB}" type="datetime1">
              <a:rPr lang="zh-CN" altLang="en-US"/>
              <a:t>2017/12/13</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808FA5D1-D859-4970-AC62-9E88EF81D51C}" type="slidenum">
              <a:rPr lang="zh-CN" altLang="en-US"/>
              <a:t>‹#›</a:t>
            </a:fld>
            <a:endParaRPr lang="zh-CN" altLang="en-US" sz="1800">
              <a:solidFill>
                <a:schemeClr val="tx1"/>
              </a:solidFill>
            </a:endParaRPr>
          </a:p>
        </p:txBody>
      </p:sp>
      <p:sp>
        <p:nvSpPr>
          <p:cNvPr id="1032" name="矩形 6"/>
          <p:cNvSpPr>
            <a:spLocks noChangeArrowheads="1"/>
          </p:cNvSpPr>
          <p:nvPr/>
        </p:nvSpPr>
        <p:spPr bwMode="auto">
          <a:xfrm>
            <a:off x="0" y="0"/>
            <a:ext cx="12192000" cy="6858000"/>
          </a:xfrm>
          <a:prstGeom prst="rect">
            <a:avLst/>
          </a:prstGeom>
          <a:solidFill>
            <a:srgbClr val="FCF8ED"/>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3" name="矩形 7"/>
          <p:cNvSpPr>
            <a:spLocks noChangeArrowheads="1"/>
          </p:cNvSpPr>
          <p:nvPr/>
        </p:nvSpPr>
        <p:spPr bwMode="auto">
          <a:xfrm>
            <a:off x="0" y="6445250"/>
            <a:ext cx="12192000" cy="419100"/>
          </a:xfrm>
          <a:prstGeom prst="rect">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4" name="矩形 8"/>
          <p:cNvSpPr>
            <a:spLocks noChangeArrowheads="1"/>
          </p:cNvSpPr>
          <p:nvPr/>
        </p:nvSpPr>
        <p:spPr bwMode="auto">
          <a:xfrm>
            <a:off x="0" y="6445250"/>
            <a:ext cx="1062038" cy="419100"/>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apidesign.cn/"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h.wikipedia.org/wiki/%E7%99%BD%E7%9B%92%E6%B5%8B%E8%AF%95" TargetMode="Externa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8"/>
          <p:cNvSpPr>
            <a:spLocks noChangeArrowheads="1"/>
          </p:cNvSpPr>
          <p:nvPr/>
        </p:nvSpPr>
        <p:spPr bwMode="auto">
          <a:xfrm>
            <a:off x="11550650" y="6496050"/>
            <a:ext cx="298450" cy="300038"/>
          </a:xfrm>
          <a:prstGeom prst="ellipse">
            <a:avLst/>
          </a:prstGeom>
          <a:solidFill>
            <a:srgbClr val="FCF8ED"/>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5" name="右箭头 9"/>
          <p:cNvSpPr>
            <a:spLocks noChangeArrowheads="1"/>
          </p:cNvSpPr>
          <p:nvPr/>
        </p:nvSpPr>
        <p:spPr bwMode="auto">
          <a:xfrm>
            <a:off x="11639550" y="6556375"/>
            <a:ext cx="144463" cy="168275"/>
          </a:xfrm>
          <a:prstGeom prst="rightArrow">
            <a:avLst>
              <a:gd name="adj1" fmla="val 50000"/>
              <a:gd name="adj2" fmla="val 50000"/>
            </a:avLst>
          </a:prstGeom>
          <a:solidFill>
            <a:srgbClr val="222A3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6" name="直接连接符 17"/>
          <p:cNvSpPr>
            <a:spLocks noChangeShapeType="1"/>
          </p:cNvSpPr>
          <p:nvPr/>
        </p:nvSpPr>
        <p:spPr bwMode="auto">
          <a:xfrm>
            <a:off x="4776788" y="4632325"/>
            <a:ext cx="26225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3077" name="矩形 2"/>
          <p:cNvSpPr>
            <a:spLocks noChangeArrowheads="1"/>
          </p:cNvSpPr>
          <p:nvPr/>
        </p:nvSpPr>
        <p:spPr bwMode="auto">
          <a:xfrm>
            <a:off x="0" y="104775"/>
            <a:ext cx="1804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sym typeface="宋体" panose="02010600030101010101" pitchFamily="2" charset="-122"/>
              </a:rPr>
              <a:t>口令：RAPID708</a:t>
            </a:r>
            <a:endParaRPr lang="zh-CN" altLang="en-US" sz="1800">
              <a:latin typeface="Arial" panose="020B0604020202020204" pitchFamily="34" charset="0"/>
            </a:endParaRPr>
          </a:p>
        </p:txBody>
      </p:sp>
      <p:grpSp>
        <p:nvGrpSpPr>
          <p:cNvPr id="3079" name="组合 1"/>
          <p:cNvGrpSpPr/>
          <p:nvPr/>
        </p:nvGrpSpPr>
        <p:grpSpPr bwMode="auto">
          <a:xfrm>
            <a:off x="6642100" y="3513138"/>
            <a:ext cx="3132138" cy="400110"/>
            <a:chOff x="0" y="0"/>
            <a:chExt cx="2562727" cy="400091"/>
          </a:xfrm>
        </p:grpSpPr>
        <p:sp>
          <p:nvSpPr>
            <p:cNvPr id="3083" name="文本框 23"/>
            <p:cNvSpPr>
              <a:spLocks noChangeArrowheads="1"/>
            </p:cNvSpPr>
            <p:nvPr/>
          </p:nvSpPr>
          <p:spPr bwMode="auto">
            <a:xfrm>
              <a:off x="300790" y="0"/>
              <a:ext cx="198521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日</a:t>
              </a:r>
            </a:p>
          </p:txBody>
        </p:sp>
        <p:sp>
          <p:nvSpPr>
            <p:cNvPr id="3084" name="直接连接符 29"/>
            <p:cNvSpPr>
              <a:spLocks noChangeShapeType="1"/>
            </p:cNvSpPr>
            <p:nvPr/>
          </p:nvSpPr>
          <p:spPr bwMode="auto">
            <a:xfrm>
              <a:off x="0" y="179812"/>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30"/>
            <p:cNvSpPr>
              <a:spLocks noChangeShapeType="1"/>
            </p:cNvSpPr>
            <p:nvPr/>
          </p:nvSpPr>
          <p:spPr bwMode="auto">
            <a:xfrm>
              <a:off x="2273969" y="167781"/>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2" name="任意多边形 14"/>
          <p:cNvSpPr>
            <a:spLocks noChangeArrowheads="1"/>
          </p:cNvSpPr>
          <p:nvPr/>
        </p:nvSpPr>
        <p:spPr bwMode="auto">
          <a:xfrm>
            <a:off x="0" y="0"/>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3" name="文本框 22"/>
          <p:cNvSpPr>
            <a:spLocks noChangeArrowheads="1"/>
          </p:cNvSpPr>
          <p:nvPr/>
        </p:nvSpPr>
        <p:spPr bwMode="auto">
          <a:xfrm>
            <a:off x="5126523" y="2230528"/>
            <a:ext cx="6024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翻转课堂</a:t>
            </a:r>
            <a:r>
              <a:rPr lang="en-US" altLang="zh-CN"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实现</a:t>
            </a:r>
          </a:p>
        </p:txBody>
      </p:sp>
      <p:pic>
        <p:nvPicPr>
          <p:cNvPr id="3081"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885" y="1918505"/>
            <a:ext cx="2426305" cy="236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文本框 58"/>
          <p:cNvSpPr>
            <a:spLocks noChangeArrowheads="1"/>
          </p:cNvSpPr>
          <p:nvPr/>
        </p:nvSpPr>
        <p:spPr bwMode="auto">
          <a:xfrm>
            <a:off x="1824038" y="4337050"/>
            <a:ext cx="203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2017SE-G03</a:t>
            </a: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组长：陈董锴</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组员：吴安之</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	</a:t>
            </a:r>
            <a:r>
              <a:rPr lang="zh-CN" altLang="en-US" sz="2400">
                <a:latin typeface="微软雅黑" panose="020B0503020204020204" pitchFamily="34" charset="-122"/>
                <a:ea typeface="微软雅黑" panose="020B0503020204020204" pitchFamily="34" charset="-122"/>
                <a:sym typeface="Arial" panose="020B0604020202020204" pitchFamily="34" charset="0"/>
              </a:rPr>
              <a:t>吕莉</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12" presetClass="entr" presetSubtype="2" fill="hold" nodeType="afterEffect">
                                  <p:stCondLst>
                                    <p:cond delay="0"/>
                                  </p:stCondLst>
                                  <p:childTnLst>
                                    <p:set>
                                      <p:cBhvr>
                                        <p:cTn id="11" dur="1" fill="hold">
                                          <p:stCondLst>
                                            <p:cond delay="0"/>
                                          </p:stCondLst>
                                        </p:cTn>
                                        <p:tgtEl>
                                          <p:spTgt spid="3079"/>
                                        </p:tgtEl>
                                        <p:attrNameLst>
                                          <p:attrName>style.visibility</p:attrName>
                                        </p:attrNameLst>
                                      </p:cBhvr>
                                      <p:to>
                                        <p:strVal val="visible"/>
                                      </p:to>
                                    </p:set>
                                    <p:anim calcmode="lin" valueType="num">
                                      <p:cBhvr>
                                        <p:cTn id="12" dur="250"/>
                                        <p:tgtEl>
                                          <p:spTgt spid="3079"/>
                                        </p:tgtEl>
                                        <p:attrNameLst>
                                          <p:attrName>ppt_x</p:attrName>
                                        </p:attrNameLst>
                                      </p:cBhvr>
                                      <p:tavLst>
                                        <p:tav tm="0">
                                          <p:val>
                                            <p:strVal val="#ppt_x+#ppt_w*1.125000"/>
                                          </p:val>
                                        </p:tav>
                                        <p:tav tm="100000">
                                          <p:val>
                                            <p:strVal val="#ppt_x"/>
                                          </p:val>
                                        </p:tav>
                                      </p:tavLst>
                                    </p:anim>
                                    <p:animEffect filter="wipe(left)">
                                      <p:cBhvr>
                                        <p:cTn id="13" dur="25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58140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软件测试</a:t>
              </a:r>
              <a:endParaRPr lang="zh-CN" altLang="en-US" dirty="0"/>
            </a:p>
          </p:txBody>
        </p:sp>
      </p:grpSp>
      <p:sp>
        <p:nvSpPr>
          <p:cNvPr id="2" name="矩形 1"/>
          <p:cNvSpPr/>
          <p:nvPr/>
        </p:nvSpPr>
        <p:spPr>
          <a:xfrm>
            <a:off x="533398" y="1397674"/>
            <a:ext cx="4478245" cy="4062651"/>
          </a:xfrm>
          <a:prstGeom prst="rect">
            <a:avLst/>
          </a:prstGeom>
        </p:spPr>
        <p:txBody>
          <a:bodyPr wrap="square">
            <a:spAutoFit/>
          </a:bodyPr>
          <a:lstStyle/>
          <a:p>
            <a:pPr latinLnBrk="0">
              <a:lnSpc>
                <a:spcPct val="150000"/>
              </a:lnSpc>
            </a:pPr>
            <a:r>
              <a:rPr lang="zh-CN" altLang="en-US" sz="2800" b="1" dirty="0"/>
              <a:t>目的</a:t>
            </a:r>
            <a:endParaRPr lang="en-US" altLang="zh-CN" sz="2800" b="1" dirty="0"/>
          </a:p>
          <a:p>
            <a:pPr marL="342900" indent="-342900" latinLnBrk="0">
              <a:lnSpc>
                <a:spcPct val="150000"/>
              </a:lnSpc>
              <a:buFont typeface="Arial" panose="020B0604020202020204" pitchFamily="34" charset="0"/>
              <a:buChar char="•"/>
            </a:pPr>
            <a:r>
              <a:rPr lang="zh-CN" altLang="en-US" sz="2400" dirty="0"/>
              <a:t>测试是程序的执行过程，目的在于发现错误；</a:t>
            </a:r>
          </a:p>
          <a:p>
            <a:pPr marL="342900" indent="-342900" latinLnBrk="0">
              <a:lnSpc>
                <a:spcPct val="150000"/>
              </a:lnSpc>
              <a:buFont typeface="Arial" panose="020B0604020202020204" pitchFamily="34" charset="0"/>
              <a:buChar char="•"/>
            </a:pPr>
            <a:r>
              <a:rPr lang="zh-CN" altLang="en-US" sz="2400" dirty="0"/>
              <a:t>一个好的测试用例在于发现了至今未发现的错误；</a:t>
            </a:r>
          </a:p>
          <a:p>
            <a:pPr marL="342900" indent="-342900" latinLnBrk="0">
              <a:lnSpc>
                <a:spcPct val="150000"/>
              </a:lnSpc>
              <a:buFont typeface="Arial" panose="020B0604020202020204" pitchFamily="34" charset="0"/>
              <a:buChar char="•"/>
            </a:pPr>
            <a:r>
              <a:rPr lang="zh-CN" altLang="en-US" sz="2400" dirty="0"/>
              <a:t>一个成功的测试是发现了 至今未发现的错误的测试；</a:t>
            </a:r>
          </a:p>
        </p:txBody>
      </p:sp>
      <p:sp>
        <p:nvSpPr>
          <p:cNvPr id="3" name="矩形 2"/>
          <p:cNvSpPr/>
          <p:nvPr/>
        </p:nvSpPr>
        <p:spPr>
          <a:xfrm>
            <a:off x="5562602" y="637602"/>
            <a:ext cx="6096000" cy="5170646"/>
          </a:xfrm>
          <a:prstGeom prst="rect">
            <a:avLst/>
          </a:prstGeom>
        </p:spPr>
        <p:txBody>
          <a:bodyPr>
            <a:spAutoFit/>
          </a:bodyPr>
          <a:lstStyle/>
          <a:p>
            <a:pPr>
              <a:lnSpc>
                <a:spcPct val="150000"/>
              </a:lnSpc>
            </a:pPr>
            <a:r>
              <a:rPr lang="zh-CN" altLang="en-US" sz="2800" b="1" dirty="0"/>
              <a:t>软件测试原则</a:t>
            </a:r>
          </a:p>
          <a:p>
            <a:pPr marL="342900" indent="-342900">
              <a:lnSpc>
                <a:spcPct val="150000"/>
              </a:lnSpc>
              <a:buFont typeface="Arial" panose="020B0604020202020204" pitchFamily="34" charset="0"/>
              <a:buChar char="•"/>
            </a:pPr>
            <a:r>
              <a:rPr lang="zh-CN" altLang="en-US" sz="2400" dirty="0"/>
              <a:t>所有的软件测试都应追溯到用户需求</a:t>
            </a:r>
          </a:p>
          <a:p>
            <a:pPr marL="342900" indent="-342900">
              <a:lnSpc>
                <a:spcPct val="150000"/>
              </a:lnSpc>
              <a:buFont typeface="Arial" panose="020B0604020202020204" pitchFamily="34" charset="0"/>
              <a:buChar char="•"/>
            </a:pPr>
            <a:r>
              <a:rPr lang="zh-CN" altLang="en-US" sz="2400" dirty="0"/>
              <a:t>应当把“尽早地和不断地进行软件测试”作为测试者的座右铭</a:t>
            </a:r>
          </a:p>
          <a:p>
            <a:pPr marL="342900" indent="-342900">
              <a:lnSpc>
                <a:spcPct val="150000"/>
              </a:lnSpc>
              <a:buFont typeface="Arial" panose="020B0604020202020204" pitchFamily="34" charset="0"/>
              <a:buChar char="•"/>
            </a:pPr>
            <a:r>
              <a:rPr lang="zh-CN" altLang="en-US" sz="2400" dirty="0"/>
              <a:t>完全测试是不可能的，测试需要终止</a:t>
            </a:r>
          </a:p>
          <a:p>
            <a:pPr marL="342900" indent="-342900">
              <a:lnSpc>
                <a:spcPct val="150000"/>
              </a:lnSpc>
              <a:buFont typeface="Arial" panose="020B0604020202020204" pitchFamily="34" charset="0"/>
              <a:buChar char="•"/>
            </a:pPr>
            <a:r>
              <a:rPr lang="zh-CN" altLang="en-US" sz="2400" dirty="0"/>
              <a:t>测试无法显示软件潜在的缺陷；</a:t>
            </a:r>
          </a:p>
          <a:p>
            <a:pPr marL="342900" indent="-342900">
              <a:lnSpc>
                <a:spcPct val="150000"/>
              </a:lnSpc>
              <a:buFont typeface="Arial" panose="020B0604020202020204" pitchFamily="34" charset="0"/>
              <a:buChar char="•"/>
            </a:pPr>
            <a:r>
              <a:rPr lang="zh-CN" altLang="en-US" sz="2400" dirty="0"/>
              <a:t>充分注意测试中的群集现象</a:t>
            </a:r>
          </a:p>
          <a:p>
            <a:pPr marL="342900" indent="-342900">
              <a:lnSpc>
                <a:spcPct val="150000"/>
              </a:lnSpc>
              <a:buFont typeface="Arial" panose="020B0604020202020204" pitchFamily="34" charset="0"/>
              <a:buChar char="•"/>
            </a:pPr>
            <a:r>
              <a:rPr lang="zh-CN" altLang="en-US" sz="2400" dirty="0"/>
              <a:t>程序员应避免检查自己的程序</a:t>
            </a:r>
          </a:p>
          <a:p>
            <a:pPr marL="342900" indent="-342900">
              <a:lnSpc>
                <a:spcPct val="150000"/>
              </a:lnSpc>
              <a:buFont typeface="Arial" panose="020B0604020202020204" pitchFamily="34" charset="0"/>
              <a:buChar char="•"/>
            </a:pPr>
            <a:r>
              <a:rPr lang="zh-CN" altLang="en-US" sz="2400" dirty="0"/>
              <a:t>尽量避免测试的随意性</a:t>
            </a: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58140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V</a:t>
              </a:r>
              <a:r>
                <a:rPr lang="zh-CN" altLang="en-US" sz="2400" dirty="0">
                  <a:solidFill>
                    <a:schemeClr val="bg1"/>
                  </a:solidFill>
                  <a:latin typeface="微软雅黑" panose="020B0503020204020204" pitchFamily="34" charset="-122"/>
                  <a:ea typeface="微软雅黑" panose="020B0503020204020204" pitchFamily="34" charset="-122"/>
                </a:rPr>
                <a:t>模型</a:t>
              </a:r>
              <a:endParaRPr lang="zh-CN" altLang="en-US" dirty="0"/>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623"/>
            <a:ext cx="7813047" cy="4627937"/>
          </a:xfrm>
          <a:prstGeom prst="rect">
            <a:avLst/>
          </a:prstGeom>
        </p:spPr>
      </p:pic>
      <p:sp>
        <p:nvSpPr>
          <p:cNvPr id="3" name="矩形 2"/>
          <p:cNvSpPr/>
          <p:nvPr/>
        </p:nvSpPr>
        <p:spPr>
          <a:xfrm>
            <a:off x="7477768" y="372249"/>
            <a:ext cx="4466403" cy="5632311"/>
          </a:xfrm>
          <a:prstGeom prst="rect">
            <a:avLst/>
          </a:prstGeom>
        </p:spPr>
        <p:txBody>
          <a:bodyPr wrap="square">
            <a:spAutoFit/>
          </a:bodyPr>
          <a:lstStyle/>
          <a:p>
            <a:pPr marL="342900" indent="-342900" latinLnBrk="1">
              <a:buFont typeface="Arial" panose="020B0604020202020204" pitchFamily="34" charset="0"/>
              <a:buChar char="•"/>
            </a:pPr>
            <a:r>
              <a:rPr lang="zh-CN" altLang="en-US" sz="2000" b="1" dirty="0"/>
              <a:t>单元测试</a:t>
            </a:r>
            <a:r>
              <a:rPr lang="zh-CN" altLang="en-US" sz="2000" dirty="0"/>
              <a:t>：验证软件单元是否按照单元规格说明（详细设计说明）正确执行，即保证每个最小的单元能够正常运行。单元测试一般由开发人员来执行，首先设定最小的测试单元，然后通过设计相应的测试用例来验证各个单元功能的正确性；</a:t>
            </a:r>
          </a:p>
          <a:p>
            <a:pPr marL="342900" indent="-342900" latinLnBrk="1">
              <a:buFont typeface="Arial" panose="020B0604020202020204" pitchFamily="34" charset="0"/>
              <a:buChar char="•"/>
            </a:pPr>
            <a:r>
              <a:rPr lang="zh-CN" altLang="en-US" sz="2000" b="1" dirty="0"/>
              <a:t>集成测试</a:t>
            </a:r>
            <a:r>
              <a:rPr lang="zh-CN" altLang="en-US" sz="2000" dirty="0"/>
              <a:t>：检查多个单元是否按照系统概要设计描述的方式协同工作。集成测试的主要关注点是系统能够成功编译，实现了主要的业务功能，系统各个模块之间数据能够正常通信等；</a:t>
            </a:r>
          </a:p>
          <a:p>
            <a:pPr marL="342900" indent="-342900" latinLnBrk="1">
              <a:buFont typeface="Arial" panose="020B0604020202020204" pitchFamily="34" charset="0"/>
              <a:buChar char="•"/>
            </a:pPr>
            <a:r>
              <a:rPr lang="zh-CN" altLang="en-US" sz="2000" b="1" dirty="0"/>
              <a:t>系统测试</a:t>
            </a:r>
            <a:r>
              <a:rPr lang="zh-CN" altLang="en-US" sz="2000" dirty="0"/>
              <a:t>：验证整个系统是否满足需求规格说明；</a:t>
            </a:r>
          </a:p>
          <a:p>
            <a:pPr marL="342900" indent="-342900" latinLnBrk="1">
              <a:buFont typeface="Arial" panose="020B0604020202020204" pitchFamily="34" charset="0"/>
              <a:buChar char="•"/>
            </a:pPr>
            <a:r>
              <a:rPr lang="zh-CN" altLang="en-US" sz="2000" b="1" dirty="0"/>
              <a:t>验收测试</a:t>
            </a:r>
            <a:r>
              <a:rPr lang="zh-CN" altLang="en-US" sz="2000" dirty="0"/>
              <a:t>：从用户的角度检查系统是否满足合同中定义的需求或者用户需求；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58140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V</a:t>
              </a:r>
              <a:r>
                <a:rPr lang="zh-CN" altLang="en-US" sz="2400" dirty="0">
                  <a:solidFill>
                    <a:schemeClr val="bg1"/>
                  </a:solidFill>
                  <a:latin typeface="微软雅黑" panose="020B0503020204020204" pitchFamily="34" charset="-122"/>
                  <a:ea typeface="微软雅黑" panose="020B0503020204020204" pitchFamily="34" charset="-122"/>
                </a:rPr>
                <a:t>模型的特点</a:t>
              </a:r>
              <a:endParaRPr lang="zh-CN" altLang="en-US" dirty="0"/>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21" y="1699231"/>
            <a:ext cx="5840513" cy="3459537"/>
          </a:xfrm>
          <a:prstGeom prst="rect">
            <a:avLst/>
          </a:prstGeom>
        </p:spPr>
      </p:pic>
      <p:sp>
        <p:nvSpPr>
          <p:cNvPr id="3" name="矩形 2"/>
          <p:cNvSpPr/>
          <p:nvPr/>
        </p:nvSpPr>
        <p:spPr>
          <a:xfrm>
            <a:off x="6344214" y="477341"/>
            <a:ext cx="5489991" cy="5560561"/>
          </a:xfrm>
          <a:prstGeom prst="rect">
            <a:avLst/>
          </a:prstGeom>
        </p:spPr>
        <p:txBody>
          <a:bodyPr wrap="square">
            <a:spAutoFit/>
          </a:bodyPr>
          <a:lstStyle/>
          <a:p>
            <a:pPr marL="342900" indent="-342900" latinLnBrk="1">
              <a:lnSpc>
                <a:spcPct val="150000"/>
              </a:lnSpc>
              <a:buFont typeface="Arial" panose="020B0604020202020204" pitchFamily="34" charset="0"/>
              <a:buChar char="•"/>
            </a:pPr>
            <a:r>
              <a:rPr lang="en-US" altLang="zh-CN" sz="2400" dirty="0"/>
              <a:t>V</a:t>
            </a:r>
            <a:r>
              <a:rPr lang="zh-CN" altLang="en-US" sz="2400" dirty="0"/>
              <a:t>模型体现的主要思想是开发和测试同等重要，左侧代表的是开发活动，而右侧代表的是测试活动；</a:t>
            </a:r>
          </a:p>
          <a:p>
            <a:pPr marL="342900" indent="-342900" latinLnBrk="1">
              <a:lnSpc>
                <a:spcPct val="150000"/>
              </a:lnSpc>
              <a:buFont typeface="Arial" panose="020B0604020202020204" pitchFamily="34" charset="0"/>
              <a:buChar char="•"/>
            </a:pPr>
            <a:r>
              <a:rPr lang="en-US" altLang="zh-CN" sz="2400" dirty="0"/>
              <a:t>V</a:t>
            </a:r>
            <a:r>
              <a:rPr lang="zh-CN" altLang="en-US" sz="2400" dirty="0"/>
              <a:t>模型针对每个开发阶段，都有一个测试级别与之想对应；</a:t>
            </a:r>
          </a:p>
          <a:p>
            <a:pPr marL="342900" indent="-342900" latinLnBrk="1">
              <a:lnSpc>
                <a:spcPct val="150000"/>
              </a:lnSpc>
              <a:buFont typeface="Arial" panose="020B0604020202020204" pitchFamily="34" charset="0"/>
              <a:buChar char="•"/>
            </a:pPr>
            <a:r>
              <a:rPr lang="zh-CN" altLang="en-US" sz="2400" dirty="0"/>
              <a:t>测试依旧是开发生命周期中的阶段，与瀑布模型不同的是，有多个测试级别与开发阶段对应；</a:t>
            </a:r>
          </a:p>
          <a:p>
            <a:pPr marL="342900" indent="-342900" latinLnBrk="1">
              <a:lnSpc>
                <a:spcPct val="150000"/>
              </a:lnSpc>
              <a:buFont typeface="Arial" panose="020B0604020202020204" pitchFamily="34" charset="0"/>
              <a:buChar char="•"/>
            </a:pPr>
            <a:r>
              <a:rPr lang="en-US" altLang="zh-CN" sz="2400" dirty="0"/>
              <a:t>V</a:t>
            </a:r>
            <a:r>
              <a:rPr lang="zh-CN" altLang="en-US" sz="2400" dirty="0"/>
              <a:t>模型适用于需求明确和需求变更不频繁的情形；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58140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W</a:t>
              </a:r>
              <a:r>
                <a:rPr lang="zh-CN" altLang="en-US" sz="2400" dirty="0">
                  <a:solidFill>
                    <a:schemeClr val="bg1"/>
                  </a:solidFill>
                  <a:latin typeface="微软雅黑" panose="020B0503020204020204" pitchFamily="34" charset="-122"/>
                  <a:ea typeface="微软雅黑" panose="020B0503020204020204" pitchFamily="34" charset="-122"/>
                </a:rPr>
                <a:t>模型</a:t>
              </a:r>
              <a:endParaRPr lang="zh-CN" altLang="en-US" dirty="0"/>
            </a:p>
          </p:txBody>
        </p:sp>
      </p:grpSp>
      <p:sp>
        <p:nvSpPr>
          <p:cNvPr id="3" name="矩形 2"/>
          <p:cNvSpPr/>
          <p:nvPr/>
        </p:nvSpPr>
        <p:spPr>
          <a:xfrm>
            <a:off x="307974" y="1467741"/>
            <a:ext cx="3491865" cy="4524315"/>
          </a:xfrm>
          <a:prstGeom prst="rect">
            <a:avLst/>
          </a:prstGeom>
        </p:spPr>
        <p:txBody>
          <a:bodyPr wrap="square">
            <a:spAutoFit/>
          </a:bodyPr>
          <a:lstStyle/>
          <a:p>
            <a:pPr latinLnBrk="1">
              <a:lnSpc>
                <a:spcPct val="150000"/>
              </a:lnSpc>
            </a:pPr>
            <a:r>
              <a:rPr lang="en-US" altLang="zh-CN" sz="2400" dirty="0">
                <a:latin typeface="微软雅黑" panose="020B0503020204020204" pitchFamily="34" charset="-122"/>
                <a:ea typeface="微软雅黑" panose="020B0503020204020204" pitchFamily="34" charset="-122"/>
              </a:rPr>
              <a:t>       V</a:t>
            </a:r>
            <a:r>
              <a:rPr lang="zh-CN" altLang="en-US" sz="2400" dirty="0">
                <a:latin typeface="微软雅黑" panose="020B0503020204020204" pitchFamily="34" charset="-122"/>
                <a:ea typeface="微软雅黑" panose="020B0503020204020204" pitchFamily="34" charset="-122"/>
              </a:rPr>
              <a:t>模型的局限性在于没有明确地说明早期的测试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无法体现“尽早地和不断地进行软件测试” 的原则。在</a:t>
            </a:r>
            <a:r>
              <a:rPr lang="en-US" altLang="zh-CN" sz="2400" dirty="0">
                <a:latin typeface="微软雅黑" panose="020B0503020204020204" pitchFamily="34" charset="-122"/>
                <a:ea typeface="微软雅黑" panose="020B0503020204020204" pitchFamily="34" charset="-122"/>
              </a:rPr>
              <a:t>V</a:t>
            </a:r>
            <a:r>
              <a:rPr lang="zh-CN" altLang="en-US" sz="2400" dirty="0">
                <a:latin typeface="微软雅黑" panose="020B0503020204020204" pitchFamily="34" charset="-122"/>
                <a:ea typeface="微软雅黑" panose="020B0503020204020204" pitchFamily="34" charset="-122"/>
              </a:rPr>
              <a:t>模型中增加软件各开发阶段应同步进行的测试，演化为</a:t>
            </a:r>
            <a:r>
              <a:rPr lang="en-US" altLang="zh-CN" sz="2400" dirty="0">
                <a:latin typeface="微软雅黑" panose="020B0503020204020204" pitchFamily="34" charset="-122"/>
                <a:ea typeface="微软雅黑" panose="020B0503020204020204" pitchFamily="34" charset="-122"/>
              </a:rPr>
              <a:t>W </a:t>
            </a:r>
            <a:r>
              <a:rPr lang="zh-CN" altLang="en-US" sz="2400" dirty="0">
                <a:latin typeface="微软雅黑" panose="020B0503020204020204" pitchFamily="34" charset="-122"/>
                <a:ea typeface="微软雅黑" panose="020B0503020204020204" pitchFamily="34" charset="-122"/>
              </a:rPr>
              <a:t>模型。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619124"/>
            <a:ext cx="7784723" cy="5562145"/>
          </a:xfrm>
          <a:prstGeom prst="rect">
            <a:avLst/>
          </a:prstGeom>
        </p:spPr>
      </p:pic>
      <p:pic>
        <p:nvPicPr>
          <p:cNvPr id="11" name="图片 21">
            <a:extLst>
              <a:ext uri="{FF2B5EF4-FFF2-40B4-BE49-F238E27FC236}">
                <a16:creationId xmlns:a16="http://schemas.microsoft.com/office/drawing/2014/main" id="{6111F322-290A-4112-B964-BDCC9B7773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1865313" y="1223963"/>
            <a:ext cx="9005887" cy="1462087"/>
            <a:chOff x="0" y="0"/>
            <a:chExt cx="9004661" cy="1463040"/>
          </a:xfrm>
        </p:grpSpPr>
        <p:sp>
          <p:nvSpPr>
            <p:cNvPr id="4098" name="矩形 1"/>
            <p:cNvSpPr/>
            <p:nvPr/>
          </p:nvSpPr>
          <p:spPr>
            <a:xfrm>
              <a:off x="130627" y="0"/>
              <a:ext cx="8874034" cy="1463040"/>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4099" name="组合 7"/>
            <p:cNvGrpSpPr/>
            <p:nvPr/>
          </p:nvGrpSpPr>
          <p:grpSpPr>
            <a:xfrm>
              <a:off x="0" y="783771"/>
              <a:ext cx="2403566" cy="527725"/>
              <a:chOff x="0" y="0"/>
              <a:chExt cx="2403566" cy="381059"/>
            </a:xfrm>
          </p:grpSpPr>
          <p:grpSp>
            <p:nvGrpSpPr>
              <p:cNvPr id="4100" name="组合 2"/>
              <p:cNvGrpSpPr/>
              <p:nvPr/>
            </p:nvGrpSpPr>
            <p:grpSpPr>
              <a:xfrm>
                <a:off x="0" y="65837"/>
                <a:ext cx="2403566" cy="315222"/>
                <a:chOff x="0" y="0"/>
                <a:chExt cx="3187337" cy="418012"/>
              </a:xfrm>
            </p:grpSpPr>
            <p:sp>
              <p:nvSpPr>
                <p:cNvPr id="4101" name="矩形 17"/>
                <p:cNvSpPr/>
                <p:nvPr/>
              </p:nvSpPr>
              <p:spPr>
                <a:xfrm>
                  <a:off x="0" y="0"/>
                  <a:ext cx="2979937" cy="418012"/>
                </a:xfrm>
                <a:prstGeom prst="rect">
                  <a:avLst/>
                </a:prstGeom>
                <a:gradFill rotWithShape="1">
                  <a:gsLst>
                    <a:gs pos="0">
                      <a:srgbClr val="FECF40"/>
                    </a:gs>
                    <a:gs pos="100000">
                      <a:srgbClr val="846C21"/>
                    </a:gs>
                  </a:gsLst>
                  <a:lin ang="5400000"/>
                  <a:tileRect/>
                </a:gra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2" name="直角三角形 18"/>
                <p:cNvSpPr/>
                <p:nvPr/>
              </p:nvSpPr>
              <p:spPr>
                <a:xfrm>
                  <a:off x="2979937" y="0"/>
                  <a:ext cx="207400" cy="418012"/>
                </a:xfrm>
                <a:prstGeom prst="rtTriangle">
                  <a:avLst/>
                </a:prstGeom>
                <a:gradFill rotWithShape="1">
                  <a:gsLst>
                    <a:gs pos="0">
                      <a:srgbClr val="FECF40"/>
                    </a:gs>
                    <a:gs pos="100000">
                      <a:srgbClr val="846C21"/>
                    </a:gs>
                  </a:gsLst>
                  <a:lin ang="5400000"/>
                  <a:tileRect/>
                </a:gra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03" name="直角三角形 6"/>
              <p:cNvSpPr/>
              <p:nvPr/>
            </p:nvSpPr>
            <p:spPr>
              <a:xfrm flipH="1">
                <a:off x="0" y="0"/>
                <a:ext cx="130627" cy="65837"/>
              </a:xfrm>
              <a:prstGeom prst="rtTriangle">
                <a:avLst/>
              </a:prstGeom>
              <a:solidFill>
                <a:srgbClr val="E74C2E"/>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04" name="直接连接符 28"/>
            <p:cNvSpPr/>
            <p:nvPr/>
          </p:nvSpPr>
          <p:spPr>
            <a:xfrm>
              <a:off x="6823164" y="0"/>
              <a:ext cx="1" cy="1463039"/>
            </a:xfrm>
            <a:prstGeom prst="line">
              <a:avLst/>
            </a:prstGeom>
            <a:ln w="12700" cap="flat" cmpd="sng">
              <a:solidFill>
                <a:srgbClr val="FCF8ED"/>
              </a:solidFill>
              <a:prstDash val="dash"/>
              <a:bevel/>
              <a:headEnd type="none" w="med" len="med"/>
              <a:tailEnd type="none" w="med" len="med"/>
            </a:ln>
          </p:spPr>
        </p:sp>
        <p:sp>
          <p:nvSpPr>
            <p:cNvPr id="4105" name="文本框 66"/>
            <p:cNvSpPr/>
            <p:nvPr/>
          </p:nvSpPr>
          <p:spPr>
            <a:xfrm>
              <a:off x="365760" y="889912"/>
              <a:ext cx="1756539" cy="399040"/>
            </a:xfrm>
            <a:prstGeom prst="rect">
              <a:avLst/>
            </a:prstGeom>
            <a:noFill/>
            <a:ln w="9525">
              <a:noFill/>
            </a:ln>
          </p:spPr>
          <p:txBody>
            <a:bodyPr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测试重点</a:t>
              </a:r>
            </a:p>
          </p:txBody>
        </p:sp>
        <p:sp>
          <p:nvSpPr>
            <p:cNvPr id="4106" name="文本框 74"/>
            <p:cNvSpPr/>
            <p:nvPr/>
          </p:nvSpPr>
          <p:spPr>
            <a:xfrm>
              <a:off x="2632002" y="192910"/>
              <a:ext cx="3871283" cy="830486"/>
            </a:xfrm>
            <a:prstGeom prst="rect">
              <a:avLst/>
            </a:prstGeom>
            <a:noFill/>
            <a:ln w="9525">
              <a:noFill/>
            </a:ln>
          </p:spPr>
          <p:txBody>
            <a:bodyPr anchor="t">
              <a:spAutoFit/>
            </a:bodyPr>
            <a:lstStyle/>
            <a:p>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单元测试期间着重从其中</a:t>
              </a:r>
              <a:r>
                <a:rPr lang="en-US" altLang="zh-CN" sz="1600" dirty="0">
                  <a:solidFill>
                    <a:schemeClr val="bg1"/>
                  </a:solidFill>
                  <a:latin typeface="Calibri" panose="020F0502020204030204" pitchFamily="34" charset="0"/>
                  <a:ea typeface="宋体" panose="02010600030101010101" pitchFamily="2" charset="-122"/>
                  <a:sym typeface="宋体" panose="02010600030101010101" pitchFamily="2" charset="-122"/>
                </a:rPr>
                <a:t>5</a:t>
              </a:r>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个方面对模块进行测试：</a:t>
              </a:r>
              <a:r>
                <a:rPr lang="en-US" altLang="zh-CN" sz="1600" dirty="0">
                  <a:solidFill>
                    <a:schemeClr val="bg1"/>
                  </a:solidFill>
                  <a:latin typeface="Calibri" panose="020F0502020204030204" pitchFamily="34" charset="0"/>
                  <a:ea typeface="宋体" panose="02010600030101010101" pitchFamily="2" charset="-122"/>
                  <a:sym typeface="宋体" panose="02010600030101010101" pitchFamily="2" charset="-122"/>
                </a:rPr>
                <a:t>1</a:t>
              </a:r>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模块接口</a:t>
              </a:r>
              <a:r>
                <a:rPr lang="en-US" altLang="zh-CN" sz="1600" dirty="0">
                  <a:solidFill>
                    <a:schemeClr val="bg1"/>
                  </a:solidFill>
                  <a:latin typeface="Calibri" panose="020F0502020204030204" pitchFamily="34" charset="0"/>
                  <a:ea typeface="宋体" panose="02010600030101010101" pitchFamily="2" charset="-122"/>
                  <a:sym typeface="宋体" panose="02010600030101010101" pitchFamily="2" charset="-122"/>
                </a:rPr>
                <a:t>2</a:t>
              </a:r>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局部数据结构</a:t>
              </a:r>
              <a:r>
                <a:rPr lang="en-US" altLang="zh-CN" sz="1600" dirty="0">
                  <a:solidFill>
                    <a:schemeClr val="bg1"/>
                  </a:solidFill>
                  <a:latin typeface="Calibri" panose="020F0502020204030204" pitchFamily="34" charset="0"/>
                  <a:ea typeface="宋体" panose="02010600030101010101" pitchFamily="2" charset="-122"/>
                  <a:sym typeface="宋体" panose="02010600030101010101" pitchFamily="2" charset="-122"/>
                </a:rPr>
                <a:t>3</a:t>
              </a:r>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重要的执行通路</a:t>
              </a:r>
              <a:r>
                <a:rPr lang="en-US" altLang="zh-CN" sz="1600" dirty="0">
                  <a:solidFill>
                    <a:schemeClr val="bg1"/>
                  </a:solidFill>
                  <a:latin typeface="Calibri" panose="020F0502020204030204" pitchFamily="34" charset="0"/>
                  <a:ea typeface="宋体" panose="02010600030101010101" pitchFamily="2" charset="-122"/>
                  <a:sym typeface="宋体" panose="02010600030101010101" pitchFamily="2" charset="-122"/>
                </a:rPr>
                <a:t>4</a:t>
              </a:r>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出错处理通路</a:t>
              </a:r>
              <a:r>
                <a:rPr lang="en-US" altLang="zh-CN" sz="1600" dirty="0">
                  <a:solidFill>
                    <a:schemeClr val="bg1"/>
                  </a:solidFill>
                  <a:latin typeface="Calibri" panose="020F0502020204030204" pitchFamily="34" charset="0"/>
                  <a:ea typeface="宋体" panose="02010600030101010101" pitchFamily="2" charset="-122"/>
                  <a:sym typeface="宋体" panose="02010600030101010101" pitchFamily="2" charset="-122"/>
                </a:rPr>
                <a:t>5</a:t>
              </a:r>
              <a:r>
                <a:rPr lang="zh-CN" altLang="en-US" sz="1600" dirty="0">
                  <a:solidFill>
                    <a:schemeClr val="bg1"/>
                  </a:solidFill>
                  <a:latin typeface="Calibri" panose="020F0502020204030204" pitchFamily="34" charset="0"/>
                  <a:ea typeface="宋体" panose="02010600030101010101" pitchFamily="2" charset="-122"/>
                  <a:sym typeface="宋体" panose="02010600030101010101" pitchFamily="2" charset="-122"/>
                </a:rPr>
                <a:t>边界条件</a:t>
              </a:r>
            </a:p>
          </p:txBody>
        </p:sp>
      </p:grpSp>
      <p:grpSp>
        <p:nvGrpSpPr>
          <p:cNvPr id="9229" name="组合 5"/>
          <p:cNvGrpSpPr/>
          <p:nvPr/>
        </p:nvGrpSpPr>
        <p:grpSpPr>
          <a:xfrm>
            <a:off x="1865313" y="2843213"/>
            <a:ext cx="9005887" cy="1463675"/>
            <a:chOff x="0" y="0"/>
            <a:chExt cx="9004661" cy="1463040"/>
          </a:xfrm>
        </p:grpSpPr>
        <p:sp>
          <p:nvSpPr>
            <p:cNvPr id="4108" name="矩形 47"/>
            <p:cNvSpPr/>
            <p:nvPr/>
          </p:nvSpPr>
          <p:spPr>
            <a:xfrm>
              <a:off x="130627" y="0"/>
              <a:ext cx="8874034" cy="1463040"/>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4109" name="组合 48"/>
            <p:cNvGrpSpPr/>
            <p:nvPr/>
          </p:nvGrpSpPr>
          <p:grpSpPr>
            <a:xfrm>
              <a:off x="0" y="783771"/>
              <a:ext cx="2403566" cy="527725"/>
              <a:chOff x="0" y="0"/>
              <a:chExt cx="2403566" cy="381059"/>
            </a:xfrm>
          </p:grpSpPr>
          <p:grpSp>
            <p:nvGrpSpPr>
              <p:cNvPr id="4110" name="组合 49"/>
              <p:cNvGrpSpPr/>
              <p:nvPr/>
            </p:nvGrpSpPr>
            <p:grpSpPr>
              <a:xfrm>
                <a:off x="0" y="65837"/>
                <a:ext cx="2403566" cy="315222"/>
                <a:chOff x="0" y="0"/>
                <a:chExt cx="3187337" cy="418012"/>
              </a:xfrm>
            </p:grpSpPr>
            <p:sp>
              <p:nvSpPr>
                <p:cNvPr id="4111" name="矩形 51"/>
                <p:cNvSpPr/>
                <p:nvPr/>
              </p:nvSpPr>
              <p:spPr>
                <a:xfrm>
                  <a:off x="0" y="0"/>
                  <a:ext cx="2979937" cy="418012"/>
                </a:xfrm>
                <a:prstGeom prst="rect">
                  <a:avLst/>
                </a:prstGeom>
                <a:gradFill rotWithShape="1">
                  <a:gsLst>
                    <a:gs pos="0">
                      <a:srgbClr val="FECF40"/>
                    </a:gs>
                    <a:gs pos="100000">
                      <a:srgbClr val="846C21"/>
                    </a:gs>
                  </a:gsLst>
                  <a:lin ang="5400000"/>
                  <a:tileRect/>
                </a:gra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12" name="直角三角形 52"/>
                <p:cNvSpPr/>
                <p:nvPr/>
              </p:nvSpPr>
              <p:spPr>
                <a:xfrm>
                  <a:off x="2979937" y="0"/>
                  <a:ext cx="207400" cy="418012"/>
                </a:xfrm>
                <a:prstGeom prst="rtTriangle">
                  <a:avLst/>
                </a:prstGeom>
                <a:gradFill rotWithShape="1">
                  <a:gsLst>
                    <a:gs pos="0">
                      <a:srgbClr val="FECF40"/>
                    </a:gs>
                    <a:gs pos="100000">
                      <a:srgbClr val="846C21"/>
                    </a:gs>
                  </a:gsLst>
                  <a:lin ang="5400000"/>
                  <a:tileRect/>
                </a:gra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13" name="直角三角形 50"/>
              <p:cNvSpPr/>
              <p:nvPr/>
            </p:nvSpPr>
            <p:spPr>
              <a:xfrm flipH="1">
                <a:off x="0" y="0"/>
                <a:ext cx="130627" cy="65837"/>
              </a:xfrm>
              <a:prstGeom prst="rtTriangle">
                <a:avLst/>
              </a:prstGeom>
              <a:solidFill>
                <a:srgbClr val="E74C2E"/>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14" name="直接连接符 53"/>
            <p:cNvSpPr/>
            <p:nvPr/>
          </p:nvSpPr>
          <p:spPr>
            <a:xfrm>
              <a:off x="6823164" y="0"/>
              <a:ext cx="1" cy="1463039"/>
            </a:xfrm>
            <a:prstGeom prst="line">
              <a:avLst/>
            </a:prstGeom>
            <a:ln w="12700" cap="flat" cmpd="sng">
              <a:solidFill>
                <a:srgbClr val="FCF8ED"/>
              </a:solidFill>
              <a:prstDash val="dash"/>
              <a:bevel/>
              <a:headEnd type="none" w="med" len="med"/>
              <a:tailEnd type="none" w="med" len="med"/>
            </a:ln>
          </p:spPr>
        </p:sp>
        <p:sp>
          <p:nvSpPr>
            <p:cNvPr id="4115" name="文本框 67"/>
            <p:cNvSpPr/>
            <p:nvPr/>
          </p:nvSpPr>
          <p:spPr>
            <a:xfrm>
              <a:off x="365759" y="874948"/>
              <a:ext cx="1756539" cy="398607"/>
            </a:xfrm>
            <a:prstGeom prst="rect">
              <a:avLst/>
            </a:prstGeom>
            <a:gradFill rotWithShape="1">
              <a:gsLst>
                <a:gs pos="0">
                  <a:srgbClr val="FECF40"/>
                </a:gs>
                <a:gs pos="100000">
                  <a:srgbClr val="846C21"/>
                </a:gs>
              </a:gsLst>
              <a:lin ang="5400000"/>
              <a:tileRect/>
            </a:gradFill>
            <a:ln w="9525">
              <a:noFill/>
            </a:ln>
          </p:spPr>
          <p:txBody>
            <a:bodyPr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代码审查</a:t>
              </a:r>
            </a:p>
          </p:txBody>
        </p:sp>
        <p:sp>
          <p:nvSpPr>
            <p:cNvPr id="4116" name="文本框 75"/>
            <p:cNvSpPr/>
            <p:nvPr/>
          </p:nvSpPr>
          <p:spPr>
            <a:xfrm>
              <a:off x="2632002" y="197840"/>
              <a:ext cx="3871283" cy="1075858"/>
            </a:xfrm>
            <a:prstGeom prst="rect">
              <a:avLst/>
            </a:prstGeom>
            <a:noFill/>
            <a:ln w="9525">
              <a:noFill/>
            </a:ln>
          </p:spPr>
          <p:txBody>
            <a:bodyPr anchor="t">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作为以审查小组为单位人工测试源程序的一种有效的程序验证技术，对于典型的程序来说，可以查出大量的逻辑设计错误和编码错误（审查组的任务是查错不是改错）</a:t>
              </a:r>
            </a:p>
          </p:txBody>
        </p:sp>
      </p:grpSp>
      <p:grpSp>
        <p:nvGrpSpPr>
          <p:cNvPr id="9240" name="组合 8"/>
          <p:cNvGrpSpPr/>
          <p:nvPr/>
        </p:nvGrpSpPr>
        <p:grpSpPr>
          <a:xfrm>
            <a:off x="1865313" y="4464050"/>
            <a:ext cx="9005887" cy="1462088"/>
            <a:chOff x="0" y="0"/>
            <a:chExt cx="9004661" cy="1463040"/>
          </a:xfrm>
        </p:grpSpPr>
        <p:sp>
          <p:nvSpPr>
            <p:cNvPr id="4118" name="矩形 54"/>
            <p:cNvSpPr/>
            <p:nvPr/>
          </p:nvSpPr>
          <p:spPr>
            <a:xfrm>
              <a:off x="130627" y="0"/>
              <a:ext cx="8874034" cy="1463040"/>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4119" name="组合 55"/>
            <p:cNvGrpSpPr/>
            <p:nvPr/>
          </p:nvGrpSpPr>
          <p:grpSpPr>
            <a:xfrm>
              <a:off x="0" y="783771"/>
              <a:ext cx="2403566" cy="527725"/>
              <a:chOff x="0" y="0"/>
              <a:chExt cx="2403566" cy="381059"/>
            </a:xfrm>
          </p:grpSpPr>
          <p:grpSp>
            <p:nvGrpSpPr>
              <p:cNvPr id="4120" name="组合 56"/>
              <p:cNvGrpSpPr/>
              <p:nvPr/>
            </p:nvGrpSpPr>
            <p:grpSpPr>
              <a:xfrm>
                <a:off x="0" y="65837"/>
                <a:ext cx="2403566" cy="315222"/>
                <a:chOff x="0" y="0"/>
                <a:chExt cx="3187337" cy="418012"/>
              </a:xfrm>
            </p:grpSpPr>
            <p:sp>
              <p:nvSpPr>
                <p:cNvPr id="4121" name="矩形 58"/>
                <p:cNvSpPr/>
                <p:nvPr/>
              </p:nvSpPr>
              <p:spPr>
                <a:xfrm>
                  <a:off x="0" y="0"/>
                  <a:ext cx="2979937" cy="418012"/>
                </a:xfrm>
                <a:prstGeom prst="rect">
                  <a:avLst/>
                </a:prstGeom>
                <a:gradFill rotWithShape="1">
                  <a:gsLst>
                    <a:gs pos="0">
                      <a:srgbClr val="FECF40"/>
                    </a:gs>
                    <a:gs pos="100000">
                      <a:srgbClr val="846C21"/>
                    </a:gs>
                  </a:gsLst>
                  <a:lin ang="5400000"/>
                  <a:tileRect/>
                </a:gra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22" name="直角三角形 59"/>
                <p:cNvSpPr/>
                <p:nvPr/>
              </p:nvSpPr>
              <p:spPr>
                <a:xfrm>
                  <a:off x="2979937" y="0"/>
                  <a:ext cx="207400" cy="418012"/>
                </a:xfrm>
                <a:prstGeom prst="rtTriangle">
                  <a:avLst/>
                </a:prstGeom>
                <a:gradFill rotWithShape="1">
                  <a:gsLst>
                    <a:gs pos="0">
                      <a:srgbClr val="FECF40"/>
                    </a:gs>
                    <a:gs pos="100000">
                      <a:srgbClr val="846C21"/>
                    </a:gs>
                  </a:gsLst>
                  <a:lin ang="5400000"/>
                  <a:tileRect/>
                </a:gra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23" name="直角三角形 57"/>
              <p:cNvSpPr/>
              <p:nvPr/>
            </p:nvSpPr>
            <p:spPr>
              <a:xfrm flipH="1">
                <a:off x="0" y="0"/>
                <a:ext cx="130627" cy="65837"/>
              </a:xfrm>
              <a:prstGeom prst="rtTriangle">
                <a:avLst/>
              </a:prstGeom>
              <a:solidFill>
                <a:srgbClr val="E74C2E"/>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24" name="直接连接符 60"/>
            <p:cNvSpPr/>
            <p:nvPr/>
          </p:nvSpPr>
          <p:spPr>
            <a:xfrm>
              <a:off x="6823164" y="0"/>
              <a:ext cx="1" cy="1463039"/>
            </a:xfrm>
            <a:prstGeom prst="line">
              <a:avLst/>
            </a:prstGeom>
            <a:ln w="12700" cap="flat" cmpd="sng">
              <a:solidFill>
                <a:srgbClr val="FCF8ED"/>
              </a:solidFill>
              <a:prstDash val="dash"/>
              <a:bevel/>
              <a:headEnd type="none" w="med" len="med"/>
              <a:tailEnd type="none" w="med" len="med"/>
            </a:ln>
          </p:spPr>
        </p:sp>
        <p:sp>
          <p:nvSpPr>
            <p:cNvPr id="4125" name="文本框 68"/>
            <p:cNvSpPr/>
            <p:nvPr/>
          </p:nvSpPr>
          <p:spPr>
            <a:xfrm>
              <a:off x="387900" y="874948"/>
              <a:ext cx="1756539" cy="399040"/>
            </a:xfrm>
            <a:prstGeom prst="rect">
              <a:avLst/>
            </a:prstGeom>
            <a:noFill/>
            <a:ln w="9525">
              <a:noFill/>
            </a:ln>
          </p:spPr>
          <p:txBody>
            <a:bodyPr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计算机测试</a:t>
              </a:r>
            </a:p>
          </p:txBody>
        </p:sp>
        <p:sp>
          <p:nvSpPr>
            <p:cNvPr id="4126" name="文本框 76"/>
            <p:cNvSpPr/>
            <p:nvPr/>
          </p:nvSpPr>
          <p:spPr>
            <a:xfrm>
              <a:off x="2632002" y="197840"/>
              <a:ext cx="3871283" cy="1077026"/>
            </a:xfrm>
            <a:prstGeom prst="rect">
              <a:avLst/>
            </a:prstGeom>
            <a:noFill/>
            <a:ln w="9525">
              <a:noFill/>
            </a:ln>
          </p:spPr>
          <p:txBody>
            <a:bodyPr anchor="t">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模块并不是一个独立的程序，因此必须为每个单元测试开发驱动软件或存根软件。编写的测试软件并不是移交给用户的，而是为</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过程服务的</a:t>
              </a:r>
            </a:p>
          </p:txBody>
        </p:sp>
      </p:grpSp>
      <p:grpSp>
        <p:nvGrpSpPr>
          <p:cNvPr id="4127" name="组合 43"/>
          <p:cNvGrpSpPr/>
          <p:nvPr/>
        </p:nvGrpSpPr>
        <p:grpSpPr>
          <a:xfrm>
            <a:off x="11550650" y="6507163"/>
            <a:ext cx="298450" cy="300037"/>
            <a:chOff x="0" y="0"/>
            <a:chExt cx="299785" cy="299785"/>
          </a:xfrm>
        </p:grpSpPr>
        <p:sp>
          <p:nvSpPr>
            <p:cNvPr id="4128" name="椭圆 44"/>
            <p:cNvSpPr/>
            <p:nvPr/>
          </p:nvSpPr>
          <p:spPr>
            <a:xfrm>
              <a:off x="0" y="0"/>
              <a:ext cx="299785" cy="299785"/>
            </a:xfrm>
            <a:prstGeom prst="ellipse">
              <a:avLst/>
            </a:prstGeom>
            <a:solidFill>
              <a:srgbClr val="FCF8ED"/>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29" name="右箭头 63"/>
            <p:cNvSpPr/>
            <p:nvPr/>
          </p:nvSpPr>
          <p:spPr>
            <a:xfrm>
              <a:off x="89734" y="60159"/>
              <a:ext cx="144379" cy="168442"/>
            </a:xfrm>
            <a:prstGeom prst="rightArrow">
              <a:avLst>
                <a:gd name="adj1" fmla="val 50000"/>
                <a:gd name="adj2" fmla="val 50000"/>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4130" name="组合 64"/>
          <p:cNvGrpSpPr/>
          <p:nvPr/>
        </p:nvGrpSpPr>
        <p:grpSpPr>
          <a:xfrm flipH="1">
            <a:off x="11055350" y="6507163"/>
            <a:ext cx="300038" cy="300037"/>
            <a:chOff x="0" y="0"/>
            <a:chExt cx="299785" cy="299785"/>
          </a:xfrm>
        </p:grpSpPr>
        <p:sp>
          <p:nvSpPr>
            <p:cNvPr id="4131" name="椭圆 65"/>
            <p:cNvSpPr/>
            <p:nvPr/>
          </p:nvSpPr>
          <p:spPr>
            <a:xfrm>
              <a:off x="0" y="0"/>
              <a:ext cx="299785" cy="299785"/>
            </a:xfrm>
            <a:prstGeom prst="ellipse">
              <a:avLst/>
            </a:prstGeom>
            <a:solidFill>
              <a:srgbClr val="FCF8ED"/>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2" name="右箭头 70"/>
            <p:cNvSpPr/>
            <p:nvPr/>
          </p:nvSpPr>
          <p:spPr>
            <a:xfrm>
              <a:off x="89734" y="60159"/>
              <a:ext cx="144379" cy="168442"/>
            </a:xfrm>
            <a:prstGeom prst="rightArrow">
              <a:avLst>
                <a:gd name="adj1" fmla="val 50000"/>
                <a:gd name="adj2" fmla="val 50000"/>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4" name="组合 3"/>
          <p:cNvGrpSpPr/>
          <p:nvPr/>
        </p:nvGrpSpPr>
        <p:grpSpPr>
          <a:xfrm>
            <a:off x="0" y="619125"/>
            <a:ext cx="3370263" cy="493713"/>
            <a:chOff x="0" y="-635"/>
            <a:chExt cx="3370216" cy="494114"/>
          </a:xfrm>
        </p:grpSpPr>
        <p:grpSp>
          <p:nvGrpSpPr>
            <p:cNvPr id="4134" name="组合 71"/>
            <p:cNvGrpSpPr/>
            <p:nvPr/>
          </p:nvGrpSpPr>
          <p:grpSpPr>
            <a:xfrm>
              <a:off x="0" y="-635"/>
              <a:ext cx="3370216" cy="494114"/>
              <a:chOff x="0" y="-635"/>
              <a:chExt cx="3370216" cy="494114"/>
            </a:xfrm>
          </p:grpSpPr>
          <p:sp>
            <p:nvSpPr>
              <p:cNvPr id="4135" name="矩形 83"/>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36" name="直角三角形 84"/>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4137" name="文本框 85"/>
            <p:cNvSpPr/>
            <p:nvPr/>
          </p:nvSpPr>
          <p:spPr>
            <a:xfrm>
              <a:off x="747697" y="19103"/>
              <a:ext cx="1642545" cy="460157"/>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单元测试</a:t>
              </a:r>
            </a:p>
          </p:txBody>
        </p:sp>
      </p:grpSp>
      <p:sp>
        <p:nvSpPr>
          <p:cNvPr id="4138" name="右箭头 4">
            <a:hlinkClick r:id="rId2" action="ppaction://hlinksldjump"/>
          </p:cNvPr>
          <p:cNvSpPr/>
          <p:nvPr/>
        </p:nvSpPr>
        <p:spPr>
          <a:xfrm>
            <a:off x="9236075" y="1627188"/>
            <a:ext cx="977900" cy="485775"/>
          </a:xfrm>
          <a:prstGeom prst="rightArrow">
            <a:avLst>
              <a:gd name="adj1" fmla="val 50000"/>
              <a:gd name="adj2" fmla="val 49916"/>
            </a:avLst>
          </a:prstGeom>
          <a:gradFill rotWithShape="1">
            <a:gsLst>
              <a:gs pos="0">
                <a:srgbClr val="FECF40"/>
              </a:gs>
              <a:gs pos="100000">
                <a:srgbClr val="846C21"/>
              </a:gs>
            </a:gsLst>
            <a:lin ang="5400000"/>
            <a:tileRect/>
          </a:gra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
        <p:nvSpPr>
          <p:cNvPr id="4139" name="右箭头 5">
            <a:hlinkClick r:id="rId3" action="ppaction://hlinksldjump"/>
          </p:cNvPr>
          <p:cNvSpPr/>
          <p:nvPr/>
        </p:nvSpPr>
        <p:spPr>
          <a:xfrm>
            <a:off x="9236075" y="3336925"/>
            <a:ext cx="977900" cy="485775"/>
          </a:xfrm>
          <a:prstGeom prst="rightArrow">
            <a:avLst>
              <a:gd name="adj1" fmla="val 50000"/>
              <a:gd name="adj2" fmla="val 49916"/>
            </a:avLst>
          </a:prstGeom>
          <a:gradFill rotWithShape="1">
            <a:gsLst>
              <a:gs pos="0">
                <a:srgbClr val="FECF40"/>
              </a:gs>
              <a:gs pos="100000">
                <a:srgbClr val="846C21"/>
              </a:gs>
            </a:gsLst>
            <a:lin ang="5400000"/>
            <a:tileRect/>
          </a:gra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
        <p:nvSpPr>
          <p:cNvPr id="4140" name="右箭头 6"/>
          <p:cNvSpPr/>
          <p:nvPr/>
        </p:nvSpPr>
        <p:spPr>
          <a:xfrm>
            <a:off x="9236075" y="4956175"/>
            <a:ext cx="977900" cy="485775"/>
          </a:xfrm>
          <a:prstGeom prst="rightArrow">
            <a:avLst>
              <a:gd name="adj1" fmla="val 50000"/>
              <a:gd name="adj2" fmla="val 49916"/>
            </a:avLst>
          </a:prstGeom>
          <a:gradFill rotWithShape="1">
            <a:gsLst>
              <a:gs pos="0">
                <a:srgbClr val="FECF40"/>
              </a:gs>
              <a:gs pos="100000">
                <a:srgbClr val="846C21"/>
              </a:gs>
            </a:gsLst>
            <a:lin ang="5400000"/>
            <a:tileRect/>
          </a:gra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pic>
        <p:nvPicPr>
          <p:cNvPr id="46" name="图片 21">
            <a:extLst>
              <a:ext uri="{FF2B5EF4-FFF2-40B4-BE49-F238E27FC236}">
                <a16:creationId xmlns:a16="http://schemas.microsoft.com/office/drawing/2014/main" id="{1FE2496A-1CA2-4F59-92B8-3F66CE2778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filter="fade">
                                      <p:cBhvr>
                                        <p:cTn id="13" dur="750"/>
                                        <p:tgtEl>
                                          <p:spTgt spid="9218"/>
                                        </p:tgtEl>
                                      </p:cBhvr>
                                    </p:animEffect>
                                    <p:anim calcmode="lin" valueType="num">
                                      <p:cBhvr>
                                        <p:cTn id="14" dur="750" fill="hold"/>
                                        <p:tgtEl>
                                          <p:spTgt spid="9218"/>
                                        </p:tgtEl>
                                        <p:attrNameLst>
                                          <p:attrName>ppt_x</p:attrName>
                                        </p:attrNameLst>
                                      </p:cBhvr>
                                      <p:tavLst>
                                        <p:tav tm="0">
                                          <p:val>
                                            <p:strVal val="#ppt_x"/>
                                          </p:val>
                                        </p:tav>
                                        <p:tav tm="100000">
                                          <p:val>
                                            <p:strVal val="#ppt_x"/>
                                          </p:val>
                                        </p:tav>
                                      </p:tavLst>
                                    </p:anim>
                                    <p:anim calcmode="lin" valueType="num">
                                      <p:cBhvr>
                                        <p:cTn id="15" dur="675" decel="100000" fill="hold"/>
                                        <p:tgtEl>
                                          <p:spTgt spid="9218"/>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9218"/>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9229"/>
                                        </p:tgtEl>
                                        <p:attrNameLst>
                                          <p:attrName>style.visibility</p:attrName>
                                        </p:attrNameLst>
                                      </p:cBhvr>
                                      <p:to>
                                        <p:strVal val="visible"/>
                                      </p:to>
                                    </p:set>
                                    <p:animEffect filter="fade">
                                      <p:cBhvr>
                                        <p:cTn id="21" dur="750"/>
                                        <p:tgtEl>
                                          <p:spTgt spid="9229"/>
                                        </p:tgtEl>
                                      </p:cBhvr>
                                    </p:animEffect>
                                    <p:anim calcmode="lin" valueType="num">
                                      <p:cBhvr>
                                        <p:cTn id="22" dur="750" fill="hold"/>
                                        <p:tgtEl>
                                          <p:spTgt spid="9229"/>
                                        </p:tgtEl>
                                        <p:attrNameLst>
                                          <p:attrName>ppt_x</p:attrName>
                                        </p:attrNameLst>
                                      </p:cBhvr>
                                      <p:tavLst>
                                        <p:tav tm="0">
                                          <p:val>
                                            <p:strVal val="#ppt_x"/>
                                          </p:val>
                                        </p:tav>
                                        <p:tav tm="100000">
                                          <p:val>
                                            <p:strVal val="#ppt_x"/>
                                          </p:val>
                                        </p:tav>
                                      </p:tavLst>
                                    </p:anim>
                                    <p:anim calcmode="lin" valueType="num">
                                      <p:cBhvr>
                                        <p:cTn id="23" dur="675" decel="100000" fill="hold"/>
                                        <p:tgtEl>
                                          <p:spTgt spid="9229"/>
                                        </p:tgtEl>
                                        <p:attrNameLst>
                                          <p:attrName>ppt_y</p:attrName>
                                        </p:attrNameLst>
                                      </p:cBhvr>
                                      <p:tavLst>
                                        <p:tav tm="0">
                                          <p:val>
                                            <p:strVal val="#ppt_y+1"/>
                                          </p:val>
                                        </p:tav>
                                        <p:tav tm="100000">
                                          <p:val>
                                            <p:strVal val="#ppt_y-.03"/>
                                          </p:val>
                                        </p:tav>
                                      </p:tavLst>
                                    </p:anim>
                                    <p:anim calcmode="lin" valueType="num">
                                      <p:cBhvr>
                                        <p:cTn id="24" dur="75" accel="100000" fill="hold">
                                          <p:stCondLst>
                                            <p:cond delay="675"/>
                                          </p:stCondLst>
                                        </p:cTn>
                                        <p:tgtEl>
                                          <p:spTgt spid="9229"/>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9240"/>
                                        </p:tgtEl>
                                        <p:attrNameLst>
                                          <p:attrName>style.visibility</p:attrName>
                                        </p:attrNameLst>
                                      </p:cBhvr>
                                      <p:to>
                                        <p:strVal val="visible"/>
                                      </p:to>
                                    </p:set>
                                    <p:animEffect filter="fade">
                                      <p:cBhvr>
                                        <p:cTn id="29" dur="750"/>
                                        <p:tgtEl>
                                          <p:spTgt spid="9240"/>
                                        </p:tgtEl>
                                      </p:cBhvr>
                                    </p:animEffect>
                                    <p:anim calcmode="lin" valueType="num">
                                      <p:cBhvr>
                                        <p:cTn id="30" dur="750" fill="hold"/>
                                        <p:tgtEl>
                                          <p:spTgt spid="9240"/>
                                        </p:tgtEl>
                                        <p:attrNameLst>
                                          <p:attrName>ppt_x</p:attrName>
                                        </p:attrNameLst>
                                      </p:cBhvr>
                                      <p:tavLst>
                                        <p:tav tm="0">
                                          <p:val>
                                            <p:strVal val="#ppt_x"/>
                                          </p:val>
                                        </p:tav>
                                        <p:tav tm="100000">
                                          <p:val>
                                            <p:strVal val="#ppt_x"/>
                                          </p:val>
                                        </p:tav>
                                      </p:tavLst>
                                    </p:anim>
                                    <p:anim calcmode="lin" valueType="num">
                                      <p:cBhvr>
                                        <p:cTn id="31" dur="675" decel="100000" fill="hold"/>
                                        <p:tgtEl>
                                          <p:spTgt spid="9240"/>
                                        </p:tgtEl>
                                        <p:attrNameLst>
                                          <p:attrName>ppt_y</p:attrName>
                                        </p:attrNameLst>
                                      </p:cBhvr>
                                      <p:tavLst>
                                        <p:tav tm="0">
                                          <p:val>
                                            <p:strVal val="#ppt_y+1"/>
                                          </p:val>
                                        </p:tav>
                                        <p:tav tm="100000">
                                          <p:val>
                                            <p:strVal val="#ppt_y-.03"/>
                                          </p:val>
                                        </p:tav>
                                      </p:tavLst>
                                    </p:anim>
                                    <p:anim calcmode="lin" valueType="num">
                                      <p:cBhvr>
                                        <p:cTn id="32" dur="75" accel="100000" fill="hold">
                                          <p:stCondLst>
                                            <p:cond delay="675"/>
                                          </p:stCondLst>
                                        </p:cTn>
                                        <p:tgtEl>
                                          <p:spTgt spid="92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title"/>
          </p:nvPr>
        </p:nvSpPr>
        <p:spPr>
          <a:xfrm>
            <a:off x="3566160" y="592447"/>
            <a:ext cx="8313738" cy="561975"/>
          </a:xfrm>
        </p:spPr>
        <p:txBody>
          <a:bodyPr anchor="ctr"/>
          <a:lstStyle/>
          <a:p>
            <a:r>
              <a:rPr lang="en-US" altLang="zh-CN" sz="4000" b="1" dirty="0"/>
              <a:t>Ⅰ</a:t>
            </a:r>
            <a:r>
              <a:rPr lang="zh-CN" altLang="en-US" sz="4000" b="1" dirty="0"/>
              <a:t>模块接口：</a:t>
            </a:r>
          </a:p>
        </p:txBody>
      </p:sp>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文本框 3"/>
          <p:cNvSpPr txBox="1"/>
          <p:nvPr/>
        </p:nvSpPr>
        <p:spPr>
          <a:xfrm>
            <a:off x="949960" y="1491252"/>
            <a:ext cx="9464675" cy="4676775"/>
          </a:xfrm>
          <a:prstGeom prst="rect">
            <a:avLst/>
          </a:prstGeom>
          <a:noFill/>
          <a:ln w="9525">
            <a:noFill/>
          </a:ln>
        </p:spPr>
        <p:txBody>
          <a:bodyPr wrap="square" anchor="t">
            <a:spAutoFit/>
          </a:bodyPr>
          <a:lstStyle/>
          <a:p>
            <a:r>
              <a:rPr lang="zh-CN" altLang="en-US" sz="2800" dirty="0">
                <a:latin typeface="Arial" panose="020B0604020202020204" pitchFamily="34" charset="0"/>
                <a:ea typeface="宋体" panose="02010600030101010101" pitchFamily="2" charset="-122"/>
              </a:rPr>
              <a:t>对通过模块接口的数据流进行测试，如果数据不能正确地进出，那么也没有必要进行其他的测试了。</a:t>
            </a:r>
          </a:p>
          <a:p>
            <a:r>
              <a:rPr lang="zh-CN" altLang="en-US" sz="2800" dirty="0">
                <a:latin typeface="Arial" panose="020B0604020202020204" pitchFamily="34" charset="0"/>
                <a:ea typeface="宋体" panose="02010600030101010101" pitchFamily="2" charset="-122"/>
              </a:rPr>
              <a:t>检查方面：</a:t>
            </a:r>
          </a:p>
          <a:p>
            <a:r>
              <a:rPr lang="zh-CN" altLang="en-US" sz="2800" dirty="0">
                <a:latin typeface="Arial" panose="020B0604020202020204" pitchFamily="34" charset="0"/>
                <a:ea typeface="宋体" panose="02010600030101010101" pitchFamily="2" charset="-122"/>
              </a:rPr>
              <a:t>参数的数目</a:t>
            </a:r>
          </a:p>
          <a:p>
            <a:r>
              <a:rPr lang="zh-CN" altLang="en-US" sz="2800" dirty="0">
                <a:latin typeface="Arial" panose="020B0604020202020204" pitchFamily="34" charset="0"/>
                <a:ea typeface="宋体" panose="02010600030101010101" pitchFamily="2" charset="-122"/>
              </a:rPr>
              <a:t>次序</a:t>
            </a:r>
          </a:p>
          <a:p>
            <a:r>
              <a:rPr lang="zh-CN" altLang="en-US" sz="2800" dirty="0">
                <a:latin typeface="Arial" panose="020B0604020202020204" pitchFamily="34" charset="0"/>
                <a:ea typeface="宋体" panose="02010600030101010101" pitchFamily="2" charset="-122"/>
              </a:rPr>
              <a:t>属性或单位系统与变化是否一致</a:t>
            </a:r>
          </a:p>
          <a:p>
            <a:r>
              <a:rPr lang="zh-CN" altLang="en-US" sz="2800" dirty="0">
                <a:latin typeface="Arial" panose="020B0604020202020204" pitchFamily="34" charset="0"/>
                <a:ea typeface="宋体" panose="02010600030101010101" pitchFamily="2" charset="-122"/>
              </a:rPr>
              <a:t>是否修改了只作输入用的变元</a:t>
            </a:r>
          </a:p>
          <a:p>
            <a:r>
              <a:rPr lang="zh-CN" altLang="en-US" sz="2800" dirty="0">
                <a:latin typeface="Arial" panose="020B0604020202020204" pitchFamily="34" charset="0"/>
                <a:ea typeface="宋体" panose="02010600030101010101" pitchFamily="2" charset="-122"/>
              </a:rPr>
              <a:t>全局变量的定义和用法在各个模块中是否一致。</a:t>
            </a:r>
          </a:p>
          <a:p>
            <a:endParaRPr lang="zh-CN" altLang="en-US" sz="2800" dirty="0">
              <a:latin typeface="Arial" panose="020B0604020202020204" pitchFamily="34" charset="0"/>
              <a:ea typeface="宋体" panose="02010600030101010101" pitchFamily="2" charset="-122"/>
            </a:endParaRPr>
          </a:p>
          <a:p>
            <a:endParaRPr lang="zh-CN" altLang="en-US" sz="2800"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B941F5F0-06D8-44A1-A2D8-2216D415CF6F}"/>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57CF6B11-ABE4-4514-93DD-F0A04AA0447D}"/>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D7FC5913-0459-4146-9DD1-C2163B90DFF8}"/>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B82B9544-57DB-4024-8F78-70A0F6DB14E5}"/>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55AEA80A-4CDE-4BA8-B2BA-F3DA0830D3F8}"/>
                </a:ext>
              </a:extLst>
            </p:cNvPr>
            <p:cNvSpPr/>
            <p:nvPr/>
          </p:nvSpPr>
          <p:spPr>
            <a:xfrm>
              <a:off x="747697" y="19103"/>
              <a:ext cx="1642545" cy="460157"/>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测试重点</a:t>
              </a:r>
            </a:p>
          </p:txBody>
        </p:sp>
      </p:grpSp>
      <p:pic>
        <p:nvPicPr>
          <p:cNvPr id="11" name="图片 21">
            <a:extLst>
              <a:ext uri="{FF2B5EF4-FFF2-40B4-BE49-F238E27FC236}">
                <a16:creationId xmlns:a16="http://schemas.microsoft.com/office/drawing/2014/main" id="{FA77B6D9-37EE-4EEC-9A03-901E6A502C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左箭头 4">
            <a:hlinkClick r:id="rId3" action="ppaction://hlinksldjump"/>
            <a:extLst>
              <a:ext uri="{FF2B5EF4-FFF2-40B4-BE49-F238E27FC236}">
                <a16:creationId xmlns:a16="http://schemas.microsoft.com/office/drawing/2014/main" id="{45630CDD-58E6-4652-B756-4B9EE5E1A9A5}"/>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6" name="标题 4"/>
          <p:cNvSpPr>
            <a:spLocks noGrp="1"/>
          </p:cNvSpPr>
          <p:nvPr>
            <p:ph type="title"/>
          </p:nvPr>
        </p:nvSpPr>
        <p:spPr>
          <a:xfrm>
            <a:off x="3800562" y="592447"/>
            <a:ext cx="8313738" cy="561975"/>
          </a:xfrm>
        </p:spPr>
        <p:txBody>
          <a:bodyPr anchor="ctr"/>
          <a:lstStyle/>
          <a:p>
            <a:r>
              <a:rPr lang="en-US" altLang="zh-CN" sz="4000" b="1" dirty="0"/>
              <a:t>Ⅱ</a:t>
            </a:r>
            <a:r>
              <a:rPr lang="zh-CN" altLang="en-US" sz="4000" b="1" dirty="0"/>
              <a:t>局部数据结构：</a:t>
            </a:r>
          </a:p>
        </p:txBody>
      </p:sp>
      <p:sp>
        <p:nvSpPr>
          <p:cNvPr id="6147" name="文本框 5"/>
          <p:cNvSpPr txBox="1"/>
          <p:nvPr/>
        </p:nvSpPr>
        <p:spPr>
          <a:xfrm>
            <a:off x="1010920" y="1770380"/>
            <a:ext cx="9464675" cy="3688189"/>
          </a:xfrm>
          <a:prstGeom prst="rect">
            <a:avLst/>
          </a:prstGeom>
          <a:noFill/>
          <a:ln w="9525">
            <a:noFill/>
          </a:ln>
        </p:spPr>
        <p:txBody>
          <a:bodyPr wrap="square" anchor="t">
            <a:spAutoFit/>
          </a:bodyPr>
          <a:lstStyle/>
          <a:p>
            <a:pPr>
              <a:lnSpc>
                <a:spcPct val="150000"/>
              </a:lnSpc>
            </a:pPr>
            <a:r>
              <a:rPr lang="zh-CN" altLang="en-US" sz="2800" dirty="0">
                <a:latin typeface="Arial" panose="020B0604020202020204" pitchFamily="34" charset="0"/>
                <a:ea typeface="宋体" panose="02010600030101010101" pitchFamily="2" charset="-122"/>
              </a:rPr>
              <a:t>对于模块来说，局部数据结构是常见的错误来源。</a:t>
            </a:r>
          </a:p>
          <a:p>
            <a:pPr>
              <a:lnSpc>
                <a:spcPct val="150000"/>
              </a:lnSpc>
            </a:pPr>
            <a:r>
              <a:rPr lang="zh-CN" altLang="en-US" sz="2800" dirty="0">
                <a:latin typeface="Arial" panose="020B0604020202020204" pitchFamily="34" charset="0"/>
                <a:ea typeface="宋体" panose="02010600030101010101" pitchFamily="2" charset="-122"/>
              </a:rPr>
              <a:t>应该仔细设计测试方案，以便发现局部数据说明、初始化、默认值等方面的错误。</a:t>
            </a:r>
          </a:p>
          <a:p>
            <a:pPr>
              <a:lnSpc>
                <a:spcPct val="150000"/>
              </a:lnSpc>
            </a:pPr>
            <a:endParaRPr lang="zh-CN" altLang="en-US" sz="2800" dirty="0">
              <a:latin typeface="Arial" panose="020B0604020202020204" pitchFamily="34" charset="0"/>
              <a:ea typeface="宋体" panose="02010600030101010101" pitchFamily="2" charset="-122"/>
            </a:endParaRPr>
          </a:p>
          <a:p>
            <a:pPr>
              <a:lnSpc>
                <a:spcPct val="150000"/>
              </a:lnSpc>
            </a:pPr>
            <a:endParaRPr lang="zh-CN" altLang="en-US" sz="2800" dirty="0">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7D842313-B18E-4824-A188-385CB82BB907}"/>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04475277-7273-4100-A5FB-83F7E9C2E9DA}"/>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0A0A6B7D-B95A-4185-9ED2-101BC3609FC9}"/>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C41DA927-5951-4708-A1A7-73BB8C58A788}"/>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B63D0F42-019D-41B5-B003-2713740C1A3B}"/>
                </a:ext>
              </a:extLst>
            </p:cNvPr>
            <p:cNvSpPr/>
            <p:nvPr/>
          </p:nvSpPr>
          <p:spPr>
            <a:xfrm>
              <a:off x="747697" y="19103"/>
              <a:ext cx="1642545" cy="460157"/>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测试重点</a:t>
              </a:r>
            </a:p>
          </p:txBody>
        </p:sp>
      </p:grpSp>
      <p:pic>
        <p:nvPicPr>
          <p:cNvPr id="11" name="图片 21">
            <a:extLst>
              <a:ext uri="{FF2B5EF4-FFF2-40B4-BE49-F238E27FC236}">
                <a16:creationId xmlns:a16="http://schemas.microsoft.com/office/drawing/2014/main" id="{46E59F05-CA22-42C5-9522-C8B18D1853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左箭头 4">
            <a:hlinkClick r:id="rId3" action="ppaction://hlinksldjump"/>
            <a:extLst>
              <a:ext uri="{FF2B5EF4-FFF2-40B4-BE49-F238E27FC236}">
                <a16:creationId xmlns:a16="http://schemas.microsoft.com/office/drawing/2014/main" id="{FD6458E1-3900-4550-A6FA-0E5FB3ED5850}"/>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0" name="标题 6"/>
          <p:cNvSpPr>
            <a:spLocks noGrp="1"/>
          </p:cNvSpPr>
          <p:nvPr>
            <p:ph type="title"/>
          </p:nvPr>
        </p:nvSpPr>
        <p:spPr>
          <a:xfrm>
            <a:off x="3891055" y="592447"/>
            <a:ext cx="8313738" cy="561975"/>
          </a:xfrm>
        </p:spPr>
        <p:txBody>
          <a:bodyPr anchor="ctr"/>
          <a:lstStyle/>
          <a:p>
            <a:r>
              <a:rPr lang="en-US" altLang="zh-CN" sz="4000" b="1" dirty="0"/>
              <a:t>Ⅲ</a:t>
            </a:r>
            <a:r>
              <a:rPr lang="zh-CN" altLang="en-US" sz="4000" b="1" dirty="0"/>
              <a:t>重要的执行通路：</a:t>
            </a:r>
          </a:p>
        </p:txBody>
      </p:sp>
      <p:sp>
        <p:nvSpPr>
          <p:cNvPr id="7171" name="文本框 7"/>
          <p:cNvSpPr txBox="1"/>
          <p:nvPr/>
        </p:nvSpPr>
        <p:spPr>
          <a:xfrm>
            <a:off x="838200" y="1516380"/>
            <a:ext cx="9464675" cy="4334520"/>
          </a:xfrm>
          <a:prstGeom prst="rect">
            <a:avLst/>
          </a:prstGeom>
          <a:noFill/>
          <a:ln w="9525">
            <a:noFill/>
          </a:ln>
        </p:spPr>
        <p:txBody>
          <a:bodyPr wrap="square" anchor="t">
            <a:spAutoFit/>
          </a:bodyPr>
          <a:lstStyle/>
          <a:p>
            <a:pPr>
              <a:lnSpc>
                <a:spcPct val="150000"/>
              </a:lnSpc>
            </a:pPr>
            <a:r>
              <a:rPr lang="zh-CN" altLang="en-US" sz="2800" dirty="0">
                <a:latin typeface="Arial" panose="020B0604020202020204" pitchFamily="34" charset="0"/>
                <a:ea typeface="宋体" panose="02010600030101010101" pitchFamily="2" charset="-122"/>
              </a:rPr>
              <a:t>穷举测试的工作量过大，会超出测试阶段计划要求的时间，因此，在单元测试期间选择最有代表性、最可能发现错误的执行通路进行测试就是十分关键的。</a:t>
            </a:r>
          </a:p>
          <a:p>
            <a:pPr>
              <a:lnSpc>
                <a:spcPct val="150000"/>
              </a:lnSpc>
            </a:pPr>
            <a:r>
              <a:rPr lang="zh-CN" altLang="en-US" sz="2800" dirty="0">
                <a:latin typeface="Arial" panose="020B0604020202020204" pitchFamily="34" charset="0"/>
                <a:ea typeface="宋体" panose="02010600030101010101" pitchFamily="2" charset="-122"/>
              </a:rPr>
              <a:t>应该仔细设计测试方案，用来发现由于错误的计算、不正确的比较或不恰当的控制流而造成的错误。</a:t>
            </a:r>
          </a:p>
          <a:p>
            <a:pPr>
              <a:lnSpc>
                <a:spcPct val="150000"/>
              </a:lnSpc>
            </a:pPr>
            <a:endParaRPr lang="zh-CN" altLang="en-US" sz="2800" dirty="0">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464DE256-C0BA-4B1E-9478-2AEA68DF1AA6}"/>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6E695683-A325-426E-B0BE-25D9FC8C9DD2}"/>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8AA29B80-69B0-450A-80BF-31A0F70C9439}"/>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31B6721D-EBF0-4399-BA59-F76D814C8593}"/>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57CC6A10-4AF1-4E40-AB61-9081A57B6330}"/>
                </a:ext>
              </a:extLst>
            </p:cNvPr>
            <p:cNvSpPr/>
            <p:nvPr/>
          </p:nvSpPr>
          <p:spPr>
            <a:xfrm>
              <a:off x="747697" y="19103"/>
              <a:ext cx="1642545" cy="460157"/>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测试重点</a:t>
              </a:r>
            </a:p>
          </p:txBody>
        </p:sp>
      </p:grpSp>
      <p:pic>
        <p:nvPicPr>
          <p:cNvPr id="11" name="图片 21">
            <a:extLst>
              <a:ext uri="{FF2B5EF4-FFF2-40B4-BE49-F238E27FC236}">
                <a16:creationId xmlns:a16="http://schemas.microsoft.com/office/drawing/2014/main" id="{DC77AE42-8541-4F60-B500-D85420639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左箭头 4">
            <a:hlinkClick r:id="rId3" action="ppaction://hlinksldjump"/>
            <a:extLst>
              <a:ext uri="{FF2B5EF4-FFF2-40B4-BE49-F238E27FC236}">
                <a16:creationId xmlns:a16="http://schemas.microsoft.com/office/drawing/2014/main" id="{09C45FE4-7065-455D-8904-B9D9A83991D3}"/>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4" name="标题 6"/>
          <p:cNvSpPr>
            <a:spLocks noGrp="1"/>
          </p:cNvSpPr>
          <p:nvPr/>
        </p:nvSpPr>
        <p:spPr>
          <a:xfrm>
            <a:off x="3524250" y="584676"/>
            <a:ext cx="8313738" cy="561975"/>
          </a:xfrm>
          <a:prstGeom prst="rect">
            <a:avLst/>
          </a:prstGeom>
          <a:noFill/>
          <a:ln w="9525">
            <a:noFill/>
          </a:ln>
        </p:spPr>
        <p:txBody>
          <a:bodyPr anchor="ctr"/>
          <a:lstStyle/>
          <a:p>
            <a:pPr marL="914400" indent="-914400">
              <a:lnSpc>
                <a:spcPct val="90000"/>
              </a:lnSpc>
            </a:pPr>
            <a:r>
              <a:rPr lang="en-US" altLang="zh-CN" sz="4000" b="1" dirty="0">
                <a:latin typeface="Calibri Light" panose="020F0302020204030204" pitchFamily="34" charset="0"/>
                <a:ea typeface="宋体" panose="02010600030101010101" pitchFamily="2" charset="-122"/>
                <a:sym typeface="Calibri Light" panose="020F0302020204030204" pitchFamily="34" charset="0"/>
              </a:rPr>
              <a:t>Ⅳ</a:t>
            </a:r>
            <a:r>
              <a:rPr lang="zh-CN" altLang="en-US" sz="4000" b="1" dirty="0">
                <a:latin typeface="Calibri Light" panose="020F0302020204030204" pitchFamily="34" charset="0"/>
                <a:ea typeface="宋体" panose="02010600030101010101" pitchFamily="2" charset="-122"/>
                <a:sym typeface="Calibri Light" panose="020F0302020204030204" pitchFamily="34" charset="0"/>
              </a:rPr>
              <a:t>出错处理通路：</a:t>
            </a:r>
          </a:p>
        </p:txBody>
      </p:sp>
      <p:sp>
        <p:nvSpPr>
          <p:cNvPr id="8195" name="文本框 7"/>
          <p:cNvSpPr txBox="1"/>
          <p:nvPr/>
        </p:nvSpPr>
        <p:spPr>
          <a:xfrm>
            <a:off x="970280" y="1480026"/>
            <a:ext cx="9464675" cy="4246563"/>
          </a:xfrm>
          <a:prstGeom prst="rect">
            <a:avLst/>
          </a:prstGeom>
          <a:noFill/>
          <a:ln w="9525">
            <a:noFill/>
          </a:ln>
        </p:spPr>
        <p:txBody>
          <a:bodyPr wrap="square" anchor="t">
            <a:spAutoFit/>
          </a:bodyPr>
          <a:lstStyle/>
          <a:p>
            <a:r>
              <a:rPr lang="zh-CN" altLang="en-US" sz="2800" dirty="0">
                <a:latin typeface="Arial" panose="020B0604020202020204" pitchFamily="34" charset="0"/>
                <a:ea typeface="宋体" panose="02010600030101010101" pitchFamily="2" charset="-122"/>
              </a:rPr>
              <a:t>优秀的设计固然要预见出错的情况和处理出错情况的通路，以便于程序的健壮执行。而这些通路也是要测试的</a:t>
            </a: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对于这些通路的测试，着重测试下述一些可能发生的错误。</a:t>
            </a:r>
          </a:p>
          <a:p>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】对错误的描述是难以理解的</a:t>
            </a:r>
          </a:p>
          <a:p>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2</a:t>
            </a:r>
            <a:r>
              <a:rPr lang="zh-CN" altLang="en-US" sz="2800" dirty="0">
                <a:latin typeface="Arial" panose="020B0604020202020204" pitchFamily="34" charset="0"/>
                <a:ea typeface="宋体" panose="02010600030101010101" pitchFamily="2" charset="-122"/>
              </a:rPr>
              <a:t>】记下的错误与实际遇到的错误不同。</a:t>
            </a:r>
          </a:p>
          <a:p>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】在对错误进行处理之前，错误条件已经引起系统干预</a:t>
            </a:r>
          </a:p>
          <a:p>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4</a:t>
            </a:r>
            <a:r>
              <a:rPr lang="zh-CN" altLang="en-US" sz="2800" dirty="0">
                <a:latin typeface="Arial" panose="020B0604020202020204" pitchFamily="34" charset="0"/>
                <a:ea typeface="宋体" panose="02010600030101010101" pitchFamily="2" charset="-122"/>
              </a:rPr>
              <a:t>】对错误的处理不正确</a:t>
            </a:r>
          </a:p>
          <a:p>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5</a:t>
            </a:r>
            <a:r>
              <a:rPr lang="zh-CN" altLang="en-US" sz="2800" dirty="0">
                <a:latin typeface="Arial" panose="020B0604020202020204" pitchFamily="34" charset="0"/>
                <a:ea typeface="宋体" panose="02010600030101010101" pitchFamily="2" charset="-122"/>
              </a:rPr>
              <a:t>】描述错误的信息不足以确定造成错误的位置</a:t>
            </a:r>
          </a:p>
          <a:p>
            <a:endParaRPr lang="zh-CN" altLang="en-US" sz="2800"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sp>
        <p:nvSpPr>
          <p:cNvPr id="8196" name="左箭头 4">
            <a:hlinkClick r:id="rId2" action="ppaction://hlinksldjump"/>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CE6BE22E-3EE2-4511-B649-39F18C481FE8}"/>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7C9CE07E-4A38-4159-877A-6CB4BF6B4CA2}"/>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E7810025-B9DC-46E3-BD09-34ABC3DB8A2E}"/>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A65776D9-19D5-4A0D-8544-1ED1593BD7C4}"/>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9ECE7A87-B779-4B6A-BDBC-16E21EE3DD8E}"/>
                </a:ext>
              </a:extLst>
            </p:cNvPr>
            <p:cNvSpPr/>
            <p:nvPr/>
          </p:nvSpPr>
          <p:spPr>
            <a:xfrm>
              <a:off x="747697" y="19103"/>
              <a:ext cx="1642545" cy="460157"/>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测试重点</a:t>
              </a:r>
            </a:p>
          </p:txBody>
        </p:sp>
      </p:grpSp>
      <p:pic>
        <p:nvPicPr>
          <p:cNvPr id="11" name="图片 21">
            <a:extLst>
              <a:ext uri="{FF2B5EF4-FFF2-40B4-BE49-F238E27FC236}">
                <a16:creationId xmlns:a16="http://schemas.microsoft.com/office/drawing/2014/main" id="{635FED4C-F0B9-43BD-9034-16B61BC97D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8" name="标题 6"/>
          <p:cNvSpPr>
            <a:spLocks noGrp="1"/>
          </p:cNvSpPr>
          <p:nvPr/>
        </p:nvSpPr>
        <p:spPr>
          <a:xfrm>
            <a:off x="3581400" y="584676"/>
            <a:ext cx="8313738" cy="561975"/>
          </a:xfrm>
          <a:prstGeom prst="rect">
            <a:avLst/>
          </a:prstGeom>
          <a:noFill/>
          <a:ln w="9525">
            <a:noFill/>
          </a:ln>
        </p:spPr>
        <p:txBody>
          <a:bodyPr anchor="ctr"/>
          <a:lstStyle/>
          <a:p>
            <a:pPr marL="914400" indent="-914400">
              <a:lnSpc>
                <a:spcPct val="90000"/>
              </a:lnSpc>
            </a:pPr>
            <a:r>
              <a:rPr lang="en-US" altLang="zh-CN" sz="4000" b="1" dirty="0">
                <a:latin typeface="Calibri Light" panose="020F0302020204030204" pitchFamily="34" charset="0"/>
                <a:ea typeface="宋体" panose="02010600030101010101" pitchFamily="2" charset="-122"/>
                <a:sym typeface="Calibri Light" panose="020F0302020204030204" pitchFamily="34" charset="0"/>
              </a:rPr>
              <a:t>Ⅴ</a:t>
            </a:r>
            <a:r>
              <a:rPr lang="zh-CN" altLang="en-US" sz="4000" b="1" dirty="0">
                <a:latin typeface="Calibri Light" panose="020F0302020204030204" pitchFamily="34" charset="0"/>
                <a:ea typeface="宋体" panose="02010600030101010101" pitchFamily="2" charset="-122"/>
                <a:sym typeface="Calibri Light" panose="020F0302020204030204" pitchFamily="34" charset="0"/>
              </a:rPr>
              <a:t>边界条件：</a:t>
            </a:r>
          </a:p>
        </p:txBody>
      </p:sp>
      <p:sp>
        <p:nvSpPr>
          <p:cNvPr id="9219" name="文本框 7"/>
          <p:cNvSpPr txBox="1"/>
          <p:nvPr/>
        </p:nvSpPr>
        <p:spPr>
          <a:xfrm>
            <a:off x="939800" y="1639571"/>
            <a:ext cx="9918700" cy="3041858"/>
          </a:xfrm>
          <a:prstGeom prst="rect">
            <a:avLst/>
          </a:prstGeom>
          <a:noFill/>
          <a:ln w="9525">
            <a:noFill/>
          </a:ln>
        </p:spPr>
        <p:txBody>
          <a:bodyPr wrap="square" anchor="t">
            <a:spAutoFit/>
          </a:bodyPr>
          <a:lstStyle/>
          <a:p>
            <a:pPr>
              <a:lnSpc>
                <a:spcPct val="150000"/>
              </a:lnSpc>
            </a:pPr>
            <a:r>
              <a:rPr lang="zh-CN" altLang="en-US" sz="2800" dirty="0">
                <a:latin typeface="Arial" panose="020B0604020202020204" pitchFamily="34" charset="0"/>
                <a:ea typeface="宋体" panose="02010600030101010101" pitchFamily="2" charset="-122"/>
              </a:rPr>
              <a:t>软件容易在其边界上失效，使用刚好小于</a:t>
            </a: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等于</a:t>
            </a:r>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大于最大值或者最小值的数据结构，控制量和数据值的测试方案，常常会发现软件中的边界错误，也是单元测试最后几乎最重要的任务</a:t>
            </a:r>
          </a:p>
          <a:p>
            <a:pPr>
              <a:lnSpc>
                <a:spcPct val="150000"/>
              </a:lnSpc>
            </a:pPr>
            <a:endParaRPr lang="zh-CN" altLang="en-US" sz="2800" dirty="0">
              <a:latin typeface="Arial" panose="020B0604020202020204" pitchFamily="34" charset="0"/>
              <a:ea typeface="宋体" panose="02010600030101010101" pitchFamily="2" charset="-122"/>
            </a:endParaRPr>
          </a:p>
          <a:p>
            <a:pPr>
              <a:lnSpc>
                <a:spcPct val="150000"/>
              </a:lnSpc>
            </a:pPr>
            <a:endParaRPr lang="en-US" altLang="zh-CN" dirty="0">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B26BCC37-68CD-4F14-AC2E-43E9FA06888E}"/>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D79FFA44-DDD1-4E43-A2E4-12437B77459F}"/>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5E6EF0F5-200B-49BA-82E1-8A2BE71BBCC5}"/>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28D1BB83-A23F-49FA-BB74-7B2BAA788E58}"/>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33B2CCFF-C085-4C64-B227-D0D5617AFCF0}"/>
                </a:ext>
              </a:extLst>
            </p:cNvPr>
            <p:cNvSpPr/>
            <p:nvPr/>
          </p:nvSpPr>
          <p:spPr>
            <a:xfrm>
              <a:off x="747697" y="19103"/>
              <a:ext cx="1642545" cy="460157"/>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测试重点</a:t>
              </a:r>
            </a:p>
          </p:txBody>
        </p:sp>
      </p:grpSp>
      <p:pic>
        <p:nvPicPr>
          <p:cNvPr id="12" name="图片 21">
            <a:extLst>
              <a:ext uri="{FF2B5EF4-FFF2-40B4-BE49-F238E27FC236}">
                <a16:creationId xmlns:a16="http://schemas.microsoft.com/office/drawing/2014/main" id="{471C05BA-2D38-46D6-B714-284DD7363E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左箭头 4">
            <a:hlinkClick r:id="rId3" action="ppaction://hlinksldjump"/>
            <a:extLst>
              <a:ext uri="{FF2B5EF4-FFF2-40B4-BE49-F238E27FC236}">
                <a16:creationId xmlns:a16="http://schemas.microsoft.com/office/drawing/2014/main" id="{7BB29A5D-9686-41BC-AC99-C9101B49ED65}"/>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2"/>
          <p:cNvSpPr>
            <a:spLocks noGrp="1" noChangeArrowheads="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1641A4B-D15C-4115-AE7B-9E800125DA6E}" type="datetime1">
              <a:rPr lang="zh-CN" altLang="en-US" sz="1200" smtClean="0">
                <a:solidFill>
                  <a:srgbClr val="898989"/>
                </a:solidFill>
                <a:latin typeface="Arial" panose="020B0604020202020204" pitchFamily="34" charset="0"/>
              </a:rPr>
              <a:t>2017/12/13</a:t>
            </a:fld>
            <a:endParaRPr lang="zh-CN" altLang="en-US" sz="1200">
              <a:solidFill>
                <a:srgbClr val="898989"/>
              </a:solidFill>
              <a:latin typeface="Arial" panose="020B0604020202020204" pitchFamily="34" charset="0"/>
            </a:endParaRPr>
          </a:p>
        </p:txBody>
      </p:sp>
      <p:sp>
        <p:nvSpPr>
          <p:cNvPr id="4099" name="矩形 6">
            <a:hlinkClick r:id="rId2"/>
          </p:cNvPr>
          <p:cNvSpPr>
            <a:spLocks noChangeArrowheads="1"/>
          </p:cNvSpPr>
          <p:nvPr/>
        </p:nvSpPr>
        <p:spPr bwMode="auto">
          <a:xfrm>
            <a:off x="0" y="2362835"/>
            <a:ext cx="3698875" cy="1568450"/>
          </a:xfrm>
          <a:prstGeom prst="rect">
            <a:avLst/>
          </a:prstGeom>
          <a:solidFill>
            <a:srgbClr val="E74C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000">
              <a:solidFill>
                <a:srgbClr val="FFFFFF"/>
              </a:solidFill>
              <a:latin typeface="宋体" panose="02010600030101010101" pitchFamily="2" charset="-122"/>
              <a:sym typeface="宋体" panose="02010600030101010101" pitchFamily="2" charset="-122"/>
            </a:endParaRPr>
          </a:p>
        </p:txBody>
      </p:sp>
      <p:grpSp>
        <p:nvGrpSpPr>
          <p:cNvPr id="4100" name="组合 1"/>
          <p:cNvGrpSpPr/>
          <p:nvPr/>
        </p:nvGrpSpPr>
        <p:grpSpPr bwMode="auto">
          <a:xfrm>
            <a:off x="801688" y="2478723"/>
            <a:ext cx="1989137" cy="1223962"/>
            <a:chOff x="0" y="0"/>
            <a:chExt cx="1604534" cy="1113537"/>
          </a:xfrm>
        </p:grpSpPr>
        <p:sp>
          <p:nvSpPr>
            <p:cNvPr id="4117" name="文本框 7">
              <a:hlinkClick r:id="rId2"/>
            </p:cNvPr>
            <p:cNvSpPr>
              <a:spLocks noChangeArrowheads="1"/>
            </p:cNvSpPr>
            <p:nvPr/>
          </p:nvSpPr>
          <p:spPr bwMode="auto">
            <a:xfrm>
              <a:off x="0" y="0"/>
              <a:ext cx="16045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a:solidFill>
                    <a:srgbClr val="FFFFFF"/>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4118" name="文本框 8">
              <a:hlinkClick r:id="rId2"/>
            </p:cNvPr>
            <p:cNvSpPr>
              <a:spLocks noChangeArrowheads="1"/>
            </p:cNvSpPr>
            <p:nvPr/>
          </p:nvSpPr>
          <p:spPr bwMode="auto">
            <a:xfrm>
              <a:off x="71372" y="759594"/>
              <a:ext cx="149214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1700" b="1">
                  <a:solidFill>
                    <a:srgbClr val="FFFFFF"/>
                  </a:solidFill>
                  <a:latin typeface="方正中等线简体" pitchFamily="1" charset="-122"/>
                  <a:ea typeface="方正中等线简体" pitchFamily="1" charset="-122"/>
                  <a:sym typeface="Arial" panose="020B0604020202020204" pitchFamily="34" charset="0"/>
                </a:rPr>
                <a:t>CONTENTS</a:t>
              </a:r>
              <a:endParaRPr lang="zh-CN" altLang="en-US" sz="1700" b="1">
                <a:solidFill>
                  <a:srgbClr val="FFFFFF"/>
                </a:solidFill>
                <a:latin typeface="方正中等线简体" pitchFamily="1" charset="-122"/>
                <a:ea typeface="方正中等线简体" pitchFamily="1" charset="-122"/>
                <a:sym typeface="Arial" panose="020B0604020202020204" pitchFamily="34" charset="0"/>
              </a:endParaRPr>
            </a:p>
          </p:txBody>
        </p:sp>
      </p:grpSp>
      <p:grpSp>
        <p:nvGrpSpPr>
          <p:cNvPr id="4101" name="组合 14"/>
          <p:cNvGrpSpPr/>
          <p:nvPr/>
        </p:nvGrpSpPr>
        <p:grpSpPr bwMode="auto">
          <a:xfrm>
            <a:off x="4892675" y="2945448"/>
            <a:ext cx="2671763" cy="284693"/>
            <a:chOff x="0" y="0"/>
            <a:chExt cx="2155861" cy="258072"/>
          </a:xfrm>
        </p:grpSpPr>
        <p:sp>
          <p:nvSpPr>
            <p:cNvPr id="9" name="椭圆 15"/>
            <p:cNvSpPr>
              <a:spLocks noChangeArrowheads="1"/>
            </p:cNvSpPr>
            <p:nvPr/>
          </p:nvSpPr>
          <p:spPr bwMode="auto">
            <a:xfrm>
              <a:off x="0" y="53244"/>
              <a:ext cx="125534" cy="125198"/>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0" name="文本框 17">
              <a:hlinkClick r:id="rId2"/>
            </p:cNvPr>
            <p:cNvSpPr>
              <a:spLocks noChangeArrowheads="1"/>
            </p:cNvSpPr>
            <p:nvPr/>
          </p:nvSpPr>
          <p:spPr bwMode="auto">
            <a:xfrm>
              <a:off x="234417" y="0"/>
              <a:ext cx="1921444" cy="25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测试过程</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2" name="组合 18"/>
          <p:cNvGrpSpPr/>
          <p:nvPr/>
        </p:nvGrpSpPr>
        <p:grpSpPr bwMode="auto">
          <a:xfrm>
            <a:off x="4892675" y="3694748"/>
            <a:ext cx="3600451" cy="284693"/>
            <a:chOff x="0" y="0"/>
            <a:chExt cx="2905875" cy="259997"/>
          </a:xfrm>
        </p:grpSpPr>
        <p:sp>
          <p:nvSpPr>
            <p:cNvPr id="12" name="椭圆 19"/>
            <p:cNvSpPr>
              <a:spLocks noChangeArrowheads="1"/>
            </p:cNvSpPr>
            <p:nvPr/>
          </p:nvSpPr>
          <p:spPr bwMode="auto">
            <a:xfrm>
              <a:off x="0" y="52192"/>
              <a:ext cx="125562" cy="126131"/>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3" name="文本框 21">
              <a:hlinkClick r:id="rId2"/>
            </p:cNvPr>
            <p:cNvSpPr>
              <a:spLocks noChangeArrowheads="1"/>
            </p:cNvSpPr>
            <p:nvPr/>
          </p:nvSpPr>
          <p:spPr bwMode="auto">
            <a:xfrm>
              <a:off x="234468" y="0"/>
              <a:ext cx="2671407" cy="25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黑白盒测试技术</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3" name="组合 22"/>
          <p:cNvGrpSpPr/>
          <p:nvPr/>
        </p:nvGrpSpPr>
        <p:grpSpPr bwMode="auto">
          <a:xfrm>
            <a:off x="4892675" y="4391660"/>
            <a:ext cx="3926204" cy="284693"/>
            <a:chOff x="0" y="0"/>
            <a:chExt cx="3167935" cy="257264"/>
          </a:xfrm>
        </p:grpSpPr>
        <p:sp>
          <p:nvSpPr>
            <p:cNvPr id="15" name="椭圆 23"/>
            <p:cNvSpPr>
              <a:spLocks noChangeArrowheads="1"/>
            </p:cNvSpPr>
            <p:nvPr/>
          </p:nvSpPr>
          <p:spPr bwMode="auto">
            <a:xfrm>
              <a:off x="0" y="53079"/>
              <a:ext cx="125529" cy="124806"/>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6" name="文本框 25">
              <a:hlinkClick r:id="rId2"/>
            </p:cNvPr>
            <p:cNvSpPr>
              <a:spLocks noChangeArrowheads="1"/>
            </p:cNvSpPr>
            <p:nvPr/>
          </p:nvSpPr>
          <p:spPr bwMode="auto">
            <a:xfrm>
              <a:off x="234406" y="0"/>
              <a:ext cx="2933529" cy="25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调试及软件可靠性</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4" name="组合 13"/>
          <p:cNvGrpSpPr/>
          <p:nvPr/>
        </p:nvGrpSpPr>
        <p:grpSpPr bwMode="auto">
          <a:xfrm>
            <a:off x="4892675" y="2156460"/>
            <a:ext cx="2671763" cy="322263"/>
            <a:chOff x="0" y="0"/>
            <a:chExt cx="2155861" cy="293759"/>
          </a:xfrm>
        </p:grpSpPr>
        <p:sp>
          <p:nvSpPr>
            <p:cNvPr id="18" name="椭圆 9"/>
            <p:cNvSpPr>
              <a:spLocks noChangeArrowheads="1"/>
            </p:cNvSpPr>
            <p:nvPr/>
          </p:nvSpPr>
          <p:spPr bwMode="auto">
            <a:xfrm>
              <a:off x="0" y="52095"/>
              <a:ext cx="125534" cy="125897"/>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9" name="文本框 11">
              <a:hlinkClick r:id="rId2"/>
            </p:cNvPr>
            <p:cNvSpPr>
              <a:spLocks noChangeArrowheads="1"/>
            </p:cNvSpPr>
            <p:nvPr/>
          </p:nvSpPr>
          <p:spPr bwMode="auto">
            <a:xfrm>
              <a:off x="234417" y="0"/>
              <a:ext cx="1921444" cy="29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编码</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105"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168" y="378672"/>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任意多边形 28"/>
          <p:cNvSpPr>
            <a:spLocks noChangeArrowheads="1"/>
          </p:cNvSpPr>
          <p:nvPr/>
        </p:nvSpPr>
        <p:spPr bwMode="auto">
          <a:xfrm>
            <a:off x="0" y="-31750"/>
            <a:ext cx="12204700" cy="781050"/>
          </a:xfrm>
          <a:custGeom>
            <a:avLst/>
            <a:gdLst>
              <a:gd name="T0" fmla="*/ 0 w 12204032"/>
              <a:gd name="T1" fmla="*/ 0 h 780346"/>
              <a:gd name="T2" fmla="*/ 242885 w 12204032"/>
              <a:gd name="T3" fmla="*/ 0 h 780346"/>
              <a:gd name="T4" fmla="*/ 619205 w 12204032"/>
              <a:gd name="T5" fmla="*/ 0 h 780346"/>
              <a:gd name="T6" fmla="*/ 4327516 w 12204032"/>
              <a:gd name="T7" fmla="*/ 0 h 780346"/>
              <a:gd name="T8" fmla="*/ 12204700 w 12204032"/>
              <a:gd name="T9" fmla="*/ 0 h 780346"/>
              <a:gd name="T10" fmla="*/ 12204700 w 12204032"/>
              <a:gd name="T11" fmla="*/ 781050 h 780346"/>
              <a:gd name="T12" fmla="*/ 9743266 w 12204032"/>
              <a:gd name="T13" fmla="*/ 781050 h 780346"/>
              <a:gd name="T14" fmla="*/ 5989999 w 12204032"/>
              <a:gd name="T15" fmla="*/ 781050 h 780346"/>
              <a:gd name="T16" fmla="*/ 4855514 w 12204032"/>
              <a:gd name="T17" fmla="*/ 781050 h 780346"/>
              <a:gd name="T18" fmla="*/ 4327516 w 12204032"/>
              <a:gd name="T19" fmla="*/ 781050 h 780346"/>
              <a:gd name="T20" fmla="*/ 1905367 w 12204032"/>
              <a:gd name="T21" fmla="*/ 781050 h 780346"/>
              <a:gd name="T22" fmla="*/ 1902128 w 12204032"/>
              <a:gd name="T23" fmla="*/ 759817 h 780346"/>
              <a:gd name="T24" fmla="*/ 1338124 w 12204032"/>
              <a:gd name="T25" fmla="*/ 299750 h 780346"/>
              <a:gd name="T26" fmla="*/ 774120 w 12204032"/>
              <a:gd name="T27" fmla="*/ 759817 h 780346"/>
              <a:gd name="T28" fmla="*/ 770881 w 12204032"/>
              <a:gd name="T29" fmla="*/ 781050 h 780346"/>
              <a:gd name="T30" fmla="*/ 619205 w 12204032"/>
              <a:gd name="T31" fmla="*/ 781050 h 780346"/>
              <a:gd name="T32" fmla="*/ 242885 w 12204032"/>
              <a:gd name="T33" fmla="*/ 781050 h 780346"/>
              <a:gd name="T34" fmla="*/ 0 w 12204032"/>
              <a:gd name="T35" fmla="*/ 781050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lnTo>
                  <a:pt x="0" y="0"/>
                </a:lnTo>
                <a:close/>
              </a:path>
            </a:pathLst>
          </a:cu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2" name="标题 6"/>
          <p:cNvSpPr>
            <a:spLocks noGrp="1"/>
          </p:cNvSpPr>
          <p:nvPr/>
        </p:nvSpPr>
        <p:spPr>
          <a:xfrm>
            <a:off x="4203791" y="646112"/>
            <a:ext cx="8313738" cy="561975"/>
          </a:xfrm>
          <a:prstGeom prst="rect">
            <a:avLst/>
          </a:prstGeom>
          <a:noFill/>
          <a:ln w="9525">
            <a:noFill/>
          </a:ln>
        </p:spPr>
        <p:txBody>
          <a:bodyPr anchor="ctr"/>
          <a:lstStyle/>
          <a:p>
            <a:pPr marL="914400" indent="-914400">
              <a:lnSpc>
                <a:spcPct val="90000"/>
              </a:lnSpc>
            </a:pPr>
            <a:r>
              <a:rPr lang="zh-CN" altLang="en-US" sz="4000" b="1" dirty="0">
                <a:latin typeface="Calibri Light" panose="020F0302020204030204" pitchFamily="34" charset="0"/>
                <a:ea typeface="宋体" panose="02010600030101010101" pitchFamily="2" charset="-122"/>
                <a:sym typeface="Calibri Light" panose="020F0302020204030204" pitchFamily="34" charset="0"/>
              </a:rPr>
              <a:t>审查小组组成：</a:t>
            </a:r>
          </a:p>
        </p:txBody>
      </p:sp>
      <p:sp>
        <p:nvSpPr>
          <p:cNvPr id="10243" name="文本框 7"/>
          <p:cNvSpPr txBox="1"/>
          <p:nvPr/>
        </p:nvSpPr>
        <p:spPr>
          <a:xfrm>
            <a:off x="747707" y="1393191"/>
            <a:ext cx="10960817" cy="5109091"/>
          </a:xfrm>
          <a:prstGeom prst="rect">
            <a:avLst/>
          </a:prstGeom>
          <a:noFill/>
          <a:ln w="9525">
            <a:noFill/>
          </a:ln>
        </p:spPr>
        <p:txBody>
          <a:bodyPr wrap="square" anchor="t">
            <a:spAutoFit/>
          </a:bodyPr>
          <a:lstStyle/>
          <a:p>
            <a:r>
              <a:rPr lang="zh-CN" altLang="en-US" sz="2800" dirty="0">
                <a:latin typeface="Arial" panose="020B0604020202020204" pitchFamily="34" charset="0"/>
                <a:ea typeface="宋体" panose="02010600030101010101" pitchFamily="2" charset="-122"/>
              </a:rPr>
              <a:t>最佳方案：</a:t>
            </a:r>
          </a:p>
          <a:p>
            <a:r>
              <a:rPr lang="en-US" altLang="zh-CN" sz="2800" dirty="0">
                <a:latin typeface="Arial" panose="020B0604020202020204" pitchFamily="34" charset="0"/>
                <a:ea typeface="宋体" panose="02010600030101010101" pitchFamily="2" charset="-122"/>
              </a:rPr>
              <a:t>A</a:t>
            </a:r>
            <a:r>
              <a:rPr lang="zh-CN" altLang="en-US" sz="2800" dirty="0">
                <a:latin typeface="Arial" panose="020B0604020202020204" pitchFamily="34" charset="0"/>
                <a:ea typeface="宋体" panose="02010600030101010101" pitchFamily="2" charset="-122"/>
              </a:rPr>
              <a:t>组长，一个有能力的程序员，并且没有参加这项工程</a:t>
            </a:r>
          </a:p>
          <a:p>
            <a:r>
              <a:rPr lang="en-US" altLang="zh-CN" sz="2800" dirty="0">
                <a:latin typeface="Arial" panose="020B0604020202020204" pitchFamily="34" charset="0"/>
                <a:ea typeface="宋体" panose="02010600030101010101" pitchFamily="2" charset="-122"/>
              </a:rPr>
              <a:t>B</a:t>
            </a:r>
            <a:r>
              <a:rPr lang="zh-CN" altLang="en-US" sz="2800" dirty="0">
                <a:latin typeface="Arial" panose="020B0604020202020204" pitchFamily="34" charset="0"/>
                <a:ea typeface="宋体" panose="02010600030101010101" pitchFamily="2" charset="-122"/>
              </a:rPr>
              <a:t>程序设计者（模块设计者）</a:t>
            </a:r>
          </a:p>
          <a:p>
            <a:r>
              <a:rPr lang="en-US" altLang="zh-CN" sz="2800" dirty="0">
                <a:latin typeface="Arial" panose="020B0604020202020204" pitchFamily="34" charset="0"/>
                <a:ea typeface="宋体" panose="02010600030101010101" pitchFamily="2" charset="-122"/>
              </a:rPr>
              <a:t>C</a:t>
            </a:r>
            <a:r>
              <a:rPr lang="zh-CN" altLang="en-US" sz="2800" dirty="0">
                <a:latin typeface="Arial" panose="020B0604020202020204" pitchFamily="34" charset="0"/>
                <a:ea typeface="宋体" panose="02010600030101010101" pitchFamily="2" charset="-122"/>
              </a:rPr>
              <a:t>程序编写者（模块编写者）</a:t>
            </a:r>
          </a:p>
          <a:p>
            <a:r>
              <a:rPr lang="en-US" altLang="zh-CN" sz="2800" dirty="0">
                <a:latin typeface="Arial" panose="020B0604020202020204" pitchFamily="34" charset="0"/>
                <a:ea typeface="宋体" panose="02010600030101010101" pitchFamily="2" charset="-122"/>
              </a:rPr>
              <a:t>D</a:t>
            </a:r>
            <a:r>
              <a:rPr lang="zh-CN" altLang="en-US" sz="2800" dirty="0">
                <a:latin typeface="Arial" panose="020B0604020202020204" pitchFamily="34" charset="0"/>
                <a:ea typeface="宋体" panose="02010600030101010101" pitchFamily="2" charset="-122"/>
              </a:rPr>
              <a:t>程序测试者（模块测试者）</a:t>
            </a:r>
          </a:p>
          <a:p>
            <a:r>
              <a:rPr lang="zh-CN" altLang="en-US" sz="2800" dirty="0">
                <a:latin typeface="Arial" panose="020B0604020202020204" pitchFamily="34" charset="0"/>
                <a:ea typeface="宋体" panose="02010600030101010101" pitchFamily="2" charset="-122"/>
              </a:rPr>
              <a:t>如果一个人既是程序的设计者又是编写者，或既是编写者又是测试者，则审查小组中应该增加一个程序员。</a:t>
            </a:r>
          </a:p>
          <a:p>
            <a:endParaRPr lang="zh-CN" altLang="en-US" sz="2800" dirty="0">
              <a:latin typeface="Arial" panose="020B0604020202020204" pitchFamily="34" charset="0"/>
              <a:ea typeface="宋体" panose="02010600030101010101" pitchFamily="2" charset="-122"/>
            </a:endParaRPr>
          </a:p>
          <a:p>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对于</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人小组的模块分工交叉设计编码测试的模式进行实现，对于每个模块每个人必然参与设计，编写，测试，因此所有人应当参与审查</a:t>
            </a:r>
          </a:p>
          <a:p>
            <a:endParaRPr lang="zh-CN" altLang="en-US" sz="2800" dirty="0">
              <a:latin typeface="Arial" panose="020B0604020202020204" pitchFamily="34" charset="0"/>
              <a:ea typeface="宋体" panose="02010600030101010101" pitchFamily="2" charset="-122"/>
            </a:endParaRPr>
          </a:p>
          <a:p>
            <a:endParaRPr lang="en-US" altLang="zh-CN" dirty="0">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C2CBF034-0137-448F-8B42-0880255B949E}"/>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A6ED6690-CD20-40BB-86CB-766AC50D446E}"/>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E1530DC2-8AF9-4AF0-9510-8A503C667E2F}"/>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87C21F09-E584-41A7-A59D-22F80187C921}"/>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1AA7D9AD-63CA-4B15-8BB2-044DC3C78E6B}"/>
                </a:ext>
              </a:extLst>
            </p:cNvPr>
            <p:cNvSpPr/>
            <p:nvPr/>
          </p:nvSpPr>
          <p:spPr>
            <a:xfrm>
              <a:off x="747697" y="19103"/>
              <a:ext cx="1642545" cy="462040"/>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代码审查</a:t>
              </a:r>
            </a:p>
          </p:txBody>
        </p:sp>
      </p:grpSp>
      <p:pic>
        <p:nvPicPr>
          <p:cNvPr id="11" name="图片 21">
            <a:extLst>
              <a:ext uri="{FF2B5EF4-FFF2-40B4-BE49-F238E27FC236}">
                <a16:creationId xmlns:a16="http://schemas.microsoft.com/office/drawing/2014/main" id="{801AE421-15A0-44C5-BF26-D73735D6C1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左箭头 4">
            <a:hlinkClick r:id="rId3" action="ppaction://hlinksldjump"/>
            <a:extLst>
              <a:ext uri="{FF2B5EF4-FFF2-40B4-BE49-F238E27FC236}">
                <a16:creationId xmlns:a16="http://schemas.microsoft.com/office/drawing/2014/main" id="{85338099-C999-402D-94F8-722CA15C9AB9}"/>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6" name="标题 6"/>
          <p:cNvSpPr>
            <a:spLocks noGrp="1"/>
          </p:cNvSpPr>
          <p:nvPr/>
        </p:nvSpPr>
        <p:spPr>
          <a:xfrm>
            <a:off x="3486807" y="646112"/>
            <a:ext cx="8313738" cy="561975"/>
          </a:xfrm>
          <a:prstGeom prst="rect">
            <a:avLst/>
          </a:prstGeom>
          <a:noFill/>
          <a:ln w="9525">
            <a:noFill/>
          </a:ln>
        </p:spPr>
        <p:txBody>
          <a:bodyPr anchor="ctr"/>
          <a:lstStyle/>
          <a:p>
            <a:pPr marL="914400" indent="-914400">
              <a:lnSpc>
                <a:spcPct val="90000"/>
              </a:lnSpc>
            </a:pPr>
            <a:r>
              <a:rPr lang="zh-CN" altLang="en-US" sz="4000" b="1" dirty="0">
                <a:latin typeface="Calibri Light" panose="020F0302020204030204" pitchFamily="34" charset="0"/>
                <a:ea typeface="宋体" panose="02010600030101010101" pitchFamily="2" charset="-122"/>
                <a:sym typeface="Calibri Light" panose="020F0302020204030204" pitchFamily="34" charset="0"/>
              </a:rPr>
              <a:t> 审查姿势：</a:t>
            </a:r>
          </a:p>
        </p:txBody>
      </p:sp>
      <p:sp>
        <p:nvSpPr>
          <p:cNvPr id="11267" name="文本框 7"/>
          <p:cNvSpPr txBox="1"/>
          <p:nvPr/>
        </p:nvSpPr>
        <p:spPr>
          <a:xfrm>
            <a:off x="687272" y="1325819"/>
            <a:ext cx="10422161" cy="5109091"/>
          </a:xfrm>
          <a:prstGeom prst="rect">
            <a:avLst/>
          </a:prstGeom>
          <a:noFill/>
          <a:ln w="9525">
            <a:noFill/>
          </a:ln>
        </p:spPr>
        <p:txBody>
          <a:bodyPr wrap="square" anchor="t">
            <a:spAutoFit/>
          </a:bodyPr>
          <a:lstStyle/>
          <a:p>
            <a:r>
              <a:rPr lang="en-US" altLang="zh-CN" sz="2800" dirty="0">
                <a:latin typeface="Arial" panose="020B0604020202020204" pitchFamily="34" charset="0"/>
                <a:ea typeface="宋体" panose="02010600030101010101" pitchFamily="2" charset="-122"/>
              </a:rPr>
              <a:t>Ⅰ</a:t>
            </a:r>
            <a:r>
              <a:rPr lang="zh-CN" altLang="en-US" sz="2800" dirty="0">
                <a:latin typeface="Arial" panose="020B0604020202020204" pitchFamily="34" charset="0"/>
                <a:ea typeface="宋体" panose="02010600030101010101" pitchFamily="2" charset="-122"/>
              </a:rPr>
              <a:t>：理解编码设计发现错误</a:t>
            </a:r>
          </a:p>
          <a:p>
            <a:r>
              <a:rPr lang="zh-CN" altLang="en-US" sz="2800" dirty="0">
                <a:latin typeface="Arial" panose="020B0604020202020204" pitchFamily="34" charset="0"/>
                <a:ea typeface="宋体" panose="02010600030101010101" pitchFamily="2" charset="-122"/>
              </a:rPr>
              <a:t>设计说明书</a:t>
            </a:r>
          </a:p>
          <a:p>
            <a:r>
              <a:rPr lang="zh-CN" altLang="en-US" sz="2800" dirty="0">
                <a:latin typeface="Arial" panose="020B0604020202020204" pitchFamily="34" charset="0"/>
                <a:ea typeface="宋体" panose="02010600030101010101" pitchFamily="2" charset="-122"/>
              </a:rPr>
              <a:t>设计者的介绍</a:t>
            </a:r>
          </a:p>
          <a:p>
            <a:r>
              <a:rPr lang="zh-CN" altLang="en-US" sz="2800" dirty="0">
                <a:latin typeface="Arial" panose="020B0604020202020204" pitchFamily="34" charset="0"/>
                <a:ea typeface="宋体" panose="02010600030101010101" pitchFamily="2" charset="-122"/>
              </a:rPr>
              <a:t>编写者的代码实现解释</a:t>
            </a:r>
          </a:p>
          <a:p>
            <a:r>
              <a:rPr lang="en-US" altLang="zh-CN" sz="2800" dirty="0">
                <a:latin typeface="Arial" panose="020B0604020202020204" pitchFamily="34" charset="0"/>
                <a:ea typeface="宋体" panose="02010600030101010101" pitchFamily="2" charset="-122"/>
              </a:rPr>
              <a:t>Ⅱ</a:t>
            </a:r>
            <a:r>
              <a:rPr lang="zh-CN" altLang="en-US" sz="2800" dirty="0">
                <a:latin typeface="Arial" panose="020B0604020202020204" pitchFamily="34" charset="0"/>
                <a:ea typeface="宋体" panose="02010600030101010101" pitchFamily="2" charset="-122"/>
              </a:rPr>
              <a:t>：清单查错</a:t>
            </a:r>
          </a:p>
          <a:p>
            <a:r>
              <a:rPr lang="zh-CN" altLang="en-US" sz="2800" dirty="0">
                <a:latin typeface="Arial" panose="020B0604020202020204" pitchFamily="34" charset="0"/>
                <a:ea typeface="宋体" panose="02010600030101010101" pitchFamily="2" charset="-122"/>
              </a:rPr>
              <a:t>对于测试重点中的五个程序易错区，分析审查这个程序</a:t>
            </a:r>
          </a:p>
          <a:p>
            <a:r>
              <a:rPr lang="en-US" altLang="zh-CN" sz="2800" dirty="0">
                <a:latin typeface="Arial" panose="020B0604020202020204" pitchFamily="34" charset="0"/>
                <a:ea typeface="宋体" panose="02010600030101010101" pitchFamily="2" charset="-122"/>
              </a:rPr>
              <a:t>Ⅲ</a:t>
            </a:r>
            <a:r>
              <a:rPr lang="zh-CN" altLang="en-US" sz="2800" dirty="0">
                <a:latin typeface="Arial" panose="020B0604020202020204" pitchFamily="34" charset="0"/>
                <a:ea typeface="宋体" panose="02010600030101010101" pitchFamily="2" charset="-122"/>
              </a:rPr>
              <a:t>发现错误时由组长记录，审查会继续进行，审查小组的任务是发现错误而不是改正错误</a:t>
            </a:r>
          </a:p>
          <a:p>
            <a:endParaRPr lang="zh-CN" altLang="en-US" sz="2800" dirty="0">
              <a:latin typeface="Arial" panose="020B0604020202020204" pitchFamily="34" charset="0"/>
              <a:ea typeface="宋体" panose="02010600030101010101" pitchFamily="2" charset="-122"/>
            </a:endParaRPr>
          </a:p>
          <a:p>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预排法由人工模拟计算机和一个测试者组成，测试数据和数目都不会多，它起到促进思考引起讨论的作用。</a:t>
            </a:r>
          </a:p>
          <a:p>
            <a:endParaRPr lang="en-US" altLang="zh-CN" dirty="0">
              <a:latin typeface="Arial" panose="020B0604020202020204" pitchFamily="34" charset="0"/>
              <a:ea typeface="宋体" panose="02010600030101010101" pitchFamily="2" charset="-122"/>
            </a:endParaRPr>
          </a:p>
        </p:txBody>
      </p:sp>
      <p:grpSp>
        <p:nvGrpSpPr>
          <p:cNvPr id="6" name="组合 5">
            <a:extLst>
              <a:ext uri="{FF2B5EF4-FFF2-40B4-BE49-F238E27FC236}">
                <a16:creationId xmlns:a16="http://schemas.microsoft.com/office/drawing/2014/main" id="{DFCF0845-75EA-4FCE-9170-F652F2E8AF44}"/>
              </a:ext>
            </a:extLst>
          </p:cNvPr>
          <p:cNvGrpSpPr/>
          <p:nvPr/>
        </p:nvGrpSpPr>
        <p:grpSpPr>
          <a:xfrm>
            <a:off x="0" y="619125"/>
            <a:ext cx="3370263" cy="493713"/>
            <a:chOff x="0" y="-635"/>
            <a:chExt cx="3370216" cy="494114"/>
          </a:xfrm>
        </p:grpSpPr>
        <p:grpSp>
          <p:nvGrpSpPr>
            <p:cNvPr id="7" name="组合 71">
              <a:extLst>
                <a:ext uri="{FF2B5EF4-FFF2-40B4-BE49-F238E27FC236}">
                  <a16:creationId xmlns:a16="http://schemas.microsoft.com/office/drawing/2014/main" id="{BEDEEA4E-844D-4DBD-A1EF-6387DA79F6A8}"/>
                </a:ext>
              </a:extLst>
            </p:cNvPr>
            <p:cNvGrpSpPr/>
            <p:nvPr/>
          </p:nvGrpSpPr>
          <p:grpSpPr>
            <a:xfrm>
              <a:off x="0" y="-635"/>
              <a:ext cx="3370216" cy="494114"/>
              <a:chOff x="0" y="-635"/>
              <a:chExt cx="3370216" cy="494114"/>
            </a:xfrm>
          </p:grpSpPr>
          <p:sp>
            <p:nvSpPr>
              <p:cNvPr id="9" name="矩形 83">
                <a:extLst>
                  <a:ext uri="{FF2B5EF4-FFF2-40B4-BE49-F238E27FC236}">
                    <a16:creationId xmlns:a16="http://schemas.microsoft.com/office/drawing/2014/main" id="{0100EAD2-EF93-4B66-A033-0CB02A9AB34B}"/>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 name="直角三角形 84">
                <a:extLst>
                  <a:ext uri="{FF2B5EF4-FFF2-40B4-BE49-F238E27FC236}">
                    <a16:creationId xmlns:a16="http://schemas.microsoft.com/office/drawing/2014/main" id="{5B7AE238-EF55-40E5-8726-816D07233ACA}"/>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 name="文本框 85">
              <a:extLst>
                <a:ext uri="{FF2B5EF4-FFF2-40B4-BE49-F238E27FC236}">
                  <a16:creationId xmlns:a16="http://schemas.microsoft.com/office/drawing/2014/main" id="{1322F742-4C87-4EAE-ADBF-723DFE1B91E6}"/>
                </a:ext>
              </a:extLst>
            </p:cNvPr>
            <p:cNvSpPr/>
            <p:nvPr/>
          </p:nvSpPr>
          <p:spPr>
            <a:xfrm>
              <a:off x="747697" y="19103"/>
              <a:ext cx="1642545" cy="462040"/>
            </a:xfrm>
            <a:prstGeom prst="rect">
              <a:avLst/>
            </a:prstGeom>
            <a:noFill/>
            <a:ln w="9525">
              <a:noFill/>
            </a:ln>
          </p:spPr>
          <p:txBody>
            <a:bodyPr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代码审查</a:t>
              </a:r>
            </a:p>
          </p:txBody>
        </p:sp>
      </p:grpSp>
      <p:pic>
        <p:nvPicPr>
          <p:cNvPr id="11" name="图片 21">
            <a:extLst>
              <a:ext uri="{FF2B5EF4-FFF2-40B4-BE49-F238E27FC236}">
                <a16:creationId xmlns:a16="http://schemas.microsoft.com/office/drawing/2014/main" id="{E1956C76-6AEC-4D48-BDFF-0F580A9CE8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左箭头 4">
            <a:hlinkClick r:id="rId3" action="ppaction://hlinksldjump"/>
            <a:extLst>
              <a:ext uri="{FF2B5EF4-FFF2-40B4-BE49-F238E27FC236}">
                <a16:creationId xmlns:a16="http://schemas.microsoft.com/office/drawing/2014/main" id="{C2DA5DE2-7D3B-494C-8305-A73A306B637A}"/>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1" name="文本框 7"/>
          <p:cNvSpPr txBox="1"/>
          <p:nvPr/>
        </p:nvSpPr>
        <p:spPr>
          <a:xfrm>
            <a:off x="838200" y="927100"/>
            <a:ext cx="9463088" cy="798513"/>
          </a:xfrm>
          <a:prstGeom prst="rect">
            <a:avLst/>
          </a:prstGeom>
          <a:noFill/>
          <a:ln w="9525">
            <a:noFill/>
          </a:ln>
        </p:spPr>
        <p:txBody>
          <a:bodyPr wrap="square" anchor="t">
            <a:spAutoFit/>
          </a:bodyPr>
          <a:lstStyle/>
          <a:p>
            <a:endParaRPr lang="zh-CN" altLang="en-US" sz="2800">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p:txBody>
      </p:sp>
      <p:sp>
        <p:nvSpPr>
          <p:cNvPr id="12293" name="文本框 7"/>
          <p:cNvSpPr txBox="1"/>
          <p:nvPr/>
        </p:nvSpPr>
        <p:spPr>
          <a:xfrm>
            <a:off x="838199" y="1231293"/>
            <a:ext cx="10397359" cy="4984750"/>
          </a:xfrm>
          <a:prstGeom prst="rect">
            <a:avLst/>
          </a:prstGeom>
          <a:noFill/>
          <a:ln w="9525">
            <a:noFill/>
          </a:ln>
        </p:spPr>
        <p:txBody>
          <a:bodyPr wrap="square" anchor="t">
            <a:spAutoFit/>
          </a:bodyPr>
          <a:lstStyle/>
          <a:p>
            <a:r>
              <a:rPr lang="zh-CN" altLang="en-US" sz="2000" dirty="0">
                <a:latin typeface="Arial" panose="020B0604020202020204" pitchFamily="34" charset="0"/>
                <a:ea typeface="宋体" panose="02010600030101010101" pitchFamily="2" charset="-122"/>
              </a:rPr>
              <a:t>模块并不是一个独立的程序，因此必须为每个单元测试开发驱动软件和存根软件。</a:t>
            </a:r>
          </a:p>
          <a:p>
            <a:r>
              <a:rPr lang="zh-CN" altLang="en-US" sz="2000" dirty="0">
                <a:latin typeface="Arial" panose="020B0604020202020204" pitchFamily="34" charset="0"/>
                <a:ea typeface="宋体" panose="02010600030101010101" pitchFamily="2" charset="-122"/>
              </a:rPr>
              <a:t>驱动程序也就是一个可直接运行的主程序</a:t>
            </a:r>
            <a:r>
              <a:rPr lang="en-US" altLang="zh-CN" sz="2000" dirty="0">
                <a:latin typeface="Arial" panose="020B0604020202020204" pitchFamily="34" charset="0"/>
                <a:ea typeface="宋体" panose="02010600030101010101" pitchFamily="2" charset="-122"/>
              </a:rPr>
              <a:t>(main</a:t>
            </a:r>
            <a:r>
              <a:rPr lang="zh-CN" altLang="en-US" sz="2000" dirty="0">
                <a:latin typeface="Arial" panose="020B0604020202020204" pitchFamily="34" charset="0"/>
                <a:ea typeface="宋体" panose="02010600030101010101" pitchFamily="2" charset="-122"/>
              </a:rPr>
              <a:t>函数，接收测试数据， 把数据传给制定模块，并且打印结果。</a:t>
            </a:r>
          </a:p>
          <a:p>
            <a:r>
              <a:rPr lang="zh-CN" altLang="en-US" sz="2000" dirty="0">
                <a:latin typeface="Arial" panose="020B0604020202020204" pitchFamily="34" charset="0"/>
                <a:ea typeface="宋体" panose="02010600030101010101" pitchFamily="2" charset="-122"/>
              </a:rPr>
              <a:t>存根程序使用被它代替的模块的接口，可能做少量的数据从操作，印出操作结果，并且把控制归还给调用它的模块。</a:t>
            </a:r>
          </a:p>
          <a:p>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模块的内聚程度高可以简化单元测试过程。如果每一个模块只完成一种功能，，则需要的测试方案数目将摩纳哥先减少，测试更加容易被发现。</a:t>
            </a:r>
          </a:p>
          <a:p>
            <a:endParaRPr lang="zh-CN" altLang="en-US" sz="2000" dirty="0">
              <a:latin typeface="Arial" panose="020B0604020202020204" pitchFamily="34" charset="0"/>
              <a:ea typeface="宋体" panose="02010600030101010101" pitchFamily="2" charset="-122"/>
            </a:endParaRPr>
          </a:p>
          <a:p>
            <a:r>
              <a:rPr lang="zh-CN" altLang="en-US" sz="2000" b="1" dirty="0">
                <a:latin typeface="Arial" panose="020B0604020202020204" pitchFamily="34" charset="0"/>
                <a:ea typeface="宋体" panose="02010600030101010101" pitchFamily="2" charset="-122"/>
              </a:rPr>
              <a:t>计算机测试和人工测试比较：</a:t>
            </a:r>
          </a:p>
          <a:p>
            <a:r>
              <a:rPr lang="zh-CN" altLang="en-US" sz="2000" b="1" dirty="0">
                <a:latin typeface="Arial" panose="020B0604020202020204" pitchFamily="34" charset="0"/>
                <a:ea typeface="宋体" panose="02010600030101010101" pitchFamily="2" charset="-122"/>
              </a:rPr>
              <a:t>人工代码审查会在一次审查会上发现很多错误，用计算机测试只能发现一个错误，且要修改后才能继续下一次设计，代码审查会减少系统验证的总工作量。</a:t>
            </a:r>
          </a:p>
          <a:p>
            <a:r>
              <a:rPr lang="zh-CN" altLang="en-US" sz="2000" b="1" dirty="0">
                <a:latin typeface="Arial" panose="020B0604020202020204" pitchFamily="34" charset="0"/>
                <a:ea typeface="宋体" panose="02010600030101010101" pitchFamily="2" charset="-122"/>
              </a:rPr>
              <a:t>实践表明，对于查找某些类型的错误来说，人工测试比计算机测试有效，而其他情况则相反。人工测试和计算机测试是相互补充的，相辅相成的，缺少其中任何一种方法会使查找错误的效率降低。</a:t>
            </a:r>
          </a:p>
          <a:p>
            <a:endParaRPr lang="zh-CN" altLang="en-US" dirty="0">
              <a:latin typeface="Arial" panose="020B0604020202020204" pitchFamily="34" charset="0"/>
              <a:ea typeface="宋体" panose="02010600030101010101" pitchFamily="2" charset="-122"/>
            </a:endParaRPr>
          </a:p>
        </p:txBody>
      </p:sp>
      <p:grpSp>
        <p:nvGrpSpPr>
          <p:cNvPr id="7" name="组合 6">
            <a:extLst>
              <a:ext uri="{FF2B5EF4-FFF2-40B4-BE49-F238E27FC236}">
                <a16:creationId xmlns:a16="http://schemas.microsoft.com/office/drawing/2014/main" id="{C83AB807-7D28-44E4-9079-AED1530D6150}"/>
              </a:ext>
            </a:extLst>
          </p:cNvPr>
          <p:cNvGrpSpPr/>
          <p:nvPr/>
        </p:nvGrpSpPr>
        <p:grpSpPr>
          <a:xfrm>
            <a:off x="0" y="619125"/>
            <a:ext cx="3370263" cy="493713"/>
            <a:chOff x="0" y="-635"/>
            <a:chExt cx="3370216" cy="494114"/>
          </a:xfrm>
        </p:grpSpPr>
        <p:grpSp>
          <p:nvGrpSpPr>
            <p:cNvPr id="8" name="组合 71">
              <a:extLst>
                <a:ext uri="{FF2B5EF4-FFF2-40B4-BE49-F238E27FC236}">
                  <a16:creationId xmlns:a16="http://schemas.microsoft.com/office/drawing/2014/main" id="{F9C1B872-8492-4888-A87B-E55A938A7BAF}"/>
                </a:ext>
              </a:extLst>
            </p:cNvPr>
            <p:cNvGrpSpPr/>
            <p:nvPr/>
          </p:nvGrpSpPr>
          <p:grpSpPr>
            <a:xfrm>
              <a:off x="0" y="-635"/>
              <a:ext cx="3370216" cy="494114"/>
              <a:chOff x="0" y="-635"/>
              <a:chExt cx="3370216" cy="494114"/>
            </a:xfrm>
          </p:grpSpPr>
          <p:sp>
            <p:nvSpPr>
              <p:cNvPr id="10" name="矩形 83">
                <a:extLst>
                  <a:ext uri="{FF2B5EF4-FFF2-40B4-BE49-F238E27FC236}">
                    <a16:creationId xmlns:a16="http://schemas.microsoft.com/office/drawing/2014/main" id="{2820985C-2746-442D-91AD-EA675D4EEF13}"/>
                  </a:ext>
                </a:extLst>
              </p:cNvPr>
              <p:cNvSpPr/>
              <p:nvPr/>
            </p:nvSpPr>
            <p:spPr>
              <a:xfrm>
                <a:off x="0" y="-635"/>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 name="直角三角形 84">
                <a:extLst>
                  <a:ext uri="{FF2B5EF4-FFF2-40B4-BE49-F238E27FC236}">
                    <a16:creationId xmlns:a16="http://schemas.microsoft.com/office/drawing/2014/main" id="{70C78138-B119-4F8B-9B92-4D3BD72540AD}"/>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 name="文本框 85">
              <a:extLst>
                <a:ext uri="{FF2B5EF4-FFF2-40B4-BE49-F238E27FC236}">
                  <a16:creationId xmlns:a16="http://schemas.microsoft.com/office/drawing/2014/main" id="{A631B3B6-4D7B-4AED-94EE-8B3DAD125A1F}"/>
                </a:ext>
              </a:extLst>
            </p:cNvPr>
            <p:cNvSpPr/>
            <p:nvPr/>
          </p:nvSpPr>
          <p:spPr>
            <a:xfrm>
              <a:off x="144273" y="22216"/>
              <a:ext cx="2489444" cy="462040"/>
            </a:xfrm>
            <a:prstGeom prst="rect">
              <a:avLst/>
            </a:prstGeom>
            <a:noFill/>
            <a:ln w="9525">
              <a:noFill/>
            </a:ln>
          </p:spPr>
          <p:txBody>
            <a:bodyPr wrap="square" anchor="t">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计算机测试</a:t>
              </a:r>
            </a:p>
          </p:txBody>
        </p:sp>
      </p:grpSp>
      <p:pic>
        <p:nvPicPr>
          <p:cNvPr id="12" name="图片 21">
            <a:extLst>
              <a:ext uri="{FF2B5EF4-FFF2-40B4-BE49-F238E27FC236}">
                <a16:creationId xmlns:a16="http://schemas.microsoft.com/office/drawing/2014/main" id="{0F865DE7-081E-4450-9D97-9866AFF5C1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左箭头 4">
            <a:hlinkClick r:id="rId3" action="ppaction://hlinksldjump"/>
            <a:extLst>
              <a:ext uri="{FF2B5EF4-FFF2-40B4-BE49-F238E27FC236}">
                <a16:creationId xmlns:a16="http://schemas.microsoft.com/office/drawing/2014/main" id="{3CA99D68-A47C-4F9A-AEFC-DC3412679215}"/>
              </a:ext>
            </a:extLst>
          </p:cNvPr>
          <p:cNvSpPr/>
          <p:nvPr/>
        </p:nvSpPr>
        <p:spPr>
          <a:xfrm>
            <a:off x="11595894" y="6508750"/>
            <a:ext cx="484188" cy="336947"/>
          </a:xfrm>
          <a:prstGeom prst="leftArrow">
            <a:avLst>
              <a:gd name="adj1" fmla="val 50000"/>
              <a:gd name="adj2" fmla="val 4999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4"/>
          <p:cNvSpPr/>
          <p:nvPr/>
        </p:nvSpPr>
        <p:spPr>
          <a:xfrm>
            <a:off x="877888" y="2224088"/>
            <a:ext cx="3379787" cy="433387"/>
          </a:xfrm>
          <a:prstGeom prst="rect">
            <a:avLst/>
          </a:prstGeom>
          <a:solidFill>
            <a:srgbClr val="F9F9F9"/>
          </a:solidFill>
          <a:ln w="12700">
            <a:noFill/>
          </a:ln>
        </p:spPr>
        <p:txBody>
          <a:bodyPr anchor="ctr"/>
          <a:lstStyle/>
          <a:p>
            <a:pPr algn="ctr"/>
            <a:r>
              <a:rPr lang="zh-CN" altLang="zh-CN" dirty="0">
                <a:solidFill>
                  <a:schemeClr val="tx1"/>
                </a:solidFill>
                <a:latin typeface="宋体" panose="02010600030101010101" pitchFamily="2" charset="-122"/>
                <a:ea typeface="宋体" panose="02010600030101010101" pitchFamily="2" charset="-122"/>
                <a:sym typeface="宋体" panose="02010600030101010101" pitchFamily="2" charset="-122"/>
              </a:rPr>
              <a:t>自顶向下集成</a:t>
            </a:r>
          </a:p>
        </p:txBody>
      </p:sp>
      <p:sp>
        <p:nvSpPr>
          <p:cNvPr id="11267" name="矩形 6"/>
          <p:cNvSpPr/>
          <p:nvPr/>
        </p:nvSpPr>
        <p:spPr>
          <a:xfrm>
            <a:off x="856933" y="2670175"/>
            <a:ext cx="3379787" cy="431800"/>
          </a:xfrm>
          <a:prstGeom prst="rect">
            <a:avLst/>
          </a:prstGeom>
          <a:solidFill>
            <a:srgbClr val="DCDCDC"/>
          </a:solidFill>
          <a:ln w="12700">
            <a:noFill/>
          </a:ln>
        </p:spPr>
        <p:txBody>
          <a:bodyPr anchor="ctr"/>
          <a:lstStyle/>
          <a:p>
            <a:pPr algn="ctr"/>
            <a:r>
              <a:rPr lang="zh-CN" altLang="zh-CN" dirty="0">
                <a:solidFill>
                  <a:schemeClr val="tx1"/>
                </a:solidFill>
                <a:latin typeface="宋体" panose="02010600030101010101" pitchFamily="2" charset="-122"/>
                <a:ea typeface="宋体" panose="02010600030101010101" pitchFamily="2" charset="-122"/>
                <a:sym typeface="宋体" panose="02010600030101010101" pitchFamily="2" charset="-122"/>
              </a:rPr>
              <a:t>自底向上集成</a:t>
            </a:r>
          </a:p>
        </p:txBody>
      </p:sp>
      <p:sp>
        <p:nvSpPr>
          <p:cNvPr id="11270" name="矩形 9"/>
          <p:cNvSpPr/>
          <p:nvPr/>
        </p:nvSpPr>
        <p:spPr>
          <a:xfrm>
            <a:off x="903288" y="3968750"/>
            <a:ext cx="3379787" cy="433388"/>
          </a:xfrm>
          <a:prstGeom prst="rect">
            <a:avLst/>
          </a:prstGeom>
          <a:solidFill>
            <a:srgbClr val="F9F9F9"/>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2" name="矩形 11"/>
          <p:cNvSpPr/>
          <p:nvPr/>
        </p:nvSpPr>
        <p:spPr>
          <a:xfrm>
            <a:off x="903288" y="4846638"/>
            <a:ext cx="3379787" cy="433387"/>
          </a:xfrm>
          <a:prstGeom prst="rect">
            <a:avLst/>
          </a:prstGeom>
          <a:solidFill>
            <a:srgbClr val="F9F9F9"/>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3" name="矩形 38"/>
          <p:cNvSpPr/>
          <p:nvPr/>
        </p:nvSpPr>
        <p:spPr>
          <a:xfrm>
            <a:off x="4489450" y="2224088"/>
            <a:ext cx="3379788" cy="433387"/>
          </a:xfrm>
          <a:prstGeom prst="rect">
            <a:avLst/>
          </a:prstGeom>
          <a:solidFill>
            <a:srgbClr val="F9F9F9"/>
          </a:solidFill>
          <a:ln w="12700">
            <a:noFill/>
          </a:ln>
        </p:spPr>
        <p:txBody>
          <a:bodyPr anchor="ctr"/>
          <a:lstStyle/>
          <a:p>
            <a:pPr algn="ctr"/>
            <a:r>
              <a:rPr lang="zh-CN" altLang="zh-CN" dirty="0">
                <a:solidFill>
                  <a:schemeClr val="tx1"/>
                </a:solidFill>
                <a:latin typeface="宋体" panose="02010600030101010101" pitchFamily="2" charset="-122"/>
                <a:ea typeface="宋体" panose="02010600030101010101" pitchFamily="2" charset="-122"/>
                <a:sym typeface="宋体" panose="02010600030101010101" pitchFamily="2" charset="-122"/>
              </a:rPr>
              <a:t>改进的自定向下测试</a:t>
            </a:r>
          </a:p>
        </p:txBody>
      </p:sp>
      <p:sp>
        <p:nvSpPr>
          <p:cNvPr id="11274" name="矩形 39"/>
          <p:cNvSpPr/>
          <p:nvPr/>
        </p:nvSpPr>
        <p:spPr>
          <a:xfrm>
            <a:off x="4489450" y="2670175"/>
            <a:ext cx="3379788" cy="431800"/>
          </a:xfrm>
          <a:prstGeom prst="rect">
            <a:avLst/>
          </a:prstGeom>
          <a:solidFill>
            <a:srgbClr val="DCDCDC"/>
          </a:solidFill>
          <a:ln w="12700">
            <a:noFill/>
          </a:ln>
        </p:spPr>
        <p:txBody>
          <a:bodyPr anchor="ctr"/>
          <a:lstStyle/>
          <a:p>
            <a:pPr algn="ctr"/>
            <a:r>
              <a:rPr lang="zh-CN" altLang="zh-CN" dirty="0">
                <a:solidFill>
                  <a:schemeClr val="tx1"/>
                </a:solidFill>
                <a:latin typeface="宋体" panose="02010600030101010101" pitchFamily="2" charset="-122"/>
                <a:ea typeface="宋体" panose="02010600030101010101" pitchFamily="2" charset="-122"/>
                <a:sym typeface="宋体" panose="02010600030101010101" pitchFamily="2" charset="-122"/>
              </a:rPr>
              <a:t>混合法</a:t>
            </a:r>
          </a:p>
        </p:txBody>
      </p:sp>
      <p:sp>
        <p:nvSpPr>
          <p:cNvPr id="11275" name="矩形 40"/>
          <p:cNvSpPr/>
          <p:nvPr/>
        </p:nvSpPr>
        <p:spPr>
          <a:xfrm>
            <a:off x="4489450" y="3101975"/>
            <a:ext cx="3379788" cy="433388"/>
          </a:xfrm>
          <a:prstGeom prst="rect">
            <a:avLst/>
          </a:prstGeom>
          <a:solidFill>
            <a:srgbClr val="F9F9F9"/>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9" name="矩形 44"/>
          <p:cNvSpPr/>
          <p:nvPr/>
        </p:nvSpPr>
        <p:spPr>
          <a:xfrm>
            <a:off x="4489450" y="4846638"/>
            <a:ext cx="3379788" cy="433387"/>
          </a:xfrm>
          <a:prstGeom prst="rect">
            <a:avLst/>
          </a:prstGeom>
          <a:solidFill>
            <a:srgbClr val="F9F9F9"/>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4" name="矩形 51"/>
          <p:cNvSpPr/>
          <p:nvPr/>
        </p:nvSpPr>
        <p:spPr>
          <a:xfrm>
            <a:off x="8074025" y="3968750"/>
            <a:ext cx="3381375" cy="433388"/>
          </a:xfrm>
          <a:prstGeom prst="rect">
            <a:avLst/>
          </a:prstGeom>
          <a:solidFill>
            <a:srgbClr val="F9F9F9"/>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6" name="矩形 53"/>
          <p:cNvSpPr/>
          <p:nvPr/>
        </p:nvSpPr>
        <p:spPr>
          <a:xfrm>
            <a:off x="8074025" y="4846638"/>
            <a:ext cx="3381375" cy="433387"/>
          </a:xfrm>
          <a:prstGeom prst="rect">
            <a:avLst/>
          </a:prstGeom>
          <a:solidFill>
            <a:srgbClr val="F9F9F9"/>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1287" name="组合 3"/>
          <p:cNvGrpSpPr/>
          <p:nvPr/>
        </p:nvGrpSpPr>
        <p:grpSpPr>
          <a:xfrm>
            <a:off x="0" y="512763"/>
            <a:ext cx="3492500" cy="460375"/>
            <a:chOff x="0" y="0"/>
            <a:chExt cx="3492137" cy="460079"/>
          </a:xfrm>
        </p:grpSpPr>
        <p:grpSp>
          <p:nvGrpSpPr>
            <p:cNvPr id="13335" name="组合 55"/>
            <p:cNvGrpSpPr/>
            <p:nvPr/>
          </p:nvGrpSpPr>
          <p:grpSpPr>
            <a:xfrm>
              <a:off x="0" y="25824"/>
              <a:ext cx="3492137" cy="410019"/>
              <a:chOff x="0" y="0"/>
              <a:chExt cx="3370216" cy="493479"/>
            </a:xfrm>
          </p:grpSpPr>
          <p:sp>
            <p:nvSpPr>
              <p:cNvPr id="13336" name="矩形 56"/>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7" name="直角三角形 66"/>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13338" name="文本框 67"/>
            <p:cNvSpPr/>
            <p:nvPr/>
          </p:nvSpPr>
          <p:spPr>
            <a:xfrm>
              <a:off x="877895" y="0"/>
              <a:ext cx="1407459" cy="460079"/>
            </a:xfrm>
            <a:prstGeom prst="rect">
              <a:avLst/>
            </a:prstGeom>
            <a:noFill/>
            <a:ln w="9525">
              <a:noFill/>
            </a:ln>
          </p:spPr>
          <p:txBody>
            <a:bodyPr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集成测试</a:t>
              </a:r>
            </a:p>
          </p:txBody>
        </p:sp>
      </p:grpSp>
      <p:grpSp>
        <p:nvGrpSpPr>
          <p:cNvPr id="11292" name="组合 5"/>
          <p:cNvGrpSpPr/>
          <p:nvPr/>
        </p:nvGrpSpPr>
        <p:grpSpPr>
          <a:xfrm>
            <a:off x="798513" y="1346200"/>
            <a:ext cx="3484562" cy="877888"/>
            <a:chOff x="0" y="0"/>
            <a:chExt cx="3485634" cy="878306"/>
          </a:xfrm>
        </p:grpSpPr>
        <p:sp>
          <p:nvSpPr>
            <p:cNvPr id="13340" name="矩形 1"/>
            <p:cNvSpPr/>
            <p:nvPr/>
          </p:nvSpPr>
          <p:spPr>
            <a:xfrm>
              <a:off x="104760" y="0"/>
              <a:ext cx="3380874" cy="878306"/>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41" name="直角三角形 58"/>
            <p:cNvSpPr/>
            <p:nvPr/>
          </p:nvSpPr>
          <p:spPr>
            <a:xfrm flipH="1">
              <a:off x="0" y="144077"/>
              <a:ext cx="120797" cy="45719"/>
            </a:xfrm>
            <a:prstGeom prst="rtTriangle">
              <a:avLst/>
            </a:prstGeom>
            <a:solidFill>
              <a:srgbClr val="E74C2E"/>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42" name="文本框 2"/>
            <p:cNvSpPr/>
            <p:nvPr/>
          </p:nvSpPr>
          <p:spPr>
            <a:xfrm>
              <a:off x="631384" y="207744"/>
              <a:ext cx="2853298" cy="460594"/>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两种集成测试</a:t>
              </a:r>
            </a:p>
          </p:txBody>
        </p:sp>
      </p:grpSp>
      <p:grpSp>
        <p:nvGrpSpPr>
          <p:cNvPr id="11298" name="组合 13"/>
          <p:cNvGrpSpPr/>
          <p:nvPr/>
        </p:nvGrpSpPr>
        <p:grpSpPr>
          <a:xfrm>
            <a:off x="4360863" y="1346200"/>
            <a:ext cx="3508375" cy="877888"/>
            <a:chOff x="0" y="0"/>
            <a:chExt cx="3508682" cy="878306"/>
          </a:xfrm>
        </p:grpSpPr>
        <p:sp>
          <p:nvSpPr>
            <p:cNvPr id="13344" name="矩形 37"/>
            <p:cNvSpPr/>
            <p:nvPr/>
          </p:nvSpPr>
          <p:spPr>
            <a:xfrm>
              <a:off x="127173" y="0"/>
              <a:ext cx="3380874" cy="878306"/>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45" name="直角三角形 62"/>
            <p:cNvSpPr/>
            <p:nvPr/>
          </p:nvSpPr>
          <p:spPr>
            <a:xfrm flipH="1">
              <a:off x="0" y="144077"/>
              <a:ext cx="120797" cy="45719"/>
            </a:xfrm>
            <a:prstGeom prst="rtTriangle">
              <a:avLst/>
            </a:prstGeom>
            <a:solidFill>
              <a:srgbClr val="E74C2E"/>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46" name="文本框 68"/>
            <p:cNvSpPr/>
            <p:nvPr/>
          </p:nvSpPr>
          <p:spPr>
            <a:xfrm>
              <a:off x="503508" y="237603"/>
              <a:ext cx="3005174" cy="460594"/>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集成测试策略</a:t>
              </a:r>
            </a:p>
          </p:txBody>
        </p:sp>
      </p:grpSp>
      <p:grpSp>
        <p:nvGrpSpPr>
          <p:cNvPr id="11304" name="组合 14"/>
          <p:cNvGrpSpPr/>
          <p:nvPr/>
        </p:nvGrpSpPr>
        <p:grpSpPr>
          <a:xfrm>
            <a:off x="7954963" y="1346200"/>
            <a:ext cx="3500437" cy="877888"/>
            <a:chOff x="0" y="0"/>
            <a:chExt cx="3499761" cy="878306"/>
          </a:xfrm>
        </p:grpSpPr>
        <p:sp>
          <p:nvSpPr>
            <p:cNvPr id="13348" name="矩形 46"/>
            <p:cNvSpPr/>
            <p:nvPr/>
          </p:nvSpPr>
          <p:spPr>
            <a:xfrm>
              <a:off x="118887" y="0"/>
              <a:ext cx="3380874" cy="878306"/>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49" name="直角三角形 65"/>
            <p:cNvSpPr/>
            <p:nvPr/>
          </p:nvSpPr>
          <p:spPr>
            <a:xfrm flipH="1">
              <a:off x="0" y="144077"/>
              <a:ext cx="120797" cy="45719"/>
            </a:xfrm>
            <a:prstGeom prst="rtTriangle">
              <a:avLst/>
            </a:prstGeom>
            <a:solidFill>
              <a:srgbClr val="E74C2E"/>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50" name="文本框 69"/>
            <p:cNvSpPr/>
            <p:nvPr/>
          </p:nvSpPr>
          <p:spPr>
            <a:xfrm>
              <a:off x="1028780" y="189938"/>
              <a:ext cx="1560673" cy="460594"/>
            </a:xfrm>
            <a:prstGeom prst="rect">
              <a:avLst/>
            </a:prstGeom>
            <a:noFill/>
            <a:ln w="9525">
              <a:noFill/>
            </a:ln>
          </p:spPr>
          <p:txBody>
            <a:bodyPr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回归测试</a:t>
              </a:r>
            </a:p>
          </p:txBody>
        </p:sp>
      </p:grpSp>
      <p:grpSp>
        <p:nvGrpSpPr>
          <p:cNvPr id="13360" name="组合 75"/>
          <p:cNvGrpSpPr/>
          <p:nvPr/>
        </p:nvGrpSpPr>
        <p:grpSpPr>
          <a:xfrm>
            <a:off x="11550650" y="6507163"/>
            <a:ext cx="298450" cy="300037"/>
            <a:chOff x="0" y="0"/>
            <a:chExt cx="299785" cy="299785"/>
          </a:xfrm>
        </p:grpSpPr>
        <p:sp>
          <p:nvSpPr>
            <p:cNvPr id="13361" name="椭圆 76"/>
            <p:cNvSpPr/>
            <p:nvPr/>
          </p:nvSpPr>
          <p:spPr>
            <a:xfrm>
              <a:off x="0" y="0"/>
              <a:ext cx="299785" cy="299785"/>
            </a:xfrm>
            <a:prstGeom prst="ellipse">
              <a:avLst/>
            </a:prstGeom>
            <a:solidFill>
              <a:srgbClr val="FCF8ED"/>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62" name="右箭头 77"/>
            <p:cNvSpPr/>
            <p:nvPr/>
          </p:nvSpPr>
          <p:spPr>
            <a:xfrm>
              <a:off x="89734" y="60159"/>
              <a:ext cx="144379" cy="168442"/>
            </a:xfrm>
            <a:prstGeom prst="rightArrow">
              <a:avLst>
                <a:gd name="adj1" fmla="val 50000"/>
                <a:gd name="adj2" fmla="val 50000"/>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13363" name="组合 78"/>
          <p:cNvGrpSpPr/>
          <p:nvPr/>
        </p:nvGrpSpPr>
        <p:grpSpPr>
          <a:xfrm flipH="1">
            <a:off x="11055350" y="6507163"/>
            <a:ext cx="300038" cy="300037"/>
            <a:chOff x="0" y="0"/>
            <a:chExt cx="299785" cy="299785"/>
          </a:xfrm>
        </p:grpSpPr>
        <p:sp>
          <p:nvSpPr>
            <p:cNvPr id="13364" name="椭圆 79"/>
            <p:cNvSpPr/>
            <p:nvPr/>
          </p:nvSpPr>
          <p:spPr>
            <a:xfrm>
              <a:off x="0" y="0"/>
              <a:ext cx="299785" cy="299785"/>
            </a:xfrm>
            <a:prstGeom prst="ellipse">
              <a:avLst/>
            </a:prstGeom>
            <a:solidFill>
              <a:srgbClr val="FCF8ED"/>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65" name="右箭头 80"/>
            <p:cNvSpPr/>
            <p:nvPr/>
          </p:nvSpPr>
          <p:spPr>
            <a:xfrm>
              <a:off x="89734" y="60159"/>
              <a:ext cx="144379" cy="168442"/>
            </a:xfrm>
            <a:prstGeom prst="rightArrow">
              <a:avLst>
                <a:gd name="adj1" fmla="val 50000"/>
                <a:gd name="adj2" fmla="val 50000"/>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13366" name="文本框 73"/>
          <p:cNvSpPr/>
          <p:nvPr/>
        </p:nvSpPr>
        <p:spPr>
          <a:xfrm>
            <a:off x="165100" y="6472238"/>
            <a:ext cx="784225" cy="369887"/>
          </a:xfrm>
          <a:prstGeom prst="rect">
            <a:avLst/>
          </a:prstGeom>
          <a:noFill/>
          <a:ln w="9525">
            <a:noFill/>
          </a:ln>
        </p:spPr>
        <p:txBody>
          <a:bodyPr anchor="t">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页码</a:t>
            </a:r>
          </a:p>
        </p:txBody>
      </p:sp>
      <p:sp>
        <p:nvSpPr>
          <p:cNvPr id="13367" name="右箭头 3">
            <a:hlinkClick r:id="rId2" action="ppaction://hlinksldjump"/>
          </p:cNvPr>
          <p:cNvSpPr/>
          <p:nvPr/>
        </p:nvSpPr>
        <p:spPr>
          <a:xfrm>
            <a:off x="9274175" y="2224088"/>
            <a:ext cx="979488" cy="485775"/>
          </a:xfrm>
          <a:prstGeom prst="rightArrow">
            <a:avLst>
              <a:gd name="adj1" fmla="val 50000"/>
              <a:gd name="adj2" fmla="val 50007"/>
            </a:avLst>
          </a:prstGeom>
          <a:gradFill rotWithShape="1">
            <a:gsLst>
              <a:gs pos="0">
                <a:srgbClr val="14CD68"/>
              </a:gs>
              <a:gs pos="100000">
                <a:srgbClr val="0B6E38"/>
              </a:gs>
            </a:gsLst>
            <a:lin ang="5400000"/>
            <a:tileRect/>
          </a:gra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
        <p:nvSpPr>
          <p:cNvPr id="13368" name="右箭头 5">
            <a:hlinkClick r:id="rId2" action="ppaction://hlinksldjump"/>
          </p:cNvPr>
          <p:cNvSpPr/>
          <p:nvPr/>
        </p:nvSpPr>
        <p:spPr>
          <a:xfrm>
            <a:off x="5689600" y="3186430"/>
            <a:ext cx="977900" cy="485775"/>
          </a:xfrm>
          <a:prstGeom prst="rightArrow">
            <a:avLst>
              <a:gd name="adj1" fmla="val 50000"/>
              <a:gd name="adj2" fmla="val 49926"/>
            </a:avLst>
          </a:prstGeom>
          <a:gradFill rotWithShape="1">
            <a:gsLst>
              <a:gs pos="0">
                <a:srgbClr val="14CD68"/>
              </a:gs>
              <a:gs pos="100000">
                <a:srgbClr val="0B6E38"/>
              </a:gs>
            </a:gsLst>
            <a:lin ang="5400000"/>
            <a:tileRect/>
          </a:gra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sp>
        <p:nvSpPr>
          <p:cNvPr id="13369" name="右箭头 6">
            <a:hlinkClick r:id="rId3" action="ppaction://hlinksldjump"/>
          </p:cNvPr>
          <p:cNvSpPr/>
          <p:nvPr/>
        </p:nvSpPr>
        <p:spPr>
          <a:xfrm>
            <a:off x="2058035" y="3186430"/>
            <a:ext cx="977900" cy="485775"/>
          </a:xfrm>
          <a:prstGeom prst="rightArrow">
            <a:avLst>
              <a:gd name="adj1" fmla="val 50000"/>
              <a:gd name="adj2" fmla="val 49926"/>
            </a:avLst>
          </a:prstGeom>
          <a:gradFill rotWithShape="1">
            <a:gsLst>
              <a:gs pos="0">
                <a:srgbClr val="14CD68"/>
              </a:gs>
              <a:gs pos="100000">
                <a:srgbClr val="0B6E38"/>
              </a:gs>
            </a:gsLst>
            <a:lin ang="5400000"/>
            <a:tileRect/>
          </a:gradFill>
          <a:ln w="9525" cap="flat" cmpd="sng">
            <a:solidFill>
              <a:schemeClr val="tx1"/>
            </a:solidFill>
            <a:prstDash val="solid"/>
            <a:round/>
            <a:headEnd type="none" w="med" len="med"/>
            <a:tailEnd type="none" w="med" len="med"/>
          </a:ln>
        </p:spPr>
        <p:txBody>
          <a:bodyPr wrap="square" lIns="91440" tIns="45720" rIns="91440" bIns="45720" anchor="t"/>
          <a:lstStyle/>
          <a:p>
            <a:pPr defTabSz="914400"/>
            <a:endParaRPr lang="zh-CN" altLang="en-US">
              <a:latin typeface="Arial" panose="020B0604020202020204" pitchFamily="34" charset="0"/>
              <a:ea typeface="宋体" panose="02010600030101010101" pitchFamily="2" charset="-122"/>
            </a:endParaRPr>
          </a:p>
        </p:txBody>
      </p:sp>
      <p:pic>
        <p:nvPicPr>
          <p:cNvPr id="39" name="图片 21">
            <a:extLst>
              <a:ext uri="{FF2B5EF4-FFF2-40B4-BE49-F238E27FC236}">
                <a16:creationId xmlns:a16="http://schemas.microsoft.com/office/drawing/2014/main" id="{DB42E511-81FF-4CE8-B809-F961BF0553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87"/>
                                        </p:tgtEl>
                                        <p:attrNameLst>
                                          <p:attrName>style.visibility</p:attrName>
                                        </p:attrNameLst>
                                      </p:cBhvr>
                                      <p:to>
                                        <p:strVal val="visible"/>
                                      </p:to>
                                    </p:set>
                                    <p:anim calcmode="lin" valueType="num">
                                      <p:cBhvr>
                                        <p:cTn id="7" dur="250" fill="hold"/>
                                        <p:tgtEl>
                                          <p:spTgt spid="11287"/>
                                        </p:tgtEl>
                                        <p:attrNameLst>
                                          <p:attrName>ppt_x</p:attrName>
                                        </p:attrNameLst>
                                      </p:cBhvr>
                                      <p:tavLst>
                                        <p:tav tm="0">
                                          <p:val>
                                            <p:strVal val="0-#ppt_w/2"/>
                                          </p:val>
                                        </p:tav>
                                        <p:tav tm="100000">
                                          <p:val>
                                            <p:strVal val="#ppt_x"/>
                                          </p:val>
                                        </p:tav>
                                      </p:tavLst>
                                    </p:anim>
                                    <p:anim calcmode="lin" valueType="num">
                                      <p:cBhvr>
                                        <p:cTn id="8" dur="250" fill="hold"/>
                                        <p:tgtEl>
                                          <p:spTgt spid="1128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292"/>
                                        </p:tgtEl>
                                        <p:attrNameLst>
                                          <p:attrName>style.visibility</p:attrName>
                                        </p:attrNameLst>
                                      </p:cBhvr>
                                      <p:to>
                                        <p:strVal val="visible"/>
                                      </p:to>
                                    </p:set>
                                    <p:anim calcmode="lin" valueType="num">
                                      <p:cBhvr>
                                        <p:cTn id="12" dur="500" fill="hold"/>
                                        <p:tgtEl>
                                          <p:spTgt spid="11292"/>
                                        </p:tgtEl>
                                        <p:attrNameLst>
                                          <p:attrName>ppt_x</p:attrName>
                                        </p:attrNameLst>
                                      </p:cBhvr>
                                      <p:tavLst>
                                        <p:tav tm="0">
                                          <p:val>
                                            <p:strVal val="0-#ppt_w/2"/>
                                          </p:val>
                                        </p:tav>
                                        <p:tav tm="100000">
                                          <p:val>
                                            <p:strVal val="#ppt_x"/>
                                          </p:val>
                                        </p:tav>
                                      </p:tavLst>
                                    </p:anim>
                                    <p:anim calcmode="lin" valueType="num">
                                      <p:cBhvr>
                                        <p:cTn id="13" dur="500" fill="hold"/>
                                        <p:tgtEl>
                                          <p:spTgt spid="1129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250"/>
                                  </p:stCondLst>
                                  <p:childTnLst>
                                    <p:set>
                                      <p:cBhvr>
                                        <p:cTn id="15" dur="1" fill="hold">
                                          <p:stCondLst>
                                            <p:cond delay="0"/>
                                          </p:stCondLst>
                                        </p:cTn>
                                        <p:tgtEl>
                                          <p:spTgt spid="11298"/>
                                        </p:tgtEl>
                                        <p:attrNameLst>
                                          <p:attrName>style.visibility</p:attrName>
                                        </p:attrNameLst>
                                      </p:cBhvr>
                                      <p:to>
                                        <p:strVal val="visible"/>
                                      </p:to>
                                    </p:set>
                                    <p:anim calcmode="lin" valueType="num">
                                      <p:cBhvr>
                                        <p:cTn id="16" dur="500" fill="hold"/>
                                        <p:tgtEl>
                                          <p:spTgt spid="11298"/>
                                        </p:tgtEl>
                                        <p:attrNameLst>
                                          <p:attrName>ppt_x</p:attrName>
                                        </p:attrNameLst>
                                      </p:cBhvr>
                                      <p:tavLst>
                                        <p:tav tm="0">
                                          <p:val>
                                            <p:strVal val="0-#ppt_w/2"/>
                                          </p:val>
                                        </p:tav>
                                        <p:tav tm="100000">
                                          <p:val>
                                            <p:strVal val="#ppt_x"/>
                                          </p:val>
                                        </p:tav>
                                      </p:tavLst>
                                    </p:anim>
                                    <p:anim calcmode="lin" valueType="num">
                                      <p:cBhvr>
                                        <p:cTn id="17" dur="500" fill="hold"/>
                                        <p:tgtEl>
                                          <p:spTgt spid="11298"/>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500"/>
                                  </p:stCondLst>
                                  <p:childTnLst>
                                    <p:set>
                                      <p:cBhvr>
                                        <p:cTn id="19" dur="1" fill="hold">
                                          <p:stCondLst>
                                            <p:cond delay="0"/>
                                          </p:stCondLst>
                                        </p:cTn>
                                        <p:tgtEl>
                                          <p:spTgt spid="11304"/>
                                        </p:tgtEl>
                                        <p:attrNameLst>
                                          <p:attrName>style.visibility</p:attrName>
                                        </p:attrNameLst>
                                      </p:cBhvr>
                                      <p:to>
                                        <p:strVal val="visible"/>
                                      </p:to>
                                    </p:set>
                                    <p:anim calcmode="lin" valueType="num">
                                      <p:cBhvr>
                                        <p:cTn id="20" dur="500" fill="hold"/>
                                        <p:tgtEl>
                                          <p:spTgt spid="11304"/>
                                        </p:tgtEl>
                                        <p:attrNameLst>
                                          <p:attrName>ppt_x</p:attrName>
                                        </p:attrNameLst>
                                      </p:cBhvr>
                                      <p:tavLst>
                                        <p:tav tm="0">
                                          <p:val>
                                            <p:strVal val="0-#ppt_w/2"/>
                                          </p:val>
                                        </p:tav>
                                        <p:tav tm="100000">
                                          <p:val>
                                            <p:strVal val="#ppt_x"/>
                                          </p:val>
                                        </p:tav>
                                      </p:tavLst>
                                    </p:anim>
                                    <p:anim calcmode="lin" valueType="num">
                                      <p:cBhvr>
                                        <p:cTn id="21" dur="500" fill="hold"/>
                                        <p:tgtEl>
                                          <p:spTgt spid="11304"/>
                                        </p:tgtEl>
                                        <p:attrNameLst>
                                          <p:attrName>ppt_y</p:attrName>
                                        </p:attrNameLst>
                                      </p:cBhvr>
                                      <p:tavLst>
                                        <p:tav tm="0">
                                          <p:val>
                                            <p:strVal val="#ppt_y"/>
                                          </p:val>
                                        </p:tav>
                                        <p:tav tm="100000">
                                          <p:val>
                                            <p:strVal val="#ppt_y"/>
                                          </p:val>
                                        </p:tav>
                                      </p:tavLst>
                                    </p:anim>
                                  </p:childTnLst>
                                </p:cTn>
                              </p:par>
                              <p:par>
                                <p:cTn id="22" presetID="17" presetClass="entr" presetSubtype="10" fill="hold" grpId="0" nodeType="withEffect">
                                  <p:stCondLst>
                                    <p:cond delay="500"/>
                                  </p:stCondLst>
                                  <p:childTnLst>
                                    <p:set>
                                      <p:cBhvr>
                                        <p:cTn id="23" dur="1" fill="hold">
                                          <p:stCondLst>
                                            <p:cond delay="0"/>
                                          </p:stCondLst>
                                        </p:cTn>
                                        <p:tgtEl>
                                          <p:spTgt spid="11266"/>
                                        </p:tgtEl>
                                        <p:attrNameLst>
                                          <p:attrName>style.visibility</p:attrName>
                                        </p:attrNameLst>
                                      </p:cBhvr>
                                      <p:to>
                                        <p:strVal val="visible"/>
                                      </p:to>
                                    </p:set>
                                    <p:anim calcmode="lin" valueType="num">
                                      <p:cBhvr>
                                        <p:cTn id="24" dur="500" fill="hold"/>
                                        <p:tgtEl>
                                          <p:spTgt spid="11266"/>
                                        </p:tgtEl>
                                        <p:attrNameLst>
                                          <p:attrName>ppt_w</p:attrName>
                                        </p:attrNameLst>
                                      </p:cBhvr>
                                      <p:tavLst>
                                        <p:tav tm="0">
                                          <p:val>
                                            <p:fltVal val="0"/>
                                          </p:val>
                                        </p:tav>
                                        <p:tav tm="100000">
                                          <p:val>
                                            <p:strVal val="#ppt_w"/>
                                          </p:val>
                                        </p:tav>
                                      </p:tavLst>
                                    </p:anim>
                                    <p:anim calcmode="lin" valueType="num">
                                      <p:cBhvr>
                                        <p:cTn id="25" dur="500" fill="hold"/>
                                        <p:tgtEl>
                                          <p:spTgt spid="11266"/>
                                        </p:tgtEl>
                                        <p:attrNameLst>
                                          <p:attrName>ppt_h</p:attrName>
                                        </p:attrNameLst>
                                      </p:cBhvr>
                                      <p:tavLst>
                                        <p:tav tm="0">
                                          <p:val>
                                            <p:strVal val="#ppt_h"/>
                                          </p:val>
                                        </p:tav>
                                        <p:tav tm="100000">
                                          <p:val>
                                            <p:strVal val="#ppt_h"/>
                                          </p:val>
                                        </p:tav>
                                      </p:tavLst>
                                    </p:anim>
                                  </p:childTnLst>
                                </p:cTn>
                              </p:par>
                              <p:par>
                                <p:cTn id="26" presetID="17" presetClass="entr" presetSubtype="10" fill="hold" grpId="0" nodeType="withEffect">
                                  <p:stCondLst>
                                    <p:cond delay="500"/>
                                  </p:stCondLst>
                                  <p:childTnLst>
                                    <p:set>
                                      <p:cBhvr>
                                        <p:cTn id="27" dur="1" fill="hold">
                                          <p:stCondLst>
                                            <p:cond delay="0"/>
                                          </p:stCondLst>
                                        </p:cTn>
                                        <p:tgtEl>
                                          <p:spTgt spid="11267"/>
                                        </p:tgtEl>
                                        <p:attrNameLst>
                                          <p:attrName>style.visibility</p:attrName>
                                        </p:attrNameLst>
                                      </p:cBhvr>
                                      <p:to>
                                        <p:strVal val="visible"/>
                                      </p:to>
                                    </p:set>
                                    <p:anim calcmode="lin" valueType="num">
                                      <p:cBhvr>
                                        <p:cTn id="28" dur="500" fill="hold"/>
                                        <p:tgtEl>
                                          <p:spTgt spid="11267"/>
                                        </p:tgtEl>
                                        <p:attrNameLst>
                                          <p:attrName>ppt_w</p:attrName>
                                        </p:attrNameLst>
                                      </p:cBhvr>
                                      <p:tavLst>
                                        <p:tav tm="0">
                                          <p:val>
                                            <p:fltVal val="0"/>
                                          </p:val>
                                        </p:tav>
                                        <p:tav tm="100000">
                                          <p:val>
                                            <p:strVal val="#ppt_w"/>
                                          </p:val>
                                        </p:tav>
                                      </p:tavLst>
                                    </p:anim>
                                    <p:anim calcmode="lin" valueType="num">
                                      <p:cBhvr>
                                        <p:cTn id="29" dur="500" fill="hold"/>
                                        <p:tgtEl>
                                          <p:spTgt spid="11267"/>
                                        </p:tgtEl>
                                        <p:attrNameLst>
                                          <p:attrName>ppt_h</p:attrName>
                                        </p:attrNameLst>
                                      </p:cBhvr>
                                      <p:tavLst>
                                        <p:tav tm="0">
                                          <p:val>
                                            <p:strVal val="#ppt_h"/>
                                          </p:val>
                                        </p:tav>
                                        <p:tav tm="100000">
                                          <p:val>
                                            <p:strVal val="#ppt_h"/>
                                          </p:val>
                                        </p:tav>
                                      </p:tavLst>
                                    </p:anim>
                                  </p:childTnLst>
                                </p:cTn>
                              </p:par>
                              <p:par>
                                <p:cTn id="30" presetID="17" presetClass="entr" presetSubtype="10" fill="hold" grpId="0" nodeType="withEffect">
                                  <p:stCondLst>
                                    <p:cond delay="500"/>
                                  </p:stCondLst>
                                  <p:childTnLst>
                                    <p:set>
                                      <p:cBhvr>
                                        <p:cTn id="31" dur="1" fill="hold">
                                          <p:stCondLst>
                                            <p:cond delay="0"/>
                                          </p:stCondLst>
                                        </p:cTn>
                                        <p:tgtEl>
                                          <p:spTgt spid="11270"/>
                                        </p:tgtEl>
                                        <p:attrNameLst>
                                          <p:attrName>style.visibility</p:attrName>
                                        </p:attrNameLst>
                                      </p:cBhvr>
                                      <p:to>
                                        <p:strVal val="visible"/>
                                      </p:to>
                                    </p:set>
                                    <p:anim calcmode="lin" valueType="num">
                                      <p:cBhvr>
                                        <p:cTn id="32" dur="500" fill="hold"/>
                                        <p:tgtEl>
                                          <p:spTgt spid="11270"/>
                                        </p:tgtEl>
                                        <p:attrNameLst>
                                          <p:attrName>ppt_w</p:attrName>
                                        </p:attrNameLst>
                                      </p:cBhvr>
                                      <p:tavLst>
                                        <p:tav tm="0">
                                          <p:val>
                                            <p:fltVal val="0"/>
                                          </p:val>
                                        </p:tav>
                                        <p:tav tm="100000">
                                          <p:val>
                                            <p:strVal val="#ppt_w"/>
                                          </p:val>
                                        </p:tav>
                                      </p:tavLst>
                                    </p:anim>
                                    <p:anim calcmode="lin" valueType="num">
                                      <p:cBhvr>
                                        <p:cTn id="33" dur="500" fill="hold"/>
                                        <p:tgtEl>
                                          <p:spTgt spid="11270"/>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500"/>
                                  </p:stCondLst>
                                  <p:childTnLst>
                                    <p:set>
                                      <p:cBhvr>
                                        <p:cTn id="35" dur="1" fill="hold">
                                          <p:stCondLst>
                                            <p:cond delay="0"/>
                                          </p:stCondLst>
                                        </p:cTn>
                                        <p:tgtEl>
                                          <p:spTgt spid="11272"/>
                                        </p:tgtEl>
                                        <p:attrNameLst>
                                          <p:attrName>style.visibility</p:attrName>
                                        </p:attrNameLst>
                                      </p:cBhvr>
                                      <p:to>
                                        <p:strVal val="visible"/>
                                      </p:to>
                                    </p:set>
                                    <p:anim calcmode="lin" valueType="num">
                                      <p:cBhvr>
                                        <p:cTn id="36" dur="500" fill="hold"/>
                                        <p:tgtEl>
                                          <p:spTgt spid="11272"/>
                                        </p:tgtEl>
                                        <p:attrNameLst>
                                          <p:attrName>ppt_w</p:attrName>
                                        </p:attrNameLst>
                                      </p:cBhvr>
                                      <p:tavLst>
                                        <p:tav tm="0">
                                          <p:val>
                                            <p:fltVal val="0"/>
                                          </p:val>
                                        </p:tav>
                                        <p:tav tm="100000">
                                          <p:val>
                                            <p:strVal val="#ppt_w"/>
                                          </p:val>
                                        </p:tav>
                                      </p:tavLst>
                                    </p:anim>
                                    <p:anim calcmode="lin" valueType="num">
                                      <p:cBhvr>
                                        <p:cTn id="37" dur="500" fill="hold"/>
                                        <p:tgtEl>
                                          <p:spTgt spid="11272"/>
                                        </p:tgtEl>
                                        <p:attrNameLst>
                                          <p:attrName>ppt_h</p:attrName>
                                        </p:attrNameLst>
                                      </p:cBhvr>
                                      <p:tavLst>
                                        <p:tav tm="0">
                                          <p:val>
                                            <p:strVal val="#ppt_h"/>
                                          </p:val>
                                        </p:tav>
                                        <p:tav tm="100000">
                                          <p:val>
                                            <p:strVal val="#ppt_h"/>
                                          </p:val>
                                        </p:tav>
                                      </p:tavLst>
                                    </p:anim>
                                  </p:childTnLst>
                                </p:cTn>
                              </p:par>
                              <p:par>
                                <p:cTn id="38" presetID="17" presetClass="entr" presetSubtype="10" fill="hold" grpId="0" nodeType="withEffect">
                                  <p:stCondLst>
                                    <p:cond delay="500"/>
                                  </p:stCondLst>
                                  <p:childTnLst>
                                    <p:set>
                                      <p:cBhvr>
                                        <p:cTn id="39" dur="1" fill="hold">
                                          <p:stCondLst>
                                            <p:cond delay="0"/>
                                          </p:stCondLst>
                                        </p:cTn>
                                        <p:tgtEl>
                                          <p:spTgt spid="11273"/>
                                        </p:tgtEl>
                                        <p:attrNameLst>
                                          <p:attrName>style.visibility</p:attrName>
                                        </p:attrNameLst>
                                      </p:cBhvr>
                                      <p:to>
                                        <p:strVal val="visible"/>
                                      </p:to>
                                    </p:set>
                                    <p:anim calcmode="lin" valueType="num">
                                      <p:cBhvr>
                                        <p:cTn id="40" dur="500" fill="hold"/>
                                        <p:tgtEl>
                                          <p:spTgt spid="11273"/>
                                        </p:tgtEl>
                                        <p:attrNameLst>
                                          <p:attrName>ppt_w</p:attrName>
                                        </p:attrNameLst>
                                      </p:cBhvr>
                                      <p:tavLst>
                                        <p:tav tm="0">
                                          <p:val>
                                            <p:fltVal val="0"/>
                                          </p:val>
                                        </p:tav>
                                        <p:tav tm="100000">
                                          <p:val>
                                            <p:strVal val="#ppt_w"/>
                                          </p:val>
                                        </p:tav>
                                      </p:tavLst>
                                    </p:anim>
                                    <p:anim calcmode="lin" valueType="num">
                                      <p:cBhvr>
                                        <p:cTn id="41" dur="500" fill="hold"/>
                                        <p:tgtEl>
                                          <p:spTgt spid="11273"/>
                                        </p:tgtEl>
                                        <p:attrNameLst>
                                          <p:attrName>ppt_h</p:attrName>
                                        </p:attrNameLst>
                                      </p:cBhvr>
                                      <p:tavLst>
                                        <p:tav tm="0">
                                          <p:val>
                                            <p:strVal val="#ppt_h"/>
                                          </p:val>
                                        </p:tav>
                                        <p:tav tm="100000">
                                          <p:val>
                                            <p:strVal val="#ppt_h"/>
                                          </p:val>
                                        </p:tav>
                                      </p:tavLst>
                                    </p:anim>
                                  </p:childTnLst>
                                </p:cTn>
                              </p:par>
                              <p:par>
                                <p:cTn id="42" presetID="17" presetClass="entr" presetSubtype="10" fill="hold" grpId="0" nodeType="withEffect">
                                  <p:stCondLst>
                                    <p:cond delay="500"/>
                                  </p:stCondLst>
                                  <p:childTnLst>
                                    <p:set>
                                      <p:cBhvr>
                                        <p:cTn id="43" dur="1" fill="hold">
                                          <p:stCondLst>
                                            <p:cond delay="0"/>
                                          </p:stCondLst>
                                        </p:cTn>
                                        <p:tgtEl>
                                          <p:spTgt spid="11274"/>
                                        </p:tgtEl>
                                        <p:attrNameLst>
                                          <p:attrName>style.visibility</p:attrName>
                                        </p:attrNameLst>
                                      </p:cBhvr>
                                      <p:to>
                                        <p:strVal val="visible"/>
                                      </p:to>
                                    </p:set>
                                    <p:anim calcmode="lin" valueType="num">
                                      <p:cBhvr>
                                        <p:cTn id="44" dur="500" fill="hold"/>
                                        <p:tgtEl>
                                          <p:spTgt spid="11274"/>
                                        </p:tgtEl>
                                        <p:attrNameLst>
                                          <p:attrName>ppt_w</p:attrName>
                                        </p:attrNameLst>
                                      </p:cBhvr>
                                      <p:tavLst>
                                        <p:tav tm="0">
                                          <p:val>
                                            <p:fltVal val="0"/>
                                          </p:val>
                                        </p:tav>
                                        <p:tav tm="100000">
                                          <p:val>
                                            <p:strVal val="#ppt_w"/>
                                          </p:val>
                                        </p:tav>
                                      </p:tavLst>
                                    </p:anim>
                                    <p:anim calcmode="lin" valueType="num">
                                      <p:cBhvr>
                                        <p:cTn id="45" dur="500" fill="hold"/>
                                        <p:tgtEl>
                                          <p:spTgt spid="11274"/>
                                        </p:tgtEl>
                                        <p:attrNameLst>
                                          <p:attrName>ppt_h</p:attrName>
                                        </p:attrNameLst>
                                      </p:cBhvr>
                                      <p:tavLst>
                                        <p:tav tm="0">
                                          <p:val>
                                            <p:strVal val="#ppt_h"/>
                                          </p:val>
                                        </p:tav>
                                        <p:tav tm="100000">
                                          <p:val>
                                            <p:strVal val="#ppt_h"/>
                                          </p:val>
                                        </p:tav>
                                      </p:tavLst>
                                    </p:anim>
                                  </p:childTnLst>
                                </p:cTn>
                              </p:par>
                              <p:par>
                                <p:cTn id="46" presetID="17" presetClass="entr" presetSubtype="10" fill="hold" grpId="0" nodeType="withEffect">
                                  <p:stCondLst>
                                    <p:cond delay="500"/>
                                  </p:stCondLst>
                                  <p:childTnLst>
                                    <p:set>
                                      <p:cBhvr>
                                        <p:cTn id="47" dur="1" fill="hold">
                                          <p:stCondLst>
                                            <p:cond delay="0"/>
                                          </p:stCondLst>
                                        </p:cTn>
                                        <p:tgtEl>
                                          <p:spTgt spid="11275"/>
                                        </p:tgtEl>
                                        <p:attrNameLst>
                                          <p:attrName>style.visibility</p:attrName>
                                        </p:attrNameLst>
                                      </p:cBhvr>
                                      <p:to>
                                        <p:strVal val="visible"/>
                                      </p:to>
                                    </p:set>
                                    <p:anim calcmode="lin" valueType="num">
                                      <p:cBhvr>
                                        <p:cTn id="48" dur="500" fill="hold"/>
                                        <p:tgtEl>
                                          <p:spTgt spid="11275"/>
                                        </p:tgtEl>
                                        <p:attrNameLst>
                                          <p:attrName>ppt_w</p:attrName>
                                        </p:attrNameLst>
                                      </p:cBhvr>
                                      <p:tavLst>
                                        <p:tav tm="0">
                                          <p:val>
                                            <p:fltVal val="0"/>
                                          </p:val>
                                        </p:tav>
                                        <p:tav tm="100000">
                                          <p:val>
                                            <p:strVal val="#ppt_w"/>
                                          </p:val>
                                        </p:tav>
                                      </p:tavLst>
                                    </p:anim>
                                    <p:anim calcmode="lin" valueType="num">
                                      <p:cBhvr>
                                        <p:cTn id="49" dur="500" fill="hold"/>
                                        <p:tgtEl>
                                          <p:spTgt spid="11275"/>
                                        </p:tgtEl>
                                        <p:attrNameLst>
                                          <p:attrName>ppt_h</p:attrName>
                                        </p:attrNameLst>
                                      </p:cBhvr>
                                      <p:tavLst>
                                        <p:tav tm="0">
                                          <p:val>
                                            <p:strVal val="#ppt_h"/>
                                          </p:val>
                                        </p:tav>
                                        <p:tav tm="100000">
                                          <p:val>
                                            <p:strVal val="#ppt_h"/>
                                          </p:val>
                                        </p:tav>
                                      </p:tavLst>
                                    </p:anim>
                                  </p:childTnLst>
                                </p:cTn>
                              </p:par>
                              <p:par>
                                <p:cTn id="50" presetID="17" presetClass="entr" presetSubtype="10" fill="hold" grpId="0" nodeType="withEffect">
                                  <p:stCondLst>
                                    <p:cond delay="500"/>
                                  </p:stCondLst>
                                  <p:childTnLst>
                                    <p:set>
                                      <p:cBhvr>
                                        <p:cTn id="51" dur="1" fill="hold">
                                          <p:stCondLst>
                                            <p:cond delay="0"/>
                                          </p:stCondLst>
                                        </p:cTn>
                                        <p:tgtEl>
                                          <p:spTgt spid="11279"/>
                                        </p:tgtEl>
                                        <p:attrNameLst>
                                          <p:attrName>style.visibility</p:attrName>
                                        </p:attrNameLst>
                                      </p:cBhvr>
                                      <p:to>
                                        <p:strVal val="visible"/>
                                      </p:to>
                                    </p:set>
                                    <p:anim calcmode="lin" valueType="num">
                                      <p:cBhvr>
                                        <p:cTn id="52" dur="500" fill="hold"/>
                                        <p:tgtEl>
                                          <p:spTgt spid="11279"/>
                                        </p:tgtEl>
                                        <p:attrNameLst>
                                          <p:attrName>ppt_w</p:attrName>
                                        </p:attrNameLst>
                                      </p:cBhvr>
                                      <p:tavLst>
                                        <p:tav tm="0">
                                          <p:val>
                                            <p:fltVal val="0"/>
                                          </p:val>
                                        </p:tav>
                                        <p:tav tm="100000">
                                          <p:val>
                                            <p:strVal val="#ppt_w"/>
                                          </p:val>
                                        </p:tav>
                                      </p:tavLst>
                                    </p:anim>
                                    <p:anim calcmode="lin" valueType="num">
                                      <p:cBhvr>
                                        <p:cTn id="53" dur="500" fill="hold"/>
                                        <p:tgtEl>
                                          <p:spTgt spid="11279"/>
                                        </p:tgtEl>
                                        <p:attrNameLst>
                                          <p:attrName>ppt_h</p:attrName>
                                        </p:attrNameLst>
                                      </p:cBhvr>
                                      <p:tavLst>
                                        <p:tav tm="0">
                                          <p:val>
                                            <p:strVal val="#ppt_h"/>
                                          </p:val>
                                        </p:tav>
                                        <p:tav tm="100000">
                                          <p:val>
                                            <p:strVal val="#ppt_h"/>
                                          </p:val>
                                        </p:tav>
                                      </p:tavLst>
                                    </p:anim>
                                  </p:childTnLst>
                                </p:cTn>
                              </p:par>
                              <p:par>
                                <p:cTn id="54" presetID="17" presetClass="entr" presetSubtype="10" fill="hold" grpId="0" nodeType="withEffect">
                                  <p:stCondLst>
                                    <p:cond delay="500"/>
                                  </p:stCondLst>
                                  <p:childTnLst>
                                    <p:set>
                                      <p:cBhvr>
                                        <p:cTn id="55" dur="1" fill="hold">
                                          <p:stCondLst>
                                            <p:cond delay="0"/>
                                          </p:stCondLst>
                                        </p:cTn>
                                        <p:tgtEl>
                                          <p:spTgt spid="11284"/>
                                        </p:tgtEl>
                                        <p:attrNameLst>
                                          <p:attrName>style.visibility</p:attrName>
                                        </p:attrNameLst>
                                      </p:cBhvr>
                                      <p:to>
                                        <p:strVal val="visible"/>
                                      </p:to>
                                    </p:set>
                                    <p:anim calcmode="lin" valueType="num">
                                      <p:cBhvr>
                                        <p:cTn id="56" dur="500" fill="hold"/>
                                        <p:tgtEl>
                                          <p:spTgt spid="11284"/>
                                        </p:tgtEl>
                                        <p:attrNameLst>
                                          <p:attrName>ppt_w</p:attrName>
                                        </p:attrNameLst>
                                      </p:cBhvr>
                                      <p:tavLst>
                                        <p:tav tm="0">
                                          <p:val>
                                            <p:fltVal val="0"/>
                                          </p:val>
                                        </p:tav>
                                        <p:tav tm="100000">
                                          <p:val>
                                            <p:strVal val="#ppt_w"/>
                                          </p:val>
                                        </p:tav>
                                      </p:tavLst>
                                    </p:anim>
                                    <p:anim calcmode="lin" valueType="num">
                                      <p:cBhvr>
                                        <p:cTn id="57" dur="500" fill="hold"/>
                                        <p:tgtEl>
                                          <p:spTgt spid="11284"/>
                                        </p:tgtEl>
                                        <p:attrNameLst>
                                          <p:attrName>ppt_h</p:attrName>
                                        </p:attrNameLst>
                                      </p:cBhvr>
                                      <p:tavLst>
                                        <p:tav tm="0">
                                          <p:val>
                                            <p:strVal val="#ppt_h"/>
                                          </p:val>
                                        </p:tav>
                                        <p:tav tm="100000">
                                          <p:val>
                                            <p:strVal val="#ppt_h"/>
                                          </p:val>
                                        </p:tav>
                                      </p:tavLst>
                                    </p:anim>
                                  </p:childTnLst>
                                </p:cTn>
                              </p:par>
                              <p:par>
                                <p:cTn id="58" presetID="17" presetClass="entr" presetSubtype="10" fill="hold" grpId="0" nodeType="withEffect">
                                  <p:stCondLst>
                                    <p:cond delay="500"/>
                                  </p:stCondLst>
                                  <p:childTnLst>
                                    <p:set>
                                      <p:cBhvr>
                                        <p:cTn id="59" dur="1" fill="hold">
                                          <p:stCondLst>
                                            <p:cond delay="0"/>
                                          </p:stCondLst>
                                        </p:cTn>
                                        <p:tgtEl>
                                          <p:spTgt spid="11286"/>
                                        </p:tgtEl>
                                        <p:attrNameLst>
                                          <p:attrName>style.visibility</p:attrName>
                                        </p:attrNameLst>
                                      </p:cBhvr>
                                      <p:to>
                                        <p:strVal val="visible"/>
                                      </p:to>
                                    </p:set>
                                    <p:anim calcmode="lin" valueType="num">
                                      <p:cBhvr>
                                        <p:cTn id="60" dur="500" fill="hold"/>
                                        <p:tgtEl>
                                          <p:spTgt spid="11286"/>
                                        </p:tgtEl>
                                        <p:attrNameLst>
                                          <p:attrName>ppt_w</p:attrName>
                                        </p:attrNameLst>
                                      </p:cBhvr>
                                      <p:tavLst>
                                        <p:tav tm="0">
                                          <p:val>
                                            <p:fltVal val="0"/>
                                          </p:val>
                                        </p:tav>
                                        <p:tav tm="100000">
                                          <p:val>
                                            <p:strVal val="#ppt_w"/>
                                          </p:val>
                                        </p:tav>
                                      </p:tavLst>
                                    </p:anim>
                                    <p:anim calcmode="lin" valueType="num">
                                      <p:cBhvr>
                                        <p:cTn id="61" dur="500" fill="hold"/>
                                        <p:tgtEl>
                                          <p:spTgt spid="112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bldLvl="0" animBg="1"/>
      <p:bldP spid="11270" grpId="0" bldLvl="0" animBg="1"/>
      <p:bldP spid="11272" grpId="0" bldLvl="0" animBg="1"/>
      <p:bldP spid="11273" grpId="0" bldLvl="0" animBg="1"/>
      <p:bldP spid="11274" grpId="0" bldLvl="0" animBg="1"/>
      <p:bldP spid="11275" grpId="0" bldLvl="0" animBg="1"/>
      <p:bldP spid="11279" grpId="0" bldLvl="0" animBg="1"/>
      <p:bldP spid="11284" grpId="0" bldLvl="0" animBg="1"/>
      <p:bldP spid="1128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框 3"/>
          <p:cNvSpPr txBox="1"/>
          <p:nvPr/>
        </p:nvSpPr>
        <p:spPr>
          <a:xfrm>
            <a:off x="838200" y="1351280"/>
            <a:ext cx="10130155" cy="5292725"/>
          </a:xfrm>
          <a:prstGeom prst="rect">
            <a:avLst/>
          </a:prstGeom>
          <a:noFill/>
        </p:spPr>
        <p:txBody>
          <a:bodyPr wrap="square" rtlCol="0">
            <a:spAutoFit/>
          </a:bodyPr>
          <a:lstStyle/>
          <a:p>
            <a:r>
              <a:rPr lang="zh-CN" altLang="en-US" sz="2800"/>
              <a:t>自顶向下集成方法是一个日益为人们广泛采用的测试和组装软件的途径。从主控制模块开始，沿着程序的控制</a:t>
            </a:r>
          </a:p>
          <a:p>
            <a:r>
              <a:rPr lang="zh-CN" altLang="en-US" sz="2800"/>
              <a:t>层次向下移动，逐渐把各个模块结合起来。把附属于主控制模块的那些模块组装到程序结构中去时，或者使用</a:t>
            </a:r>
          </a:p>
          <a:p>
            <a:r>
              <a:rPr lang="zh-CN" altLang="en-US" sz="2800"/>
              <a:t>深度优先的策略，或者使用宽度优先的策略。</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pSp>
        <p:nvGrpSpPr>
          <p:cNvPr id="5" name="组合 3">
            <a:extLst>
              <a:ext uri="{FF2B5EF4-FFF2-40B4-BE49-F238E27FC236}">
                <a16:creationId xmlns:a16="http://schemas.microsoft.com/office/drawing/2014/main" id="{CE2DCAAD-6E29-4F59-A2E4-D843777517C0}"/>
              </a:ext>
            </a:extLst>
          </p:cNvPr>
          <p:cNvGrpSpPr/>
          <p:nvPr/>
        </p:nvGrpSpPr>
        <p:grpSpPr>
          <a:xfrm>
            <a:off x="0" y="512912"/>
            <a:ext cx="3492500" cy="461665"/>
            <a:chOff x="0" y="149"/>
            <a:chExt cx="3492137" cy="461368"/>
          </a:xfrm>
        </p:grpSpPr>
        <p:grpSp>
          <p:nvGrpSpPr>
            <p:cNvPr id="6" name="组合 55">
              <a:extLst>
                <a:ext uri="{FF2B5EF4-FFF2-40B4-BE49-F238E27FC236}">
                  <a16:creationId xmlns:a16="http://schemas.microsoft.com/office/drawing/2014/main" id="{784015C0-802D-4CA6-8149-56EBB70152FA}"/>
                </a:ext>
              </a:extLst>
            </p:cNvPr>
            <p:cNvGrpSpPr/>
            <p:nvPr/>
          </p:nvGrpSpPr>
          <p:grpSpPr>
            <a:xfrm>
              <a:off x="0" y="25824"/>
              <a:ext cx="3492137" cy="410019"/>
              <a:chOff x="0" y="0"/>
              <a:chExt cx="3370216" cy="493479"/>
            </a:xfrm>
          </p:grpSpPr>
          <p:sp>
            <p:nvSpPr>
              <p:cNvPr id="8" name="矩形 56">
                <a:extLst>
                  <a:ext uri="{FF2B5EF4-FFF2-40B4-BE49-F238E27FC236}">
                    <a16:creationId xmlns:a16="http://schemas.microsoft.com/office/drawing/2014/main" id="{369B005D-595B-4293-92EB-A741C4D29947}"/>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直角三角形 66">
                <a:extLst>
                  <a:ext uri="{FF2B5EF4-FFF2-40B4-BE49-F238E27FC236}">
                    <a16:creationId xmlns:a16="http://schemas.microsoft.com/office/drawing/2014/main" id="{A7DF15D9-917E-404A-91D9-FD42A2D93896}"/>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文本框 67">
              <a:extLst>
                <a:ext uri="{FF2B5EF4-FFF2-40B4-BE49-F238E27FC236}">
                  <a16:creationId xmlns:a16="http://schemas.microsoft.com/office/drawing/2014/main" id="{9EA1A505-0EE3-45BA-9FFF-DE0DFC15EEE1}"/>
                </a:ext>
              </a:extLst>
            </p:cNvPr>
            <p:cNvSpPr/>
            <p:nvPr/>
          </p:nvSpPr>
          <p:spPr>
            <a:xfrm>
              <a:off x="644239" y="149"/>
              <a:ext cx="2285353"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自顶向下集成</a:t>
              </a:r>
            </a:p>
          </p:txBody>
        </p:sp>
      </p:grpSp>
      <p:pic>
        <p:nvPicPr>
          <p:cNvPr id="10" name="图片 21">
            <a:extLst>
              <a:ext uri="{FF2B5EF4-FFF2-40B4-BE49-F238E27FC236}">
                <a16:creationId xmlns:a16="http://schemas.microsoft.com/office/drawing/2014/main" id="{C2A1EDC6-0F3C-46AA-889F-720C5EA8BE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0-#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框 3"/>
          <p:cNvSpPr txBox="1"/>
          <p:nvPr/>
        </p:nvSpPr>
        <p:spPr>
          <a:xfrm>
            <a:off x="838200" y="1351280"/>
            <a:ext cx="10130155" cy="4431030"/>
          </a:xfrm>
          <a:prstGeom prst="rect">
            <a:avLst/>
          </a:prstGeom>
          <a:noFill/>
        </p:spPr>
        <p:txBody>
          <a:bodyPr wrap="square" rtlCol="0">
            <a:spAutoFit/>
          </a:bodyPr>
          <a:lstStyle/>
          <a:p>
            <a:r>
              <a:rPr lang="zh-CN" altLang="en-US" sz="2800"/>
              <a:t>自底向上测试从</a:t>
            </a:r>
            <a:r>
              <a:rPr lang="en-US" altLang="zh-CN" sz="2800"/>
              <a:t>“</a:t>
            </a:r>
            <a:r>
              <a:rPr lang="zh-CN" altLang="en-US" sz="2800"/>
              <a:t>原子</a:t>
            </a:r>
            <a:r>
              <a:rPr lang="en-US" altLang="zh-CN" sz="2800"/>
              <a:t>”</a:t>
            </a:r>
            <a:r>
              <a:rPr lang="zh-CN" altLang="en-US" sz="2800"/>
              <a:t>模块（即在软件结构最低层的模块）开始组装和测试。因为是从底部向上结合模块，总能得到所需的下层模块处理功能，所以不需要</a:t>
            </a:r>
            <a:r>
              <a:rPr lang="zh-CN" altLang="en-US" sz="2800">
                <a:solidFill>
                  <a:srgbClr val="FF0000"/>
                </a:solidFill>
              </a:rPr>
              <a:t>存根程序</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pSp>
        <p:nvGrpSpPr>
          <p:cNvPr id="5" name="组合 3">
            <a:extLst>
              <a:ext uri="{FF2B5EF4-FFF2-40B4-BE49-F238E27FC236}">
                <a16:creationId xmlns:a16="http://schemas.microsoft.com/office/drawing/2014/main" id="{D3155590-BE07-4125-B5E5-E847F45C0F27}"/>
              </a:ext>
            </a:extLst>
          </p:cNvPr>
          <p:cNvGrpSpPr/>
          <p:nvPr/>
        </p:nvGrpSpPr>
        <p:grpSpPr>
          <a:xfrm>
            <a:off x="0" y="512763"/>
            <a:ext cx="3492500" cy="461665"/>
            <a:chOff x="0" y="0"/>
            <a:chExt cx="3492137" cy="461368"/>
          </a:xfrm>
        </p:grpSpPr>
        <p:grpSp>
          <p:nvGrpSpPr>
            <p:cNvPr id="6" name="组合 55">
              <a:extLst>
                <a:ext uri="{FF2B5EF4-FFF2-40B4-BE49-F238E27FC236}">
                  <a16:creationId xmlns:a16="http://schemas.microsoft.com/office/drawing/2014/main" id="{D2D0F354-E73D-4E5E-830A-AAF3DDD5B9D7}"/>
                </a:ext>
              </a:extLst>
            </p:cNvPr>
            <p:cNvGrpSpPr/>
            <p:nvPr/>
          </p:nvGrpSpPr>
          <p:grpSpPr>
            <a:xfrm>
              <a:off x="0" y="25824"/>
              <a:ext cx="3492137" cy="410019"/>
              <a:chOff x="0" y="0"/>
              <a:chExt cx="3370216" cy="493479"/>
            </a:xfrm>
          </p:grpSpPr>
          <p:sp>
            <p:nvSpPr>
              <p:cNvPr id="8" name="矩形 56">
                <a:extLst>
                  <a:ext uri="{FF2B5EF4-FFF2-40B4-BE49-F238E27FC236}">
                    <a16:creationId xmlns:a16="http://schemas.microsoft.com/office/drawing/2014/main" id="{8A0F1838-874C-4F0E-A186-DF7C6F6D8175}"/>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直角三角形 66">
                <a:extLst>
                  <a:ext uri="{FF2B5EF4-FFF2-40B4-BE49-F238E27FC236}">
                    <a16:creationId xmlns:a16="http://schemas.microsoft.com/office/drawing/2014/main" id="{56066851-3113-4EB0-8DF6-4154D06D3F2E}"/>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文本框 67">
              <a:extLst>
                <a:ext uri="{FF2B5EF4-FFF2-40B4-BE49-F238E27FC236}">
                  <a16:creationId xmlns:a16="http://schemas.microsoft.com/office/drawing/2014/main" id="{3D4C6E09-D1C8-479F-B671-20BB8E5E1C53}"/>
                </a:ext>
              </a:extLst>
            </p:cNvPr>
            <p:cNvSpPr/>
            <p:nvPr/>
          </p:nvSpPr>
          <p:spPr>
            <a:xfrm>
              <a:off x="877895" y="0"/>
              <a:ext cx="2285353"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自底向上集成</a:t>
              </a:r>
            </a:p>
          </p:txBody>
        </p:sp>
      </p:grpSp>
      <p:pic>
        <p:nvPicPr>
          <p:cNvPr id="10" name="图片 21">
            <a:extLst>
              <a:ext uri="{FF2B5EF4-FFF2-40B4-BE49-F238E27FC236}">
                <a16:creationId xmlns:a16="http://schemas.microsoft.com/office/drawing/2014/main" id="{1966C30F-ED7A-4E05-9561-F2CBF930B6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0-#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框 3"/>
          <p:cNvSpPr txBox="1"/>
          <p:nvPr/>
        </p:nvSpPr>
        <p:spPr>
          <a:xfrm>
            <a:off x="838200" y="1336040"/>
            <a:ext cx="10419080" cy="8171468"/>
          </a:xfrm>
          <a:prstGeom prst="rect">
            <a:avLst/>
          </a:prstGeom>
          <a:noFill/>
        </p:spPr>
        <p:txBody>
          <a:bodyPr wrap="square" rtlCol="0">
            <a:spAutoFit/>
          </a:bodyPr>
          <a:lstStyle/>
          <a:p>
            <a:pPr>
              <a:lnSpc>
                <a:spcPct val="150000"/>
              </a:lnSpc>
            </a:pPr>
            <a:r>
              <a:rPr lang="en-US" altLang="zh-CN" sz="2400" dirty="0">
                <a:solidFill>
                  <a:schemeClr val="tx1"/>
                </a:solidFill>
              </a:rPr>
              <a:t>Ⅰ</a:t>
            </a:r>
            <a:r>
              <a:rPr lang="zh-CN" altLang="en-US" sz="2400" dirty="0">
                <a:solidFill>
                  <a:schemeClr val="tx1"/>
                </a:solidFill>
              </a:rPr>
              <a:t>：改进的自顶向下测试方法：基本上使用自顶向下的测试方法，在早期使用自顶向上的方法测试软件中的少数关键模块。</a:t>
            </a:r>
          </a:p>
          <a:p>
            <a:pPr>
              <a:lnSpc>
                <a:spcPct val="150000"/>
              </a:lnSpc>
            </a:pPr>
            <a:r>
              <a:rPr lang="zh-CN" altLang="en-US" sz="2400" dirty="0">
                <a:solidFill>
                  <a:schemeClr val="tx1"/>
                </a:solidFill>
              </a:rPr>
              <a:t>比起自顶向下，测试关键模块时需要驱动程序</a:t>
            </a:r>
          </a:p>
          <a:p>
            <a:pPr>
              <a:lnSpc>
                <a:spcPct val="150000"/>
              </a:lnSpc>
            </a:pPr>
            <a:r>
              <a:rPr lang="zh-CN" altLang="en-US" sz="2400" dirty="0">
                <a:solidFill>
                  <a:schemeClr val="tx1"/>
                </a:solidFill>
              </a:rPr>
              <a:t>继承了自顶向下测试的优点</a:t>
            </a:r>
          </a:p>
          <a:p>
            <a:pPr>
              <a:lnSpc>
                <a:spcPct val="150000"/>
              </a:lnSpc>
            </a:pPr>
            <a:r>
              <a:rPr lang="en-US" altLang="zh-CN" sz="2400" dirty="0">
                <a:solidFill>
                  <a:schemeClr val="tx1"/>
                </a:solidFill>
              </a:rPr>
              <a:t>Ⅱ</a:t>
            </a:r>
            <a:r>
              <a:rPr lang="zh-CN" altLang="en-US" sz="2400" dirty="0">
                <a:solidFill>
                  <a:schemeClr val="tx1"/>
                </a:solidFill>
              </a:rPr>
              <a:t>：混合法：对软件结构中较上层使用自顶向下方法与对软件结构中较下层使用的自底向上方法相结合。这种方法兼有两种方法的优点和缺点，当被测试的软件中关键模块比较多时，这种混合法可能是最好的折衰方法。</a:t>
            </a:r>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a:p>
            <a:pPr>
              <a:lnSpc>
                <a:spcPct val="150000"/>
              </a:lnSpc>
            </a:pPr>
            <a:endParaRPr lang="zh-CN" altLang="en-US" sz="1600" dirty="0"/>
          </a:p>
        </p:txBody>
      </p:sp>
      <p:grpSp>
        <p:nvGrpSpPr>
          <p:cNvPr id="5" name="组合 3">
            <a:extLst>
              <a:ext uri="{FF2B5EF4-FFF2-40B4-BE49-F238E27FC236}">
                <a16:creationId xmlns:a16="http://schemas.microsoft.com/office/drawing/2014/main" id="{2046F492-9CE9-4566-B7C5-8489CC1B4477}"/>
              </a:ext>
            </a:extLst>
          </p:cNvPr>
          <p:cNvGrpSpPr/>
          <p:nvPr/>
        </p:nvGrpSpPr>
        <p:grpSpPr>
          <a:xfrm>
            <a:off x="0" y="512763"/>
            <a:ext cx="3972560" cy="461665"/>
            <a:chOff x="0" y="0"/>
            <a:chExt cx="3492137" cy="461368"/>
          </a:xfrm>
        </p:grpSpPr>
        <p:grpSp>
          <p:nvGrpSpPr>
            <p:cNvPr id="6" name="组合 55">
              <a:extLst>
                <a:ext uri="{FF2B5EF4-FFF2-40B4-BE49-F238E27FC236}">
                  <a16:creationId xmlns:a16="http://schemas.microsoft.com/office/drawing/2014/main" id="{37E54B1C-6129-4882-B38C-4520BADCFB2C}"/>
                </a:ext>
              </a:extLst>
            </p:cNvPr>
            <p:cNvGrpSpPr/>
            <p:nvPr/>
          </p:nvGrpSpPr>
          <p:grpSpPr>
            <a:xfrm>
              <a:off x="0" y="25824"/>
              <a:ext cx="3492137" cy="410019"/>
              <a:chOff x="0" y="0"/>
              <a:chExt cx="3370216" cy="493479"/>
            </a:xfrm>
          </p:grpSpPr>
          <p:sp>
            <p:nvSpPr>
              <p:cNvPr id="8" name="矩形 56">
                <a:extLst>
                  <a:ext uri="{FF2B5EF4-FFF2-40B4-BE49-F238E27FC236}">
                    <a16:creationId xmlns:a16="http://schemas.microsoft.com/office/drawing/2014/main" id="{A02964A7-6B78-4256-9D53-A6D4B2E4865A}"/>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直角三角形 66">
                <a:extLst>
                  <a:ext uri="{FF2B5EF4-FFF2-40B4-BE49-F238E27FC236}">
                    <a16:creationId xmlns:a16="http://schemas.microsoft.com/office/drawing/2014/main" id="{3E31EDC3-0219-4923-94DD-A2FC3555C663}"/>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文本框 67">
              <a:extLst>
                <a:ext uri="{FF2B5EF4-FFF2-40B4-BE49-F238E27FC236}">
                  <a16:creationId xmlns:a16="http://schemas.microsoft.com/office/drawing/2014/main" id="{25BA8E37-052C-4A82-A841-4200C5BBE752}"/>
                </a:ext>
              </a:extLst>
            </p:cNvPr>
            <p:cNvSpPr/>
            <p:nvPr/>
          </p:nvSpPr>
          <p:spPr>
            <a:xfrm>
              <a:off x="213338" y="0"/>
              <a:ext cx="2949910"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两种集成测试策略</a:t>
              </a:r>
            </a:p>
          </p:txBody>
        </p:sp>
      </p:grpSp>
      <p:pic>
        <p:nvPicPr>
          <p:cNvPr id="10" name="图片 21">
            <a:extLst>
              <a:ext uri="{FF2B5EF4-FFF2-40B4-BE49-F238E27FC236}">
                <a16:creationId xmlns:a16="http://schemas.microsoft.com/office/drawing/2014/main" id="{52056388-89DA-4636-9B7F-615F0085DD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0-#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59B2B8-54B9-4EF1-BEDA-E3B1F26D46D7}"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2017/12/13</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框 3"/>
          <p:cNvSpPr txBox="1"/>
          <p:nvPr/>
        </p:nvSpPr>
        <p:spPr>
          <a:xfrm>
            <a:off x="838200" y="1336040"/>
            <a:ext cx="10130155" cy="7447280"/>
          </a:xfrm>
          <a:prstGeom prst="rect">
            <a:avLst/>
          </a:prstGeom>
          <a:noFill/>
        </p:spPr>
        <p:txBody>
          <a:bodyPr wrap="square" rtlCol="0">
            <a:spAutoFit/>
          </a:bodyPr>
          <a:lstStyle/>
          <a:p>
            <a:r>
              <a:rPr lang="zh-CN" altLang="en-US" sz="2800" dirty="0">
                <a:solidFill>
                  <a:schemeClr val="tx1"/>
                </a:solidFill>
              </a:rPr>
              <a:t>定义：重新执行已经做过的测试的某个子集，保证程序的变化没有带来非预期的副作用。</a:t>
            </a:r>
          </a:p>
          <a:p>
            <a:endParaRPr lang="zh-CN" altLang="en-US" sz="2800" dirty="0">
              <a:solidFill>
                <a:schemeClr val="tx1"/>
              </a:solidFill>
            </a:endParaRPr>
          </a:p>
          <a:p>
            <a:r>
              <a:rPr lang="en-US" altLang="zh-CN" sz="2800" dirty="0">
                <a:solidFill>
                  <a:schemeClr val="tx1"/>
                </a:solidFill>
              </a:rPr>
              <a:t>3</a:t>
            </a:r>
            <a:r>
              <a:rPr lang="zh-CN" altLang="en-US" sz="2800" dirty="0">
                <a:solidFill>
                  <a:schemeClr val="tx1"/>
                </a:solidFill>
              </a:rPr>
              <a:t>类用例：</a:t>
            </a:r>
          </a:p>
          <a:p>
            <a:r>
              <a:rPr lang="en-US" altLang="zh-CN" sz="2800" dirty="0">
                <a:solidFill>
                  <a:schemeClr val="tx1"/>
                </a:solidFill>
              </a:rPr>
              <a:t>.</a:t>
            </a:r>
            <a:r>
              <a:rPr lang="zh-CN" altLang="en-US" sz="2800" dirty="0">
                <a:solidFill>
                  <a:schemeClr val="tx1"/>
                </a:solidFill>
              </a:rPr>
              <a:t>检测软件全部功能的代表性测试用例</a:t>
            </a:r>
          </a:p>
          <a:p>
            <a:r>
              <a:rPr lang="en-US" altLang="zh-CN" sz="2800" dirty="0">
                <a:solidFill>
                  <a:schemeClr val="tx1"/>
                </a:solidFill>
              </a:rPr>
              <a:t>.</a:t>
            </a:r>
            <a:r>
              <a:rPr lang="zh-CN" altLang="en-US" sz="2800" dirty="0">
                <a:solidFill>
                  <a:schemeClr val="tx1"/>
                </a:solidFill>
              </a:rPr>
              <a:t>专门针对可能受修改影响的软件功能的附加测试</a:t>
            </a:r>
          </a:p>
          <a:p>
            <a:r>
              <a:rPr lang="en-US" altLang="zh-CN" sz="2800" dirty="0">
                <a:solidFill>
                  <a:schemeClr val="tx1"/>
                </a:solidFill>
              </a:rPr>
              <a:t>.</a:t>
            </a:r>
            <a:r>
              <a:rPr lang="zh-CN" altLang="en-US" sz="2800" dirty="0">
                <a:solidFill>
                  <a:schemeClr val="tx1"/>
                </a:solidFill>
              </a:rPr>
              <a:t>针对被修改过的软件成分的测试</a:t>
            </a:r>
          </a:p>
          <a:p>
            <a:endParaRPr lang="zh-CN" altLang="en-US" sz="2800" dirty="0">
              <a:solidFill>
                <a:schemeClr val="tx1"/>
              </a:solidFill>
            </a:endParaRPr>
          </a:p>
          <a:p>
            <a:endParaRPr lang="zh-CN" altLang="en-US" sz="2800" dirty="0">
              <a:solidFill>
                <a:schemeClr val="tx1"/>
              </a:solidFill>
            </a:endParaRPr>
          </a:p>
          <a:p>
            <a:endParaRPr lang="zh-CN" altLang="en-US" sz="2800" dirty="0">
              <a:solidFill>
                <a:schemeClr val="tx1"/>
              </a:solidFill>
            </a:endParaRP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grpSp>
        <p:nvGrpSpPr>
          <p:cNvPr id="5" name="组合 3">
            <a:extLst>
              <a:ext uri="{FF2B5EF4-FFF2-40B4-BE49-F238E27FC236}">
                <a16:creationId xmlns:a16="http://schemas.microsoft.com/office/drawing/2014/main" id="{737D7598-E881-4EEE-8A97-037310D9C418}"/>
              </a:ext>
            </a:extLst>
          </p:cNvPr>
          <p:cNvGrpSpPr/>
          <p:nvPr/>
        </p:nvGrpSpPr>
        <p:grpSpPr>
          <a:xfrm>
            <a:off x="0" y="512763"/>
            <a:ext cx="2590800" cy="461665"/>
            <a:chOff x="0" y="0"/>
            <a:chExt cx="3492137" cy="461368"/>
          </a:xfrm>
        </p:grpSpPr>
        <p:grpSp>
          <p:nvGrpSpPr>
            <p:cNvPr id="6" name="组合 55">
              <a:extLst>
                <a:ext uri="{FF2B5EF4-FFF2-40B4-BE49-F238E27FC236}">
                  <a16:creationId xmlns:a16="http://schemas.microsoft.com/office/drawing/2014/main" id="{AC7637C4-DF37-4062-B003-53B7C48FF312}"/>
                </a:ext>
              </a:extLst>
            </p:cNvPr>
            <p:cNvGrpSpPr/>
            <p:nvPr/>
          </p:nvGrpSpPr>
          <p:grpSpPr>
            <a:xfrm>
              <a:off x="0" y="25824"/>
              <a:ext cx="3492137" cy="410019"/>
              <a:chOff x="0" y="0"/>
              <a:chExt cx="3370216" cy="493479"/>
            </a:xfrm>
          </p:grpSpPr>
          <p:sp>
            <p:nvSpPr>
              <p:cNvPr id="8" name="矩形 56">
                <a:extLst>
                  <a:ext uri="{FF2B5EF4-FFF2-40B4-BE49-F238E27FC236}">
                    <a16:creationId xmlns:a16="http://schemas.microsoft.com/office/drawing/2014/main" id="{25EEDDC4-DFA3-4AF3-B146-D1C038896373}"/>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直角三角形 66">
                <a:extLst>
                  <a:ext uri="{FF2B5EF4-FFF2-40B4-BE49-F238E27FC236}">
                    <a16:creationId xmlns:a16="http://schemas.microsoft.com/office/drawing/2014/main" id="{B6EF87D7-E663-4768-BDA1-992653B7D3D0}"/>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文本框 67">
              <a:extLst>
                <a:ext uri="{FF2B5EF4-FFF2-40B4-BE49-F238E27FC236}">
                  <a16:creationId xmlns:a16="http://schemas.microsoft.com/office/drawing/2014/main" id="{891E2E34-B599-408E-8D46-C5C69FE69D80}"/>
                </a:ext>
              </a:extLst>
            </p:cNvPr>
            <p:cNvSpPr/>
            <p:nvPr/>
          </p:nvSpPr>
          <p:spPr>
            <a:xfrm>
              <a:off x="213338" y="0"/>
              <a:ext cx="2949910"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回归测试</a:t>
              </a:r>
            </a:p>
          </p:txBody>
        </p:sp>
      </p:grpSp>
      <p:pic>
        <p:nvPicPr>
          <p:cNvPr id="10" name="图片 21">
            <a:extLst>
              <a:ext uri="{FF2B5EF4-FFF2-40B4-BE49-F238E27FC236}">
                <a16:creationId xmlns:a16="http://schemas.microsoft.com/office/drawing/2014/main" id="{236E50B0-2274-4A5F-95A5-B303754532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0-#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5072" y="256232"/>
            <a:ext cx="10240645" cy="974725"/>
          </a:xfrm>
        </p:spPr>
        <p:txBody>
          <a:bodyPr/>
          <a:lstStyle/>
          <a:p>
            <a:r>
              <a:rPr lang="zh-CN" altLang="en-US" sz="3200" b="1" dirty="0"/>
              <a:t>：确认测试的范围</a:t>
            </a:r>
          </a:p>
        </p:txBody>
      </p:sp>
      <p:sp>
        <p:nvSpPr>
          <p:cNvPr id="17409" name="灯片编号占位符 4"/>
          <p:cNvSpPr>
            <a:spLocks noGrp="1"/>
          </p:cNvSpPr>
          <p:nvPr>
            <p:ph type="sldNum" sz="quarter" idx="12"/>
          </p:nvPr>
        </p:nvSpPr>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200" dirty="0">
                <a:solidFill>
                  <a:srgbClr val="898989"/>
                </a:solidFill>
              </a:rPr>
              <a:t>28</a:t>
            </a:fld>
            <a:endParaRPr lang="zh-CN" altLang="en-US" sz="1200" dirty="0">
              <a:solidFill>
                <a:srgbClr val="898989"/>
              </a:solidFill>
            </a:endParaRPr>
          </a:p>
        </p:txBody>
      </p:sp>
      <p:sp>
        <p:nvSpPr>
          <p:cNvPr id="6" name="右箭头 5"/>
          <p:cNvSpPr/>
          <p:nvPr/>
        </p:nvSpPr>
        <p:spPr>
          <a:xfrm>
            <a:off x="984885" y="1488440"/>
            <a:ext cx="979170" cy="485775"/>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右箭头 6"/>
          <p:cNvSpPr/>
          <p:nvPr/>
        </p:nvSpPr>
        <p:spPr>
          <a:xfrm>
            <a:off x="984885" y="2212340"/>
            <a:ext cx="979170" cy="485775"/>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右箭头 7"/>
          <p:cNvSpPr/>
          <p:nvPr/>
        </p:nvSpPr>
        <p:spPr>
          <a:xfrm>
            <a:off x="984885" y="2976880"/>
            <a:ext cx="979170" cy="485775"/>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右箭头 8"/>
          <p:cNvSpPr/>
          <p:nvPr/>
        </p:nvSpPr>
        <p:spPr>
          <a:xfrm>
            <a:off x="984885" y="3833495"/>
            <a:ext cx="979170" cy="485775"/>
          </a:xfrm>
          <a:prstGeom prst="rightArrow">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2346325" y="1550035"/>
            <a:ext cx="2585085" cy="368300"/>
          </a:xfrm>
          <a:prstGeom prst="rect">
            <a:avLst/>
          </a:prstGeom>
          <a:noFill/>
        </p:spPr>
        <p:txBody>
          <a:bodyPr wrap="square" rtlCol="0">
            <a:spAutoFit/>
          </a:bodyPr>
          <a:lstStyle/>
          <a:p>
            <a:r>
              <a:rPr lang="zh-CN" altLang="en-US"/>
              <a:t>用户参与与准备</a:t>
            </a:r>
          </a:p>
        </p:txBody>
      </p:sp>
      <p:sp>
        <p:nvSpPr>
          <p:cNvPr id="13" name="文本框 12"/>
          <p:cNvSpPr txBox="1"/>
          <p:nvPr/>
        </p:nvSpPr>
        <p:spPr>
          <a:xfrm>
            <a:off x="2346325" y="2212340"/>
            <a:ext cx="2738120" cy="368300"/>
          </a:xfrm>
          <a:prstGeom prst="rect">
            <a:avLst/>
          </a:prstGeom>
          <a:noFill/>
        </p:spPr>
        <p:txBody>
          <a:bodyPr wrap="square" rtlCol="0">
            <a:spAutoFit/>
          </a:bodyPr>
          <a:lstStyle/>
          <a:p>
            <a:r>
              <a:rPr lang="zh-CN" altLang="en-US"/>
              <a:t>测试方法：黑盒测试</a:t>
            </a:r>
          </a:p>
        </p:txBody>
      </p:sp>
      <p:sp>
        <p:nvSpPr>
          <p:cNvPr id="14" name="文本框 13"/>
          <p:cNvSpPr txBox="1"/>
          <p:nvPr/>
        </p:nvSpPr>
        <p:spPr>
          <a:xfrm>
            <a:off x="2346325" y="3035300"/>
            <a:ext cx="2738120" cy="368300"/>
          </a:xfrm>
          <a:prstGeom prst="rect">
            <a:avLst/>
          </a:prstGeom>
          <a:noFill/>
        </p:spPr>
        <p:txBody>
          <a:bodyPr wrap="square" rtlCol="0">
            <a:spAutoFit/>
          </a:bodyPr>
          <a:lstStyle/>
          <a:p>
            <a:r>
              <a:rPr lang="zh-CN" altLang="en-US"/>
              <a:t>确认测试的可能结果</a:t>
            </a:r>
          </a:p>
        </p:txBody>
      </p:sp>
      <p:sp>
        <p:nvSpPr>
          <p:cNvPr id="15" name="文本框 14"/>
          <p:cNvSpPr txBox="1"/>
          <p:nvPr/>
        </p:nvSpPr>
        <p:spPr>
          <a:xfrm>
            <a:off x="2346325" y="3833495"/>
            <a:ext cx="2738120" cy="368300"/>
          </a:xfrm>
          <a:prstGeom prst="rect">
            <a:avLst/>
          </a:prstGeom>
          <a:noFill/>
        </p:spPr>
        <p:txBody>
          <a:bodyPr wrap="square" rtlCol="0">
            <a:spAutoFit/>
          </a:bodyPr>
          <a:lstStyle/>
          <a:p>
            <a:r>
              <a:rPr lang="zh-CN" altLang="en-US" dirty="0"/>
              <a:t>用户协商</a:t>
            </a:r>
          </a:p>
        </p:txBody>
      </p:sp>
      <p:grpSp>
        <p:nvGrpSpPr>
          <p:cNvPr id="16" name="组合 3">
            <a:extLst>
              <a:ext uri="{FF2B5EF4-FFF2-40B4-BE49-F238E27FC236}">
                <a16:creationId xmlns:a16="http://schemas.microsoft.com/office/drawing/2014/main" id="{9C93E463-965F-448D-B740-E5240D31FDBB}"/>
              </a:ext>
            </a:extLst>
          </p:cNvPr>
          <p:cNvGrpSpPr/>
          <p:nvPr/>
        </p:nvGrpSpPr>
        <p:grpSpPr>
          <a:xfrm>
            <a:off x="0" y="512763"/>
            <a:ext cx="2590800" cy="461665"/>
            <a:chOff x="0" y="0"/>
            <a:chExt cx="3492137" cy="461368"/>
          </a:xfrm>
        </p:grpSpPr>
        <p:grpSp>
          <p:nvGrpSpPr>
            <p:cNvPr id="17" name="组合 55">
              <a:extLst>
                <a:ext uri="{FF2B5EF4-FFF2-40B4-BE49-F238E27FC236}">
                  <a16:creationId xmlns:a16="http://schemas.microsoft.com/office/drawing/2014/main" id="{7C0B45E2-CC0A-4DCB-885B-1DE6289CF427}"/>
                </a:ext>
              </a:extLst>
            </p:cNvPr>
            <p:cNvGrpSpPr/>
            <p:nvPr/>
          </p:nvGrpSpPr>
          <p:grpSpPr>
            <a:xfrm>
              <a:off x="0" y="25824"/>
              <a:ext cx="3492137" cy="410019"/>
              <a:chOff x="0" y="0"/>
              <a:chExt cx="3370216" cy="493479"/>
            </a:xfrm>
          </p:grpSpPr>
          <p:sp>
            <p:nvSpPr>
              <p:cNvPr id="19" name="矩形 56">
                <a:extLst>
                  <a:ext uri="{FF2B5EF4-FFF2-40B4-BE49-F238E27FC236}">
                    <a16:creationId xmlns:a16="http://schemas.microsoft.com/office/drawing/2014/main" id="{9936CADD-CFE9-45D1-BF0B-E7E995BD7CCB}"/>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 name="直角三角形 66">
                <a:extLst>
                  <a:ext uri="{FF2B5EF4-FFF2-40B4-BE49-F238E27FC236}">
                    <a16:creationId xmlns:a16="http://schemas.microsoft.com/office/drawing/2014/main" id="{85FBEC7C-95B5-4BDE-81DE-1E2A207A05F4}"/>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18" name="文本框 67">
              <a:extLst>
                <a:ext uri="{FF2B5EF4-FFF2-40B4-BE49-F238E27FC236}">
                  <a16:creationId xmlns:a16="http://schemas.microsoft.com/office/drawing/2014/main" id="{5E393D9A-FA3D-4730-BE03-0C32A0CB494D}"/>
                </a:ext>
              </a:extLst>
            </p:cNvPr>
            <p:cNvSpPr/>
            <p:nvPr/>
          </p:nvSpPr>
          <p:spPr>
            <a:xfrm>
              <a:off x="213338" y="0"/>
              <a:ext cx="2949910"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确认测试</a:t>
              </a:r>
            </a:p>
          </p:txBody>
        </p:sp>
      </p:grpSp>
      <p:pic>
        <p:nvPicPr>
          <p:cNvPr id="21" name="图片 21">
            <a:extLst>
              <a:ext uri="{FF2B5EF4-FFF2-40B4-BE49-F238E27FC236}">
                <a16:creationId xmlns:a16="http://schemas.microsoft.com/office/drawing/2014/main" id="{F2FF9B47-AF6E-4CA9-824C-D33FA373AE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ppt_x</p:attrName>
                                        </p:attrNameLst>
                                      </p:cBhvr>
                                      <p:tavLst>
                                        <p:tav tm="0">
                                          <p:val>
                                            <p:strVal val="0-#ppt_w/2"/>
                                          </p:val>
                                        </p:tav>
                                        <p:tav tm="100000">
                                          <p:val>
                                            <p:strVal val="#ppt_x"/>
                                          </p:val>
                                        </p:tav>
                                      </p:tavLst>
                                    </p:anim>
                                    <p:anim calcmode="lin" valueType="num">
                                      <p:cBhvr>
                                        <p:cTn id="8" dur="25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8531" y="331787"/>
            <a:ext cx="10240645" cy="974725"/>
          </a:xfrm>
        </p:spPr>
        <p:txBody>
          <a:bodyPr/>
          <a:lstStyle/>
          <a:p>
            <a:r>
              <a:rPr lang="zh-CN" altLang="en-US" sz="3200" b="1" dirty="0"/>
              <a:t>软件配置复查</a:t>
            </a:r>
          </a:p>
        </p:txBody>
      </p:sp>
      <p:sp>
        <p:nvSpPr>
          <p:cNvPr id="17409" name="灯片编号占位符 4"/>
          <p:cNvSpPr>
            <a:spLocks noGrp="1"/>
          </p:cNvSpPr>
          <p:nvPr>
            <p:ph type="sldNum" sz="quarter" idx="12"/>
          </p:nvPr>
        </p:nvSpPr>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200" dirty="0">
                <a:solidFill>
                  <a:srgbClr val="898989"/>
                </a:solidFill>
              </a:rPr>
              <a:t>29</a:t>
            </a:fld>
            <a:endParaRPr lang="zh-CN" altLang="en-US" sz="1200" dirty="0">
              <a:solidFill>
                <a:srgbClr val="898989"/>
              </a:solidFill>
            </a:endParaRPr>
          </a:p>
        </p:txBody>
      </p:sp>
      <p:sp>
        <p:nvSpPr>
          <p:cNvPr id="3" name="文本框 2"/>
          <p:cNvSpPr txBox="1"/>
          <p:nvPr/>
        </p:nvSpPr>
        <p:spPr>
          <a:xfrm>
            <a:off x="845185" y="1810385"/>
            <a:ext cx="10340975" cy="3538220"/>
          </a:xfrm>
          <a:prstGeom prst="rect">
            <a:avLst/>
          </a:prstGeom>
          <a:noFill/>
        </p:spPr>
        <p:txBody>
          <a:bodyPr wrap="square" rtlCol="0">
            <a:spAutoFit/>
          </a:bodyPr>
          <a:lstStyle/>
          <a:p>
            <a:r>
              <a:rPr lang="zh-CN" altLang="en-US" sz="2800" dirty="0"/>
              <a:t>确认测试的一个重要内容是复查软件配置。</a:t>
            </a:r>
          </a:p>
          <a:p>
            <a:r>
              <a:rPr lang="zh-CN" altLang="en-US" sz="2800" dirty="0"/>
              <a:t>复查的目的是保证软件配置的所有成分都齐全，质量符合要求，文档与程序完全一致，具有完成软件维护必须的细节，而且已经编好目录。</a:t>
            </a:r>
          </a:p>
          <a:p>
            <a:r>
              <a:rPr lang="zh-CN" altLang="en-US" sz="2800" dirty="0"/>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p>
        </p:txBody>
      </p:sp>
      <p:grpSp>
        <p:nvGrpSpPr>
          <p:cNvPr id="5" name="组合 3">
            <a:extLst>
              <a:ext uri="{FF2B5EF4-FFF2-40B4-BE49-F238E27FC236}">
                <a16:creationId xmlns:a16="http://schemas.microsoft.com/office/drawing/2014/main" id="{7CCC93B7-5A1C-4B95-B165-7F56898C2394}"/>
              </a:ext>
            </a:extLst>
          </p:cNvPr>
          <p:cNvGrpSpPr/>
          <p:nvPr/>
        </p:nvGrpSpPr>
        <p:grpSpPr>
          <a:xfrm>
            <a:off x="0" y="512763"/>
            <a:ext cx="2590800" cy="461665"/>
            <a:chOff x="0" y="0"/>
            <a:chExt cx="3492137" cy="461368"/>
          </a:xfrm>
        </p:grpSpPr>
        <p:grpSp>
          <p:nvGrpSpPr>
            <p:cNvPr id="6" name="组合 55">
              <a:extLst>
                <a:ext uri="{FF2B5EF4-FFF2-40B4-BE49-F238E27FC236}">
                  <a16:creationId xmlns:a16="http://schemas.microsoft.com/office/drawing/2014/main" id="{C41EF21B-86E0-422F-AF7D-93999C6009ED}"/>
                </a:ext>
              </a:extLst>
            </p:cNvPr>
            <p:cNvGrpSpPr/>
            <p:nvPr/>
          </p:nvGrpSpPr>
          <p:grpSpPr>
            <a:xfrm>
              <a:off x="0" y="25824"/>
              <a:ext cx="3492137" cy="410019"/>
              <a:chOff x="0" y="0"/>
              <a:chExt cx="3370216" cy="493479"/>
            </a:xfrm>
          </p:grpSpPr>
          <p:sp>
            <p:nvSpPr>
              <p:cNvPr id="8" name="矩形 56">
                <a:extLst>
                  <a:ext uri="{FF2B5EF4-FFF2-40B4-BE49-F238E27FC236}">
                    <a16:creationId xmlns:a16="http://schemas.microsoft.com/office/drawing/2014/main" id="{1632BB12-AD4F-4F4F-BF35-86EB5D573E3B}"/>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直角三角形 66">
                <a:extLst>
                  <a:ext uri="{FF2B5EF4-FFF2-40B4-BE49-F238E27FC236}">
                    <a16:creationId xmlns:a16="http://schemas.microsoft.com/office/drawing/2014/main" id="{74E72A59-864E-45B3-ADC4-A3BB3B29FD5C}"/>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文本框 67">
              <a:extLst>
                <a:ext uri="{FF2B5EF4-FFF2-40B4-BE49-F238E27FC236}">
                  <a16:creationId xmlns:a16="http://schemas.microsoft.com/office/drawing/2014/main" id="{5726A249-CFA5-4BF4-B0D9-AF0BA76F634E}"/>
                </a:ext>
              </a:extLst>
            </p:cNvPr>
            <p:cNvSpPr/>
            <p:nvPr/>
          </p:nvSpPr>
          <p:spPr>
            <a:xfrm>
              <a:off x="213338" y="0"/>
              <a:ext cx="2949910"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确认测试</a:t>
              </a:r>
            </a:p>
          </p:txBody>
        </p:sp>
      </p:grpSp>
      <p:pic>
        <p:nvPicPr>
          <p:cNvPr id="10" name="图片 21">
            <a:extLst>
              <a:ext uri="{FF2B5EF4-FFF2-40B4-BE49-F238E27FC236}">
                <a16:creationId xmlns:a16="http://schemas.microsoft.com/office/drawing/2014/main" id="{294FECC7-C520-4621-BEB8-C30507956D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0-#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sp>
        <p:nvSpPr>
          <p:cNvPr id="2" name="矩形 1"/>
          <p:cNvSpPr/>
          <p:nvPr/>
        </p:nvSpPr>
        <p:spPr>
          <a:xfrm>
            <a:off x="838200" y="1443841"/>
            <a:ext cx="10459720" cy="3970318"/>
          </a:xfrm>
          <a:prstGeom prst="rect">
            <a:avLst/>
          </a:prstGeom>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编码的目的是使用</a:t>
            </a:r>
            <a:r>
              <a:rPr lang="zh-CN" altLang="en-US" sz="2800" dirty="0">
                <a:solidFill>
                  <a:srgbClr val="E74C2E"/>
                </a:solidFill>
                <a:latin typeface="微软雅黑" panose="020B0503020204020204" pitchFamily="34" charset="-122"/>
                <a:ea typeface="微软雅黑" panose="020B0503020204020204" pitchFamily="34" charset="-122"/>
              </a:rPr>
              <a:t>选定的程序设计语言</a:t>
            </a:r>
            <a:r>
              <a:rPr lang="zh-CN" altLang="en-US" sz="2800" dirty="0">
                <a:latin typeface="微软雅黑" panose="020B0503020204020204" pitchFamily="34" charset="-122"/>
                <a:ea typeface="微软雅黑" panose="020B0503020204020204" pitchFamily="34" charset="-122"/>
              </a:rPr>
              <a:t>，把模块的过程描述翻译为用</a:t>
            </a:r>
            <a:r>
              <a:rPr lang="zh-CN" altLang="en-US" sz="2800" dirty="0">
                <a:solidFill>
                  <a:srgbClr val="E74C2E"/>
                </a:solidFill>
                <a:latin typeface="微软雅黑" panose="020B0503020204020204" pitchFamily="34" charset="-122"/>
                <a:ea typeface="微软雅黑" panose="020B0503020204020204" pitchFamily="34" charset="-122"/>
              </a:rPr>
              <a:t>该语言书写的源程序</a:t>
            </a:r>
            <a:r>
              <a:rPr lang="zh-CN" altLang="en-US" sz="2800" dirty="0">
                <a:latin typeface="微软雅黑" panose="020B0503020204020204" pitchFamily="34" charset="-122"/>
                <a:ea typeface="微软雅黑" panose="020B0503020204020204" pitchFamily="34" charset="-122"/>
              </a:rPr>
              <a:t>。源程序应该正确可靠、简明清晰，而且具有较高的效率。在编程的步骤中，要把软件详细设计的表达式翻译成为编程语言的构造，编译器接受作为输入的源代码，生成作为输出并从属于机器的目标代码，然后编译器</a:t>
            </a:r>
            <a:r>
              <a:rPr lang="zh-CN" altLang="en-US" sz="2800" dirty="0">
                <a:solidFill>
                  <a:srgbClr val="E74C2E"/>
                </a:solidFill>
                <a:latin typeface="微软雅黑" panose="020B0503020204020204" pitchFamily="34" charset="-122"/>
                <a:ea typeface="微软雅黑" panose="020B0503020204020204" pitchFamily="34" charset="-122"/>
              </a:rPr>
              <a:t>把输出目标代码进一步翻译成为机器代码</a:t>
            </a:r>
            <a:r>
              <a:rPr lang="zh-CN" altLang="en-US" sz="2800" dirty="0">
                <a:latin typeface="微软雅黑" panose="020B0503020204020204" pitchFamily="34" charset="-122"/>
                <a:ea typeface="微软雅黑" panose="020B0503020204020204" pitchFamily="34" charset="-122"/>
              </a:rPr>
              <a:t>，即真正的指令。</a:t>
            </a:r>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编码的目的</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0573" y="275273"/>
            <a:ext cx="10240645" cy="974725"/>
          </a:xfrm>
        </p:spPr>
        <p:txBody>
          <a:bodyPr/>
          <a:lstStyle/>
          <a:p>
            <a:r>
              <a:rPr lang="en-US" altLang="zh-CN" sz="3200" b="1" dirty="0"/>
              <a:t>α</a:t>
            </a:r>
            <a:r>
              <a:rPr lang="zh-CN" altLang="en-US" sz="3200" b="1" dirty="0"/>
              <a:t>和</a:t>
            </a:r>
            <a:r>
              <a:rPr lang="en-US" altLang="zh-CN" sz="3200" b="1" dirty="0"/>
              <a:t>β</a:t>
            </a:r>
            <a:r>
              <a:rPr lang="zh-CN" altLang="en-US" sz="3200" b="1" dirty="0"/>
              <a:t>测试</a:t>
            </a:r>
          </a:p>
        </p:txBody>
      </p:sp>
      <p:sp>
        <p:nvSpPr>
          <p:cNvPr id="17409" name="灯片编号占位符 4"/>
          <p:cNvSpPr>
            <a:spLocks noGrp="1"/>
          </p:cNvSpPr>
          <p:nvPr>
            <p:ph type="sldNum" sz="quarter" idx="12"/>
          </p:nvPr>
        </p:nvSpPr>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200" dirty="0">
                <a:solidFill>
                  <a:srgbClr val="898989"/>
                </a:solidFill>
              </a:rPr>
              <a:t>30</a:t>
            </a:fld>
            <a:endParaRPr lang="zh-CN" altLang="en-US" sz="1200" dirty="0">
              <a:solidFill>
                <a:srgbClr val="898989"/>
              </a:solidFill>
            </a:endParaRPr>
          </a:p>
        </p:txBody>
      </p:sp>
      <p:sp>
        <p:nvSpPr>
          <p:cNvPr id="3" name="文本框 2"/>
          <p:cNvSpPr txBox="1"/>
          <p:nvPr/>
        </p:nvSpPr>
        <p:spPr>
          <a:xfrm>
            <a:off x="845185" y="1810385"/>
            <a:ext cx="10340975" cy="4399915"/>
          </a:xfrm>
          <a:prstGeom prst="rect">
            <a:avLst/>
          </a:prstGeom>
          <a:noFill/>
        </p:spPr>
        <p:txBody>
          <a:bodyPr wrap="square" rtlCol="0">
            <a:spAutoFit/>
          </a:bodyPr>
          <a:lstStyle/>
          <a:p>
            <a:r>
              <a:rPr lang="zh-CN" altLang="en-US" sz="2800"/>
              <a:t>在一个软件是为许多客户开发的情况下，让每一个客户来正式的验收测试是不现实的。在这种情况下，绝大多数软件开发商都使用被称为</a:t>
            </a:r>
            <a:r>
              <a:rPr lang="en-US" altLang="zh-CN" sz="2800"/>
              <a:t>α</a:t>
            </a:r>
            <a:r>
              <a:rPr lang="zh-CN" altLang="en-US" sz="2800"/>
              <a:t>测试和</a:t>
            </a:r>
            <a:r>
              <a:rPr lang="en-US" altLang="zh-CN" sz="2800"/>
              <a:t>β</a:t>
            </a:r>
            <a:r>
              <a:rPr lang="zh-CN" altLang="en-US" sz="2800"/>
              <a:t>测试的过程。</a:t>
            </a:r>
          </a:p>
          <a:p>
            <a:r>
              <a:rPr lang="en-US" altLang="zh-CN" sz="2800"/>
              <a:t>α</a:t>
            </a:r>
            <a:r>
              <a:rPr lang="zh-CN" altLang="en-US" sz="2800"/>
              <a:t>测试由用户在开发者的场所进行，并且在开发者对用户的</a:t>
            </a:r>
            <a:r>
              <a:rPr lang="en-US" altLang="zh-CN" sz="2800"/>
              <a:t>“</a:t>
            </a:r>
            <a:r>
              <a:rPr lang="zh-CN" altLang="en-US" sz="2800"/>
              <a:t>指导</a:t>
            </a:r>
            <a:r>
              <a:rPr lang="en-US" altLang="zh-CN" sz="2800"/>
              <a:t>”</a:t>
            </a:r>
            <a:r>
              <a:rPr lang="zh-CN" altLang="en-US" sz="2800"/>
              <a:t>下进行测试。开发者负责记录发现的错误和使用中遇到的问题。</a:t>
            </a:r>
            <a:r>
              <a:rPr lang="zh-CN" altLang="en-US" sz="2800">
                <a:solidFill>
                  <a:srgbClr val="FF0000"/>
                </a:solidFill>
              </a:rPr>
              <a:t>（受控）</a:t>
            </a:r>
          </a:p>
          <a:p>
            <a:r>
              <a:rPr lang="en-US" altLang="zh-CN" sz="2800">
                <a:solidFill>
                  <a:schemeClr val="tx1"/>
                </a:solidFill>
              </a:rPr>
              <a:t>β</a:t>
            </a:r>
            <a:r>
              <a:rPr lang="zh-CN" altLang="en-US" sz="2800">
                <a:solidFill>
                  <a:schemeClr val="tx1"/>
                </a:solidFill>
              </a:rPr>
              <a:t>测试由软件的最终用户在一个或多个客户场所进行。与</a:t>
            </a:r>
            <a:r>
              <a:rPr lang="en-US" altLang="zh-CN" sz="2800">
                <a:solidFill>
                  <a:schemeClr val="tx1"/>
                </a:solidFill>
              </a:rPr>
              <a:t>α</a:t>
            </a:r>
            <a:r>
              <a:rPr lang="zh-CN" altLang="en-US" sz="2800">
                <a:solidFill>
                  <a:schemeClr val="tx1"/>
                </a:solidFill>
              </a:rPr>
              <a:t>测试不同，开发者通常不在现场。此时的测试</a:t>
            </a:r>
            <a:r>
              <a:rPr lang="en-US" altLang="zh-CN" sz="2800">
                <a:solidFill>
                  <a:schemeClr val="tx1"/>
                </a:solidFill>
              </a:rPr>
              <a:t>“</a:t>
            </a:r>
            <a:r>
              <a:rPr lang="zh-CN" altLang="en-US" sz="2800">
                <a:solidFill>
                  <a:schemeClr val="tx1"/>
                </a:solidFill>
              </a:rPr>
              <a:t>有极高的真实度</a:t>
            </a:r>
            <a:r>
              <a:rPr lang="en-US" altLang="zh-CN" sz="2800">
                <a:solidFill>
                  <a:schemeClr val="tx1"/>
                </a:solidFill>
              </a:rPr>
              <a:t>”</a:t>
            </a:r>
            <a:r>
              <a:rPr lang="zh-CN" altLang="en-US" sz="2800">
                <a:solidFill>
                  <a:schemeClr val="tx1"/>
                </a:solidFill>
              </a:rPr>
              <a:t>，客户记录问题反馈给开发者，也正是修改软件的依据为终产品作铺垫</a:t>
            </a:r>
          </a:p>
          <a:p>
            <a:r>
              <a:rPr lang="zh-CN" altLang="en-US" sz="2800">
                <a:solidFill>
                  <a:srgbClr val="FF0000"/>
                </a:solidFill>
              </a:rPr>
              <a:t>（自由）</a:t>
            </a:r>
          </a:p>
        </p:txBody>
      </p:sp>
      <p:grpSp>
        <p:nvGrpSpPr>
          <p:cNvPr id="5" name="组合 3">
            <a:extLst>
              <a:ext uri="{FF2B5EF4-FFF2-40B4-BE49-F238E27FC236}">
                <a16:creationId xmlns:a16="http://schemas.microsoft.com/office/drawing/2014/main" id="{D729A9A5-E626-40DC-8834-65949471A032}"/>
              </a:ext>
            </a:extLst>
          </p:cNvPr>
          <p:cNvGrpSpPr/>
          <p:nvPr/>
        </p:nvGrpSpPr>
        <p:grpSpPr>
          <a:xfrm>
            <a:off x="0" y="512763"/>
            <a:ext cx="2590800" cy="461665"/>
            <a:chOff x="0" y="0"/>
            <a:chExt cx="3492137" cy="461368"/>
          </a:xfrm>
        </p:grpSpPr>
        <p:grpSp>
          <p:nvGrpSpPr>
            <p:cNvPr id="6" name="组合 55">
              <a:extLst>
                <a:ext uri="{FF2B5EF4-FFF2-40B4-BE49-F238E27FC236}">
                  <a16:creationId xmlns:a16="http://schemas.microsoft.com/office/drawing/2014/main" id="{51F2E570-DC07-4443-A1C6-27CE410B4028}"/>
                </a:ext>
              </a:extLst>
            </p:cNvPr>
            <p:cNvGrpSpPr/>
            <p:nvPr/>
          </p:nvGrpSpPr>
          <p:grpSpPr>
            <a:xfrm>
              <a:off x="0" y="25824"/>
              <a:ext cx="3492137" cy="410019"/>
              <a:chOff x="0" y="0"/>
              <a:chExt cx="3370216" cy="493479"/>
            </a:xfrm>
          </p:grpSpPr>
          <p:sp>
            <p:nvSpPr>
              <p:cNvPr id="8" name="矩形 56">
                <a:extLst>
                  <a:ext uri="{FF2B5EF4-FFF2-40B4-BE49-F238E27FC236}">
                    <a16:creationId xmlns:a16="http://schemas.microsoft.com/office/drawing/2014/main" id="{149E68D3-F4EC-4061-9C7C-99E6C3A3962F}"/>
                  </a:ext>
                </a:extLst>
              </p:cNvPr>
              <p:cNvSpPr/>
              <p:nvPr/>
            </p:nvSpPr>
            <p:spPr>
              <a:xfrm>
                <a:off x="0" y="0"/>
                <a:ext cx="3052812" cy="493479"/>
              </a:xfrm>
              <a:prstGeom prst="rect">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直角三角形 66">
                <a:extLst>
                  <a:ext uri="{FF2B5EF4-FFF2-40B4-BE49-F238E27FC236}">
                    <a16:creationId xmlns:a16="http://schemas.microsoft.com/office/drawing/2014/main" id="{5177BCEE-D09E-44E1-872F-AD2F5F6A87CD}"/>
                  </a:ext>
                </a:extLst>
              </p:cNvPr>
              <p:cNvSpPr/>
              <p:nvPr/>
            </p:nvSpPr>
            <p:spPr>
              <a:xfrm>
                <a:off x="3052811" y="3822"/>
                <a:ext cx="317405" cy="489657"/>
              </a:xfrm>
              <a:prstGeom prst="rtTriangle">
                <a:avLst/>
              </a:prstGeom>
              <a:solidFill>
                <a:srgbClr val="131426"/>
              </a:solidFill>
              <a:ln w="12700">
                <a:noFill/>
              </a:ln>
            </p:spPr>
            <p:txBody>
              <a:bodyPr anchor="ctr"/>
              <a:lstStyle/>
              <a:p>
                <a:pPr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文本框 67">
              <a:extLst>
                <a:ext uri="{FF2B5EF4-FFF2-40B4-BE49-F238E27FC236}">
                  <a16:creationId xmlns:a16="http://schemas.microsoft.com/office/drawing/2014/main" id="{C58C8E2C-A387-43A6-A71D-A81848811047}"/>
                </a:ext>
              </a:extLst>
            </p:cNvPr>
            <p:cNvSpPr/>
            <p:nvPr/>
          </p:nvSpPr>
          <p:spPr>
            <a:xfrm>
              <a:off x="213338" y="0"/>
              <a:ext cx="2949910" cy="461368"/>
            </a:xfrm>
            <a:prstGeom prst="rect">
              <a:avLst/>
            </a:prstGeom>
            <a:noFill/>
            <a:ln w="9525">
              <a:noFill/>
            </a:ln>
          </p:spPr>
          <p:txBody>
            <a:bodyPr wrap="squar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确认测试</a:t>
              </a:r>
            </a:p>
          </p:txBody>
        </p:sp>
      </p:grpSp>
      <p:pic>
        <p:nvPicPr>
          <p:cNvPr id="10" name="图片 21">
            <a:extLst>
              <a:ext uri="{FF2B5EF4-FFF2-40B4-BE49-F238E27FC236}">
                <a16:creationId xmlns:a16="http://schemas.microsoft.com/office/drawing/2014/main" id="{26FC75F4-F232-4BE9-BE69-803C28E0BA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0-#ppt_w/2"/>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F584570F-1DAD-45DD-B6E5-C8C90404BA2B}" type="datetime1">
              <a:rPr lang="zh-CN" altLang="en-US" sz="1200" smtClean="0">
                <a:solidFill>
                  <a:srgbClr val="898989"/>
                </a:solidFill>
                <a:latin typeface="Arial" panose="020B0604020202020204" pitchFamily="34" charset="0"/>
              </a:rPr>
              <a:t>2017/12/13</a:t>
            </a:fld>
            <a:endParaRPr lang="zh-CN" altLang="en-US" sz="1800">
              <a:solidFill>
                <a:srgbClr val="000000"/>
              </a:solidFill>
              <a:latin typeface="Arial" panose="020B0604020202020204" pitchFamily="34" charset="0"/>
            </a:endParaRPr>
          </a:p>
        </p:txBody>
      </p:sp>
      <p:sp>
        <p:nvSpPr>
          <p:cNvPr id="3076" name="文本框 1"/>
          <p:cNvSpPr txBox="1">
            <a:spLocks noChangeArrowheads="1"/>
          </p:cNvSpPr>
          <p:nvPr/>
        </p:nvSpPr>
        <p:spPr bwMode="auto">
          <a:xfrm>
            <a:off x="677862" y="1662906"/>
            <a:ext cx="108362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白盒测试：又称为结构测试、逻辑驱动测试或基于 程序的测试。一般用来分析程序的内部结构、逻辑、循 环和路径，是一种基于产品内部结构的软件测试。主要 用于单元测试和集成测试。 </a:t>
            </a:r>
          </a:p>
        </p:txBody>
      </p:sp>
      <p:sp>
        <p:nvSpPr>
          <p:cNvPr id="3077" name="文本框 2"/>
          <p:cNvSpPr txBox="1">
            <a:spLocks noChangeArrowheads="1"/>
          </p:cNvSpPr>
          <p:nvPr/>
        </p:nvSpPr>
        <p:spPr bwMode="auto">
          <a:xfrm>
            <a:off x="677862" y="3548456"/>
            <a:ext cx="109823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黑盒测试：又称为功能测试、数据驱动测试和基于 规格说明的测试。它是一种从用户观点出发的测试，一 般被用来确认软件功能的正确性和可操作性，是基于产 品功能的软件测试。主要用于集成测试、确认测试和系 统测试</a:t>
            </a:r>
          </a:p>
        </p:txBody>
      </p:sp>
      <p:pic>
        <p:nvPicPr>
          <p:cNvPr id="7"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
          <p:cNvGrpSpPr/>
          <p:nvPr/>
        </p:nvGrpSpPr>
        <p:grpSpPr bwMode="auto">
          <a:xfrm>
            <a:off x="0" y="619125"/>
            <a:ext cx="3581400" cy="493713"/>
            <a:chOff x="0" y="0"/>
            <a:chExt cx="3523711" cy="493479"/>
          </a:xfrm>
        </p:grpSpPr>
        <p:grpSp>
          <p:nvGrpSpPr>
            <p:cNvPr id="9" name="组合 37"/>
            <p:cNvGrpSpPr/>
            <p:nvPr/>
          </p:nvGrpSpPr>
          <p:grpSpPr bwMode="auto">
            <a:xfrm>
              <a:off x="0" y="0"/>
              <a:ext cx="3370216" cy="493479"/>
              <a:chOff x="0" y="0"/>
              <a:chExt cx="3370216" cy="493479"/>
            </a:xfrm>
          </p:grpSpPr>
          <p:sp>
            <p:nvSpPr>
              <p:cNvPr id="11"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测试技术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p:nvPr>
        </p:nvSpPr>
        <p:spPr>
          <a:xfrm>
            <a:off x="3627354" y="203199"/>
            <a:ext cx="10515600" cy="1325563"/>
          </a:xfrm>
        </p:spPr>
        <p:txBody>
          <a:bodyPr/>
          <a:lstStyle/>
          <a:p>
            <a:pPr eaLnBrk="1" hangingPunct="1"/>
            <a:r>
              <a:rPr lang="en-US" altLang="zh-CN" sz="4000" dirty="0"/>
              <a:t>——</a:t>
            </a:r>
            <a:r>
              <a:rPr lang="zh-CN" altLang="en-US" sz="4000" dirty="0"/>
              <a:t>逻辑覆盖</a:t>
            </a:r>
          </a:p>
        </p:txBody>
      </p:sp>
      <p:sp>
        <p:nvSpPr>
          <p:cNvPr id="4099"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1E3DC7B1-653F-4725-B5CB-EAA46DDD36E1}"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graphicFrame>
        <p:nvGraphicFramePr>
          <p:cNvPr id="9" name="图示 8"/>
          <p:cNvGraphicFramePr/>
          <p:nvPr/>
        </p:nvGraphicFramePr>
        <p:xfrm>
          <a:off x="6223575" y="1577715"/>
          <a:ext cx="5323158" cy="430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01" name="文本框 11"/>
          <p:cNvSpPr txBox="1">
            <a:spLocks noChangeArrowheads="1"/>
          </p:cNvSpPr>
          <p:nvPr/>
        </p:nvSpPr>
        <p:spPr bwMode="auto">
          <a:xfrm>
            <a:off x="396240" y="1577975"/>
            <a:ext cx="5699760" cy="425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en-US" altLang="zh-CN" dirty="0">
                <a:latin typeface="Arial" panose="020B0604020202020204" pitchFamily="34" charset="0"/>
              </a:rPr>
              <a:t>       </a:t>
            </a:r>
            <a:r>
              <a:rPr lang="zh-CN" altLang="zh-CN" dirty="0">
                <a:latin typeface="Arial" panose="020B0604020202020204" pitchFamily="34" charset="0"/>
              </a:rPr>
              <a:t>所谓的逻辑覆盖是对一系列测试过程的总称</a:t>
            </a:r>
            <a:r>
              <a:rPr lang="en-US" altLang="zh-CN" dirty="0">
                <a:latin typeface="Arial" panose="020B0604020202020204" pitchFamily="34" charset="0"/>
              </a:rPr>
              <a:t>,</a:t>
            </a:r>
            <a:r>
              <a:rPr lang="zh-CN" altLang="en-US" dirty="0">
                <a:latin typeface="Arial" panose="020B0604020202020204" pitchFamily="34" charset="0"/>
              </a:rPr>
              <a:t>这</a:t>
            </a:r>
            <a:r>
              <a:rPr lang="zh-CN" altLang="zh-CN" dirty="0">
                <a:latin typeface="Arial" panose="020B0604020202020204" pitchFamily="34" charset="0"/>
              </a:rPr>
              <a:t>组测试过程逐渐进行越来越完整的通路测试</a:t>
            </a:r>
            <a:r>
              <a:rPr lang="zh-CN" altLang="en-US" dirty="0">
                <a:latin typeface="Arial" panose="020B0604020202020204" pitchFamily="34" charset="0"/>
              </a:rPr>
              <a:t>。</a:t>
            </a:r>
            <a:r>
              <a:rPr lang="zh-CN" altLang="zh-CN" dirty="0">
                <a:latin typeface="Arial" panose="020B0604020202020204" pitchFamily="34" charset="0"/>
              </a:rPr>
              <a:t>根据测试数据执行</a:t>
            </a:r>
            <a:r>
              <a:rPr lang="en-US" altLang="zh-CN" dirty="0">
                <a:latin typeface="Arial" panose="020B0604020202020204" pitchFamily="34" charset="0"/>
              </a:rPr>
              <a:t>(</a:t>
            </a:r>
            <a:r>
              <a:rPr lang="zh-CN" altLang="zh-CN" dirty="0">
                <a:latin typeface="Arial" panose="020B0604020202020204" pitchFamily="34" charset="0"/>
              </a:rPr>
              <a:t>或叫覆盖</a:t>
            </a:r>
            <a:r>
              <a:rPr lang="en-US" altLang="zh-CN" dirty="0">
                <a:latin typeface="Arial" panose="020B0604020202020204" pitchFamily="34" charset="0"/>
              </a:rPr>
              <a:t>)</a:t>
            </a:r>
            <a:r>
              <a:rPr lang="zh-CN" altLang="zh-CN" dirty="0">
                <a:latin typeface="Arial" panose="020B0604020202020204" pitchFamily="34" charset="0"/>
              </a:rPr>
              <a:t>程序逻辑的覆盖其源程序语句的详尽程度大致有可以划分为如右图所示。</a:t>
            </a:r>
          </a:p>
          <a:p>
            <a:pPr eaLnBrk="1" hangingPunct="1">
              <a:lnSpc>
                <a:spcPct val="150000"/>
              </a:lnSpc>
              <a:spcBef>
                <a:spcPct val="0"/>
              </a:spcBef>
              <a:buFont typeface="Arial" panose="020B0604020202020204" pitchFamily="34" charset="0"/>
              <a:buNone/>
            </a:pPr>
            <a:endParaRPr lang="zh-CN" altLang="en-US" sz="1400" dirty="0">
              <a:latin typeface="Arial" panose="020B0604020202020204" pitchFamily="34" charset="0"/>
            </a:endParaRPr>
          </a:p>
        </p:txBody>
      </p:sp>
      <p:pic>
        <p:nvPicPr>
          <p:cNvPr id="7" name="图片 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白盒测试技术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AA323C9A-A00F-4636-B5A2-6E624E202EB6}"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pic>
        <p:nvPicPr>
          <p:cNvPr id="5124" name="图片 4" descr="Spyder (Python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424" y="865981"/>
            <a:ext cx="6313488"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5" name="Group 3"/>
          <p:cNvGrpSpPr/>
          <p:nvPr/>
        </p:nvGrpSpPr>
        <p:grpSpPr bwMode="auto">
          <a:xfrm>
            <a:off x="247829" y="1099902"/>
            <a:ext cx="5481637" cy="5013325"/>
            <a:chOff x="1056" y="960"/>
            <a:chExt cx="3936" cy="2928"/>
          </a:xfrm>
        </p:grpSpPr>
        <p:sp>
          <p:nvSpPr>
            <p:cNvPr id="5127" name="AutoShape 4"/>
            <p:cNvSpPr>
              <a:spLocks noChangeArrowheads="1"/>
            </p:cNvSpPr>
            <p:nvPr/>
          </p:nvSpPr>
          <p:spPr bwMode="auto">
            <a:xfrm>
              <a:off x="1968" y="1248"/>
              <a:ext cx="1728" cy="576"/>
            </a:xfrm>
            <a:prstGeom prst="diamond">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128" name="Text Box 5"/>
            <p:cNvSpPr txBox="1">
              <a:spLocks noChangeArrowheads="1"/>
            </p:cNvSpPr>
            <p:nvPr/>
          </p:nvSpPr>
          <p:spPr bwMode="auto">
            <a:xfrm>
              <a:off x="2208" y="1458"/>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zh-CN" altLang="en-US" sz="1800">
                  <a:latin typeface="Times New Roman" panose="02020603050405020304" pitchFamily="18" charset="0"/>
                </a:rPr>
                <a:t>（</a:t>
              </a:r>
              <a:r>
                <a:rPr kumimoji="1" lang="en-US" altLang="zh-CN" sz="1800">
                  <a:latin typeface="Times New Roman" panose="02020603050405020304" pitchFamily="18" charset="0"/>
                </a:rPr>
                <a:t>A&gt;1) and (B=0)</a:t>
              </a:r>
            </a:p>
          </p:txBody>
        </p:sp>
        <p:sp>
          <p:nvSpPr>
            <p:cNvPr id="5129" name="AutoShape 6"/>
            <p:cNvSpPr>
              <a:spLocks noChangeArrowheads="1"/>
            </p:cNvSpPr>
            <p:nvPr/>
          </p:nvSpPr>
          <p:spPr bwMode="auto">
            <a:xfrm>
              <a:off x="1968" y="2592"/>
              <a:ext cx="1728" cy="576"/>
            </a:xfrm>
            <a:prstGeom prst="diamond">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130" name="Text Box 7"/>
            <p:cNvSpPr txBox="1">
              <a:spLocks noChangeArrowheads="1"/>
            </p:cNvSpPr>
            <p:nvPr/>
          </p:nvSpPr>
          <p:spPr bwMode="auto">
            <a:xfrm>
              <a:off x="2208" y="2784"/>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zh-CN" altLang="en-US" sz="1800">
                  <a:latin typeface="Times New Roman" panose="02020603050405020304" pitchFamily="18" charset="0"/>
                </a:rPr>
                <a:t>（</a:t>
              </a:r>
              <a:r>
                <a:rPr kumimoji="1" lang="en-US" altLang="zh-CN" sz="1800">
                  <a:latin typeface="Times New Roman" panose="02020603050405020304" pitchFamily="18" charset="0"/>
                </a:rPr>
                <a:t>A=2) or (X&gt;1)</a:t>
              </a:r>
            </a:p>
          </p:txBody>
        </p:sp>
        <p:sp>
          <p:nvSpPr>
            <p:cNvPr id="5131" name="Line 8"/>
            <p:cNvSpPr>
              <a:spLocks noChangeShapeType="1"/>
            </p:cNvSpPr>
            <p:nvPr/>
          </p:nvSpPr>
          <p:spPr bwMode="auto">
            <a:xfrm>
              <a:off x="2832" y="960"/>
              <a:ext cx="0"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2" name="Freeform 9"/>
            <p:cNvSpPr/>
            <p:nvPr/>
          </p:nvSpPr>
          <p:spPr bwMode="auto">
            <a:xfrm>
              <a:off x="1392" y="1536"/>
              <a:ext cx="576" cy="624"/>
            </a:xfrm>
            <a:custGeom>
              <a:avLst/>
              <a:gdLst>
                <a:gd name="T0" fmla="*/ 576 w 576"/>
                <a:gd name="T1" fmla="*/ 0 h 624"/>
                <a:gd name="T2" fmla="*/ 0 w 576"/>
                <a:gd name="T3" fmla="*/ 0 h 624"/>
                <a:gd name="T4" fmla="*/ 0 w 576"/>
                <a:gd name="T5" fmla="*/ 624 h 624"/>
                <a:gd name="T6" fmla="*/ 0 60000 65536"/>
                <a:gd name="T7" fmla="*/ 0 60000 65536"/>
                <a:gd name="T8" fmla="*/ 0 60000 65536"/>
              </a:gdLst>
              <a:ahLst/>
              <a:cxnLst>
                <a:cxn ang="T6">
                  <a:pos x="T0" y="T1"/>
                </a:cxn>
                <a:cxn ang="T7">
                  <a:pos x="T2" y="T3"/>
                </a:cxn>
                <a:cxn ang="T8">
                  <a:pos x="T4" y="T5"/>
                </a:cxn>
              </a:cxnLst>
              <a:rect l="0" t="0" r="r" b="b"/>
              <a:pathLst>
                <a:path w="576" h="624">
                  <a:moveTo>
                    <a:pt x="576" y="0"/>
                  </a:moveTo>
                  <a:lnTo>
                    <a:pt x="0" y="0"/>
                  </a:lnTo>
                  <a:lnTo>
                    <a:pt x="0" y="624"/>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3" name="Line 10"/>
            <p:cNvSpPr>
              <a:spLocks noChangeShapeType="1"/>
            </p:cNvSpPr>
            <p:nvPr/>
          </p:nvSpPr>
          <p:spPr bwMode="auto">
            <a:xfrm>
              <a:off x="1392" y="2160"/>
              <a:ext cx="28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4" name="Freeform 11"/>
            <p:cNvSpPr/>
            <p:nvPr/>
          </p:nvSpPr>
          <p:spPr bwMode="auto">
            <a:xfrm>
              <a:off x="3696" y="1536"/>
              <a:ext cx="528" cy="624"/>
            </a:xfrm>
            <a:custGeom>
              <a:avLst/>
              <a:gdLst>
                <a:gd name="T0" fmla="*/ 0 w 528"/>
                <a:gd name="T1" fmla="*/ 0 h 624"/>
                <a:gd name="T2" fmla="*/ 528 w 528"/>
                <a:gd name="T3" fmla="*/ 0 h 624"/>
                <a:gd name="T4" fmla="*/ 528 w 528"/>
                <a:gd name="T5" fmla="*/ 624 h 624"/>
                <a:gd name="T6" fmla="*/ 0 60000 65536"/>
                <a:gd name="T7" fmla="*/ 0 60000 65536"/>
                <a:gd name="T8" fmla="*/ 0 60000 65536"/>
              </a:gdLst>
              <a:ahLst/>
              <a:cxnLst>
                <a:cxn ang="T6">
                  <a:pos x="T0" y="T1"/>
                </a:cxn>
                <a:cxn ang="T7">
                  <a:pos x="T2" y="T3"/>
                </a:cxn>
                <a:cxn ang="T8">
                  <a:pos x="T4" y="T5"/>
                </a:cxn>
              </a:cxnLst>
              <a:rect l="0" t="0" r="r" b="b"/>
              <a:pathLst>
                <a:path w="528" h="624">
                  <a:moveTo>
                    <a:pt x="0" y="0"/>
                  </a:moveTo>
                  <a:lnTo>
                    <a:pt x="528" y="0"/>
                  </a:lnTo>
                  <a:lnTo>
                    <a:pt x="528" y="624"/>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5" name="Line 12"/>
            <p:cNvSpPr>
              <a:spLocks noChangeShapeType="1"/>
            </p:cNvSpPr>
            <p:nvPr/>
          </p:nvSpPr>
          <p:spPr bwMode="auto">
            <a:xfrm>
              <a:off x="2832" y="2160"/>
              <a:ext cx="0"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6" name="Freeform 13"/>
            <p:cNvSpPr/>
            <p:nvPr/>
          </p:nvSpPr>
          <p:spPr bwMode="auto">
            <a:xfrm>
              <a:off x="1392" y="2880"/>
              <a:ext cx="576" cy="624"/>
            </a:xfrm>
            <a:custGeom>
              <a:avLst/>
              <a:gdLst>
                <a:gd name="T0" fmla="*/ 576 w 576"/>
                <a:gd name="T1" fmla="*/ 0 h 624"/>
                <a:gd name="T2" fmla="*/ 0 w 576"/>
                <a:gd name="T3" fmla="*/ 0 h 624"/>
                <a:gd name="T4" fmla="*/ 0 w 576"/>
                <a:gd name="T5" fmla="*/ 624 h 624"/>
                <a:gd name="T6" fmla="*/ 0 60000 65536"/>
                <a:gd name="T7" fmla="*/ 0 60000 65536"/>
                <a:gd name="T8" fmla="*/ 0 60000 65536"/>
              </a:gdLst>
              <a:ahLst/>
              <a:cxnLst>
                <a:cxn ang="T6">
                  <a:pos x="T0" y="T1"/>
                </a:cxn>
                <a:cxn ang="T7">
                  <a:pos x="T2" y="T3"/>
                </a:cxn>
                <a:cxn ang="T8">
                  <a:pos x="T4" y="T5"/>
                </a:cxn>
              </a:cxnLst>
              <a:rect l="0" t="0" r="r" b="b"/>
              <a:pathLst>
                <a:path w="576" h="624">
                  <a:moveTo>
                    <a:pt x="576" y="0"/>
                  </a:moveTo>
                  <a:lnTo>
                    <a:pt x="0" y="0"/>
                  </a:lnTo>
                  <a:lnTo>
                    <a:pt x="0" y="624"/>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7" name="Freeform 14"/>
            <p:cNvSpPr/>
            <p:nvPr/>
          </p:nvSpPr>
          <p:spPr bwMode="auto">
            <a:xfrm>
              <a:off x="3744" y="2880"/>
              <a:ext cx="528" cy="624"/>
            </a:xfrm>
            <a:custGeom>
              <a:avLst/>
              <a:gdLst>
                <a:gd name="T0" fmla="*/ 0 w 528"/>
                <a:gd name="T1" fmla="*/ 0 h 624"/>
                <a:gd name="T2" fmla="*/ 528 w 528"/>
                <a:gd name="T3" fmla="*/ 0 h 624"/>
                <a:gd name="T4" fmla="*/ 528 w 528"/>
                <a:gd name="T5" fmla="*/ 624 h 624"/>
                <a:gd name="T6" fmla="*/ 0 60000 65536"/>
                <a:gd name="T7" fmla="*/ 0 60000 65536"/>
                <a:gd name="T8" fmla="*/ 0 60000 65536"/>
              </a:gdLst>
              <a:ahLst/>
              <a:cxnLst>
                <a:cxn ang="T6">
                  <a:pos x="T0" y="T1"/>
                </a:cxn>
                <a:cxn ang="T7">
                  <a:pos x="T2" y="T3"/>
                </a:cxn>
                <a:cxn ang="T8">
                  <a:pos x="T4" y="T5"/>
                </a:cxn>
              </a:cxnLst>
              <a:rect l="0" t="0" r="r" b="b"/>
              <a:pathLst>
                <a:path w="528" h="624">
                  <a:moveTo>
                    <a:pt x="0" y="0"/>
                  </a:moveTo>
                  <a:lnTo>
                    <a:pt x="528" y="0"/>
                  </a:lnTo>
                  <a:lnTo>
                    <a:pt x="528" y="624"/>
                  </a:lnTo>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8" name="Line 15"/>
            <p:cNvSpPr>
              <a:spLocks noChangeShapeType="1"/>
            </p:cNvSpPr>
            <p:nvPr/>
          </p:nvSpPr>
          <p:spPr bwMode="auto">
            <a:xfrm>
              <a:off x="1392" y="3504"/>
              <a:ext cx="28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9" name="Line 16"/>
            <p:cNvSpPr>
              <a:spLocks noChangeShapeType="1"/>
            </p:cNvSpPr>
            <p:nvPr/>
          </p:nvSpPr>
          <p:spPr bwMode="auto">
            <a:xfrm>
              <a:off x="2832" y="3504"/>
              <a:ext cx="0" cy="38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 name="Text Box 17"/>
            <p:cNvSpPr txBox="1">
              <a:spLocks noChangeArrowheads="1"/>
            </p:cNvSpPr>
            <p:nvPr/>
          </p:nvSpPr>
          <p:spPr bwMode="auto">
            <a:xfrm>
              <a:off x="3552" y="3072"/>
              <a:ext cx="1440" cy="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X=X+1</a:t>
              </a:r>
            </a:p>
          </p:txBody>
        </p:sp>
        <p:sp>
          <p:nvSpPr>
            <p:cNvPr id="5141" name="Text Box 18"/>
            <p:cNvSpPr txBox="1">
              <a:spLocks noChangeArrowheads="1"/>
            </p:cNvSpPr>
            <p:nvPr/>
          </p:nvSpPr>
          <p:spPr bwMode="auto">
            <a:xfrm>
              <a:off x="3504" y="1680"/>
              <a:ext cx="1440" cy="29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X=X/A</a:t>
              </a:r>
            </a:p>
          </p:txBody>
        </p:sp>
        <p:sp>
          <p:nvSpPr>
            <p:cNvPr id="5142" name="Text Box 19"/>
            <p:cNvSpPr txBox="1">
              <a:spLocks noChangeArrowheads="1"/>
            </p:cNvSpPr>
            <p:nvPr/>
          </p:nvSpPr>
          <p:spPr bwMode="auto">
            <a:xfrm>
              <a:off x="1680" y="12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F</a:t>
              </a:r>
            </a:p>
          </p:txBody>
        </p:sp>
        <p:sp>
          <p:nvSpPr>
            <p:cNvPr id="5143" name="Text Box 20"/>
            <p:cNvSpPr txBox="1">
              <a:spLocks noChangeArrowheads="1"/>
            </p:cNvSpPr>
            <p:nvPr/>
          </p:nvSpPr>
          <p:spPr bwMode="auto">
            <a:xfrm>
              <a:off x="1632"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F</a:t>
              </a:r>
            </a:p>
          </p:txBody>
        </p:sp>
        <p:sp>
          <p:nvSpPr>
            <p:cNvPr id="5144" name="Text Box 21"/>
            <p:cNvSpPr txBox="1">
              <a:spLocks noChangeArrowheads="1"/>
            </p:cNvSpPr>
            <p:nvPr/>
          </p:nvSpPr>
          <p:spPr bwMode="auto">
            <a:xfrm>
              <a:off x="369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T</a:t>
              </a:r>
            </a:p>
          </p:txBody>
        </p:sp>
        <p:sp>
          <p:nvSpPr>
            <p:cNvPr id="5145" name="Text Box 22"/>
            <p:cNvSpPr txBox="1">
              <a:spLocks noChangeArrowheads="1"/>
            </p:cNvSpPr>
            <p:nvPr/>
          </p:nvSpPr>
          <p:spPr bwMode="auto">
            <a:xfrm>
              <a:off x="3696" y="12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T</a:t>
              </a:r>
            </a:p>
          </p:txBody>
        </p:sp>
        <p:sp>
          <p:nvSpPr>
            <p:cNvPr id="5146" name="Text Box 23"/>
            <p:cNvSpPr txBox="1">
              <a:spLocks noChangeArrowheads="1"/>
            </p:cNvSpPr>
            <p:nvPr/>
          </p:nvSpPr>
          <p:spPr bwMode="auto">
            <a:xfrm>
              <a:off x="1056"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b</a:t>
              </a:r>
            </a:p>
          </p:txBody>
        </p:sp>
        <p:sp>
          <p:nvSpPr>
            <p:cNvPr id="5147" name="Text Box 24"/>
            <p:cNvSpPr txBox="1">
              <a:spLocks noChangeArrowheads="1"/>
            </p:cNvSpPr>
            <p:nvPr/>
          </p:nvSpPr>
          <p:spPr bwMode="auto">
            <a:xfrm>
              <a:off x="4272" y="13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c</a:t>
              </a:r>
            </a:p>
          </p:txBody>
        </p:sp>
        <p:sp>
          <p:nvSpPr>
            <p:cNvPr id="5148" name="Text Box 25"/>
            <p:cNvSpPr txBox="1">
              <a:spLocks noChangeArrowheads="1"/>
            </p:cNvSpPr>
            <p:nvPr/>
          </p:nvSpPr>
          <p:spPr bwMode="auto">
            <a:xfrm>
              <a:off x="1056" y="297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d</a:t>
              </a:r>
            </a:p>
          </p:txBody>
        </p:sp>
        <p:sp>
          <p:nvSpPr>
            <p:cNvPr id="5149" name="Text Box 26"/>
            <p:cNvSpPr txBox="1">
              <a:spLocks noChangeArrowheads="1"/>
            </p:cNvSpPr>
            <p:nvPr/>
          </p:nvSpPr>
          <p:spPr bwMode="auto">
            <a:xfrm>
              <a:off x="4320"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2400">
                  <a:latin typeface="Times New Roman" panose="02020603050405020304" pitchFamily="18" charset="0"/>
                </a:rPr>
                <a:t>e</a:t>
              </a:r>
            </a:p>
          </p:txBody>
        </p:sp>
      </p:grpSp>
      <p:pic>
        <p:nvPicPr>
          <p:cNvPr id="30"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
          <p:cNvGrpSpPr/>
          <p:nvPr/>
        </p:nvGrpSpPr>
        <p:grpSpPr bwMode="auto">
          <a:xfrm>
            <a:off x="0" y="619125"/>
            <a:ext cx="3581400" cy="493713"/>
            <a:chOff x="0" y="0"/>
            <a:chExt cx="3523711" cy="493479"/>
          </a:xfrm>
        </p:grpSpPr>
        <p:grpSp>
          <p:nvGrpSpPr>
            <p:cNvPr id="34" name="组合 37"/>
            <p:cNvGrpSpPr/>
            <p:nvPr/>
          </p:nvGrpSpPr>
          <p:grpSpPr bwMode="auto">
            <a:xfrm>
              <a:off x="0" y="0"/>
              <a:ext cx="3370216" cy="493479"/>
              <a:chOff x="0" y="0"/>
              <a:chExt cx="3370216" cy="493479"/>
            </a:xfrm>
          </p:grpSpPr>
          <p:sp>
            <p:nvSpPr>
              <p:cNvPr id="36"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35"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白盒测试技术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250" fill="hold"/>
                                        <p:tgtEl>
                                          <p:spTgt spid="33"/>
                                        </p:tgtEl>
                                        <p:attrNameLst>
                                          <p:attrName>ppt_x</p:attrName>
                                        </p:attrNameLst>
                                      </p:cBhvr>
                                      <p:tavLst>
                                        <p:tav tm="0">
                                          <p:val>
                                            <p:strVal val="0-#ppt_w/2"/>
                                          </p:val>
                                        </p:tav>
                                        <p:tav tm="100000">
                                          <p:val>
                                            <p:strVal val="#ppt_x"/>
                                          </p:val>
                                        </p:tav>
                                      </p:tavLst>
                                    </p:anim>
                                    <p:anim calcmode="lin" valueType="num">
                                      <p:cBhvr>
                                        <p:cTn id="8" dur="2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DDC1F821-E16C-47AB-827F-1D5F99F0B18E}"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6148" name="矩形 3"/>
          <p:cNvSpPr>
            <a:spLocks noChangeArrowheads="1"/>
          </p:cNvSpPr>
          <p:nvPr/>
        </p:nvSpPr>
        <p:spPr bwMode="auto">
          <a:xfrm>
            <a:off x="838200" y="1690688"/>
            <a:ext cx="6096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a:latin typeface="Arial" panose="020B0604020202020204" pitchFamily="34" charset="0"/>
              </a:rPr>
              <a:t>语句覆盖：就是指设计若干个测试用例，使得用这些测试用例执行测试之后使得每一条可执行语句至少被执行一遍。</a:t>
            </a:r>
          </a:p>
        </p:txBody>
      </p:sp>
      <p:sp>
        <p:nvSpPr>
          <p:cNvPr id="6149" name="矩形 4"/>
          <p:cNvSpPr>
            <a:spLocks noChangeArrowheads="1"/>
          </p:cNvSpPr>
          <p:nvPr/>
        </p:nvSpPr>
        <p:spPr bwMode="auto">
          <a:xfrm>
            <a:off x="760413" y="3333750"/>
            <a:ext cx="60960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a:solidFill>
                  <a:srgbClr val="002060"/>
                </a:solidFill>
                <a:latin typeface="Arial" panose="020B0604020202020204" pitchFamily="34" charset="0"/>
              </a:rPr>
              <a:t>缺点</a:t>
            </a:r>
            <a:r>
              <a:rPr lang="en-US" altLang="zh-CN">
                <a:latin typeface="Arial" panose="020B0604020202020204" pitchFamily="34" charset="0"/>
              </a:rPr>
              <a:t>: </a:t>
            </a:r>
            <a:r>
              <a:rPr lang="zh-CN" altLang="en-US">
                <a:latin typeface="Arial" panose="020B0604020202020204" pitchFamily="34" charset="0"/>
              </a:rPr>
              <a:t>语句覆盖可以保证检验了每一个可执行语句。</a:t>
            </a:r>
          </a:p>
          <a:p>
            <a:pPr eaLnBrk="1" hangingPunct="1">
              <a:spcBef>
                <a:spcPct val="0"/>
              </a:spcBef>
              <a:buFont typeface="Arial" panose="020B0604020202020204" pitchFamily="34" charset="0"/>
              <a:buNone/>
            </a:pPr>
            <a:r>
              <a:rPr lang="zh-CN" altLang="en-US">
                <a:latin typeface="Arial" panose="020B0604020202020204" pitchFamily="34" charset="0"/>
              </a:rPr>
              <a:t>但是不能保证用于控制的逻辑运算得到充分的检验。</a:t>
            </a:r>
          </a:p>
          <a:p>
            <a:pPr eaLnBrk="1" hangingPunct="1">
              <a:spcBef>
                <a:spcPct val="0"/>
              </a:spcBef>
              <a:buFont typeface="Arial" panose="020B0604020202020204" pitchFamily="34" charset="0"/>
              <a:buNone/>
            </a:pPr>
            <a:r>
              <a:rPr lang="zh-CN" altLang="en-US">
                <a:latin typeface="Arial" panose="020B0604020202020204" pitchFamily="34" charset="0"/>
              </a:rPr>
              <a:t>比如第一个逻辑运算中的</a:t>
            </a:r>
            <a:r>
              <a:rPr lang="en-US" altLang="zh-CN">
                <a:latin typeface="Arial" panose="020B0604020202020204" pitchFamily="34" charset="0"/>
              </a:rPr>
              <a:t>and</a:t>
            </a:r>
            <a:r>
              <a:rPr lang="zh-CN" altLang="en-US">
                <a:latin typeface="Arial" panose="020B0604020202020204" pitchFamily="34" charset="0"/>
              </a:rPr>
              <a:t>错写成了</a:t>
            </a:r>
            <a:r>
              <a:rPr lang="en-US" altLang="zh-CN">
                <a:latin typeface="Arial" panose="020B0604020202020204" pitchFamily="34" charset="0"/>
              </a:rPr>
              <a:t>or</a:t>
            </a:r>
            <a:r>
              <a:rPr lang="zh-CN" altLang="en-US">
                <a:latin typeface="Arial" panose="020B0604020202020204" pitchFamily="34" charset="0"/>
              </a:rPr>
              <a:t>，最后的结果仍然成立。</a:t>
            </a:r>
          </a:p>
          <a:p>
            <a:pPr eaLnBrk="1" hangingPunct="1">
              <a:spcBef>
                <a:spcPct val="0"/>
              </a:spcBef>
              <a:buFont typeface="Arial" panose="020B0604020202020204" pitchFamily="34" charset="0"/>
              <a:buNone/>
            </a:pPr>
            <a:r>
              <a:rPr lang="zh-CN" altLang="en-US">
                <a:solidFill>
                  <a:srgbClr val="FF0000"/>
                </a:solidFill>
                <a:latin typeface="Arial" panose="020B0604020202020204" pitchFamily="34" charset="0"/>
              </a:rPr>
              <a:t>语句覆盖是最弱的逻辑覆盖</a:t>
            </a:r>
            <a:endParaRPr lang="zh-CN" altLang="en-US">
              <a:latin typeface="Arial" panose="020B0604020202020204" pitchFamily="34" charset="0"/>
            </a:endParaRPr>
          </a:p>
        </p:txBody>
      </p:sp>
      <p:sp>
        <p:nvSpPr>
          <p:cNvPr id="6150" name="矩形 5"/>
          <p:cNvSpPr>
            <a:spLocks noChangeArrowheads="1"/>
          </p:cNvSpPr>
          <p:nvPr/>
        </p:nvSpPr>
        <p:spPr bwMode="auto">
          <a:xfrm>
            <a:off x="7386638" y="2338388"/>
            <a:ext cx="6096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(A&gt;1) and (B=0)</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x=x/A;</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A=2) or (X&gt;1)</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x=x+1;</a:t>
            </a:r>
            <a:endParaRPr lang="zh-CN" altLang="en-US" sz="3200">
              <a:latin typeface="Arial" panose="020B0604020202020204" pitchFamily="34" charset="0"/>
            </a:endParaRPr>
          </a:p>
        </p:txBody>
      </p:sp>
      <p:pic>
        <p:nvPicPr>
          <p:cNvPr id="8"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语句覆盖</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2E0F64C-D33A-48FF-AC91-CD5D3CB01D3B}"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7172" name="矩形 3"/>
          <p:cNvSpPr>
            <a:spLocks noChangeArrowheads="1"/>
          </p:cNvSpPr>
          <p:nvPr/>
        </p:nvSpPr>
        <p:spPr bwMode="auto">
          <a:xfrm>
            <a:off x="838200" y="1387475"/>
            <a:ext cx="6096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判定覆盖又称为分支覆盖：设计若干个测试用例，执行测试，使得被测单元中的每个判定的取值</a:t>
            </a:r>
            <a:r>
              <a:rPr lang="en-US" altLang="zh-CN" dirty="0">
                <a:latin typeface="Arial" panose="020B0604020202020204" pitchFamily="34" charset="0"/>
              </a:rPr>
              <a:t>TRUE</a:t>
            </a:r>
            <a:r>
              <a:rPr lang="zh-CN" altLang="en-US" dirty="0">
                <a:latin typeface="Arial" panose="020B0604020202020204" pitchFamily="34" charset="0"/>
              </a:rPr>
              <a:t>和</a:t>
            </a:r>
            <a:r>
              <a:rPr lang="en-US" altLang="zh-CN" dirty="0">
                <a:latin typeface="Arial" panose="020B0604020202020204" pitchFamily="34" charset="0"/>
              </a:rPr>
              <a:t>FALSE</a:t>
            </a:r>
            <a:r>
              <a:rPr lang="zh-CN" altLang="en-US" dirty="0">
                <a:latin typeface="Arial" panose="020B0604020202020204" pitchFamily="34" charset="0"/>
              </a:rPr>
              <a:t>分支至少经历一次。</a:t>
            </a:r>
          </a:p>
        </p:txBody>
      </p:sp>
      <p:sp>
        <p:nvSpPr>
          <p:cNvPr id="7173" name="矩形 4"/>
          <p:cNvSpPr>
            <a:spLocks noChangeArrowheads="1"/>
          </p:cNvSpPr>
          <p:nvPr/>
        </p:nvSpPr>
        <p:spPr bwMode="auto">
          <a:xfrm>
            <a:off x="838200" y="3228181"/>
            <a:ext cx="609600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3200" dirty="0">
                <a:solidFill>
                  <a:srgbClr val="002060"/>
                </a:solidFill>
                <a:latin typeface="Arial" panose="020B0604020202020204" pitchFamily="34" charset="0"/>
              </a:rPr>
              <a:t>缺点</a:t>
            </a:r>
            <a:r>
              <a:rPr lang="zh-CN" altLang="en-US" sz="3200" dirty="0">
                <a:latin typeface="Arial" panose="020B0604020202020204" pitchFamily="34" charset="0"/>
              </a:rPr>
              <a:t>：复合判定中，某个子判定的错误不一定引起整个判定的值的改变。这样的错误可能被漏掉。如</a:t>
            </a:r>
            <a:r>
              <a:rPr lang="en-US" altLang="zh-CN" sz="3200" dirty="0">
                <a:latin typeface="Arial" panose="020B0604020202020204" pitchFamily="34" charset="0"/>
              </a:rPr>
              <a:t>X&gt;1 </a:t>
            </a:r>
            <a:r>
              <a:rPr lang="zh-CN" altLang="en-US" sz="3200" dirty="0">
                <a:latin typeface="Arial" panose="020B0604020202020204" pitchFamily="34" charset="0"/>
              </a:rPr>
              <a:t>变成 </a:t>
            </a:r>
            <a:r>
              <a:rPr lang="en-US" altLang="zh-CN" sz="3200" dirty="0">
                <a:latin typeface="Arial" panose="020B0604020202020204" pitchFamily="34" charset="0"/>
              </a:rPr>
              <a:t>X&lt;1 </a:t>
            </a:r>
            <a:r>
              <a:rPr lang="zh-CN" altLang="en-US" sz="3200" dirty="0">
                <a:latin typeface="Arial" panose="020B0604020202020204" pitchFamily="34" charset="0"/>
              </a:rPr>
              <a:t>若</a:t>
            </a:r>
            <a:r>
              <a:rPr lang="en-US" altLang="zh-CN" sz="3200" dirty="0">
                <a:latin typeface="Arial" panose="020B0604020202020204" pitchFamily="34" charset="0"/>
              </a:rPr>
              <a:t>A=2</a:t>
            </a:r>
            <a:r>
              <a:rPr lang="zh-CN" altLang="en-US" sz="3200" dirty="0">
                <a:latin typeface="Arial" panose="020B0604020202020204" pitchFamily="34" charset="0"/>
              </a:rPr>
              <a:t>满足 对结果其实并不影响。</a:t>
            </a:r>
            <a:endParaRPr lang="en-US" altLang="zh-CN" sz="3200" dirty="0">
              <a:latin typeface="Arial" panose="020B0604020202020204" pitchFamily="34" charset="0"/>
            </a:endParaRPr>
          </a:p>
          <a:p>
            <a:pPr eaLnBrk="1" hangingPunct="1">
              <a:spcBef>
                <a:spcPct val="0"/>
              </a:spcBef>
              <a:buFont typeface="Arial" panose="020B0604020202020204" pitchFamily="34" charset="0"/>
              <a:buNone/>
            </a:pPr>
            <a:r>
              <a:rPr lang="zh-CN" altLang="en-US" sz="3200" b="1" dirty="0">
                <a:solidFill>
                  <a:srgbClr val="FF0000"/>
                </a:solidFill>
                <a:latin typeface="Arial" panose="020B0604020202020204" pitchFamily="34" charset="0"/>
              </a:rPr>
              <a:t>条件覆盖弥补了这个缺陷。</a:t>
            </a:r>
          </a:p>
        </p:txBody>
      </p:sp>
      <p:sp>
        <p:nvSpPr>
          <p:cNvPr id="7174" name="矩形 5"/>
          <p:cNvSpPr>
            <a:spLocks noChangeArrowheads="1"/>
          </p:cNvSpPr>
          <p:nvPr/>
        </p:nvSpPr>
        <p:spPr bwMode="auto">
          <a:xfrm>
            <a:off x="7872413" y="1803400"/>
            <a:ext cx="6096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(A&gt;1) and (B=0)</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x=x/A;</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A=2) or (X&gt;1)</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x=x+1;</a:t>
            </a:r>
            <a:endParaRPr lang="zh-CN" altLang="en-US" sz="3200">
              <a:latin typeface="Arial" panose="020B0604020202020204" pitchFamily="34" charset="0"/>
            </a:endParaRPr>
          </a:p>
        </p:txBody>
      </p:sp>
      <p:pic>
        <p:nvPicPr>
          <p:cNvPr id="8"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判定覆盖</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F2B64F5-13FD-451A-A64B-6599671DE190}"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8196" name="矩形 3"/>
          <p:cNvSpPr>
            <a:spLocks noChangeArrowheads="1"/>
          </p:cNvSpPr>
          <p:nvPr/>
        </p:nvSpPr>
        <p:spPr bwMode="auto">
          <a:xfrm>
            <a:off x="838200" y="1690688"/>
            <a:ext cx="6096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latin typeface="Arial" panose="020B0604020202020204" pitchFamily="34" charset="0"/>
              </a:rPr>
              <a:t>条件覆盖：设计若干个用例，执行测试，每个语句至少执行一次，并且使得程序中每个判定的每个条件的可能取值至少执行一次。</a:t>
            </a:r>
          </a:p>
          <a:p>
            <a:pPr eaLnBrk="1" hangingPunct="1">
              <a:spcBef>
                <a:spcPct val="0"/>
              </a:spcBef>
              <a:buFont typeface="Arial" panose="020B0604020202020204" pitchFamily="34" charset="0"/>
              <a:buNone/>
            </a:pPr>
            <a:endParaRPr lang="zh-CN" altLang="en-US" dirty="0">
              <a:latin typeface="Arial" panose="020B0604020202020204" pitchFamily="34" charset="0"/>
            </a:endParaRPr>
          </a:p>
        </p:txBody>
      </p:sp>
      <p:sp>
        <p:nvSpPr>
          <p:cNvPr id="8197" name="矩形 4"/>
          <p:cNvSpPr>
            <a:spLocks noChangeArrowheads="1"/>
          </p:cNvSpPr>
          <p:nvPr/>
        </p:nvSpPr>
        <p:spPr bwMode="auto">
          <a:xfrm>
            <a:off x="301625" y="3203575"/>
            <a:ext cx="6632575"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1" eaLnBrk="1" hangingPunct="1">
              <a:lnSpc>
                <a:spcPct val="100000"/>
              </a:lnSpc>
              <a:spcBef>
                <a:spcPct val="0"/>
              </a:spcBef>
              <a:buFont typeface="Arial" panose="020B0604020202020204" pitchFamily="34" charset="0"/>
              <a:buNone/>
            </a:pPr>
            <a:r>
              <a:rPr lang="zh-CN" altLang="en-US" sz="2800">
                <a:solidFill>
                  <a:srgbClr val="002060"/>
                </a:solidFill>
                <a:latin typeface="Arial" panose="020B0604020202020204" pitchFamily="34" charset="0"/>
              </a:rPr>
              <a:t>缺点</a:t>
            </a:r>
            <a:r>
              <a:rPr lang="en-US" altLang="zh-CN" sz="2800">
                <a:latin typeface="Arial" panose="020B0604020202020204" pitchFamily="34" charset="0"/>
              </a:rPr>
              <a:t>:</a:t>
            </a:r>
            <a:r>
              <a:rPr lang="zh-CN" altLang="en-US" sz="2800">
                <a:latin typeface="Arial" panose="020B0604020202020204" pitchFamily="34" charset="0"/>
              </a:rPr>
              <a:t>虽然可以保证每个条件都取不同的值，但是不能保证每个判定都取不同的值。</a:t>
            </a:r>
          </a:p>
          <a:p>
            <a:pPr lvl="1" eaLnBrk="1" hangingPunct="1">
              <a:lnSpc>
                <a:spcPct val="100000"/>
              </a:lnSpc>
              <a:spcBef>
                <a:spcPct val="0"/>
              </a:spcBef>
              <a:buFont typeface="Arial" panose="020B0604020202020204" pitchFamily="34" charset="0"/>
              <a:buNone/>
            </a:pPr>
            <a:r>
              <a:rPr lang="zh-CN" altLang="en-US" sz="2800">
                <a:solidFill>
                  <a:srgbClr val="FF0000"/>
                </a:solidFill>
                <a:latin typeface="Arial" panose="020B0604020202020204" pitchFamily="34" charset="0"/>
              </a:rPr>
              <a:t>使用判定</a:t>
            </a: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条件覆盖来弥补这个不足</a:t>
            </a:r>
            <a:r>
              <a:rPr lang="zh-CN" altLang="en-US" sz="2800">
                <a:latin typeface="Arial" panose="020B0604020202020204" pitchFamily="34" charset="0"/>
              </a:rPr>
              <a:t>。</a:t>
            </a:r>
          </a:p>
          <a:p>
            <a:pPr eaLnBrk="1" hangingPunct="1">
              <a:spcBef>
                <a:spcPct val="0"/>
              </a:spcBef>
              <a:buFont typeface="Arial" panose="020B0604020202020204" pitchFamily="34" charset="0"/>
              <a:buNone/>
            </a:pPr>
            <a:endParaRPr lang="zh-CN" altLang="en-US">
              <a:latin typeface="Arial" panose="020B0604020202020204" pitchFamily="34" charset="0"/>
            </a:endParaRPr>
          </a:p>
        </p:txBody>
      </p:sp>
      <p:sp>
        <p:nvSpPr>
          <p:cNvPr id="8198" name="矩形 5"/>
          <p:cNvSpPr>
            <a:spLocks noChangeArrowheads="1"/>
          </p:cNvSpPr>
          <p:nvPr/>
        </p:nvSpPr>
        <p:spPr bwMode="auto">
          <a:xfrm>
            <a:off x="7386638" y="2338388"/>
            <a:ext cx="6096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(A&gt;1) and (B=0)</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x=x/A;</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A=2) or (X&gt;1)</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x=x+1;</a:t>
            </a:r>
            <a:endParaRPr lang="zh-CN" altLang="en-US" sz="3200">
              <a:latin typeface="Arial" panose="020B0604020202020204" pitchFamily="34" charset="0"/>
            </a:endParaRPr>
          </a:p>
        </p:txBody>
      </p:sp>
      <p:pic>
        <p:nvPicPr>
          <p:cNvPr id="8"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条件覆盖</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2A71AB17-5194-4906-A63F-DA1DCA154820}"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9220" name="矩形 3"/>
          <p:cNvSpPr>
            <a:spLocks noChangeArrowheads="1"/>
          </p:cNvSpPr>
          <p:nvPr/>
        </p:nvSpPr>
        <p:spPr bwMode="auto">
          <a:xfrm>
            <a:off x="838200" y="1690688"/>
            <a:ext cx="6096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latin typeface="Arial" panose="020B0604020202020204" pitchFamily="34" charset="0"/>
              </a:rPr>
              <a:t>判定</a:t>
            </a:r>
            <a:r>
              <a:rPr lang="en-US" altLang="zh-CN" dirty="0">
                <a:latin typeface="Arial" panose="020B0604020202020204" pitchFamily="34" charset="0"/>
              </a:rPr>
              <a:t>-</a:t>
            </a:r>
            <a:r>
              <a:rPr lang="zh-CN" altLang="en-US" dirty="0">
                <a:latin typeface="Arial" panose="020B0604020202020204" pitchFamily="34" charset="0"/>
              </a:rPr>
              <a:t>条件覆盖：设计足够的测试用例</a:t>
            </a:r>
            <a:r>
              <a:rPr lang="en-US" altLang="zh-CN" dirty="0">
                <a:latin typeface="Arial" panose="020B0604020202020204" pitchFamily="34" charset="0"/>
              </a:rPr>
              <a:t>,</a:t>
            </a:r>
            <a:r>
              <a:rPr lang="zh-CN" altLang="en-US" dirty="0">
                <a:latin typeface="Arial" panose="020B0604020202020204" pitchFamily="34" charset="0"/>
              </a:rPr>
              <a:t>使得判定中每个条件的所有可能取值至少执行一次，同时每个判定的所有可能判定结果至少执行一次。</a:t>
            </a:r>
          </a:p>
          <a:p>
            <a:pPr eaLnBrk="1" hangingPunct="1">
              <a:spcBef>
                <a:spcPct val="0"/>
              </a:spcBef>
              <a:buFont typeface="Arial" panose="020B0604020202020204" pitchFamily="34" charset="0"/>
              <a:buNone/>
            </a:pPr>
            <a:endParaRPr lang="zh-CN" altLang="en-US" dirty="0">
              <a:latin typeface="Arial" panose="020B0604020202020204" pitchFamily="34" charset="0"/>
            </a:endParaRPr>
          </a:p>
        </p:txBody>
      </p:sp>
      <p:sp>
        <p:nvSpPr>
          <p:cNvPr id="9221" name="矩形 4"/>
          <p:cNvSpPr>
            <a:spLocks noChangeArrowheads="1"/>
          </p:cNvSpPr>
          <p:nvPr/>
        </p:nvSpPr>
        <p:spPr bwMode="auto">
          <a:xfrm>
            <a:off x="428625" y="3429000"/>
            <a:ext cx="66325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1" eaLnBrk="1" hangingPunct="1">
              <a:lnSpc>
                <a:spcPct val="100000"/>
              </a:lnSpc>
              <a:spcBef>
                <a:spcPct val="0"/>
              </a:spcBef>
              <a:buFont typeface="Arial" panose="020B0604020202020204" pitchFamily="34" charset="0"/>
              <a:buNone/>
            </a:pPr>
            <a:r>
              <a:rPr lang="zh-CN" altLang="en-US" sz="2800" dirty="0">
                <a:solidFill>
                  <a:srgbClr val="002060"/>
                </a:solidFill>
                <a:latin typeface="Arial" panose="020B0604020202020204" pitchFamily="34" charset="0"/>
              </a:rPr>
              <a:t>缺点</a:t>
            </a:r>
            <a:r>
              <a:rPr lang="en-US" altLang="zh-CN" sz="2800" dirty="0">
                <a:latin typeface="Arial" panose="020B0604020202020204" pitchFamily="34" charset="0"/>
              </a:rPr>
              <a:t>:</a:t>
            </a:r>
            <a:r>
              <a:rPr lang="zh-CN" altLang="en-US" sz="2800" dirty="0">
                <a:latin typeface="Arial" panose="020B0604020202020204" pitchFamily="34" charset="0"/>
              </a:rPr>
              <a:t>某些条件的值错误的时候，判定的值依旧可能是正确的。此时，有关这个条件的错误可能没有被发现。</a:t>
            </a:r>
          </a:p>
          <a:p>
            <a:pPr lvl="1" eaLnBrk="1" hangingPunct="1">
              <a:lnSpc>
                <a:spcPct val="100000"/>
              </a:lnSpc>
              <a:spcBef>
                <a:spcPct val="0"/>
              </a:spcBef>
              <a:buFont typeface="Arial" panose="020B0604020202020204" pitchFamily="34" charset="0"/>
              <a:buNone/>
            </a:pPr>
            <a:r>
              <a:rPr lang="zh-CN" altLang="en-US" sz="2800" dirty="0">
                <a:latin typeface="Arial" panose="020B0604020202020204" pitchFamily="34" charset="0"/>
              </a:rPr>
              <a:t>因此，即使使用了判定</a:t>
            </a:r>
            <a:r>
              <a:rPr lang="en-US" altLang="zh-CN" sz="2800" dirty="0">
                <a:latin typeface="Arial" panose="020B0604020202020204" pitchFamily="34" charset="0"/>
              </a:rPr>
              <a:t>-</a:t>
            </a:r>
            <a:r>
              <a:rPr lang="zh-CN" altLang="en-US" sz="2800" dirty="0">
                <a:latin typeface="Arial" panose="020B0604020202020204" pitchFamily="34" charset="0"/>
              </a:rPr>
              <a:t>条件覆盖准则，逻辑表达式中的错误仍然不能表达出来。</a:t>
            </a:r>
          </a:p>
          <a:p>
            <a:pPr lvl="1" eaLnBrk="1" hangingPunct="1">
              <a:lnSpc>
                <a:spcPct val="100000"/>
              </a:lnSpc>
              <a:spcBef>
                <a:spcPct val="0"/>
              </a:spcBef>
              <a:buFont typeface="Arial" panose="020B0604020202020204" pitchFamily="34" charset="0"/>
              <a:buNone/>
            </a:pPr>
            <a:endParaRPr lang="zh-CN" altLang="en-US" sz="2800" dirty="0">
              <a:latin typeface="Arial" panose="020B0604020202020204" pitchFamily="34" charset="0"/>
            </a:endParaRPr>
          </a:p>
          <a:p>
            <a:pPr eaLnBrk="1" hangingPunct="1">
              <a:spcBef>
                <a:spcPct val="0"/>
              </a:spcBef>
              <a:buFont typeface="Arial" panose="020B0604020202020204" pitchFamily="34" charset="0"/>
              <a:buNone/>
            </a:pPr>
            <a:endParaRPr lang="zh-CN" altLang="en-US" dirty="0">
              <a:latin typeface="Arial" panose="020B0604020202020204" pitchFamily="34" charset="0"/>
            </a:endParaRPr>
          </a:p>
        </p:txBody>
      </p:sp>
      <p:sp>
        <p:nvSpPr>
          <p:cNvPr id="9222" name="矩形 5"/>
          <p:cNvSpPr>
            <a:spLocks noChangeArrowheads="1"/>
          </p:cNvSpPr>
          <p:nvPr/>
        </p:nvSpPr>
        <p:spPr bwMode="auto">
          <a:xfrm>
            <a:off x="7386638" y="2338388"/>
            <a:ext cx="6096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(A&gt;1) and (B=0)</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x=x/A;</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A=2) or (X&gt;1)</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x=x+1;</a:t>
            </a:r>
            <a:endParaRPr lang="zh-CN" altLang="en-US" sz="3200">
              <a:latin typeface="Arial" panose="020B0604020202020204" pitchFamily="34" charset="0"/>
            </a:endParaRPr>
          </a:p>
        </p:txBody>
      </p:sp>
      <p:pic>
        <p:nvPicPr>
          <p:cNvPr id="8"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判定</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条件覆盖</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FCC43260-C46E-4EF3-A263-94249B8F3DD7}"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0244" name="矩形 3"/>
          <p:cNvSpPr>
            <a:spLocks noChangeArrowheads="1"/>
          </p:cNvSpPr>
          <p:nvPr/>
        </p:nvSpPr>
        <p:spPr bwMode="auto">
          <a:xfrm>
            <a:off x="838200" y="1846263"/>
            <a:ext cx="60960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latin typeface="Arial" panose="020B0604020202020204" pitchFamily="34" charset="0"/>
              </a:rPr>
              <a:t>条件组合覆盖：设计测试用例，使得每个判定的条件组合至少执行一次。</a:t>
            </a:r>
          </a:p>
          <a:p>
            <a:pPr eaLnBrk="1" hangingPunct="1">
              <a:spcBef>
                <a:spcPct val="0"/>
              </a:spcBef>
              <a:buFont typeface="Arial" panose="020B0604020202020204" pitchFamily="34" charset="0"/>
              <a:buNone/>
            </a:pPr>
            <a:endParaRPr lang="zh-CN" altLang="en-US" dirty="0">
              <a:latin typeface="Arial" panose="020B0604020202020204" pitchFamily="34" charset="0"/>
            </a:endParaRPr>
          </a:p>
        </p:txBody>
      </p:sp>
      <p:sp>
        <p:nvSpPr>
          <p:cNvPr id="10245" name="矩形 4"/>
          <p:cNvSpPr>
            <a:spLocks noChangeArrowheads="1"/>
          </p:cNvSpPr>
          <p:nvPr/>
        </p:nvSpPr>
        <p:spPr bwMode="auto">
          <a:xfrm>
            <a:off x="527050" y="3233738"/>
            <a:ext cx="6632575"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1" eaLnBrk="1" hangingPunct="1">
              <a:lnSpc>
                <a:spcPct val="100000"/>
              </a:lnSpc>
              <a:spcBef>
                <a:spcPct val="0"/>
              </a:spcBef>
              <a:buFont typeface="Arial" panose="020B0604020202020204" pitchFamily="34" charset="0"/>
              <a:buNone/>
            </a:pPr>
            <a:r>
              <a:rPr lang="zh-CN" altLang="en-US" sz="2800">
                <a:solidFill>
                  <a:srgbClr val="002060"/>
                </a:solidFill>
                <a:latin typeface="Arial" panose="020B0604020202020204" pitchFamily="34" charset="0"/>
              </a:rPr>
              <a:t>缺点</a:t>
            </a:r>
            <a:r>
              <a:rPr lang="en-US" altLang="zh-CN" sz="2800">
                <a:latin typeface="Arial" panose="020B0604020202020204" pitchFamily="34" charset="0"/>
              </a:rPr>
              <a:t>:</a:t>
            </a:r>
            <a:r>
              <a:rPr lang="zh-CN" altLang="en-US" sz="2800">
                <a:latin typeface="Arial" panose="020B0604020202020204" pitchFamily="34" charset="0"/>
              </a:rPr>
              <a:t>没有全部覆盖判定的条件组合。</a:t>
            </a:r>
          </a:p>
          <a:p>
            <a:pPr lvl="1" eaLnBrk="1" hangingPunct="1">
              <a:lnSpc>
                <a:spcPct val="100000"/>
              </a:lnSpc>
              <a:spcBef>
                <a:spcPct val="0"/>
              </a:spcBef>
              <a:buFont typeface="Arial" panose="020B0604020202020204" pitchFamily="34" charset="0"/>
              <a:buNone/>
            </a:pPr>
            <a:r>
              <a:rPr lang="zh-CN" altLang="en-US" sz="2800">
                <a:latin typeface="Arial" panose="020B0604020202020204" pitchFamily="34" charset="0"/>
              </a:rPr>
              <a:t>对于实际的程序来说，路径覆盖的要求难以达到。当程序包含有循环的时候，其路径理论上是无穷的。</a:t>
            </a:r>
          </a:p>
          <a:p>
            <a:pPr lvl="1" eaLnBrk="1" hangingPunct="1">
              <a:lnSpc>
                <a:spcPct val="100000"/>
              </a:lnSpc>
              <a:spcBef>
                <a:spcPct val="0"/>
              </a:spcBef>
              <a:buFont typeface="Arial" panose="020B0604020202020204" pitchFamily="34" charset="0"/>
              <a:buNone/>
            </a:pPr>
            <a:endParaRPr lang="zh-CN" altLang="en-US" sz="2800">
              <a:latin typeface="Arial" panose="020B0604020202020204" pitchFamily="34" charset="0"/>
            </a:endParaRPr>
          </a:p>
          <a:p>
            <a:pPr eaLnBrk="1" hangingPunct="1">
              <a:spcBef>
                <a:spcPct val="0"/>
              </a:spcBef>
              <a:buFont typeface="Arial" panose="020B0604020202020204" pitchFamily="34" charset="0"/>
              <a:buNone/>
            </a:pPr>
            <a:endParaRPr lang="zh-CN" altLang="en-US">
              <a:latin typeface="Arial" panose="020B0604020202020204" pitchFamily="34" charset="0"/>
            </a:endParaRPr>
          </a:p>
        </p:txBody>
      </p:sp>
      <p:sp>
        <p:nvSpPr>
          <p:cNvPr id="10246" name="矩形 5"/>
          <p:cNvSpPr>
            <a:spLocks noChangeArrowheads="1"/>
          </p:cNvSpPr>
          <p:nvPr/>
        </p:nvSpPr>
        <p:spPr bwMode="auto">
          <a:xfrm>
            <a:off x="7386638" y="2338388"/>
            <a:ext cx="6096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(A&gt;1) and (B=0)</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x=x/A;</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if </a:t>
            </a:r>
            <a:r>
              <a:rPr kumimoji="1" lang="zh-CN" altLang="en-US" sz="3200">
                <a:latin typeface="Times New Roman" panose="02020603050405020304" pitchFamily="18" charset="0"/>
              </a:rPr>
              <a:t>（</a:t>
            </a:r>
            <a:r>
              <a:rPr kumimoji="1" lang="en-US" altLang="zh-CN" sz="3200">
                <a:latin typeface="Times New Roman" panose="02020603050405020304" pitchFamily="18" charset="0"/>
              </a:rPr>
              <a:t>A=2) or (X&gt;1)</a:t>
            </a:r>
          </a:p>
          <a:p>
            <a:pPr eaLnBrk="1" hangingPunct="1">
              <a:lnSpc>
                <a:spcPct val="100000"/>
              </a:lnSpc>
              <a:spcBef>
                <a:spcPct val="50000"/>
              </a:spcBef>
              <a:buFont typeface="Arial" panose="020B0604020202020204" pitchFamily="34" charset="0"/>
              <a:buNone/>
            </a:pPr>
            <a:r>
              <a:rPr kumimoji="1" lang="en-US" altLang="zh-CN" sz="3200">
                <a:latin typeface="Times New Roman" panose="02020603050405020304" pitchFamily="18" charset="0"/>
              </a:rPr>
              <a:t>	x=x+1;</a:t>
            </a:r>
            <a:endParaRPr lang="zh-CN" altLang="en-US" sz="3200">
              <a:latin typeface="Arial" panose="020B0604020202020204" pitchFamily="34" charset="0"/>
            </a:endParaRPr>
          </a:p>
        </p:txBody>
      </p:sp>
      <p:pic>
        <p:nvPicPr>
          <p:cNvPr id="8"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条件组合覆盖</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E156890C-564B-468F-9013-825B668A3024}"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1268" name="矩形 3"/>
          <p:cNvSpPr>
            <a:spLocks noChangeArrowheads="1"/>
          </p:cNvSpPr>
          <p:nvPr/>
        </p:nvSpPr>
        <p:spPr bwMode="auto">
          <a:xfrm>
            <a:off x="727075" y="2338388"/>
            <a:ext cx="60960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a:latin typeface="Arial" panose="020B0604020202020204" pitchFamily="34" charset="0"/>
              </a:rPr>
              <a:t>路径覆盖：选取足够多的测试数据，使程序的每条可能路径都至少执行一次，如果程序图中有环，则要求每个环至少执行一次。</a:t>
            </a:r>
          </a:p>
        </p:txBody>
      </p:sp>
      <p:sp>
        <p:nvSpPr>
          <p:cNvPr id="11269" name="矩形 4"/>
          <p:cNvSpPr>
            <a:spLocks noChangeArrowheads="1"/>
          </p:cNvSpPr>
          <p:nvPr/>
        </p:nvSpPr>
        <p:spPr bwMode="auto">
          <a:xfrm>
            <a:off x="527050" y="3233738"/>
            <a:ext cx="66325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1" eaLnBrk="1" hangingPunct="1">
              <a:lnSpc>
                <a:spcPct val="100000"/>
              </a:lnSpc>
              <a:spcBef>
                <a:spcPct val="0"/>
              </a:spcBef>
              <a:buFont typeface="Arial" panose="020B0604020202020204" pitchFamily="34" charset="0"/>
              <a:buNone/>
            </a:pPr>
            <a:endParaRPr lang="zh-CN" altLang="en-US" sz="2800">
              <a:latin typeface="Arial" panose="020B0604020202020204" pitchFamily="34" charset="0"/>
            </a:endParaRPr>
          </a:p>
          <a:p>
            <a:pPr eaLnBrk="1" hangingPunct="1">
              <a:spcBef>
                <a:spcPct val="0"/>
              </a:spcBef>
              <a:buFont typeface="Arial" panose="020B0604020202020204" pitchFamily="34" charset="0"/>
              <a:buNone/>
            </a:pPr>
            <a:endParaRPr lang="zh-CN" altLang="en-US">
              <a:latin typeface="Arial" panose="020B0604020202020204" pitchFamily="34" charset="0"/>
            </a:endParaRPr>
          </a:p>
        </p:txBody>
      </p:sp>
      <p:sp>
        <p:nvSpPr>
          <p:cNvPr id="11270" name="矩形 5"/>
          <p:cNvSpPr>
            <a:spLocks noChangeArrowheads="1"/>
          </p:cNvSpPr>
          <p:nvPr/>
        </p:nvSpPr>
        <p:spPr bwMode="auto">
          <a:xfrm>
            <a:off x="7386638" y="2338388"/>
            <a:ext cx="6096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50000"/>
              </a:spcBef>
              <a:buFont typeface="Arial" panose="020B0604020202020204" pitchFamily="34" charset="0"/>
              <a:buNone/>
            </a:pPr>
            <a:endParaRPr lang="zh-CN" altLang="en-US" sz="3200">
              <a:latin typeface="Arial" panose="020B0604020202020204" pitchFamily="34" charset="0"/>
            </a:endParaRPr>
          </a:p>
        </p:txBody>
      </p:sp>
      <p:sp>
        <p:nvSpPr>
          <p:cNvPr id="11271" name="Rectangle 2"/>
          <p:cNvSpPr>
            <a:spLocks noChangeArrowheads="1"/>
          </p:cNvSpPr>
          <p:nvPr/>
        </p:nvSpPr>
        <p:spPr bwMode="auto">
          <a:xfrm>
            <a:off x="7651750" y="552450"/>
            <a:ext cx="2417763" cy="660400"/>
          </a:xfrm>
          <a:prstGeom prst="rect">
            <a:avLst/>
          </a:prstGeom>
          <a:solidFill>
            <a:srgbClr val="FFFFFF"/>
          </a:solidFill>
          <a:ln w="12700">
            <a:solidFill>
              <a:srgbClr val="00000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a:latin typeface="Arial" panose="020B0604020202020204" pitchFamily="34" charset="0"/>
              </a:rPr>
              <a:t>路径覆盖</a:t>
            </a:r>
          </a:p>
        </p:txBody>
      </p:sp>
      <p:sp>
        <p:nvSpPr>
          <p:cNvPr id="11272" name="Line 3"/>
          <p:cNvSpPr>
            <a:spLocks noChangeShapeType="1"/>
          </p:cNvSpPr>
          <p:nvPr/>
        </p:nvSpPr>
        <p:spPr bwMode="auto">
          <a:xfrm>
            <a:off x="8715375" y="1257300"/>
            <a:ext cx="0" cy="4333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273" name="Rectangle 2"/>
          <p:cNvSpPr>
            <a:spLocks noChangeArrowheads="1"/>
          </p:cNvSpPr>
          <p:nvPr/>
        </p:nvSpPr>
        <p:spPr bwMode="auto">
          <a:xfrm>
            <a:off x="7651750" y="2962275"/>
            <a:ext cx="2417763" cy="660400"/>
          </a:xfrm>
          <a:prstGeom prst="rect">
            <a:avLst/>
          </a:prstGeom>
          <a:solidFill>
            <a:srgbClr val="FFFFFF"/>
          </a:solidFill>
          <a:ln w="12700">
            <a:solidFill>
              <a:srgbClr val="00000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a:latin typeface="Arial" panose="020B0604020202020204" pitchFamily="34" charset="0"/>
              </a:rPr>
              <a:t>判定</a:t>
            </a:r>
            <a:r>
              <a:rPr lang="en-US" altLang="zh-CN">
                <a:latin typeface="Arial" panose="020B0604020202020204" pitchFamily="34" charset="0"/>
              </a:rPr>
              <a:t>/</a:t>
            </a:r>
            <a:r>
              <a:rPr lang="zh-CN" altLang="en-US">
                <a:latin typeface="Arial" panose="020B0604020202020204" pitchFamily="34" charset="0"/>
              </a:rPr>
              <a:t>条件覆盖</a:t>
            </a:r>
          </a:p>
        </p:txBody>
      </p:sp>
      <p:sp>
        <p:nvSpPr>
          <p:cNvPr id="11274" name="Rectangle 2"/>
          <p:cNvSpPr>
            <a:spLocks noChangeArrowheads="1"/>
          </p:cNvSpPr>
          <p:nvPr/>
        </p:nvSpPr>
        <p:spPr bwMode="auto">
          <a:xfrm>
            <a:off x="7651750" y="1833563"/>
            <a:ext cx="2417763" cy="660400"/>
          </a:xfrm>
          <a:prstGeom prst="rect">
            <a:avLst/>
          </a:prstGeom>
          <a:solidFill>
            <a:srgbClr val="FFFFFF"/>
          </a:solidFill>
          <a:ln w="12700">
            <a:solidFill>
              <a:srgbClr val="00000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a:latin typeface="Arial" panose="020B0604020202020204" pitchFamily="34" charset="0"/>
              </a:rPr>
              <a:t>条件组合覆盖</a:t>
            </a:r>
          </a:p>
        </p:txBody>
      </p:sp>
      <p:sp>
        <p:nvSpPr>
          <p:cNvPr id="11275" name="Line 3"/>
          <p:cNvSpPr>
            <a:spLocks noChangeShapeType="1"/>
          </p:cNvSpPr>
          <p:nvPr/>
        </p:nvSpPr>
        <p:spPr bwMode="auto">
          <a:xfrm>
            <a:off x="8723313" y="2493963"/>
            <a:ext cx="0" cy="4333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276" name="Line 7"/>
          <p:cNvSpPr>
            <a:spLocks noChangeShapeType="1"/>
          </p:cNvSpPr>
          <p:nvPr/>
        </p:nvSpPr>
        <p:spPr bwMode="auto">
          <a:xfrm>
            <a:off x="8723313" y="3622675"/>
            <a:ext cx="0" cy="4333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1277" name="Line 12"/>
          <p:cNvSpPr>
            <a:spLocks noChangeShapeType="1"/>
          </p:cNvSpPr>
          <p:nvPr/>
        </p:nvSpPr>
        <p:spPr bwMode="auto">
          <a:xfrm>
            <a:off x="7386638" y="4094163"/>
            <a:ext cx="31480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11278" name="Line 11"/>
          <p:cNvSpPr>
            <a:spLocks noChangeShapeType="1"/>
          </p:cNvSpPr>
          <p:nvPr/>
        </p:nvSpPr>
        <p:spPr bwMode="auto">
          <a:xfrm flipV="1">
            <a:off x="7386638" y="4144963"/>
            <a:ext cx="0" cy="50482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279" name="Line 11"/>
          <p:cNvSpPr>
            <a:spLocks noChangeShapeType="1"/>
          </p:cNvSpPr>
          <p:nvPr/>
        </p:nvSpPr>
        <p:spPr bwMode="auto">
          <a:xfrm flipV="1">
            <a:off x="10534650" y="4144963"/>
            <a:ext cx="0" cy="50482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280" name="Rectangle 2"/>
          <p:cNvSpPr>
            <a:spLocks noChangeArrowheads="1"/>
          </p:cNvSpPr>
          <p:nvPr/>
        </p:nvSpPr>
        <p:spPr bwMode="auto">
          <a:xfrm>
            <a:off x="6176963" y="4752975"/>
            <a:ext cx="2417762" cy="660400"/>
          </a:xfrm>
          <a:prstGeom prst="rect">
            <a:avLst/>
          </a:prstGeom>
          <a:solidFill>
            <a:srgbClr val="FFFFFF"/>
          </a:solidFill>
          <a:ln w="12700">
            <a:solidFill>
              <a:srgbClr val="00000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a:latin typeface="Arial" panose="020B0604020202020204" pitchFamily="34" charset="0"/>
              </a:rPr>
              <a:t>判别覆盖</a:t>
            </a:r>
          </a:p>
        </p:txBody>
      </p:sp>
      <p:sp>
        <p:nvSpPr>
          <p:cNvPr id="11281" name="Rectangle 2"/>
          <p:cNvSpPr>
            <a:spLocks noChangeArrowheads="1"/>
          </p:cNvSpPr>
          <p:nvPr/>
        </p:nvSpPr>
        <p:spPr bwMode="auto">
          <a:xfrm>
            <a:off x="9420225" y="4752975"/>
            <a:ext cx="2417763" cy="660400"/>
          </a:xfrm>
          <a:prstGeom prst="rect">
            <a:avLst/>
          </a:prstGeom>
          <a:solidFill>
            <a:srgbClr val="FFFFFF"/>
          </a:solidFill>
          <a:ln w="12700">
            <a:solidFill>
              <a:srgbClr val="00000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a:latin typeface="Arial" panose="020B0604020202020204" pitchFamily="34" charset="0"/>
              </a:rPr>
              <a:t>条件覆盖</a:t>
            </a:r>
          </a:p>
        </p:txBody>
      </p:sp>
      <p:sp>
        <p:nvSpPr>
          <p:cNvPr id="11282" name="Rectangle 2"/>
          <p:cNvSpPr>
            <a:spLocks noChangeArrowheads="1"/>
          </p:cNvSpPr>
          <p:nvPr/>
        </p:nvSpPr>
        <p:spPr bwMode="auto">
          <a:xfrm>
            <a:off x="6192838" y="5740400"/>
            <a:ext cx="2417762" cy="660400"/>
          </a:xfrm>
          <a:prstGeom prst="rect">
            <a:avLst/>
          </a:prstGeom>
          <a:solidFill>
            <a:srgbClr val="FFFFFF"/>
          </a:solidFill>
          <a:ln w="12700">
            <a:solidFill>
              <a:srgbClr val="00000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a:latin typeface="Arial" panose="020B0604020202020204" pitchFamily="34" charset="0"/>
              </a:rPr>
              <a:t>语句覆盖</a:t>
            </a:r>
          </a:p>
        </p:txBody>
      </p:sp>
      <p:pic>
        <p:nvPicPr>
          <p:cNvPr id="20"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组合 3"/>
          <p:cNvGrpSpPr/>
          <p:nvPr/>
        </p:nvGrpSpPr>
        <p:grpSpPr bwMode="auto">
          <a:xfrm>
            <a:off x="0" y="619125"/>
            <a:ext cx="3581400" cy="493713"/>
            <a:chOff x="0" y="0"/>
            <a:chExt cx="3523711" cy="493479"/>
          </a:xfrm>
        </p:grpSpPr>
        <p:grpSp>
          <p:nvGrpSpPr>
            <p:cNvPr id="22" name="组合 37"/>
            <p:cNvGrpSpPr/>
            <p:nvPr/>
          </p:nvGrpSpPr>
          <p:grpSpPr bwMode="auto">
            <a:xfrm>
              <a:off x="0" y="0"/>
              <a:ext cx="3370216" cy="493479"/>
              <a:chOff x="0" y="0"/>
              <a:chExt cx="3370216" cy="493479"/>
            </a:xfrm>
          </p:grpSpPr>
          <p:sp>
            <p:nvSpPr>
              <p:cNvPr id="24"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5"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23"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路径覆盖</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50" fill="hold"/>
                                        <p:tgtEl>
                                          <p:spTgt spid="21"/>
                                        </p:tgtEl>
                                        <p:attrNameLst>
                                          <p:attrName>ppt_x</p:attrName>
                                        </p:attrNameLst>
                                      </p:cBhvr>
                                      <p:tavLst>
                                        <p:tav tm="0">
                                          <p:val>
                                            <p:strVal val="0-#ppt_w/2"/>
                                          </p:val>
                                        </p:tav>
                                        <p:tav tm="100000">
                                          <p:val>
                                            <p:strVal val="#ppt_x"/>
                                          </p:val>
                                        </p:tav>
                                      </p:tavLst>
                                    </p:anim>
                                    <p:anim calcmode="lin" valueType="num">
                                      <p:cBhvr>
                                        <p:cTn id="8" dur="25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导图分析</a:t>
              </a:r>
              <a:endParaRPr lang="zh-CN" altLang="en-US" dirty="0"/>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575" y="1218483"/>
            <a:ext cx="8440328" cy="4696480"/>
          </a:xfrm>
          <a:prstGeom prst="rect">
            <a:avLst/>
          </a:prstGeom>
        </p:spPr>
      </p:pic>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FA91F8AE-FA79-4392-B0AE-F972C2C4E9F8}"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2292" name="矩形 1"/>
          <p:cNvSpPr>
            <a:spLocks noChangeArrowheads="1"/>
          </p:cNvSpPr>
          <p:nvPr/>
        </p:nvSpPr>
        <p:spPr bwMode="auto">
          <a:xfrm>
            <a:off x="712788" y="1690688"/>
            <a:ext cx="49387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a:latin typeface="Arial" panose="020B0604020202020204" pitchFamily="34" charset="0"/>
              </a:rPr>
              <a:t>现有的很多种白盒测试技术，是根据程序的控制结构设计测试数据的技术，右边列出了几种常用的控制结构测试技术</a:t>
            </a:r>
            <a:r>
              <a:rPr lang="zh-CN" altLang="zh-CN" sz="3600">
                <a:latin typeface="Arial" panose="020B0604020202020204" pitchFamily="34" charset="0"/>
              </a:rPr>
              <a:t>。</a:t>
            </a:r>
          </a:p>
        </p:txBody>
      </p:sp>
      <p:graphicFrame>
        <p:nvGraphicFramePr>
          <p:cNvPr id="7" name="图示 6"/>
          <p:cNvGraphicFramePr/>
          <p:nvPr/>
        </p:nvGraphicFramePr>
        <p:xfrm>
          <a:off x="6822334" y="1690688"/>
          <a:ext cx="4656304" cy="3762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控制结构测试</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25D1410D-DD9E-4D20-9DD3-8F4B9712F9F1}"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3316" name="矩形 3"/>
          <p:cNvSpPr>
            <a:spLocks noChangeArrowheads="1"/>
          </p:cNvSpPr>
          <p:nvPr/>
        </p:nvSpPr>
        <p:spPr bwMode="auto">
          <a:xfrm>
            <a:off x="838200" y="1846263"/>
            <a:ext cx="1051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38505"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基本路径测试是</a:t>
            </a:r>
            <a:r>
              <a:rPr lang="en-US" altLang="zh-CN">
                <a:latin typeface="Arial" panose="020B0604020202020204" pitchFamily="34" charset="0"/>
              </a:rPr>
              <a:t>Tom McCabe</a:t>
            </a:r>
            <a:r>
              <a:rPr lang="zh-CN" altLang="en-US">
                <a:latin typeface="Arial" panose="020B0604020202020204" pitchFamily="34" charset="0"/>
              </a:rPr>
              <a:t>提出的一种白盒测试技术。</a:t>
            </a:r>
          </a:p>
        </p:txBody>
      </p:sp>
      <p:sp>
        <p:nvSpPr>
          <p:cNvPr id="5" name="矩形 4"/>
          <p:cNvSpPr/>
          <p:nvPr/>
        </p:nvSpPr>
        <p:spPr>
          <a:xfrm>
            <a:off x="569913" y="2611438"/>
            <a:ext cx="10645775" cy="3065462"/>
          </a:xfrm>
          <a:prstGeom prst="rect">
            <a:avLst/>
          </a:prstGeom>
        </p:spPr>
        <p:txBody>
          <a:bodyPr>
            <a:spAutoFit/>
          </a:bodyPr>
          <a:lstStyle/>
          <a:p>
            <a:pPr marL="914400" lvl="1" indent="-457200" eaLnBrk="1" hangingPunct="1">
              <a:buFont typeface="Wingdings" panose="05000000000000000000" pitchFamily="2" charset="2"/>
              <a:buChar char="l"/>
              <a:defRPr/>
            </a:pPr>
            <a:r>
              <a:rPr lang="zh-CN" altLang="en-US" sz="2800" dirty="0"/>
              <a:t>使用这种技术设计测试用例时，首先计算程序的环形复杂度，并用该复杂度为指南定义执行路径的基本集合，从该基本集合导出的测试用例可以保证程序中的</a:t>
            </a:r>
            <a:r>
              <a:rPr lang="zh-CN" altLang="en-US" sz="2800" dirty="0">
                <a:solidFill>
                  <a:srgbClr val="E74C2E"/>
                </a:solidFill>
              </a:rPr>
              <a:t>每条语句至少执行一次，而且每个条件在执行时都将分别取真、假两种值。</a:t>
            </a:r>
          </a:p>
          <a:p>
            <a:pPr lvl="1" eaLnBrk="1" hangingPunct="1">
              <a:buFont typeface="Arial" panose="020B0604020202020204" pitchFamily="34" charset="0"/>
              <a:buNone/>
              <a:defRPr/>
            </a:pPr>
            <a:endParaRPr lang="zh-CN" altLang="en-US" sz="2800" dirty="0"/>
          </a:p>
          <a:p>
            <a:pPr lvl="1" eaLnBrk="1" hangingPunct="1">
              <a:buFont typeface="Arial" panose="020B0604020202020204" pitchFamily="34" charset="0"/>
              <a:buNone/>
              <a:defRPr/>
            </a:pPr>
            <a:endParaRPr lang="zh-CN" altLang="en-US" sz="2800" dirty="0"/>
          </a:p>
          <a:p>
            <a:pPr eaLnBrk="1" hangingPunct="1">
              <a:lnSpc>
                <a:spcPct val="90000"/>
              </a:lnSpc>
              <a:buFont typeface="Arial" panose="020B0604020202020204" pitchFamily="34" charset="0"/>
              <a:buNone/>
              <a:defRPr/>
            </a:pPr>
            <a:endParaRPr lang="zh-CN" altLang="en-US" sz="2800" dirty="0"/>
          </a:p>
        </p:txBody>
      </p:sp>
      <p:pic>
        <p:nvPicPr>
          <p:cNvPr id="7"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
          <p:cNvGrpSpPr/>
          <p:nvPr/>
        </p:nvGrpSpPr>
        <p:grpSpPr bwMode="auto">
          <a:xfrm>
            <a:off x="0" y="619125"/>
            <a:ext cx="3581400" cy="493713"/>
            <a:chOff x="0" y="0"/>
            <a:chExt cx="3523711" cy="493479"/>
          </a:xfrm>
        </p:grpSpPr>
        <p:grpSp>
          <p:nvGrpSpPr>
            <p:cNvPr id="9" name="组合 37"/>
            <p:cNvGrpSpPr/>
            <p:nvPr/>
          </p:nvGrpSpPr>
          <p:grpSpPr bwMode="auto">
            <a:xfrm>
              <a:off x="0" y="0"/>
              <a:ext cx="3370216" cy="493479"/>
              <a:chOff x="0" y="0"/>
              <a:chExt cx="3370216" cy="493479"/>
            </a:xfrm>
          </p:grpSpPr>
          <p:sp>
            <p:nvSpPr>
              <p:cNvPr id="11"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基本路径测试 </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3508810" y="203199"/>
            <a:ext cx="10515600" cy="1325563"/>
          </a:xfrm>
        </p:spPr>
        <p:txBody>
          <a:bodyPr/>
          <a:lstStyle/>
          <a:p>
            <a:r>
              <a:rPr lang="en-US" altLang="zh-CN" dirty="0"/>
              <a:t>——</a:t>
            </a:r>
            <a:r>
              <a:rPr lang="zh-CN" altLang="en-US" dirty="0"/>
              <a:t>步骤</a:t>
            </a:r>
          </a:p>
        </p:txBody>
      </p:sp>
      <p:sp>
        <p:nvSpPr>
          <p:cNvPr id="14339"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2687565F-E9B2-42AE-BE0E-BB3A15CEF05F}"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5" name="矩形 4"/>
          <p:cNvSpPr/>
          <p:nvPr/>
        </p:nvSpPr>
        <p:spPr>
          <a:xfrm>
            <a:off x="601663" y="1507330"/>
            <a:ext cx="10645775" cy="4789488"/>
          </a:xfrm>
          <a:prstGeom prst="rect">
            <a:avLst/>
          </a:prstGeom>
        </p:spPr>
        <p:txBody>
          <a:bodyPr>
            <a:spAutoFit/>
          </a:bodyPr>
          <a:lstStyle/>
          <a:p>
            <a:pPr marL="287655" indent="-6350" eaLnBrk="1" hangingPunct="1">
              <a:buFont typeface="Arial" panose="020B0604020202020204" pitchFamily="34" charset="0"/>
              <a:buNone/>
              <a:defRPr/>
            </a:pPr>
            <a:r>
              <a:rPr lang="zh-CN" altLang="en-US" sz="2800" dirty="0"/>
              <a:t>第一步，根据过程设计结果画出相应的流图。</a:t>
            </a:r>
          </a:p>
          <a:p>
            <a:pPr marL="287655" indent="-6350" eaLnBrk="1" hangingPunct="1">
              <a:buFont typeface="Arial" panose="020B0604020202020204" pitchFamily="34" charset="0"/>
              <a:buNone/>
              <a:defRPr/>
            </a:pPr>
            <a:r>
              <a:rPr lang="zh-CN" altLang="en-US" sz="2800" dirty="0"/>
              <a:t>第二步，计算流图的环形复杂度。</a:t>
            </a:r>
          </a:p>
          <a:p>
            <a:pPr marL="478155" lvl="1" eaLnBrk="1" hangingPunct="1">
              <a:buFont typeface="Arial" panose="020B0604020202020204" pitchFamily="34" charset="0"/>
              <a:buNone/>
              <a:defRPr/>
            </a:pPr>
            <a:r>
              <a:rPr lang="zh-CN" altLang="en-US" sz="2400" dirty="0"/>
              <a:t>环形复杂度定量度量程序的逻辑复杂性。</a:t>
            </a:r>
          </a:p>
          <a:p>
            <a:pPr marL="287655" indent="-6350" eaLnBrk="1" hangingPunct="1">
              <a:buFont typeface="Arial" panose="020B0604020202020204" pitchFamily="34" charset="0"/>
              <a:buNone/>
              <a:defRPr/>
            </a:pPr>
            <a:r>
              <a:rPr lang="zh-CN" altLang="en-US" sz="2800" dirty="0"/>
              <a:t>第三步，确定线性独立路径的基本集合。</a:t>
            </a:r>
          </a:p>
          <a:p>
            <a:pPr marL="821055" lvl="1" indent="-342900" eaLnBrk="1" hangingPunct="1">
              <a:buFont typeface="Wingdings" panose="05000000000000000000" pitchFamily="2" charset="2"/>
              <a:buChar char="l"/>
              <a:defRPr/>
            </a:pPr>
            <a:r>
              <a:rPr lang="zh-CN" altLang="en-US" sz="2400" dirty="0"/>
              <a:t>所谓独立路径是指至少引入程序的一个新处理语句集合或一个新条件的路径，用流图术语描述，独立路径至少包含一条在定义该路径之前不曾用过的边。</a:t>
            </a:r>
          </a:p>
          <a:p>
            <a:pPr marL="821055" lvl="1" indent="-342900" eaLnBrk="1" hangingPunct="1">
              <a:buFont typeface="Wingdings" panose="05000000000000000000" pitchFamily="2" charset="2"/>
              <a:buChar char="l"/>
              <a:defRPr/>
            </a:pPr>
            <a:r>
              <a:rPr lang="zh-CN" altLang="en-US" sz="2400" dirty="0"/>
              <a:t>使用基本路径测试法设计测试用例时，程序的环形复杂度决定了程序中独立路径的数量，而且这个数是确保程序中所有语句至少被执行一次所需的测试数量的上界</a:t>
            </a:r>
            <a:endParaRPr lang="zh-CN" altLang="en-US" sz="2800" dirty="0"/>
          </a:p>
          <a:p>
            <a:pPr lvl="1" eaLnBrk="1" hangingPunct="1">
              <a:buFont typeface="Arial" panose="020B0604020202020204" pitchFamily="34" charset="0"/>
              <a:buNone/>
              <a:defRPr/>
            </a:pPr>
            <a:r>
              <a:rPr lang="zh-CN" altLang="en-US" sz="2800" dirty="0"/>
              <a:t>第四步：设计可强制执行基本集合中每条路径的测试用例。</a:t>
            </a:r>
          </a:p>
          <a:p>
            <a:pPr eaLnBrk="1" hangingPunct="1">
              <a:lnSpc>
                <a:spcPct val="90000"/>
              </a:lnSpc>
              <a:buFont typeface="Arial" panose="020B0604020202020204" pitchFamily="34" charset="0"/>
              <a:buNone/>
              <a:defRPr/>
            </a:pPr>
            <a:endParaRPr lang="zh-CN" altLang="en-US" sz="2800" dirty="0"/>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基本路径测试 </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B611257E-535D-498C-8310-23FE5FA6D887}"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5364" name="文本框 3"/>
          <p:cNvSpPr txBox="1">
            <a:spLocks noChangeArrowheads="1"/>
          </p:cNvSpPr>
          <p:nvPr/>
        </p:nvSpPr>
        <p:spPr bwMode="auto">
          <a:xfrm>
            <a:off x="838200" y="2139950"/>
            <a:ext cx="10747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rPr>
              <a:t>条件测试技术设计出的测试用例，能够检查程序模块中包含的逻辑条件。一个简单条件是一个布尔变量或一个关系表达式，在布尔变量或关系表达式之前还可能有一个</a:t>
            </a:r>
            <a:r>
              <a:rPr lang="en-US" altLang="zh-CN" sz="2400">
                <a:latin typeface="Arial" panose="020B0604020202020204" pitchFamily="34" charset="0"/>
              </a:rPr>
              <a:t>NOT</a:t>
            </a:r>
            <a:r>
              <a:rPr lang="zh-CN" altLang="en-US" sz="2400">
                <a:latin typeface="Arial" panose="020B0604020202020204" pitchFamily="34" charset="0"/>
              </a:rPr>
              <a:t>运算符。</a:t>
            </a:r>
            <a:r>
              <a:rPr lang="en-US" altLang="zh-CN" sz="2400">
                <a:latin typeface="Arial" panose="020B0604020202020204" pitchFamily="34" charset="0"/>
              </a:rPr>
              <a:t>E1&lt;</a:t>
            </a:r>
            <a:r>
              <a:rPr lang="zh-CN" altLang="en-US" sz="2400">
                <a:latin typeface="Arial" panose="020B0604020202020204" pitchFamily="34" charset="0"/>
              </a:rPr>
              <a:t>关系运算符</a:t>
            </a:r>
            <a:r>
              <a:rPr lang="en-US" altLang="zh-CN" sz="2400">
                <a:latin typeface="Arial" panose="020B0604020202020204" pitchFamily="34" charset="0"/>
              </a:rPr>
              <a:t>&gt;E2</a:t>
            </a:r>
            <a:r>
              <a:rPr lang="zh-CN" altLang="en-US" sz="2400">
                <a:latin typeface="Arial" panose="020B0604020202020204" pitchFamily="34" charset="0"/>
              </a:rPr>
              <a:t>。</a:t>
            </a:r>
            <a:endParaRPr lang="en-US" altLang="zh-CN" sz="2400">
              <a:latin typeface="Arial" panose="020B0604020202020204" pitchFamily="34" charset="0"/>
            </a:endParaRP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条件测试</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B962FA61-C154-42A5-86D8-12B96A7AD465}"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6388" name="文本框 3"/>
          <p:cNvSpPr txBox="1">
            <a:spLocks noChangeArrowheads="1"/>
          </p:cNvSpPr>
          <p:nvPr/>
        </p:nvSpPr>
        <p:spPr bwMode="auto">
          <a:xfrm>
            <a:off x="698081" y="1530350"/>
            <a:ext cx="993944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latin typeface="Arial" panose="020B0604020202020204" pitchFamily="34" charset="0"/>
              </a:rPr>
              <a:t>       条件测试技术设计出的测试用例，能够检查程序模块中包含的逻辑条件。一个简单条件是一个布尔变量或一个关系表达式，在布尔变量或关系表达式之前还可能有一个</a:t>
            </a:r>
            <a:r>
              <a:rPr lang="en-US" altLang="zh-CN" sz="2400" dirty="0">
                <a:latin typeface="Arial" panose="020B0604020202020204" pitchFamily="34" charset="0"/>
              </a:rPr>
              <a:t>NOT</a:t>
            </a:r>
            <a:r>
              <a:rPr lang="zh-CN" altLang="en-US" sz="2400" dirty="0">
                <a:latin typeface="Arial" panose="020B0604020202020204" pitchFamily="34" charset="0"/>
              </a:rPr>
              <a:t>运算符。</a:t>
            </a:r>
            <a:r>
              <a:rPr lang="en-US" altLang="zh-CN" sz="2400" dirty="0">
                <a:latin typeface="Arial" panose="020B0604020202020204" pitchFamily="34" charset="0"/>
              </a:rPr>
              <a:t>E1&lt;</a:t>
            </a:r>
            <a:r>
              <a:rPr lang="zh-CN" altLang="en-US" sz="2400" dirty="0">
                <a:latin typeface="Arial" panose="020B0604020202020204" pitchFamily="34" charset="0"/>
              </a:rPr>
              <a:t>关系运算符</a:t>
            </a:r>
            <a:r>
              <a:rPr lang="en-US" altLang="zh-CN" sz="2400" dirty="0">
                <a:latin typeface="Arial" panose="020B0604020202020204" pitchFamily="34" charset="0"/>
              </a:rPr>
              <a:t>&gt;E2</a:t>
            </a:r>
            <a:r>
              <a:rPr lang="zh-CN" altLang="en-US" sz="2400" dirty="0">
                <a:latin typeface="Arial" panose="020B0604020202020204" pitchFamily="34" charset="0"/>
              </a:rPr>
              <a:t>。</a:t>
            </a:r>
            <a:endParaRPr lang="en-US" altLang="zh-CN" sz="2400" dirty="0">
              <a:latin typeface="Arial" panose="020B0604020202020204" pitchFamily="34" charset="0"/>
            </a:endParaRPr>
          </a:p>
        </p:txBody>
      </p:sp>
      <p:sp>
        <p:nvSpPr>
          <p:cNvPr id="5" name="文本框 4"/>
          <p:cNvSpPr txBox="1"/>
          <p:nvPr/>
        </p:nvSpPr>
        <p:spPr>
          <a:xfrm>
            <a:off x="838200" y="3679474"/>
            <a:ext cx="10390188" cy="2790572"/>
          </a:xfrm>
          <a:prstGeom prst="rect">
            <a:avLst/>
          </a:prstGeom>
          <a:noFill/>
        </p:spPr>
        <p:txBody>
          <a:bodyPr>
            <a:spAutoFit/>
          </a:bodyPr>
          <a:lstStyle/>
          <a:p>
            <a:pPr eaLnBrk="1" hangingPunct="1">
              <a:lnSpc>
                <a:spcPct val="150000"/>
              </a:lnSpc>
              <a:buFont typeface="Arial" panose="020B0604020202020204" pitchFamily="34" charset="0"/>
              <a:buNone/>
              <a:defRPr/>
            </a:pPr>
            <a:r>
              <a:rPr lang="zh-CN" altLang="en-US" sz="2400" dirty="0"/>
              <a:t>条件错误的类型如下</a:t>
            </a:r>
            <a:r>
              <a:rPr lang="en-US" altLang="zh-CN" sz="2400" dirty="0"/>
              <a:t>:</a:t>
            </a:r>
          </a:p>
          <a:p>
            <a:pPr marL="457200" indent="-457200" eaLnBrk="1" hangingPunct="1">
              <a:lnSpc>
                <a:spcPct val="150000"/>
              </a:lnSpc>
              <a:buFont typeface="Wingdings" panose="05000000000000000000" pitchFamily="2" charset="2"/>
              <a:buChar char="l"/>
              <a:defRPr/>
            </a:pPr>
            <a:r>
              <a:rPr lang="zh-CN" altLang="en-US" sz="2400" dirty="0"/>
              <a:t>布尔算符错</a:t>
            </a:r>
            <a:endParaRPr lang="en-US" altLang="zh-CN" sz="2400" dirty="0"/>
          </a:p>
          <a:p>
            <a:pPr marL="457200" indent="-457200" eaLnBrk="1" hangingPunct="1">
              <a:lnSpc>
                <a:spcPct val="150000"/>
              </a:lnSpc>
              <a:buFont typeface="Wingdings" panose="05000000000000000000" pitchFamily="2" charset="2"/>
              <a:buChar char="l"/>
              <a:defRPr/>
            </a:pPr>
            <a:r>
              <a:rPr lang="zh-CN" altLang="en-US" sz="2400" dirty="0"/>
              <a:t>布尔括弧错</a:t>
            </a:r>
            <a:endParaRPr lang="en-US" altLang="zh-CN" sz="2400" dirty="0"/>
          </a:p>
          <a:p>
            <a:pPr marL="457200" indent="-457200" eaLnBrk="1" hangingPunct="1">
              <a:lnSpc>
                <a:spcPct val="150000"/>
              </a:lnSpc>
              <a:buFont typeface="Wingdings" panose="05000000000000000000" pitchFamily="2" charset="2"/>
              <a:buChar char="l"/>
              <a:defRPr/>
            </a:pPr>
            <a:r>
              <a:rPr lang="zh-CN" altLang="en-US" sz="2400" dirty="0"/>
              <a:t>关系算符错</a:t>
            </a:r>
            <a:endParaRPr lang="en-US" altLang="zh-CN" sz="2400" dirty="0"/>
          </a:p>
          <a:p>
            <a:pPr marL="457200" indent="-457200" eaLnBrk="1" hangingPunct="1">
              <a:lnSpc>
                <a:spcPct val="150000"/>
              </a:lnSpc>
              <a:buFont typeface="Wingdings" panose="05000000000000000000" pitchFamily="2" charset="2"/>
              <a:buChar char="l"/>
              <a:defRPr/>
            </a:pPr>
            <a:r>
              <a:rPr lang="zh-CN" altLang="en-US" sz="2400" dirty="0"/>
              <a:t>算术表达式错</a:t>
            </a:r>
          </a:p>
        </p:txBody>
      </p:sp>
      <p:pic>
        <p:nvPicPr>
          <p:cNvPr id="7"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
          <p:cNvGrpSpPr/>
          <p:nvPr/>
        </p:nvGrpSpPr>
        <p:grpSpPr bwMode="auto">
          <a:xfrm>
            <a:off x="0" y="619125"/>
            <a:ext cx="3581400" cy="493713"/>
            <a:chOff x="0" y="0"/>
            <a:chExt cx="3523711" cy="493479"/>
          </a:xfrm>
        </p:grpSpPr>
        <p:grpSp>
          <p:nvGrpSpPr>
            <p:cNvPr id="9" name="组合 37"/>
            <p:cNvGrpSpPr/>
            <p:nvPr/>
          </p:nvGrpSpPr>
          <p:grpSpPr bwMode="auto">
            <a:xfrm>
              <a:off x="0" y="0"/>
              <a:ext cx="3370216" cy="493479"/>
              <a:chOff x="0" y="0"/>
              <a:chExt cx="3370216" cy="493479"/>
            </a:xfrm>
          </p:grpSpPr>
          <p:sp>
            <p:nvSpPr>
              <p:cNvPr id="11"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条件测试</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E937BD27-7682-4F6B-9CAE-6B59369A2BB8}"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7412" name="矩形 3"/>
          <p:cNvSpPr>
            <a:spLocks noChangeArrowheads="1"/>
          </p:cNvSpPr>
          <p:nvPr/>
        </p:nvSpPr>
        <p:spPr bwMode="auto">
          <a:xfrm>
            <a:off x="655320" y="1802448"/>
            <a:ext cx="1051052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7655" indent="-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200000"/>
              </a:lnSpc>
              <a:spcBef>
                <a:spcPct val="0"/>
              </a:spcBef>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循环是绝大多数软件算法的基础，但是，在测试软件</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时却往往未对循环结构进行足够的测试。</a:t>
            </a:r>
          </a:p>
          <a:p>
            <a:pPr eaLnBrk="1" hangingPunct="1">
              <a:lnSpc>
                <a:spcPct val="200000"/>
              </a:lnSpc>
              <a:spcBef>
                <a:spcPct val="0"/>
              </a:spcBef>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循环测试是一种白盒测试技术，它专注于测试循环结构的有效性。</a:t>
            </a:r>
          </a:p>
          <a:p>
            <a:pPr eaLnBrk="1" hangingPunct="1">
              <a:lnSpc>
                <a:spcPct val="200000"/>
              </a:lnSpc>
              <a:spcBef>
                <a:spcPct val="0"/>
              </a:spcBef>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在结构化的程序中通常只有</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种循环，即简单循环、串接循环和嵌套循环</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循环测试</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68E4AEAB-9546-4D9D-AD47-3FBFA3B75A4C}"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pic>
        <p:nvPicPr>
          <p:cNvPr id="18436" name="Picture 3" descr="rj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1850" y="1436688"/>
            <a:ext cx="771366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3"/>
          <p:cNvGrpSpPr/>
          <p:nvPr/>
        </p:nvGrpSpPr>
        <p:grpSpPr bwMode="auto">
          <a:xfrm>
            <a:off x="0" y="619125"/>
            <a:ext cx="3581400" cy="493713"/>
            <a:chOff x="0" y="0"/>
            <a:chExt cx="3523711" cy="493479"/>
          </a:xfrm>
        </p:grpSpPr>
        <p:grpSp>
          <p:nvGrpSpPr>
            <p:cNvPr id="14" name="组合 37"/>
            <p:cNvGrpSpPr/>
            <p:nvPr/>
          </p:nvGrpSpPr>
          <p:grpSpPr bwMode="auto">
            <a:xfrm>
              <a:off x="0" y="0"/>
              <a:ext cx="3370216" cy="493479"/>
              <a:chOff x="0" y="0"/>
              <a:chExt cx="3370216" cy="493479"/>
            </a:xfrm>
          </p:grpSpPr>
          <p:sp>
            <p:nvSpPr>
              <p:cNvPr id="16"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7"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5"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循环测试</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ppt_x</p:attrName>
                                        </p:attrNameLst>
                                      </p:cBhvr>
                                      <p:tavLst>
                                        <p:tav tm="0">
                                          <p:val>
                                            <p:strVal val="0-#ppt_w/2"/>
                                          </p:val>
                                        </p:tav>
                                        <p:tav tm="100000">
                                          <p:val>
                                            <p:strVal val="#ppt_x"/>
                                          </p:val>
                                        </p:tav>
                                      </p:tavLst>
                                    </p:anim>
                                    <p:anim calcmode="lin" valueType="num">
                                      <p:cBhvr>
                                        <p:cTn id="8" dur="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EB1A3C62-3136-4341-B7B2-AA9184C60B79}"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19460" name="矩形 3"/>
          <p:cNvSpPr>
            <a:spLocks noChangeArrowheads="1"/>
          </p:cNvSpPr>
          <p:nvPr/>
        </p:nvSpPr>
        <p:spPr bwMode="auto">
          <a:xfrm>
            <a:off x="954088" y="1557338"/>
            <a:ext cx="1075848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sz="3200">
                <a:latin typeface="Arial" panose="020B0604020202020204" pitchFamily="34" charset="0"/>
              </a:rPr>
              <a:t>应该使用下列测试集来测试简单循环，其中</a:t>
            </a:r>
            <a:r>
              <a:rPr lang="en-US" altLang="zh-CN" sz="3200">
                <a:latin typeface="Arial" panose="020B0604020202020204" pitchFamily="34" charset="0"/>
              </a:rPr>
              <a:t>n</a:t>
            </a:r>
            <a:r>
              <a:rPr lang="zh-CN" altLang="en-US" sz="3200">
                <a:latin typeface="Arial" panose="020B0604020202020204" pitchFamily="34" charset="0"/>
              </a:rPr>
              <a:t>是允许通过循环的最大次数。</a:t>
            </a:r>
          </a:p>
          <a:p>
            <a:pPr eaLnBrk="1" hangingPunct="1">
              <a:lnSpc>
                <a:spcPct val="100000"/>
              </a:lnSpc>
              <a:spcBef>
                <a:spcPct val="0"/>
              </a:spcBef>
              <a:buFont typeface="Wingdings" panose="05000000000000000000" pitchFamily="2" charset="2"/>
              <a:buChar char="l"/>
            </a:pPr>
            <a:r>
              <a:rPr lang="zh-CN" altLang="en-US" sz="3200">
                <a:latin typeface="Arial" panose="020B0604020202020204" pitchFamily="34" charset="0"/>
              </a:rPr>
              <a:t>跳过循环。</a:t>
            </a:r>
          </a:p>
          <a:p>
            <a:pPr eaLnBrk="1" hangingPunct="1">
              <a:lnSpc>
                <a:spcPct val="100000"/>
              </a:lnSpc>
              <a:spcBef>
                <a:spcPct val="0"/>
              </a:spcBef>
              <a:buFont typeface="Wingdings" panose="05000000000000000000" pitchFamily="2" charset="2"/>
              <a:buChar char="l"/>
            </a:pPr>
            <a:r>
              <a:rPr lang="zh-CN" altLang="en-US" sz="3200">
                <a:latin typeface="Arial" panose="020B0604020202020204" pitchFamily="34" charset="0"/>
              </a:rPr>
              <a:t>只通过循环一次。</a:t>
            </a:r>
          </a:p>
          <a:p>
            <a:pPr eaLnBrk="1" hangingPunct="1">
              <a:lnSpc>
                <a:spcPct val="100000"/>
              </a:lnSpc>
              <a:spcBef>
                <a:spcPct val="0"/>
              </a:spcBef>
              <a:buFont typeface="Wingdings" panose="05000000000000000000" pitchFamily="2" charset="2"/>
              <a:buChar char="l"/>
            </a:pPr>
            <a:r>
              <a:rPr lang="zh-CN" altLang="en-US" sz="3200">
                <a:latin typeface="Arial" panose="020B0604020202020204" pitchFamily="34" charset="0"/>
              </a:rPr>
              <a:t>通过循环两次。</a:t>
            </a:r>
          </a:p>
          <a:p>
            <a:pPr eaLnBrk="1" hangingPunct="1">
              <a:lnSpc>
                <a:spcPct val="100000"/>
              </a:lnSpc>
              <a:spcBef>
                <a:spcPct val="0"/>
              </a:spcBef>
              <a:buFont typeface="Wingdings" panose="05000000000000000000" pitchFamily="2" charset="2"/>
              <a:buChar char="l"/>
            </a:pPr>
            <a:r>
              <a:rPr lang="zh-CN" altLang="en-US" sz="3200">
                <a:latin typeface="Arial" panose="020B0604020202020204" pitchFamily="34" charset="0"/>
              </a:rPr>
              <a:t>通过循环</a:t>
            </a:r>
            <a:r>
              <a:rPr lang="en-US" altLang="zh-CN" sz="3200">
                <a:latin typeface="Arial" panose="020B0604020202020204" pitchFamily="34" charset="0"/>
              </a:rPr>
              <a:t>m</a:t>
            </a:r>
            <a:r>
              <a:rPr lang="zh-CN" altLang="en-US" sz="3200">
                <a:latin typeface="Arial" panose="020B0604020202020204" pitchFamily="34" charset="0"/>
              </a:rPr>
              <a:t>次，其中</a:t>
            </a:r>
            <a:r>
              <a:rPr lang="en-US" altLang="zh-CN" sz="3200">
                <a:latin typeface="Arial" panose="020B0604020202020204" pitchFamily="34" charset="0"/>
              </a:rPr>
              <a:t>m&lt;n-1</a:t>
            </a:r>
            <a:r>
              <a:rPr lang="zh-CN" altLang="en-US" sz="3200">
                <a:latin typeface="Arial" panose="020B0604020202020204" pitchFamily="34" charset="0"/>
              </a:rPr>
              <a:t>。</a:t>
            </a:r>
          </a:p>
          <a:p>
            <a:pPr eaLnBrk="1" hangingPunct="1">
              <a:lnSpc>
                <a:spcPct val="100000"/>
              </a:lnSpc>
              <a:spcBef>
                <a:spcPct val="0"/>
              </a:spcBef>
              <a:buFont typeface="Wingdings" panose="05000000000000000000" pitchFamily="2" charset="2"/>
              <a:buChar char="l"/>
            </a:pPr>
            <a:r>
              <a:rPr lang="zh-CN" altLang="en-US" sz="3200">
                <a:latin typeface="Arial" panose="020B0604020202020204" pitchFamily="34" charset="0"/>
              </a:rPr>
              <a:t>通过循环</a:t>
            </a:r>
            <a:r>
              <a:rPr lang="en-US" altLang="zh-CN" sz="3200">
                <a:latin typeface="Arial" panose="020B0604020202020204" pitchFamily="34" charset="0"/>
              </a:rPr>
              <a:t>n-1,n,n+1</a:t>
            </a:r>
            <a:r>
              <a:rPr lang="zh-CN" altLang="en-US" sz="3200">
                <a:latin typeface="Arial" panose="020B0604020202020204" pitchFamily="34" charset="0"/>
              </a:rPr>
              <a:t>次。</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简单循环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4205288" y="95885"/>
            <a:ext cx="10515600" cy="1325563"/>
          </a:xfrm>
        </p:spPr>
        <p:txBody>
          <a:bodyPr/>
          <a:lstStyle/>
          <a:p>
            <a:endParaRPr lang="zh-CN" altLang="en-US" dirty="0"/>
          </a:p>
        </p:txBody>
      </p:sp>
      <p:sp>
        <p:nvSpPr>
          <p:cNvPr id="20483"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8BF2B974-6C7C-46D3-AA47-2D69D8DEA27D}"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4" name="矩形 3"/>
          <p:cNvSpPr/>
          <p:nvPr/>
        </p:nvSpPr>
        <p:spPr>
          <a:xfrm>
            <a:off x="954088" y="1557338"/>
            <a:ext cx="10758487" cy="4094162"/>
          </a:xfrm>
          <a:prstGeom prst="rect">
            <a:avLst/>
          </a:prstGeom>
        </p:spPr>
        <p:txBody>
          <a:bodyPr>
            <a:spAutoFit/>
          </a:bodyPr>
          <a:lstStyle/>
          <a:p>
            <a:pPr marL="287655" indent="-6350" eaLnBrk="1" hangingPunct="1">
              <a:buFont typeface="Arial" panose="020B0604020202020204" pitchFamily="34" charset="0"/>
              <a:buNone/>
              <a:defRPr/>
            </a:pPr>
            <a:r>
              <a:rPr lang="zh-CN" altLang="en-US" sz="2800" dirty="0"/>
              <a:t>如果把简单循环的测试方法直接应用到嵌套循环，可能的测试数就会随嵌套层数的增加按几何级数增长，这会导致不切实际的测试数目。</a:t>
            </a:r>
            <a:r>
              <a:rPr lang="en-US" altLang="zh-CN" sz="2800" dirty="0" err="1"/>
              <a:t>B.Beizer</a:t>
            </a:r>
            <a:r>
              <a:rPr lang="zh-CN" altLang="en-US" sz="2800" dirty="0"/>
              <a:t>提出了一种能减少测试数的方法：</a:t>
            </a:r>
          </a:p>
          <a:p>
            <a:pPr marL="821055" lvl="1" indent="-342900" eaLnBrk="1" hangingPunct="1">
              <a:buFont typeface="Wingdings" panose="05000000000000000000" pitchFamily="2" charset="2"/>
              <a:buChar char="l"/>
              <a:defRPr/>
            </a:pPr>
            <a:r>
              <a:rPr lang="zh-CN" altLang="en-US" sz="2400" dirty="0"/>
              <a:t>从最内层循环开始测试，把所有其他循环都设置为最小值。</a:t>
            </a:r>
          </a:p>
          <a:p>
            <a:pPr marL="821055" lvl="1" indent="-342900" eaLnBrk="1" hangingPunct="1">
              <a:buFont typeface="Wingdings" panose="05000000000000000000" pitchFamily="2" charset="2"/>
              <a:buChar char="l"/>
              <a:defRPr/>
            </a:pPr>
            <a:r>
              <a:rPr lang="zh-CN" altLang="en-US" sz="2400" dirty="0"/>
              <a:t>对最内层循环使用简单循环测试方法，而使外层循环的迭代参数（例如，循环计数器）取最小值，并为越界值或非法值增加一些额外的测试。</a:t>
            </a:r>
          </a:p>
          <a:p>
            <a:pPr marL="821055" lvl="1" indent="-342900" eaLnBrk="1" hangingPunct="1">
              <a:buFont typeface="Wingdings" panose="05000000000000000000" pitchFamily="2" charset="2"/>
              <a:buChar char="l"/>
              <a:defRPr/>
            </a:pPr>
            <a:r>
              <a:rPr lang="zh-CN" altLang="en-US" sz="2400" dirty="0"/>
              <a:t>由内向外，对下一个循环进行测试，但保持所有其他外层循环为最小值，其他嵌套循环为“典型”值。</a:t>
            </a:r>
          </a:p>
          <a:p>
            <a:pPr marL="821055" lvl="1" indent="-342900" eaLnBrk="1" hangingPunct="1">
              <a:buFont typeface="Wingdings" panose="05000000000000000000" pitchFamily="2" charset="2"/>
              <a:buChar char="l"/>
              <a:defRPr/>
            </a:pPr>
            <a:r>
              <a:rPr lang="zh-CN" altLang="en-US" sz="2400" dirty="0"/>
              <a:t>继续进行下去，直到测试完所有循环。</a:t>
            </a:r>
          </a:p>
          <a:p>
            <a:pPr eaLnBrk="1" hangingPunct="1">
              <a:buFont typeface="Arial" panose="020B0604020202020204" pitchFamily="34" charset="0"/>
              <a:buNone/>
              <a:defRPr/>
            </a:pPr>
            <a:endParaRPr lang="zh-CN" altLang="en-US" sz="3200" dirty="0"/>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
          <p:cNvGrpSpPr/>
          <p:nvPr/>
        </p:nvGrpSpPr>
        <p:grpSpPr bwMode="auto">
          <a:xfrm>
            <a:off x="0" y="619125"/>
            <a:ext cx="3581400" cy="493713"/>
            <a:chOff x="0" y="0"/>
            <a:chExt cx="3523711" cy="493479"/>
          </a:xfrm>
        </p:grpSpPr>
        <p:grpSp>
          <p:nvGrpSpPr>
            <p:cNvPr id="9" name="组合 37"/>
            <p:cNvGrpSpPr/>
            <p:nvPr/>
          </p:nvGrpSpPr>
          <p:grpSpPr bwMode="auto">
            <a:xfrm>
              <a:off x="0" y="0"/>
              <a:ext cx="3370216" cy="493479"/>
              <a:chOff x="0" y="0"/>
              <a:chExt cx="3370216" cy="493479"/>
            </a:xfrm>
          </p:grpSpPr>
          <p:sp>
            <p:nvSpPr>
              <p:cNvPr id="11"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嵌套循环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3941128" y="390524"/>
            <a:ext cx="10515600" cy="1325563"/>
          </a:xfrm>
        </p:spPr>
        <p:txBody>
          <a:bodyPr/>
          <a:lstStyle/>
          <a:p>
            <a:endParaRPr lang="zh-CN" altLang="en-US" dirty="0"/>
          </a:p>
        </p:txBody>
      </p:sp>
      <p:sp>
        <p:nvSpPr>
          <p:cNvPr id="21507"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FF9CD1A1-A0B4-4617-A2E5-357FDB6A66DF}"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4" name="矩形 3"/>
          <p:cNvSpPr/>
          <p:nvPr/>
        </p:nvSpPr>
        <p:spPr>
          <a:xfrm>
            <a:off x="954088" y="1557338"/>
            <a:ext cx="10758487" cy="2738437"/>
          </a:xfrm>
          <a:prstGeom prst="rect">
            <a:avLst/>
          </a:prstGeom>
        </p:spPr>
        <p:txBody>
          <a:bodyPr>
            <a:spAutoFit/>
          </a:bodyPr>
          <a:lstStyle/>
          <a:p>
            <a:pPr marL="738505" indent="-457200" eaLnBrk="1" hangingPunct="1">
              <a:buFont typeface="Wingdings" panose="05000000000000000000" pitchFamily="2" charset="2"/>
              <a:buChar char="l"/>
              <a:defRPr/>
            </a:pPr>
            <a:r>
              <a:rPr lang="zh-CN" altLang="en-US" sz="2800" dirty="0"/>
              <a:t>如果串接循环的各个循环都彼此独立，则可以使用前述的测试简单循环的方法来测试串接循环。</a:t>
            </a:r>
          </a:p>
          <a:p>
            <a:pPr marL="738505" indent="-457200" eaLnBrk="1" hangingPunct="1">
              <a:buFont typeface="Wingdings" panose="05000000000000000000" pitchFamily="2" charset="2"/>
              <a:buChar char="l"/>
              <a:defRPr/>
            </a:pPr>
            <a:r>
              <a:rPr lang="zh-CN" altLang="en-US" sz="2800" dirty="0"/>
              <a:t>但是，如果两个循环串接，而且第一个循环的循环计数器值是第二个循环的初始值，则这两个循环并不是独立的。当循环不独立时，建议使用测试嵌套循环的方法来测试串接循环。</a:t>
            </a:r>
          </a:p>
          <a:p>
            <a:pPr eaLnBrk="1" hangingPunct="1">
              <a:buFont typeface="Arial" panose="020B0604020202020204" pitchFamily="34" charset="0"/>
              <a:buNone/>
              <a:defRPr/>
            </a:pPr>
            <a:endParaRPr lang="zh-CN" altLang="en-US" sz="3200" dirty="0"/>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串接循环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选择合适的语言</a:t>
              </a:r>
              <a:endParaRPr lang="zh-CN" altLang="en-US" dirty="0"/>
            </a:p>
          </p:txBody>
        </p:sp>
      </p:grpSp>
      <p:sp>
        <p:nvSpPr>
          <p:cNvPr id="2" name="矩形 1"/>
          <p:cNvSpPr/>
          <p:nvPr/>
        </p:nvSpPr>
        <p:spPr>
          <a:xfrm>
            <a:off x="1229360" y="1572989"/>
            <a:ext cx="6096000" cy="3898568"/>
          </a:xfrm>
          <a:prstGeom prst="rect">
            <a:avLst/>
          </a:prstGeom>
        </p:spPr>
        <p:txBody>
          <a:bodyPr>
            <a:spAutoFit/>
          </a:bodyPr>
          <a:lstStyle/>
          <a:p>
            <a:pPr>
              <a:lnSpc>
                <a:spcPct val="150000"/>
              </a:lnSpc>
            </a:pPr>
            <a:r>
              <a:rPr lang="en-US" altLang="zh-CN" sz="2400" dirty="0"/>
              <a:t>1. </a:t>
            </a:r>
            <a:r>
              <a:rPr lang="zh-CN" altLang="en-US" sz="2400" dirty="0"/>
              <a:t>项目的应用领域</a:t>
            </a:r>
            <a:endParaRPr lang="en-US" altLang="zh-CN" sz="2400" dirty="0"/>
          </a:p>
          <a:p>
            <a:pPr>
              <a:lnSpc>
                <a:spcPct val="150000"/>
              </a:lnSpc>
            </a:pPr>
            <a:r>
              <a:rPr lang="en-US" altLang="zh-CN" sz="2400" dirty="0"/>
              <a:t>2. </a:t>
            </a:r>
            <a:r>
              <a:rPr lang="zh-CN" altLang="en-US" sz="2400" dirty="0"/>
              <a:t>算法与计算的复杂性 </a:t>
            </a:r>
            <a:endParaRPr lang="en-US" altLang="zh-CN" sz="2400" dirty="0"/>
          </a:p>
          <a:p>
            <a:pPr>
              <a:lnSpc>
                <a:spcPct val="150000"/>
              </a:lnSpc>
            </a:pPr>
            <a:r>
              <a:rPr lang="en-US" altLang="zh-CN" sz="2400" dirty="0"/>
              <a:t>3. </a:t>
            </a:r>
            <a:r>
              <a:rPr lang="zh-CN" altLang="en-US" sz="2400" dirty="0"/>
              <a:t>数据结构的复杂性</a:t>
            </a:r>
            <a:endParaRPr lang="en-US" altLang="zh-CN" sz="2400" dirty="0"/>
          </a:p>
          <a:p>
            <a:pPr>
              <a:lnSpc>
                <a:spcPct val="150000"/>
              </a:lnSpc>
            </a:pPr>
            <a:r>
              <a:rPr lang="en-US" altLang="zh-CN" sz="2400" dirty="0"/>
              <a:t>4. </a:t>
            </a:r>
            <a:r>
              <a:rPr lang="zh-CN" altLang="en-US" sz="2400" dirty="0"/>
              <a:t>效率 </a:t>
            </a:r>
            <a:endParaRPr lang="en-US" altLang="zh-CN" sz="2400" dirty="0"/>
          </a:p>
          <a:p>
            <a:pPr>
              <a:lnSpc>
                <a:spcPct val="150000"/>
              </a:lnSpc>
            </a:pPr>
            <a:r>
              <a:rPr lang="en-US" altLang="zh-CN" sz="2400" dirty="0"/>
              <a:t>5. </a:t>
            </a:r>
            <a:r>
              <a:rPr lang="zh-CN" altLang="en-US" sz="2400" dirty="0"/>
              <a:t>可移植性</a:t>
            </a:r>
            <a:endParaRPr lang="en-US" altLang="zh-CN" sz="2400" dirty="0"/>
          </a:p>
          <a:p>
            <a:pPr>
              <a:lnSpc>
                <a:spcPct val="150000"/>
              </a:lnSpc>
            </a:pPr>
            <a:r>
              <a:rPr lang="en-US" altLang="zh-CN" sz="2400" dirty="0"/>
              <a:t>6. </a:t>
            </a:r>
            <a:r>
              <a:rPr lang="zh-CN" altLang="en-US" sz="2400" dirty="0"/>
              <a:t>程序设计人员的水平</a:t>
            </a:r>
            <a:endParaRPr lang="en-US" altLang="zh-CN" sz="2400" dirty="0"/>
          </a:p>
          <a:p>
            <a:pPr>
              <a:lnSpc>
                <a:spcPct val="150000"/>
              </a:lnSpc>
            </a:pPr>
            <a:r>
              <a:rPr lang="en-US" altLang="zh-CN" sz="2400" dirty="0"/>
              <a:t>7. </a:t>
            </a:r>
            <a:r>
              <a:rPr lang="zh-CN" altLang="en-US" sz="2400" dirty="0"/>
              <a:t>构造系统的模式</a:t>
            </a:r>
          </a:p>
        </p:txBody>
      </p:sp>
      <p:sp>
        <p:nvSpPr>
          <p:cNvPr id="11" name="内容占位符 6"/>
          <p:cNvSpPr txBox="1"/>
          <p:nvPr/>
        </p:nvSpPr>
        <p:spPr>
          <a:xfrm>
            <a:off x="6096000" y="1572989"/>
            <a:ext cx="5486400" cy="2522220"/>
          </a:xfrm>
          <a:prstGeom prst="rect">
            <a:avLst/>
          </a:prstGeom>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defTabSz="457200"/>
            <a:r>
              <a:rPr lang="en-US" altLang="zh-CN" sz="2400" b="1" kern="0" dirty="0">
                <a:latin typeface="方正刻本仿宋简体" panose="02000000000000000000" pitchFamily="2" charset="-122"/>
                <a:ea typeface="方正刻本仿宋简体" panose="02000000000000000000" pitchFamily="2" charset="-122"/>
              </a:rPr>
              <a:t> Java</a:t>
            </a:r>
          </a:p>
          <a:p>
            <a:pPr marL="0" defTabSz="457200"/>
            <a:r>
              <a:rPr lang="en-US" altLang="zh-CN" sz="2400" b="1" kern="0" dirty="0">
                <a:latin typeface="方正刻本仿宋简体" panose="02000000000000000000" pitchFamily="2" charset="-122"/>
                <a:ea typeface="方正刻本仿宋简体" panose="02000000000000000000" pitchFamily="2" charset="-122"/>
              </a:rPr>
              <a:t> C/C++</a:t>
            </a:r>
          </a:p>
          <a:p>
            <a:pPr marL="0" defTabSz="457200"/>
            <a:r>
              <a:rPr lang="en-US" altLang="zh-CN" sz="2400" b="1" kern="0" dirty="0">
                <a:latin typeface="方正刻本仿宋简体" panose="02000000000000000000" pitchFamily="2" charset="-122"/>
                <a:ea typeface="方正刻本仿宋简体" panose="02000000000000000000" pitchFamily="2" charset="-122"/>
              </a:rPr>
              <a:t> Python</a:t>
            </a:r>
          </a:p>
          <a:p>
            <a:pPr marL="0" defTabSz="457200"/>
            <a:r>
              <a:rPr lang="en-US" altLang="zh-CN" sz="2400" b="1" kern="0" dirty="0">
                <a:latin typeface="方正刻本仿宋简体" panose="02000000000000000000" pitchFamily="2" charset="-122"/>
                <a:ea typeface="方正刻本仿宋简体" panose="02000000000000000000" pitchFamily="2" charset="-122"/>
              </a:rPr>
              <a:t> PHP</a:t>
            </a:r>
          </a:p>
          <a:p>
            <a:pPr marL="0" defTabSz="457200"/>
            <a:r>
              <a:rPr lang="en-US" altLang="zh-CN" sz="2400" b="1" kern="0" dirty="0">
                <a:latin typeface="方正刻本仿宋简体" panose="02000000000000000000" pitchFamily="2" charset="-122"/>
                <a:ea typeface="方正刻本仿宋简体" panose="02000000000000000000" pitchFamily="2" charset="-122"/>
              </a:rPr>
              <a:t> Ruby</a:t>
            </a:r>
          </a:p>
          <a:p>
            <a:pPr marL="0" defTabSz="457200"/>
            <a:r>
              <a:rPr lang="en-US" altLang="zh-CN" sz="2400" b="1" kern="0" dirty="0">
                <a:latin typeface="方正刻本仿宋简体" panose="02000000000000000000" pitchFamily="2" charset="-122"/>
                <a:ea typeface="方正刻本仿宋简体" panose="02000000000000000000" pitchFamily="2" charset="-122"/>
              </a:rPr>
              <a:t> JavaScript</a:t>
            </a:r>
            <a:endParaRPr lang="en-US" sz="2400" b="1" kern="0" dirty="0">
              <a:latin typeface="方正刻本仿宋简体" panose="02000000000000000000" pitchFamily="2" charset="-122"/>
              <a:ea typeface="方正刻本仿宋简体" panose="02000000000000000000" pitchFamily="2" charset="-122"/>
            </a:endParaRPr>
          </a:p>
        </p:txBody>
      </p:sp>
      <p:sp>
        <p:nvSpPr>
          <p:cNvPr id="12" name="文本框 11"/>
          <p:cNvSpPr txBox="1"/>
          <p:nvPr/>
        </p:nvSpPr>
        <p:spPr>
          <a:xfrm>
            <a:off x="6096000" y="4577125"/>
            <a:ext cx="3981450" cy="707886"/>
          </a:xfrm>
          <a:prstGeom prst="rect">
            <a:avLst/>
          </a:prstGeom>
          <a:noFill/>
        </p:spPr>
        <p:txBody>
          <a:bodyPr wrap="square" rtlCol="0">
            <a:spAutoFit/>
          </a:bodyPr>
          <a:lstStyle/>
          <a:p>
            <a:r>
              <a:rPr lang="zh-CN" altLang="en-US" sz="4000" b="1" dirty="0">
                <a:latin typeface="方正刻本仿宋简体" panose="02000000000000000000" pitchFamily="2" charset="-122"/>
                <a:ea typeface="方正刻本仿宋简体" panose="02000000000000000000" pitchFamily="2" charset="-122"/>
              </a:rPr>
              <a:t>如何选择？</a:t>
            </a:r>
            <a:endParaRPr lang="en-US" sz="4000" b="1" dirty="0">
              <a:latin typeface="方正刻本仿宋简体" panose="02000000000000000000" pitchFamily="2" charset="-122"/>
              <a:ea typeface="方正刻本仿宋简体" panose="02000000000000000000" pitchFamily="2" charset="-122"/>
            </a:endParaRPr>
          </a:p>
        </p:txBody>
      </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17127D51-D860-4F63-8A33-0B526271C672}"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2532" name="矩形 3"/>
          <p:cNvSpPr>
            <a:spLocks noChangeArrowheads="1"/>
          </p:cNvSpPr>
          <p:nvPr/>
        </p:nvSpPr>
        <p:spPr bwMode="auto">
          <a:xfrm>
            <a:off x="533400" y="1557338"/>
            <a:ext cx="10820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38505"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黑盒测试着重测试</a:t>
            </a:r>
            <a:r>
              <a:rPr lang="zh-CN" altLang="en-US">
                <a:solidFill>
                  <a:srgbClr val="FF0000"/>
                </a:solidFill>
                <a:latin typeface="Arial" panose="020B0604020202020204" pitchFamily="34" charset="0"/>
              </a:rPr>
              <a:t>软件功能</a:t>
            </a:r>
            <a:r>
              <a:rPr lang="zh-CN" altLang="en-US">
                <a:latin typeface="Arial" panose="020B0604020202020204" pitchFamily="34" charset="0"/>
              </a:rPr>
              <a:t>。</a:t>
            </a:r>
          </a:p>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黑盒测试并不能取代白盒测试，它是与白盒测试互补的测试方法，它很可能发现白盒测试不易发现的其他类型的错误。</a:t>
            </a:r>
          </a:p>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黑盒测试力图发现下述类型的错误： ①功能不正确或遗漏了功能； ②界面错误； ③数据结构错误或外部数据库访问错误； ④性能错误； ⑤初始化和终止错误。</a:t>
            </a:r>
            <a:endParaRPr lang="en-US" altLang="zh-CN">
              <a:latin typeface="Arial" panose="020B0604020202020204" pitchFamily="34" charset="0"/>
            </a:endParaRPr>
          </a:p>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白盒测试在测试过程的早期阶段进行，而黑盒测试主要用于测试过程的后期。</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黑盒测试技术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838200" y="304006"/>
            <a:ext cx="10515600" cy="1123950"/>
          </a:xfrm>
        </p:spPr>
        <p:txBody>
          <a:bodyPr/>
          <a:lstStyle/>
          <a:p>
            <a:r>
              <a:rPr lang="zh-CN" altLang="en-US" dirty="0"/>
              <a:t>                     </a:t>
            </a:r>
            <a:r>
              <a:rPr lang="en-US" altLang="zh-CN" dirty="0"/>
              <a:t>——</a:t>
            </a:r>
            <a:r>
              <a:rPr lang="zh-CN" altLang="en-US" sz="2800" dirty="0"/>
              <a:t>实现中应考虑的问题</a:t>
            </a:r>
            <a:endParaRPr lang="zh-CN" altLang="en-US" dirty="0"/>
          </a:p>
        </p:txBody>
      </p:sp>
      <p:sp>
        <p:nvSpPr>
          <p:cNvPr id="23555"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B291CD9-87CA-4101-AEF0-CFA3286E5132}"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3556" name="矩形 4"/>
          <p:cNvSpPr>
            <a:spLocks noChangeArrowheads="1"/>
          </p:cNvSpPr>
          <p:nvPr/>
        </p:nvSpPr>
        <p:spPr bwMode="auto">
          <a:xfrm>
            <a:off x="542925" y="1489075"/>
            <a:ext cx="9301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4781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1"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 怎样测试功能的有效性？</a:t>
            </a:r>
          </a:p>
          <a:p>
            <a:pPr lvl="1"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 哪些类型的输入可构成好测试用例？</a:t>
            </a:r>
          </a:p>
          <a:p>
            <a:pPr lvl="1"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 系统是否对特定的输入值特别敏感？</a:t>
            </a:r>
          </a:p>
          <a:p>
            <a:pPr lvl="1"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a:t>
            </a:r>
            <a:r>
              <a:rPr lang="en-US" altLang="zh-CN" dirty="0">
                <a:latin typeface="Arial" panose="020B0604020202020204" pitchFamily="34" charset="0"/>
              </a:rPr>
              <a:t>4</a:t>
            </a:r>
            <a:r>
              <a:rPr lang="zh-CN" altLang="en-US" dirty="0">
                <a:latin typeface="Arial" panose="020B0604020202020204" pitchFamily="34" charset="0"/>
              </a:rPr>
              <a:t>） 怎样划定数据类的边界？</a:t>
            </a:r>
          </a:p>
          <a:p>
            <a:pPr lvl="1"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a:t>
            </a:r>
            <a:r>
              <a:rPr lang="en-US" altLang="zh-CN" dirty="0">
                <a:latin typeface="Arial" panose="020B0604020202020204" pitchFamily="34" charset="0"/>
              </a:rPr>
              <a:t>5</a:t>
            </a:r>
            <a:r>
              <a:rPr lang="zh-CN" altLang="en-US" dirty="0">
                <a:latin typeface="Arial" panose="020B0604020202020204" pitchFamily="34" charset="0"/>
              </a:rPr>
              <a:t>） 系统能够承受什么样的数据率和数据量？</a:t>
            </a:r>
          </a:p>
          <a:p>
            <a:pPr lvl="1"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a:t>
            </a:r>
            <a:r>
              <a:rPr lang="en-US" altLang="zh-CN" dirty="0">
                <a:latin typeface="Arial" panose="020B0604020202020204" pitchFamily="34" charset="0"/>
              </a:rPr>
              <a:t>6</a:t>
            </a:r>
            <a:r>
              <a:rPr lang="zh-CN" altLang="en-US" dirty="0">
                <a:latin typeface="Arial" panose="020B0604020202020204" pitchFamily="34" charset="0"/>
              </a:rPr>
              <a:t>） 数据的特定组合将对系统运行产生什么影响</a:t>
            </a:r>
            <a:endParaRPr lang="zh-CN" altLang="en-US" sz="1800" dirty="0">
              <a:latin typeface="Arial" panose="020B0604020202020204" pitchFamily="34" charset="0"/>
            </a:endParaRPr>
          </a:p>
        </p:txBody>
      </p:sp>
      <p:sp>
        <p:nvSpPr>
          <p:cNvPr id="23557" name="矩形 5"/>
          <p:cNvSpPr>
            <a:spLocks noChangeArrowheads="1"/>
          </p:cNvSpPr>
          <p:nvPr/>
        </p:nvSpPr>
        <p:spPr bwMode="auto">
          <a:xfrm>
            <a:off x="735648" y="3797300"/>
            <a:ext cx="8140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655" indent="-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E74C2E"/>
                </a:solidFill>
                <a:latin typeface="Arial" panose="020B0604020202020204" pitchFamily="34" charset="0"/>
              </a:rPr>
              <a:t>应用黑盒测试技术，设计出的用例应当满足下面两点：</a:t>
            </a:r>
            <a:endParaRPr lang="en-US" altLang="zh-CN" sz="2400" dirty="0">
              <a:solidFill>
                <a:srgbClr val="E74C2E"/>
              </a:solidFill>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 所设计出的测试用例能够减少为达到合理测试所需要设计的测试用例的总数；</a:t>
            </a:r>
            <a:endParaRPr lang="en-US" altLang="zh-CN" sz="2400" dirty="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2400" dirty="0">
                <a:latin typeface="Arial" panose="020B0604020202020204" pitchFamily="34" charset="0"/>
              </a:rPr>
              <a:t>（</a:t>
            </a:r>
            <a:r>
              <a:rPr lang="en-US" altLang="zh-CN" sz="2400" dirty="0">
                <a:latin typeface="Arial" panose="020B0604020202020204" pitchFamily="34" charset="0"/>
              </a:rPr>
              <a:t>2</a:t>
            </a:r>
            <a:r>
              <a:rPr lang="zh-CN" altLang="en-US" sz="2400" dirty="0">
                <a:latin typeface="Arial" panose="020B0604020202020204" pitchFamily="34" charset="0"/>
              </a:rPr>
              <a:t>） 所设计出的测试用例能够告诉我们，是否存在某些类型的错误，而不是仅仅指出与特定测试相关的错误是否存在。</a:t>
            </a:r>
          </a:p>
        </p:txBody>
      </p:sp>
      <p:pic>
        <p:nvPicPr>
          <p:cNvPr id="7"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3"/>
          <p:cNvGrpSpPr/>
          <p:nvPr/>
        </p:nvGrpSpPr>
        <p:grpSpPr bwMode="auto">
          <a:xfrm>
            <a:off x="0" y="619125"/>
            <a:ext cx="3581400" cy="493713"/>
            <a:chOff x="0" y="0"/>
            <a:chExt cx="3523711" cy="493479"/>
          </a:xfrm>
        </p:grpSpPr>
        <p:grpSp>
          <p:nvGrpSpPr>
            <p:cNvPr id="9" name="组合 37"/>
            <p:cNvGrpSpPr/>
            <p:nvPr/>
          </p:nvGrpSpPr>
          <p:grpSpPr bwMode="auto">
            <a:xfrm>
              <a:off x="0" y="0"/>
              <a:ext cx="3370216" cy="493479"/>
              <a:chOff x="0" y="0"/>
              <a:chExt cx="3370216" cy="493479"/>
            </a:xfrm>
          </p:grpSpPr>
          <p:sp>
            <p:nvSpPr>
              <p:cNvPr id="11"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黑盒测试技术</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CBB3D7EA-BB86-4202-B251-0ACBD8C926A5}"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4580" name="矩形 3"/>
          <p:cNvSpPr>
            <a:spLocks noChangeArrowheads="1"/>
          </p:cNvSpPr>
          <p:nvPr/>
        </p:nvSpPr>
        <p:spPr bwMode="auto">
          <a:xfrm>
            <a:off x="675640" y="1658937"/>
            <a:ext cx="10515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4205"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dirty="0">
                <a:solidFill>
                  <a:srgbClr val="E74C2E"/>
                </a:solidFill>
                <a:latin typeface="Arial" panose="020B0604020202020204" pitchFamily="34" charset="0"/>
              </a:rPr>
              <a:t>等价划分</a:t>
            </a:r>
            <a:r>
              <a:rPr lang="zh-CN" altLang="en-US" dirty="0">
                <a:latin typeface="Arial" panose="020B0604020202020204" pitchFamily="34" charset="0"/>
              </a:rPr>
              <a:t>是一种黑盒测试技术，这种技术把程序的输入域划分成若干个数据类，据此导出测试用例。一个理想的测试用例能独自发现一类错误。</a:t>
            </a:r>
          </a:p>
          <a:p>
            <a:pPr eaLnBrk="1" hangingPunct="1">
              <a:lnSpc>
                <a:spcPct val="100000"/>
              </a:lnSpc>
              <a:spcBef>
                <a:spcPct val="0"/>
              </a:spcBef>
              <a:buFont typeface="Wingdings" panose="05000000000000000000" pitchFamily="2" charset="2"/>
              <a:buChar char="l"/>
            </a:pPr>
            <a:r>
              <a:rPr lang="zh-CN" altLang="en-US" dirty="0">
                <a:latin typeface="Arial" panose="020B0604020202020204" pitchFamily="34" charset="0"/>
              </a:rPr>
              <a:t>穷尽的黑盒测试通常是不现实的。因此，只能选取少量最有代表性的输入数据作为测试数据，以期用较小的代价暴露出较多的程序错误。</a:t>
            </a:r>
          </a:p>
          <a:p>
            <a:pPr eaLnBrk="1" hangingPunct="1">
              <a:lnSpc>
                <a:spcPct val="100000"/>
              </a:lnSpc>
              <a:spcBef>
                <a:spcPct val="0"/>
              </a:spcBef>
              <a:buFont typeface="Wingdings" panose="05000000000000000000" pitchFamily="2" charset="2"/>
              <a:buChar char="l"/>
            </a:pPr>
            <a:r>
              <a:rPr lang="zh-CN" altLang="en-US" dirty="0">
                <a:latin typeface="Arial" panose="020B0604020202020204" pitchFamily="34" charset="0"/>
              </a:rPr>
              <a:t>等价划分法力图设计出能发现若干类程序错误的测试用例，从而减少必须设计的测试用例的数目。</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等价划分</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AE983A60-65FA-4122-B402-261D2F80A300}"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5604" name="矩形 3"/>
          <p:cNvSpPr>
            <a:spLocks noChangeArrowheads="1"/>
          </p:cNvSpPr>
          <p:nvPr/>
        </p:nvSpPr>
        <p:spPr bwMode="auto">
          <a:xfrm>
            <a:off x="695960" y="1336040"/>
            <a:ext cx="1051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130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在划分等价类中，下面几条规则可有助于等价类的划分。</a:t>
            </a:r>
          </a:p>
        </p:txBody>
      </p:sp>
      <p:sp>
        <p:nvSpPr>
          <p:cNvPr id="25605" name="矩形 4"/>
          <p:cNvSpPr>
            <a:spLocks noChangeArrowheads="1"/>
          </p:cNvSpPr>
          <p:nvPr/>
        </p:nvSpPr>
        <p:spPr bwMode="auto">
          <a:xfrm>
            <a:off x="247829" y="1890712"/>
            <a:ext cx="60960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4205"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sz="2200" dirty="0">
                <a:latin typeface="Arial" panose="020B0604020202020204" pitchFamily="34" charset="0"/>
              </a:rPr>
              <a:t>如果规定了输入值的范围，则可划分出一个有效的等价类</a:t>
            </a:r>
            <a:r>
              <a:rPr lang="en-US" altLang="zh-CN" sz="2200" dirty="0">
                <a:latin typeface="Arial" panose="020B0604020202020204" pitchFamily="34" charset="0"/>
              </a:rPr>
              <a:t>(</a:t>
            </a:r>
            <a:r>
              <a:rPr lang="zh-CN" altLang="en-US" sz="2200" dirty="0">
                <a:latin typeface="Arial" panose="020B0604020202020204" pitchFamily="34" charset="0"/>
              </a:rPr>
              <a:t>输入值在此范围内</a:t>
            </a:r>
            <a:r>
              <a:rPr lang="en-US" altLang="zh-CN" sz="2200" dirty="0">
                <a:latin typeface="Arial" panose="020B0604020202020204" pitchFamily="34" charset="0"/>
              </a:rPr>
              <a:t>)</a:t>
            </a:r>
            <a:r>
              <a:rPr lang="zh-CN" altLang="en-US" sz="2200" dirty="0">
                <a:latin typeface="Arial" panose="020B0604020202020204" pitchFamily="34" charset="0"/>
              </a:rPr>
              <a:t>，两个无效的等价类</a:t>
            </a:r>
            <a:r>
              <a:rPr lang="en-US" altLang="zh-CN" sz="2200" dirty="0">
                <a:latin typeface="Arial" panose="020B0604020202020204" pitchFamily="34" charset="0"/>
              </a:rPr>
              <a:t>(</a:t>
            </a:r>
            <a:r>
              <a:rPr lang="zh-CN" altLang="en-US" sz="2200" dirty="0">
                <a:latin typeface="Arial" panose="020B0604020202020204" pitchFamily="34" charset="0"/>
              </a:rPr>
              <a:t>输入值小于最小值或大于最大值</a:t>
            </a:r>
            <a:r>
              <a:rPr lang="en-US" altLang="zh-CN" sz="2200" dirty="0">
                <a:latin typeface="Arial" panose="020B0604020202020204" pitchFamily="34" charset="0"/>
              </a:rPr>
              <a:t>)</a:t>
            </a:r>
            <a:r>
              <a:rPr lang="zh-CN" altLang="en-US" sz="2200" dirty="0">
                <a:latin typeface="Arial" panose="020B0604020202020204" pitchFamily="34" charset="0"/>
              </a:rPr>
              <a:t>；</a:t>
            </a:r>
          </a:p>
          <a:p>
            <a:pPr eaLnBrk="1" hangingPunct="1">
              <a:lnSpc>
                <a:spcPct val="100000"/>
              </a:lnSpc>
              <a:spcBef>
                <a:spcPct val="0"/>
              </a:spcBef>
              <a:buFont typeface="Wingdings" panose="05000000000000000000" pitchFamily="2" charset="2"/>
              <a:buChar char="l"/>
            </a:pPr>
            <a:r>
              <a:rPr lang="zh-CN" altLang="en-US" sz="2200" dirty="0">
                <a:latin typeface="Arial" panose="020B0604020202020204" pitchFamily="34" charset="0"/>
              </a:rPr>
              <a:t>如果规定了输入数据的个数，则类似地也可以划分出一个有效的等价类和两个无效的等价类；</a:t>
            </a:r>
          </a:p>
          <a:p>
            <a:pPr eaLnBrk="1" hangingPunct="1">
              <a:lnSpc>
                <a:spcPct val="100000"/>
              </a:lnSpc>
              <a:spcBef>
                <a:spcPct val="0"/>
              </a:spcBef>
              <a:buFont typeface="Wingdings" panose="05000000000000000000" pitchFamily="2" charset="2"/>
              <a:buChar char="l"/>
            </a:pPr>
            <a:r>
              <a:rPr lang="zh-CN" altLang="en-US" sz="2200" dirty="0">
                <a:latin typeface="Arial" panose="020B0604020202020204" pitchFamily="34" charset="0"/>
              </a:rPr>
              <a:t>如果规定了输入数据的一组值，而且程序对不同输入值做不同处理，则每个允许的输入值是一个有效的等价类，此外还有一个无效的等价类</a:t>
            </a:r>
            <a:r>
              <a:rPr lang="en-US" altLang="zh-CN" sz="2200" dirty="0">
                <a:latin typeface="Arial" panose="020B0604020202020204" pitchFamily="34" charset="0"/>
              </a:rPr>
              <a:t>(</a:t>
            </a:r>
            <a:r>
              <a:rPr lang="zh-CN" altLang="en-US" sz="2200" dirty="0">
                <a:latin typeface="Arial" panose="020B0604020202020204" pitchFamily="34" charset="0"/>
              </a:rPr>
              <a:t>任一个不允许的输入值</a:t>
            </a:r>
            <a:r>
              <a:rPr lang="en-US" altLang="zh-CN" sz="2200" dirty="0">
                <a:latin typeface="Arial" panose="020B0604020202020204" pitchFamily="34" charset="0"/>
              </a:rPr>
              <a:t>)</a:t>
            </a:r>
            <a:r>
              <a:rPr lang="zh-CN" altLang="en-US" sz="2200" dirty="0">
                <a:latin typeface="Arial" panose="020B0604020202020204" pitchFamily="34" charset="0"/>
              </a:rPr>
              <a:t>；</a:t>
            </a:r>
          </a:p>
        </p:txBody>
      </p:sp>
      <p:sp>
        <p:nvSpPr>
          <p:cNvPr id="25606" name="矩形 5"/>
          <p:cNvSpPr>
            <a:spLocks noChangeArrowheads="1"/>
          </p:cNvSpPr>
          <p:nvPr/>
        </p:nvSpPr>
        <p:spPr bwMode="auto">
          <a:xfrm>
            <a:off x="5953760" y="1891029"/>
            <a:ext cx="55705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4205"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sz="2400" dirty="0">
                <a:latin typeface="Arial" panose="020B0604020202020204" pitchFamily="34" charset="0"/>
              </a:rPr>
              <a:t>如果规定了输入数据必须遵循的规则，则可以划分出一个有效的等价类</a:t>
            </a:r>
            <a:r>
              <a:rPr lang="en-US" altLang="zh-CN" sz="2400" dirty="0">
                <a:latin typeface="Arial" panose="020B0604020202020204" pitchFamily="34" charset="0"/>
              </a:rPr>
              <a:t>(</a:t>
            </a:r>
            <a:r>
              <a:rPr lang="zh-CN" altLang="en-US" sz="2400" dirty="0">
                <a:latin typeface="Arial" panose="020B0604020202020204" pitchFamily="34" charset="0"/>
              </a:rPr>
              <a:t>符合规则</a:t>
            </a:r>
            <a:r>
              <a:rPr lang="en-US" altLang="zh-CN" sz="2400" dirty="0">
                <a:latin typeface="Arial" panose="020B0604020202020204" pitchFamily="34" charset="0"/>
              </a:rPr>
              <a:t>)</a:t>
            </a:r>
            <a:r>
              <a:rPr lang="zh-CN" altLang="en-US" sz="2400" dirty="0">
                <a:latin typeface="Arial" panose="020B0604020202020204" pitchFamily="34" charset="0"/>
              </a:rPr>
              <a:t>和若干个无效的等价类</a:t>
            </a:r>
            <a:r>
              <a:rPr lang="en-US" altLang="zh-CN" sz="2400" dirty="0">
                <a:latin typeface="Arial" panose="020B0604020202020204" pitchFamily="34" charset="0"/>
              </a:rPr>
              <a:t>(</a:t>
            </a:r>
            <a:r>
              <a:rPr lang="zh-CN" altLang="en-US" sz="2400" dirty="0">
                <a:latin typeface="Arial" panose="020B0604020202020204" pitchFamily="34" charset="0"/>
              </a:rPr>
              <a:t>从各种不同角度违反规则</a:t>
            </a:r>
            <a:r>
              <a:rPr lang="en-US" altLang="zh-CN" sz="2400" dirty="0">
                <a:latin typeface="Arial" panose="020B0604020202020204" pitchFamily="34" charset="0"/>
              </a:rPr>
              <a:t>)</a:t>
            </a:r>
            <a:r>
              <a:rPr lang="zh-CN" altLang="en-US" sz="2400" dirty="0">
                <a:latin typeface="Arial" panose="020B0604020202020204" pitchFamily="34" charset="0"/>
              </a:rPr>
              <a:t>；</a:t>
            </a:r>
          </a:p>
          <a:p>
            <a:pPr eaLnBrk="1" hangingPunct="1">
              <a:lnSpc>
                <a:spcPct val="100000"/>
              </a:lnSpc>
              <a:spcBef>
                <a:spcPct val="0"/>
              </a:spcBef>
              <a:buFont typeface="Wingdings" panose="05000000000000000000" pitchFamily="2" charset="2"/>
              <a:buChar char="l"/>
            </a:pPr>
            <a:r>
              <a:rPr lang="zh-CN" altLang="en-US" sz="2400" dirty="0">
                <a:latin typeface="Arial" panose="020B0604020202020204" pitchFamily="34" charset="0"/>
              </a:rPr>
              <a:t>如果规定了输入数据为整型，则可以划分出正整数、零和负整数等</a:t>
            </a:r>
            <a:r>
              <a:rPr lang="en-US" altLang="zh-CN" sz="2400" dirty="0">
                <a:latin typeface="Arial" panose="020B0604020202020204" pitchFamily="34" charset="0"/>
              </a:rPr>
              <a:t>3</a:t>
            </a:r>
            <a:r>
              <a:rPr lang="zh-CN" altLang="en-US" sz="2400" dirty="0">
                <a:latin typeface="Arial" panose="020B0604020202020204" pitchFamily="34" charset="0"/>
              </a:rPr>
              <a:t>个有效类；</a:t>
            </a:r>
          </a:p>
          <a:p>
            <a:pPr eaLnBrk="1" hangingPunct="1">
              <a:lnSpc>
                <a:spcPct val="100000"/>
              </a:lnSpc>
              <a:spcBef>
                <a:spcPct val="0"/>
              </a:spcBef>
              <a:buFont typeface="Wingdings" panose="05000000000000000000" pitchFamily="2" charset="2"/>
              <a:buChar char="l"/>
            </a:pPr>
            <a:r>
              <a:rPr lang="zh-CN" altLang="en-US" sz="2400" dirty="0">
                <a:latin typeface="Arial" panose="020B0604020202020204" pitchFamily="34" charset="0"/>
              </a:rPr>
              <a:t>如果程序的处理对象是表格，则应该使用空表，以及含一项或多项的表。</a:t>
            </a:r>
          </a:p>
        </p:txBody>
      </p:sp>
      <p:pic>
        <p:nvPicPr>
          <p:cNvPr id="8"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p:cNvGrpSpPr/>
          <p:nvPr/>
        </p:nvGrpSpPr>
        <p:grpSpPr bwMode="auto">
          <a:xfrm>
            <a:off x="0" y="619125"/>
            <a:ext cx="3581400" cy="493713"/>
            <a:chOff x="0" y="0"/>
            <a:chExt cx="3523711" cy="493479"/>
          </a:xfrm>
        </p:grpSpPr>
        <p:grpSp>
          <p:nvGrpSpPr>
            <p:cNvPr id="10" name="组合 37"/>
            <p:cNvGrpSpPr/>
            <p:nvPr/>
          </p:nvGrpSpPr>
          <p:grpSpPr bwMode="auto">
            <a:xfrm>
              <a:off x="0" y="0"/>
              <a:ext cx="3370216" cy="493479"/>
              <a:chOff x="0" y="0"/>
              <a:chExt cx="3370216" cy="493479"/>
            </a:xfrm>
          </p:grpSpPr>
          <p:sp>
            <p:nvSpPr>
              <p:cNvPr id="12"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等价划分</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B3FE78E-B2C2-4200-B51F-6DB0674641D1}"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6627" name="文本框 3"/>
          <p:cNvSpPr txBox="1">
            <a:spLocks noChangeArrowheads="1"/>
          </p:cNvSpPr>
          <p:nvPr/>
        </p:nvSpPr>
        <p:spPr bwMode="auto">
          <a:xfrm>
            <a:off x="731838" y="1773555"/>
            <a:ext cx="11315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划分好等价类之后，根据等价类设计测试方案时主要用下面两个步骤：</a:t>
            </a:r>
          </a:p>
        </p:txBody>
      </p:sp>
      <p:sp>
        <p:nvSpPr>
          <p:cNvPr id="26628" name="矩形 4"/>
          <p:cNvSpPr>
            <a:spLocks noChangeArrowheads="1"/>
          </p:cNvSpPr>
          <p:nvPr/>
        </p:nvSpPr>
        <p:spPr bwMode="auto">
          <a:xfrm>
            <a:off x="574040" y="2432368"/>
            <a:ext cx="106235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655" indent="-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dirty="0">
                <a:latin typeface="Arial" panose="020B0604020202020204" pitchFamily="34" charset="0"/>
              </a:rPr>
              <a:t>(1) </a:t>
            </a:r>
            <a:r>
              <a:rPr lang="zh-CN" altLang="en-US" dirty="0">
                <a:latin typeface="Arial" panose="020B0604020202020204" pitchFamily="34" charset="0"/>
              </a:rPr>
              <a:t>设计一个新的测试方案以尽可能多地覆盖尚未被覆盖的有效等价类，重复这一步骤直到所有有效等价类都被覆盖为止；</a:t>
            </a:r>
          </a:p>
          <a:p>
            <a:pPr eaLnBrk="1" hangingPunct="1">
              <a:lnSpc>
                <a:spcPct val="100000"/>
              </a:lnSpc>
              <a:spcBef>
                <a:spcPct val="0"/>
              </a:spcBef>
              <a:buFont typeface="Arial" panose="020B0604020202020204" pitchFamily="34" charset="0"/>
              <a:buNone/>
            </a:pPr>
            <a:r>
              <a:rPr lang="en-US" altLang="zh-CN" dirty="0">
                <a:latin typeface="Arial" panose="020B0604020202020204" pitchFamily="34" charset="0"/>
              </a:rPr>
              <a:t>(2) </a:t>
            </a:r>
            <a:r>
              <a:rPr lang="zh-CN" altLang="en-US" dirty="0">
                <a:latin typeface="Arial" panose="020B0604020202020204" pitchFamily="34" charset="0"/>
              </a:rPr>
              <a:t>设计一个新的测试方案，使它覆盖一个而且只覆盖一个尚未被覆盖的无效等价类，重复这一步骤直到所有无效等价类都被覆盖为止。</a:t>
            </a:r>
          </a:p>
          <a:p>
            <a:pPr eaLnBrk="1" hangingPunct="1">
              <a:lnSpc>
                <a:spcPct val="100000"/>
              </a:lnSpc>
              <a:spcBef>
                <a:spcPct val="0"/>
              </a:spcBef>
              <a:buFont typeface="Arial" panose="020B0604020202020204" pitchFamily="34" charset="0"/>
              <a:buNone/>
            </a:pPr>
            <a:r>
              <a:rPr lang="zh-CN" altLang="en-US" dirty="0">
                <a:latin typeface="Arial" panose="020B0604020202020204" pitchFamily="34" charset="0"/>
              </a:rPr>
              <a:t>注意，通常程序发现一类错误后就不再检查是否还有其他错误，因此，应该使每个测试方案只覆盖一个无效的等价类。</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等价划分</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4A360473-F4F7-4CE6-836D-699C25549DAA}"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7652" name="矩形 3"/>
          <p:cNvSpPr>
            <a:spLocks noChangeArrowheads="1"/>
          </p:cNvSpPr>
          <p:nvPr/>
        </p:nvSpPr>
        <p:spPr bwMode="auto">
          <a:xfrm>
            <a:off x="665163" y="1790700"/>
            <a:ext cx="9607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38505"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经验表明，处理边界情况时程序最容易发生错误。</a:t>
            </a:r>
          </a:p>
          <a:p>
            <a:pPr eaLnBrk="1" hangingPunct="1">
              <a:lnSpc>
                <a:spcPct val="100000"/>
              </a:lnSpc>
              <a:spcBef>
                <a:spcPct val="0"/>
              </a:spcBef>
              <a:buFont typeface="Wingdings" panose="05000000000000000000" pitchFamily="2" charset="2"/>
              <a:buChar char="l"/>
            </a:pPr>
            <a:r>
              <a:rPr lang="zh-CN" altLang="en-US">
                <a:latin typeface="Arial" panose="020B0604020202020204" pitchFamily="34" charset="0"/>
              </a:rPr>
              <a:t>例如，许多程序错误出现在下标、纯量、数据结构和循环等等的边界附近。</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边界值分析</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日期占位符 2"/>
          <p:cNvSpPr>
            <a:spLocks noGrp="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5EE8AB5D-6D69-481B-86AB-645A03808A41}" type="datetime1">
              <a:rPr lang="zh-CN" altLang="en-US" sz="1200" smtClean="0">
                <a:solidFill>
                  <a:srgbClr val="898989"/>
                </a:solidFill>
                <a:latin typeface="Arial" panose="020B0604020202020204" pitchFamily="34" charset="0"/>
              </a:rPr>
              <a:t>2017/12/13</a:t>
            </a:fld>
            <a:endParaRPr lang="zh-CN" altLang="en-US" sz="1800">
              <a:latin typeface="Arial" panose="020B0604020202020204" pitchFamily="34" charset="0"/>
            </a:endParaRPr>
          </a:p>
        </p:txBody>
      </p:sp>
      <p:sp>
        <p:nvSpPr>
          <p:cNvPr id="28676" name="矩形 3"/>
          <p:cNvSpPr>
            <a:spLocks noChangeArrowheads="1"/>
          </p:cNvSpPr>
          <p:nvPr/>
        </p:nvSpPr>
        <p:spPr bwMode="auto">
          <a:xfrm>
            <a:off x="838200" y="1690688"/>
            <a:ext cx="94821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67055"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sz="2400">
                <a:latin typeface="Arial" panose="020B0604020202020204" pitchFamily="34" charset="0"/>
              </a:rPr>
              <a:t>不同类型不同特点的程序通常又有一些特殊的容易出错的情况。</a:t>
            </a:r>
          </a:p>
          <a:p>
            <a:pPr eaLnBrk="1" hangingPunct="1">
              <a:lnSpc>
                <a:spcPct val="100000"/>
              </a:lnSpc>
              <a:spcBef>
                <a:spcPct val="0"/>
              </a:spcBef>
              <a:buFont typeface="Wingdings" panose="05000000000000000000" pitchFamily="2" charset="2"/>
              <a:buChar char="l"/>
            </a:pPr>
            <a:r>
              <a:rPr lang="zh-CN" altLang="en-US" sz="2400">
                <a:latin typeface="Arial" panose="020B0604020202020204" pitchFamily="34" charset="0"/>
              </a:rPr>
              <a:t>有时分别使用每组测试数据时程序都能正常工作，这些输入数据的组合却可能检测出程序的错误。</a:t>
            </a:r>
          </a:p>
          <a:p>
            <a:pPr eaLnBrk="1" hangingPunct="1">
              <a:lnSpc>
                <a:spcPct val="100000"/>
              </a:lnSpc>
              <a:spcBef>
                <a:spcPct val="0"/>
              </a:spcBef>
              <a:buFont typeface="Wingdings" panose="05000000000000000000" pitchFamily="2" charset="2"/>
              <a:buChar char="l"/>
            </a:pPr>
            <a:r>
              <a:rPr lang="zh-CN" altLang="en-US" sz="2400">
                <a:latin typeface="Arial" panose="020B0604020202020204" pitchFamily="34" charset="0"/>
              </a:rPr>
              <a:t>一般说来，即使是一个比较小的程序，可能的输入组合数也往往十分巨大，</a:t>
            </a:r>
            <a:r>
              <a:rPr lang="zh-CN" altLang="en-US" sz="2400">
                <a:solidFill>
                  <a:srgbClr val="FF0000"/>
                </a:solidFill>
                <a:latin typeface="Arial" panose="020B0604020202020204" pitchFamily="34" charset="0"/>
              </a:rPr>
              <a:t>因此必须依靠测试人员的经验和直觉</a:t>
            </a:r>
            <a:r>
              <a:rPr lang="zh-CN" altLang="en-US" sz="2400">
                <a:latin typeface="Arial" panose="020B0604020202020204" pitchFamily="34" charset="0"/>
              </a:rPr>
              <a:t>，从各种可能的测试方案中选出一些最可能引起程序出错的方案。</a:t>
            </a:r>
          </a:p>
          <a:p>
            <a:pPr eaLnBrk="1" hangingPunct="1">
              <a:lnSpc>
                <a:spcPct val="100000"/>
              </a:lnSpc>
              <a:spcBef>
                <a:spcPct val="0"/>
              </a:spcBef>
              <a:buFont typeface="Wingdings" panose="05000000000000000000" pitchFamily="2" charset="2"/>
              <a:buChar char="l"/>
            </a:pPr>
            <a:r>
              <a:rPr lang="zh-CN" altLang="en-US" sz="2400">
                <a:latin typeface="Arial" panose="020B0604020202020204" pitchFamily="34" charset="0"/>
              </a:rPr>
              <a:t>对于程序中可能存在哪类错误的推测，是挑选测试方案时的一个重要因素。</a:t>
            </a:r>
          </a:p>
        </p:txBody>
      </p:sp>
      <p:pic>
        <p:nvPicPr>
          <p:cNvPr id="6"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p:cNvGrpSpPr/>
          <p:nvPr/>
        </p:nvGrpSpPr>
        <p:grpSpPr bwMode="auto">
          <a:xfrm>
            <a:off x="0" y="619125"/>
            <a:ext cx="3581400" cy="493713"/>
            <a:chOff x="0" y="0"/>
            <a:chExt cx="3523711"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错误推测</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58140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调试</a:t>
              </a:r>
              <a:endParaRPr lang="zh-CN" altLang="en-US" dirty="0"/>
            </a:p>
          </p:txBody>
        </p:sp>
      </p:grpSp>
      <p:sp>
        <p:nvSpPr>
          <p:cNvPr id="2" name="矩形 1"/>
          <p:cNvSpPr/>
          <p:nvPr/>
        </p:nvSpPr>
        <p:spPr>
          <a:xfrm>
            <a:off x="533398" y="1355762"/>
            <a:ext cx="4478245" cy="4551374"/>
          </a:xfrm>
          <a:prstGeom prst="rect">
            <a:avLst/>
          </a:prstGeom>
        </p:spPr>
        <p:txBody>
          <a:bodyPr wrap="square">
            <a:spAutoFit/>
          </a:bodyPr>
          <a:lstStyle/>
          <a:p>
            <a:pPr latinLnBrk="0">
              <a:lnSpc>
                <a:spcPct val="150000"/>
              </a:lnSpc>
            </a:pPr>
            <a:r>
              <a:rPr lang="zh-CN" altLang="en-US" sz="2800" b="1" dirty="0">
                <a:latin typeface="微软雅黑" panose="020B0503020204020204" pitchFamily="34" charset="-122"/>
                <a:ea typeface="微软雅黑" panose="020B0503020204020204" pitchFamily="34" charset="-122"/>
              </a:rPr>
              <a:t>调试的原则</a:t>
            </a:r>
            <a:r>
              <a:rPr lang="en-US" altLang="zh-CN" sz="2800" b="1" dirty="0">
                <a:latin typeface="微软雅黑" panose="020B0503020204020204" pitchFamily="34" charset="-122"/>
                <a:ea typeface="微软雅黑" panose="020B0503020204020204" pitchFamily="34" charset="-122"/>
              </a:rPr>
              <a:t>: </a:t>
            </a:r>
          </a:p>
          <a:p>
            <a:pPr latinLnBrk="0">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确定错误的性质。</a:t>
            </a:r>
          </a:p>
          <a:p>
            <a:pPr latinLnBrk="0">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确定错误的位置。</a:t>
            </a:r>
          </a:p>
          <a:p>
            <a:pPr latinLnBrk="0">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在出现错误的地方很可能还有别的错误。</a:t>
            </a:r>
          </a:p>
          <a:p>
            <a:pPr latinLnBrk="0">
              <a:lnSpc>
                <a:spcPct val="150000"/>
              </a:lnSpc>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当修正一个错误的时候可能会引入新的错误。</a:t>
            </a:r>
          </a:p>
          <a:p>
            <a:pPr latinLnBrk="0">
              <a:lnSpc>
                <a:spcPct val="150000"/>
              </a:lnSpc>
            </a:pPr>
            <a:r>
              <a:rPr lang="zh-CN" altLang="en-US" sz="2400" dirty="0">
                <a:latin typeface="微软雅黑" panose="020B0503020204020204" pitchFamily="34" charset="-122"/>
                <a:ea typeface="微软雅黑" panose="020B0503020204020204" pitchFamily="34" charset="-122"/>
              </a:rPr>
              <a:t> </a:t>
            </a:r>
          </a:p>
        </p:txBody>
      </p:sp>
      <p:sp>
        <p:nvSpPr>
          <p:cNvPr id="3" name="矩形 2"/>
          <p:cNvSpPr/>
          <p:nvPr/>
        </p:nvSpPr>
        <p:spPr>
          <a:xfrm>
            <a:off x="5725162" y="1330493"/>
            <a:ext cx="6096000" cy="4616648"/>
          </a:xfrm>
          <a:prstGeom prst="rect">
            <a:avLst/>
          </a:prstGeom>
        </p:spPr>
        <p:txBody>
          <a:bodyPr>
            <a:spAutoFit/>
          </a:bodyPr>
          <a:lstStyle/>
          <a:p>
            <a:pPr latinLnBrk="0">
              <a:lnSpc>
                <a:spcPct val="150000"/>
              </a:lnSpc>
            </a:pPr>
            <a:r>
              <a:rPr lang="zh-CN" altLang="en-US" sz="2800" b="1" dirty="0">
                <a:latin typeface="微软雅黑" panose="020B0503020204020204" pitchFamily="34" charset="-122"/>
                <a:ea typeface="微软雅黑" panose="020B0503020204020204" pitchFamily="34" charset="-122"/>
              </a:rPr>
              <a:t>调试的步骤：</a:t>
            </a:r>
          </a:p>
          <a:p>
            <a:pPr latinLnBrk="0">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从错误的外部表现形式入手，确定程序中出错的位置</a:t>
            </a:r>
            <a:r>
              <a:rPr lang="en-US" altLang="zh-CN" sz="2400" dirty="0">
                <a:latin typeface="微软雅黑" panose="020B0503020204020204" pitchFamily="34" charset="-122"/>
                <a:ea typeface="微软雅黑" panose="020B0503020204020204" pitchFamily="34" charset="-122"/>
              </a:rPr>
              <a:t>.</a:t>
            </a:r>
          </a:p>
          <a:p>
            <a:pPr latinLnBrk="0">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研究有关部分的程序，找出错误的内在原因。</a:t>
            </a:r>
          </a:p>
          <a:p>
            <a:pPr latinLnBrk="0">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修改设计和代码，以排除这个错误。</a:t>
            </a:r>
          </a:p>
          <a:p>
            <a:pPr latinLnBrk="0">
              <a:lnSpc>
                <a:spcPct val="150000"/>
              </a:lnSpc>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重复进行暴露了这个错误的原始测试或某些有关测试。</a:t>
            </a: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58140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蛮干法</a:t>
              </a:r>
              <a:endParaRPr lang="zh-CN" altLang="en-US" dirty="0"/>
            </a:p>
          </p:txBody>
        </p:sp>
      </p:grpSp>
      <p:sp>
        <p:nvSpPr>
          <p:cNvPr id="3" name="矩形 2"/>
          <p:cNvSpPr/>
          <p:nvPr/>
        </p:nvSpPr>
        <p:spPr>
          <a:xfrm>
            <a:off x="838200" y="1586974"/>
            <a:ext cx="10368280" cy="3785652"/>
          </a:xfrm>
          <a:prstGeom prst="rect">
            <a:avLst/>
          </a:prstGeom>
        </p:spPr>
        <p:txBody>
          <a:bodyPr wrap="square">
            <a:spAutoFit/>
          </a:bodyPr>
          <a:lstStyle/>
          <a:p>
            <a:pPr latinLnBrk="0">
              <a:lnSpc>
                <a:spcPct val="200000"/>
              </a:lnSpc>
            </a:pPr>
            <a:r>
              <a:rPr lang="zh-CN" altLang="en-US" sz="2000" dirty="0">
                <a:latin typeface="微软雅黑" panose="020B0503020204020204" pitchFamily="34" charset="-122"/>
                <a:ea typeface="微软雅黑" panose="020B0503020204020204" pitchFamily="34" charset="-122"/>
              </a:rPr>
              <a:t>这种调试方法目前使用较多，效率较低，它不需要过多的思考，比较省脑筋。例如：</a:t>
            </a:r>
            <a:endParaRPr lang="zh-CN" altLang="en-US" sz="2400" dirty="0">
              <a:latin typeface="微软雅黑" panose="020B0503020204020204" pitchFamily="34" charset="-122"/>
              <a:ea typeface="微软雅黑" panose="020B0503020204020204" pitchFamily="34" charset="-122"/>
            </a:endParaRP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通过内存全部打印来调试，在这大量的数据中寻找出错的位置。</a:t>
            </a: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在程序特定位置设置打印语句，把打印语句插在出错的源程序的各个关键变量改变部位，重要分支部位，子程序调用部位，跟踪程序的执行，监视重要变量的变化</a:t>
            </a: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自动调用工具，利用某些程序语言的调试功能或专门的交互式调试工具，分析程序的动态过程，而不必修改程序。</a:t>
            </a:r>
            <a:endParaRPr lang="zh-CN" altLang="en-US" dirty="0">
              <a:latin typeface="微软雅黑" panose="020B0503020204020204" pitchFamily="34" charset="-122"/>
              <a:ea typeface="微软雅黑" panose="020B0503020204020204" pitchFamily="34" charset="-122"/>
            </a:endParaRP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261112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回溯法</a:t>
              </a:r>
              <a:endParaRPr lang="zh-CN" altLang="en-US" dirty="0"/>
            </a:p>
          </p:txBody>
        </p:sp>
      </p:grpSp>
      <p:sp>
        <p:nvSpPr>
          <p:cNvPr id="3" name="矩形 2"/>
          <p:cNvSpPr/>
          <p:nvPr/>
        </p:nvSpPr>
        <p:spPr>
          <a:xfrm>
            <a:off x="946544" y="1536174"/>
            <a:ext cx="10298912" cy="3785652"/>
          </a:xfrm>
          <a:prstGeom prst="rect">
            <a:avLst/>
          </a:prstGeom>
        </p:spPr>
        <p:txBody>
          <a:bodyPr wrap="square">
            <a:spAutoFit/>
          </a:bodyPr>
          <a:lstStyle/>
          <a:p>
            <a:pPr latinLnBrk="0">
              <a:lnSpc>
                <a:spcPct val="200000"/>
              </a:lnSpc>
            </a:pPr>
            <a:r>
              <a:rPr lang="zh-CN" altLang="en-US" sz="2000" dirty="0">
                <a:latin typeface="微软雅黑" panose="020B0503020204020204" pitchFamily="34" charset="-122"/>
                <a:ea typeface="微软雅黑" panose="020B0503020204020204" pitchFamily="34" charset="-122"/>
              </a:rPr>
              <a:t>       这是在小程序中常用的一种有效的调试方法，一旦发现错误人们先分析错误的征兆，确定最先发现症状的位置。也就从出错的地点往回找，慢慢分析从原点出发。这同样也是一个需要思考的过程。它常用于小型程序中来定位错误。它是沿着程序的逻辑结构回溯不正确的结果，直到找出程序逻辑错误的位置，即：从程序产生不正确结果的地方开始，从该处观察到的结果推断出程序变量应该是些什么值。所以使用这个过程，可以确定程序中从状态符合预期的位置点，到第一个状态不符合预期值的位置点之间的范围。 </a:t>
            </a:r>
          </a:p>
        </p:txBody>
      </p:sp>
      <p:pic>
        <p:nvPicPr>
          <p:cNvPr id="12"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选择合适的语言</a:t>
              </a:r>
              <a:endParaRPr lang="zh-CN" altLang="en-US" dirty="0"/>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216" y="0"/>
            <a:ext cx="7651784" cy="6356350"/>
          </a:xfrm>
          <a:prstGeom prst="rect">
            <a:avLst/>
          </a:prstGeom>
        </p:spPr>
      </p:pic>
      <p:sp>
        <p:nvSpPr>
          <p:cNvPr id="5" name="矩形 4"/>
          <p:cNvSpPr/>
          <p:nvPr/>
        </p:nvSpPr>
        <p:spPr>
          <a:xfrm>
            <a:off x="838200" y="2300421"/>
            <a:ext cx="3025187" cy="1128579"/>
          </a:xfrm>
          <a:prstGeom prst="rect">
            <a:avLst/>
          </a:prstGeom>
        </p:spPr>
        <p:txBody>
          <a:bodyPr wrap="none">
            <a:spAutoFit/>
          </a:bodyPr>
          <a:lstStyle/>
          <a:p>
            <a:pPr>
              <a:lnSpc>
                <a:spcPct val="150000"/>
              </a:lnSpc>
            </a:pPr>
            <a:r>
              <a:rPr lang="en-US" altLang="zh-CN" sz="2400" b="1" dirty="0"/>
              <a:t>TIOBE </a:t>
            </a:r>
            <a:r>
              <a:rPr lang="zh-CN" altLang="en-US" sz="2400" b="1" dirty="0"/>
              <a:t> </a:t>
            </a:r>
            <a:r>
              <a:rPr lang="en-US" altLang="zh-CN" sz="2400" b="1" dirty="0"/>
              <a:t>2017 </a:t>
            </a:r>
            <a:r>
              <a:rPr lang="zh-CN" altLang="en-US" sz="2400" b="1" dirty="0"/>
              <a:t>年 </a:t>
            </a:r>
            <a:r>
              <a:rPr lang="en-US" altLang="zh-CN" sz="2400" b="1" dirty="0"/>
              <a:t>5 </a:t>
            </a:r>
            <a:r>
              <a:rPr lang="zh-CN" altLang="en-US" sz="2400" b="1" dirty="0"/>
              <a:t>月</a:t>
            </a:r>
            <a:endParaRPr lang="en-US" altLang="zh-CN" sz="2400" b="1" dirty="0"/>
          </a:p>
          <a:p>
            <a:pPr>
              <a:lnSpc>
                <a:spcPct val="150000"/>
              </a:lnSpc>
            </a:pPr>
            <a:r>
              <a:rPr lang="zh-CN" altLang="en-US" sz="2400" b="1" dirty="0"/>
              <a:t>编程语言指数排行榜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12996"/>
          <a:stretch>
            <a:fillRect/>
          </a:stretch>
        </p:blipFill>
        <p:spPr>
          <a:xfrm>
            <a:off x="354156" y="1360725"/>
            <a:ext cx="11483688" cy="4765756"/>
          </a:xfrm>
          <a:prstGeom prst="rect">
            <a:avLst/>
          </a:prstGeom>
        </p:spPr>
      </p:pic>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2791807" cy="493713"/>
            <a:chOff x="0" y="0"/>
            <a:chExt cx="3767549"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演绎法</a:t>
              </a:r>
              <a:endParaRPr lang="zh-CN" altLang="en-US" dirty="0"/>
            </a:p>
          </p:txBody>
        </p:sp>
      </p:grpSp>
      <p:sp>
        <p:nvSpPr>
          <p:cNvPr id="3" name="矩形 2"/>
          <p:cNvSpPr/>
          <p:nvPr/>
        </p:nvSpPr>
        <p:spPr>
          <a:xfrm>
            <a:off x="2791807" y="512038"/>
            <a:ext cx="8211473" cy="707886"/>
          </a:xfrm>
          <a:prstGeom prst="rect">
            <a:avLst/>
          </a:prstGeom>
        </p:spPr>
        <p:txBody>
          <a:bodyPr wrap="square">
            <a:spAutoFit/>
          </a:bodyPr>
          <a:lstStyle/>
          <a:p>
            <a:pPr latinLnBrk="0"/>
            <a:r>
              <a:rPr lang="zh-CN" altLang="en-US" sz="2000" dirty="0">
                <a:latin typeface="微软雅黑" panose="020B0503020204020204" pitchFamily="34" charset="-122"/>
                <a:ea typeface="微软雅黑" panose="020B0503020204020204" pitchFamily="34" charset="-122"/>
              </a:rPr>
              <a:t>       演绎法是一种从一般原理或前提出发，经过排除和精化得过程来推到出的结论的思考方法。</a:t>
            </a:r>
          </a:p>
        </p:txBody>
      </p:sp>
      <p:pic>
        <p:nvPicPr>
          <p:cNvPr id="12" name="图片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2791807" cy="493713"/>
            <a:chOff x="0" y="0"/>
            <a:chExt cx="3767549"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归纳法</a:t>
              </a:r>
              <a:endParaRPr lang="zh-CN" altLang="en-US" dirty="0"/>
            </a:p>
          </p:txBody>
        </p:sp>
      </p:grpSp>
      <p:sp>
        <p:nvSpPr>
          <p:cNvPr id="3" name="矩形 2"/>
          <p:cNvSpPr/>
          <p:nvPr/>
        </p:nvSpPr>
        <p:spPr>
          <a:xfrm>
            <a:off x="361374" y="1775219"/>
            <a:ext cx="2971106" cy="3323987"/>
          </a:xfrm>
          <a:prstGeom prst="rect">
            <a:avLst/>
          </a:prstGeom>
        </p:spPr>
        <p:txBody>
          <a:bodyPr wrap="square">
            <a:spAutoFit/>
          </a:bodyPr>
          <a:lstStyle/>
          <a:p>
            <a:pPr latinLnBrk="0">
              <a:lnSpc>
                <a:spcPct val="150000"/>
              </a:lnSpc>
            </a:pPr>
            <a:r>
              <a:rPr lang="zh-CN" altLang="en-US" sz="2000" dirty="0">
                <a:latin typeface="微软雅黑" panose="020B0503020204020204" pitchFamily="34" charset="-122"/>
                <a:ea typeface="微软雅黑" panose="020B0503020204020204" pitchFamily="34" charset="-122"/>
              </a:rPr>
              <a:t>归纳法是一种从特殊推断一般的系统化思考方法，归纳法调试的基本思想是：从一些线索（错误征兆）着手，通过分析它们之间的关系来找出错误</a:t>
            </a:r>
          </a:p>
        </p:txBody>
      </p:sp>
      <p:pic>
        <p:nvPicPr>
          <p:cNvPr id="12"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4314" y="743364"/>
            <a:ext cx="8596312" cy="53712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911600" cy="493713"/>
            <a:chOff x="0" y="0"/>
            <a:chExt cx="3767549"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修改错误的原则</a:t>
              </a:r>
              <a:endParaRPr lang="zh-CN" altLang="en-US" dirty="0"/>
            </a:p>
          </p:txBody>
        </p:sp>
      </p:grpSp>
      <p:sp>
        <p:nvSpPr>
          <p:cNvPr id="3" name="矩形 2"/>
          <p:cNvSpPr/>
          <p:nvPr/>
        </p:nvSpPr>
        <p:spPr>
          <a:xfrm>
            <a:off x="838200" y="1674037"/>
            <a:ext cx="9923947" cy="3785652"/>
          </a:xfrm>
          <a:prstGeom prst="rect">
            <a:avLst/>
          </a:prstGeom>
        </p:spPr>
        <p:txBody>
          <a:bodyPr wrap="square">
            <a:spAutoFit/>
          </a:bodyPr>
          <a:lstStyle/>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在出现错误的地方，很有可能还有别的错误</a:t>
            </a: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修改错误的一个常见失误是只修改了这个错误的征兆或这个错误的表现，而没有修改错误的本身。</a:t>
            </a: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当心修正一个错误的同时有可能会引入新的错误</a:t>
            </a: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修改错误的过程将迫使人们暂时回到程序设计阶段</a:t>
            </a:r>
          </a:p>
          <a:p>
            <a:pPr marL="342900" indent="-342900" latinLnBrk="0">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修改源代码程序，不要改变目标代码</a:t>
            </a:r>
          </a:p>
        </p:txBody>
      </p:sp>
      <p:pic>
        <p:nvPicPr>
          <p:cNvPr id="12"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4704080" cy="493713"/>
            <a:chOff x="0" y="0"/>
            <a:chExt cx="3767549"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软件可靠性</a:t>
              </a:r>
              <a:endParaRPr lang="zh-CN" altLang="en-US" dirty="0"/>
            </a:p>
          </p:txBody>
        </p:sp>
      </p:grpSp>
      <p:sp>
        <p:nvSpPr>
          <p:cNvPr id="3" name="矩形 2"/>
          <p:cNvSpPr/>
          <p:nvPr/>
        </p:nvSpPr>
        <p:spPr>
          <a:xfrm>
            <a:off x="444500" y="1206094"/>
            <a:ext cx="11303000" cy="5016758"/>
          </a:xfrm>
          <a:prstGeom prst="rect">
            <a:avLst/>
          </a:prstGeom>
        </p:spPr>
        <p:txBody>
          <a:bodyPr wrap="square">
            <a:spAutoFit/>
          </a:bodyPr>
          <a:lstStyle/>
          <a:p>
            <a:pPr>
              <a:lnSpc>
                <a:spcPct val="200000"/>
              </a:lnSpc>
            </a:pPr>
            <a:r>
              <a:rPr lang="en-US" altLang="zh-CN" sz="2000" dirty="0">
                <a:latin typeface="微软雅黑" panose="020B0503020204020204" pitchFamily="34" charset="-122"/>
                <a:ea typeface="微软雅黑" panose="020B0503020204020204" pitchFamily="34" charset="-122"/>
              </a:rPr>
              <a:t>1983</a:t>
            </a:r>
            <a:r>
              <a:rPr lang="zh-CN" altLang="en-US" sz="2000" dirty="0">
                <a:latin typeface="微软雅黑" panose="020B0503020204020204" pitchFamily="34" charset="-122"/>
                <a:ea typeface="微软雅黑" panose="020B0503020204020204" pitchFamily="34" charset="-122"/>
              </a:rPr>
              <a:t>年美国</a:t>
            </a:r>
            <a:r>
              <a:rPr lang="en-US" altLang="zh-CN" sz="2000" dirty="0">
                <a:latin typeface="微软雅黑" panose="020B0503020204020204" pitchFamily="34" charset="-122"/>
                <a:ea typeface="微软雅黑" panose="020B0503020204020204" pitchFamily="34" charset="-122"/>
              </a:rPr>
              <a:t>IEEE</a:t>
            </a:r>
            <a:r>
              <a:rPr lang="zh-CN" altLang="en-US" sz="2000" dirty="0">
                <a:latin typeface="微软雅黑" panose="020B0503020204020204" pitchFamily="34" charset="-122"/>
                <a:ea typeface="微软雅黑" panose="020B0503020204020204" pitchFamily="34" charset="-122"/>
              </a:rPr>
              <a:t>计算机学会对“软件可靠性”作出了明确定义，此后该定义被美国标准化研究所接受为国家标准，</a:t>
            </a:r>
            <a:r>
              <a:rPr lang="en-US" altLang="zh-CN" sz="2000" dirty="0">
                <a:latin typeface="微软雅黑" panose="020B0503020204020204" pitchFamily="34" charset="-122"/>
                <a:ea typeface="微软雅黑" panose="020B0503020204020204" pitchFamily="34" charset="-122"/>
              </a:rPr>
              <a:t>1989</a:t>
            </a:r>
            <a:r>
              <a:rPr lang="zh-CN" altLang="en-US" sz="2000" dirty="0">
                <a:latin typeface="微软雅黑" panose="020B0503020204020204" pitchFamily="34" charset="-122"/>
                <a:ea typeface="微软雅黑" panose="020B0503020204020204" pitchFamily="34" charset="-122"/>
              </a:rPr>
              <a:t>年我国也接受该定义为国家标准。</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）在规定的条件下，在规定的时间内，软件不引起系统失效的概率； 　　</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）在规定的时间周期内，在所述条件下程序执行所要求的功能的能力； 　　</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zh-CN" altLang="en-US" sz="2000" dirty="0">
                <a:latin typeface="微软雅黑" panose="020B0503020204020204" pitchFamily="34" charset="-122"/>
                <a:ea typeface="微软雅黑" panose="020B0503020204020204" pitchFamily="34" charset="-122"/>
              </a:rPr>
              <a:t>其中的概率是系统输入和系统使用的函数，也是软件中存在的故障的函数，系统输入将确定是否会遇到已存在的故障（如果故障存在的话）。</a:t>
            </a:r>
          </a:p>
          <a:p>
            <a:pPr>
              <a:lnSpc>
                <a:spcPct val="200000"/>
              </a:lnSpc>
            </a:pPr>
            <a:r>
              <a:rPr lang="zh-CN" altLang="en-US" sz="2000" dirty="0">
                <a:latin typeface="微软雅黑" panose="020B0503020204020204" pitchFamily="34" charset="-122"/>
                <a:ea typeface="微软雅黑" panose="020B0503020204020204" pitchFamily="34" charset="-122"/>
              </a:rPr>
              <a:t>软件可靠性是关于软件能够够满足需求功能的性质，软件不能满足需求是因为软件中的差错引起了软件故障。</a:t>
            </a: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4704080" cy="493713"/>
            <a:chOff x="0" y="0"/>
            <a:chExt cx="3767549"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软件可用性</a:t>
              </a:r>
              <a:endParaRPr lang="zh-CN" altLang="en-US" dirty="0"/>
            </a:p>
          </p:txBody>
        </p:sp>
      </p:grpSp>
      <p:sp>
        <p:nvSpPr>
          <p:cNvPr id="3" name="矩形 2"/>
          <p:cNvSpPr/>
          <p:nvPr/>
        </p:nvSpPr>
        <p:spPr>
          <a:xfrm>
            <a:off x="1277620" y="1890373"/>
            <a:ext cx="9156700" cy="3077253"/>
          </a:xfrm>
          <a:prstGeom prst="rect">
            <a:avLst/>
          </a:prstGeom>
        </p:spPr>
        <p:txBody>
          <a:bodyPr wrap="square">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可用性：在要求的外部资源得到保证的前提下，产品在规定的条件下和规定的时刻或时间区间内处于可执行规定功能状态的能力。它是产品可靠性、维修性和维修保障性的综合反映。 </a:t>
            </a:r>
          </a:p>
          <a:p>
            <a:pPr>
              <a:lnSpc>
                <a:spcPct val="200000"/>
              </a:lnSpc>
            </a:pPr>
            <a:endParaRPr lang="en-US" altLang="zh-CN" sz="2000" dirty="0">
              <a:latin typeface="微软雅黑" panose="020B0503020204020204" pitchFamily="34" charset="-122"/>
              <a:ea typeface="微软雅黑" panose="020B0503020204020204" pitchFamily="34" charset="-122"/>
            </a:endParaRPr>
          </a:p>
          <a:p>
            <a:pPr>
              <a:lnSpc>
                <a:spcPct val="200000"/>
              </a:lnSpc>
            </a:pPr>
            <a:r>
              <a:rPr lang="zh-CN" altLang="en-US" sz="2000" dirty="0">
                <a:latin typeface="微软雅黑" panose="020B0503020204020204" pitchFamily="34" charset="-122"/>
                <a:ea typeface="微软雅黑" panose="020B0503020204020204" pitchFamily="34" charset="-122"/>
              </a:rPr>
              <a:t>可用性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系统无故障运行时间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系统无故障运行时间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系统故障维护时间</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650990"/>
            <a:ext cx="2743200" cy="365125"/>
          </a:xfrm>
        </p:spPr>
        <p:txBody>
          <a:bodyPr/>
          <a:lstStyle/>
          <a:p>
            <a:pPr>
              <a:defRPr/>
            </a:pPr>
            <a:fld id="{8F615F07-D2C8-4EC0-8659-750452FBC750}" type="datetime1">
              <a:rPr lang="zh-CN" altLang="en-US" smtClean="0"/>
              <a:t>2017/12/13</a:t>
            </a:fld>
            <a:endParaRPr lang="zh-CN" altLang="en-US" sz="1800">
              <a:solidFill>
                <a:schemeClr val="tx1"/>
              </a:solidFill>
            </a:endParaRPr>
          </a:p>
        </p:txBody>
      </p:sp>
      <p:sp>
        <p:nvSpPr>
          <p:cNvPr id="4" name="内容占位符 2"/>
          <p:cNvSpPr txBox="1"/>
          <p:nvPr/>
        </p:nvSpPr>
        <p:spPr>
          <a:xfrm>
            <a:off x="657510" y="1712912"/>
            <a:ext cx="10876980" cy="512064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[1] </a:t>
            </a:r>
            <a:r>
              <a:rPr lang="zh-CN" altLang="en-US" sz="2400" kern="0" dirty="0">
                <a:latin typeface="方正粗圆宋简体" panose="02000000000000000000" pitchFamily="2" charset="-122"/>
                <a:ea typeface="方正粗圆宋简体" panose="02000000000000000000" pitchFamily="2" charset="-122"/>
              </a:rPr>
              <a:t>张海藩．软件工程导论</a:t>
            </a:r>
            <a:r>
              <a:rPr lang="en-US" altLang="zh-CN" sz="2400" kern="0" dirty="0">
                <a:latin typeface="方正粗圆宋简体" panose="02000000000000000000" pitchFamily="2" charset="-122"/>
                <a:ea typeface="方正粗圆宋简体" panose="02000000000000000000" pitchFamily="2" charset="-122"/>
              </a:rPr>
              <a:t>[M]</a:t>
            </a:r>
            <a:r>
              <a:rPr lang="zh-CN" altLang="en-US" sz="2400" kern="0" dirty="0">
                <a:latin typeface="方正粗圆宋简体" panose="02000000000000000000" pitchFamily="2" charset="-122"/>
                <a:ea typeface="方正粗圆宋简体" panose="02000000000000000000" pitchFamily="2" charset="-122"/>
              </a:rPr>
              <a:t>．北京</a:t>
            </a:r>
            <a:r>
              <a:rPr lang="en-US" altLang="zh-CN" sz="2400" kern="0" dirty="0">
                <a:latin typeface="方正粗圆宋简体" panose="02000000000000000000" pitchFamily="2" charset="-122"/>
                <a:ea typeface="方正粗圆宋简体" panose="02000000000000000000" pitchFamily="2" charset="-122"/>
              </a:rPr>
              <a:t>:</a:t>
            </a:r>
            <a:r>
              <a:rPr lang="zh-CN" altLang="en-US" sz="2400" kern="0" dirty="0">
                <a:latin typeface="方正粗圆宋简体" panose="02000000000000000000" pitchFamily="2" charset="-122"/>
                <a:ea typeface="方正粗圆宋简体" panose="02000000000000000000" pitchFamily="2" charset="-122"/>
              </a:rPr>
              <a:t>清华大学出版社．</a:t>
            </a:r>
            <a:r>
              <a:rPr lang="en-US" altLang="zh-CN" sz="2400" kern="0" dirty="0">
                <a:latin typeface="方正粗圆宋简体" panose="02000000000000000000" pitchFamily="2" charset="-122"/>
                <a:ea typeface="方正粗圆宋简体" panose="02000000000000000000" pitchFamily="2" charset="-122"/>
              </a:rPr>
              <a:t>2013</a:t>
            </a:r>
            <a:r>
              <a:rPr lang="zh-CN" altLang="en-US" sz="2400" kern="0" dirty="0">
                <a:latin typeface="方正粗圆宋简体" panose="02000000000000000000" pitchFamily="2" charset="-122"/>
                <a:ea typeface="方正粗圆宋简体" panose="02000000000000000000" pitchFamily="2" charset="-122"/>
              </a:rPr>
              <a:t>．</a:t>
            </a:r>
            <a:endParaRPr lang="en-US" altLang="zh-CN" sz="2400" kern="0" dirty="0"/>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[2] </a:t>
            </a:r>
            <a:r>
              <a:rPr lang="zh-CN" altLang="en-US" sz="2400" kern="0" dirty="0">
                <a:latin typeface="方正粗圆宋简体" panose="02000000000000000000" pitchFamily="2" charset="-122"/>
                <a:ea typeface="方正粗圆宋简体" panose="02000000000000000000" pitchFamily="2" charset="-122"/>
              </a:rPr>
              <a:t>刘强</a:t>
            </a:r>
            <a:r>
              <a:rPr lang="en-US" altLang="zh-CN" sz="2400" kern="0" dirty="0">
                <a:latin typeface="方正粗圆宋简体" panose="02000000000000000000" pitchFamily="2" charset="-122"/>
                <a:ea typeface="方正粗圆宋简体" panose="02000000000000000000" pitchFamily="2" charset="-122"/>
              </a:rPr>
              <a:t>. </a:t>
            </a:r>
            <a:r>
              <a:rPr lang="zh-CN" altLang="en-US" sz="2400" kern="0" dirty="0">
                <a:latin typeface="方正粗圆宋简体" panose="02000000000000000000" pitchFamily="2" charset="-122"/>
                <a:ea typeface="方正粗圆宋简体" panose="02000000000000000000" pitchFamily="2" charset="-122"/>
              </a:rPr>
              <a:t>学堂在线慕课 软件工程基础</a:t>
            </a:r>
            <a:r>
              <a:rPr lang="en-US" altLang="zh-CN" sz="2400" kern="0" dirty="0">
                <a:latin typeface="方正粗圆宋简体" panose="02000000000000000000" pitchFamily="2" charset="-122"/>
                <a:ea typeface="方正粗圆宋简体" panose="02000000000000000000" pitchFamily="2" charset="-122"/>
              </a:rPr>
              <a:t> </a:t>
            </a:r>
            <a:r>
              <a:rPr lang="zh-CN" altLang="en-US" sz="2400" kern="0" dirty="0">
                <a:latin typeface="方正粗圆宋简体" panose="02000000000000000000" pitchFamily="2" charset="-122"/>
                <a:ea typeface="方正粗圆宋简体" panose="02000000000000000000" pitchFamily="2" charset="-122"/>
              </a:rPr>
              <a:t>软件测试概念 </a:t>
            </a:r>
            <a:r>
              <a:rPr lang="zh-CN" altLang="en-US" sz="2400" kern="0" dirty="0">
                <a:ea typeface="方正粗圆宋简体" panose="02000000000000000000" pitchFamily="2" charset="-122"/>
              </a:rPr>
              <a:t>课堂</a:t>
            </a:r>
            <a:r>
              <a:rPr lang="en-US" altLang="zh-CN" sz="2400" kern="0" dirty="0">
                <a:ea typeface="方正粗圆宋简体" panose="02000000000000000000" pitchFamily="2" charset="-122"/>
              </a:rPr>
              <a:t>PDF</a:t>
            </a:r>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[3]wiki-</a:t>
            </a:r>
            <a:r>
              <a:rPr lang="zh-CN" altLang="en-US" sz="2400" kern="0" dirty="0">
                <a:latin typeface="方正粗圆宋简体" panose="02000000000000000000" pitchFamily="2" charset="-122"/>
                <a:ea typeface="方正粗圆宋简体" panose="02000000000000000000" pitchFamily="2" charset="-122"/>
              </a:rPr>
              <a:t>白盒测试</a:t>
            </a:r>
            <a:r>
              <a:rPr lang="en-US" altLang="zh-CN" sz="2400" kern="0" dirty="0">
                <a:ea typeface="方正粗圆宋简体" panose="02000000000000000000" pitchFamily="2" charset="-122"/>
                <a:hlinkClick r:id="rId2"/>
              </a:rPr>
              <a:t>https://zh.wikipedia.org/wiki/%E7%99%BD%E7%9B%92%E6%B5%8B%E8%AF%95</a:t>
            </a:r>
            <a:endParaRPr lang="en-US" altLang="zh-CN" sz="2400" kern="0" dirty="0">
              <a:ea typeface="方正粗圆宋简体" panose="02000000000000000000" pitchFamily="2" charset="-122"/>
            </a:endParaRPr>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[4] wiki-</a:t>
            </a:r>
            <a:r>
              <a:rPr lang="zh-CN" altLang="en-US" sz="2400" kern="0" dirty="0">
                <a:latin typeface="方正粗圆宋简体" panose="02000000000000000000" pitchFamily="2" charset="-122"/>
                <a:ea typeface="方正粗圆宋简体" panose="02000000000000000000" pitchFamily="2" charset="-122"/>
              </a:rPr>
              <a:t>黑盒测试</a:t>
            </a:r>
            <a:r>
              <a:rPr lang="en-US" altLang="zh-CN" sz="2400" kern="0" dirty="0">
                <a:ea typeface="方正粗圆宋简体" panose="02000000000000000000" pitchFamily="2" charset="-122"/>
              </a:rPr>
              <a:t>https://zh.wikipedia.org/wiki/%E9%BB%91%E7%9B%92%E6%B5%8B%E8%AF%95</a:t>
            </a:r>
          </a:p>
        </p:txBody>
      </p:sp>
      <p:grpSp>
        <p:nvGrpSpPr>
          <p:cNvPr id="7" name="组合 3"/>
          <p:cNvGrpSpPr/>
          <p:nvPr/>
        </p:nvGrpSpPr>
        <p:grpSpPr bwMode="auto">
          <a:xfrm>
            <a:off x="0" y="913765"/>
            <a:ext cx="4704080" cy="493713"/>
            <a:chOff x="0" y="0"/>
            <a:chExt cx="3767549"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参考资料</a:t>
              </a:r>
              <a:endParaRPr lang="zh-CN" altLang="en-US" dirty="0"/>
            </a:p>
          </p:txBody>
        </p:sp>
      </p:grpSp>
      <p:pic>
        <p:nvPicPr>
          <p:cNvPr id="12"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47958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任意多边形 1"/>
          <p:cNvSpPr>
            <a:spLocks noChangeArrowheads="1"/>
          </p:cNvSpPr>
          <p:nvPr/>
        </p:nvSpPr>
        <p:spPr bwMode="auto">
          <a:xfrm>
            <a:off x="0" y="0"/>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88067" name="椭圆 2"/>
          <p:cNvSpPr>
            <a:spLocks noChangeArrowheads="1"/>
          </p:cNvSpPr>
          <p:nvPr/>
        </p:nvSpPr>
        <p:spPr bwMode="auto">
          <a:xfrm>
            <a:off x="1949450" y="2187575"/>
            <a:ext cx="1852613" cy="1852613"/>
          </a:xfrm>
          <a:prstGeom prst="ellipse">
            <a:avLst/>
          </a:prstGeom>
          <a:solidFill>
            <a:srgbClr val="E74C2E"/>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O(∩_∩)o</a:t>
            </a:r>
            <a:endParaRPr lang="zh-CN" alt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068" name="文本框 3"/>
          <p:cNvSpPr>
            <a:spLocks noChangeArrowheads="1"/>
          </p:cNvSpPr>
          <p:nvPr/>
        </p:nvSpPr>
        <p:spPr bwMode="auto">
          <a:xfrm>
            <a:off x="4394200" y="2432050"/>
            <a:ext cx="7391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4000" b="1" dirty="0">
                <a:solidFill>
                  <a:srgbClr val="E74C2E"/>
                </a:solidFill>
                <a:latin typeface="微软雅黑" panose="020B0503020204020204" pitchFamily="34" charset="-122"/>
                <a:ea typeface="微软雅黑" panose="020B0503020204020204" pitchFamily="34" charset="-122"/>
                <a:sym typeface="微软雅黑" panose="020B0503020204020204" pitchFamily="34" charset="-122"/>
              </a:rPr>
              <a:t>THANK YOU FOR YOUR LISTENING AND SLEEPING</a:t>
            </a:r>
          </a:p>
        </p:txBody>
      </p:sp>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dirty="0"/>
          </a:p>
        </p:txBody>
      </p:sp>
      <p:grpSp>
        <p:nvGrpSpPr>
          <p:cNvPr id="6" name="组合 3"/>
          <p:cNvGrpSpPr/>
          <p:nvPr/>
        </p:nvGrpSpPr>
        <p:grpSpPr bwMode="auto">
          <a:xfrm>
            <a:off x="0" y="619125"/>
            <a:ext cx="527304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代码设计的原则</a:t>
              </a:r>
            </a:p>
          </p:txBody>
        </p:sp>
      </p:grpSp>
      <p:sp>
        <p:nvSpPr>
          <p:cNvPr id="2" name="矩形 1"/>
          <p:cNvSpPr/>
          <p:nvPr/>
        </p:nvSpPr>
        <p:spPr>
          <a:xfrm>
            <a:off x="622074" y="1372721"/>
            <a:ext cx="10947851" cy="4302973"/>
          </a:xfrm>
          <a:prstGeom prst="rect">
            <a:avLst/>
          </a:prstGeom>
        </p:spPr>
        <p:txBody>
          <a:bodyPr wrap="square">
            <a:spAutoFit/>
          </a:bodyPr>
          <a:lstStyle/>
          <a:p>
            <a:pPr>
              <a:lnSpc>
                <a:spcPct val="200000"/>
              </a:lnSpc>
            </a:pPr>
            <a:r>
              <a:rPr lang="zh-CN" altLang="en-US" sz="2000" b="1" dirty="0">
                <a:latin typeface="微软雅黑" panose="020B0503020204020204" pitchFamily="34" charset="-122"/>
                <a:ea typeface="微软雅黑" panose="020B0503020204020204" pitchFamily="34" charset="-122"/>
              </a:rPr>
              <a:t>标准化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代码设计应尽可能使用国际、国家标准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以便于信息交换和维护。</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zh-CN" altLang="en-US" sz="2000" b="1" dirty="0">
                <a:latin typeface="微软雅黑" panose="020B0503020204020204" pitchFamily="34" charset="-122"/>
                <a:ea typeface="微软雅黑" panose="020B0503020204020204" pitchFamily="34" charset="-122"/>
              </a:rPr>
              <a:t>唯一性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一个信息资料仅有一个代码，反之亦然。</a:t>
            </a:r>
          </a:p>
          <a:p>
            <a:pPr>
              <a:lnSpc>
                <a:spcPct val="200000"/>
              </a:lnSpc>
            </a:pPr>
            <a:r>
              <a:rPr lang="zh-CN" altLang="en-US" sz="2000" b="1" dirty="0">
                <a:latin typeface="微软雅黑" panose="020B0503020204020204" pitchFamily="34" charset="-122"/>
                <a:ea typeface="微软雅黑" panose="020B0503020204020204" pitchFamily="34" charset="-122"/>
              </a:rPr>
              <a:t>可扩充性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要便于日后更新、扩充。</a:t>
            </a:r>
          </a:p>
          <a:p>
            <a:pPr>
              <a:lnSpc>
                <a:spcPct val="200000"/>
              </a:lnSpc>
            </a:pPr>
            <a:r>
              <a:rPr lang="zh-CN" altLang="en-US" sz="2000" b="1" dirty="0">
                <a:latin typeface="微软雅黑" panose="020B0503020204020204" pitchFamily="34" charset="-122"/>
                <a:ea typeface="微软雅黑" panose="020B0503020204020204" pitchFamily="34" charset="-122"/>
              </a:rPr>
              <a:t>合理性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应与信息资料的分类相适应。</a:t>
            </a:r>
          </a:p>
          <a:p>
            <a:pPr>
              <a:lnSpc>
                <a:spcPct val="200000"/>
              </a:lnSpc>
            </a:pPr>
            <a:r>
              <a:rPr lang="zh-CN" altLang="en-US" sz="2000" b="1" dirty="0">
                <a:latin typeface="微软雅黑" panose="020B0503020204020204" pitchFamily="34" charset="-122"/>
                <a:ea typeface="微软雅黑" panose="020B0503020204020204" pitchFamily="34" charset="-122"/>
              </a:rPr>
              <a:t>简单性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结构简单、长度短、方便记忆和提高处理效率。</a:t>
            </a:r>
          </a:p>
          <a:p>
            <a:pPr>
              <a:lnSpc>
                <a:spcPct val="200000"/>
              </a:lnSpc>
            </a:pPr>
            <a:r>
              <a:rPr lang="zh-CN" altLang="en-US" sz="2000" b="1" dirty="0">
                <a:latin typeface="微软雅黑" panose="020B0503020204020204" pitchFamily="34" charset="-122"/>
                <a:ea typeface="微软雅黑" panose="020B0503020204020204" pitchFamily="34" charset="-122"/>
              </a:rPr>
              <a:t>规范性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代码结构、类型、缩写格式必须统一。</a:t>
            </a:r>
          </a:p>
          <a:p>
            <a:pPr>
              <a:lnSpc>
                <a:spcPct val="200000"/>
              </a:lnSpc>
            </a:pPr>
            <a:r>
              <a:rPr lang="zh-CN" altLang="en-US" sz="2000" b="1" dirty="0">
                <a:latin typeface="微软雅黑" panose="020B0503020204020204" pitchFamily="34" charset="-122"/>
                <a:ea typeface="微软雅黑" panose="020B0503020204020204" pitchFamily="34" charset="-122"/>
              </a:rPr>
              <a:t>适应性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代码应尽可能反映信息资料的特点。</a:t>
            </a: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19943" y="32033"/>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编码风格</a:t>
              </a:r>
              <a:endParaRPr lang="zh-CN" altLang="en-US" dirty="0"/>
            </a:p>
          </p:txBody>
        </p:sp>
      </p:grpSp>
      <p:sp>
        <p:nvSpPr>
          <p:cNvPr id="2" name="矩形 1"/>
          <p:cNvSpPr/>
          <p:nvPr/>
        </p:nvSpPr>
        <p:spPr>
          <a:xfrm>
            <a:off x="2209800" y="1749435"/>
            <a:ext cx="6606585"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t>缩进</a:t>
            </a:r>
          </a:p>
          <a:p>
            <a:pPr marL="285750" indent="-285750">
              <a:lnSpc>
                <a:spcPct val="150000"/>
              </a:lnSpc>
              <a:buFont typeface="Arial" panose="020B0604020202020204" pitchFamily="34" charset="0"/>
              <a:buChar char="•"/>
            </a:pPr>
            <a:r>
              <a:rPr lang="zh-CN" altLang="en-US" sz="2400" b="1" dirty="0"/>
              <a:t>空格使用</a:t>
            </a:r>
          </a:p>
          <a:p>
            <a:pPr marL="285750" indent="-285750">
              <a:lnSpc>
                <a:spcPct val="150000"/>
              </a:lnSpc>
              <a:buFont typeface="Arial" panose="020B0604020202020204" pitchFamily="34" charset="0"/>
              <a:buChar char="•"/>
            </a:pPr>
            <a:r>
              <a:rPr lang="en-US" altLang="zh-CN" sz="2400" b="1" dirty="0"/>
              <a:t>Tab</a:t>
            </a:r>
            <a:r>
              <a:rPr lang="zh-CN" altLang="en-US" sz="2400" b="1" dirty="0"/>
              <a:t>使用</a:t>
            </a:r>
          </a:p>
          <a:p>
            <a:pPr marL="285750" indent="-285750">
              <a:lnSpc>
                <a:spcPct val="150000"/>
              </a:lnSpc>
              <a:buFont typeface="Arial" panose="020B0604020202020204" pitchFamily="34" charset="0"/>
              <a:buChar char="•"/>
            </a:pPr>
            <a:r>
              <a:rPr lang="zh-CN" altLang="en-US" sz="2400" b="1" dirty="0"/>
              <a:t>注释</a:t>
            </a:r>
          </a:p>
          <a:p>
            <a:pPr marL="285750" indent="-285750">
              <a:lnSpc>
                <a:spcPct val="150000"/>
              </a:lnSpc>
              <a:buFont typeface="Arial" panose="020B0604020202020204" pitchFamily="34" charset="0"/>
              <a:buChar char="•"/>
            </a:pPr>
            <a:r>
              <a:rPr lang="zh-CN" altLang="en-US" sz="2400" b="1" dirty="0"/>
              <a:t>命名习惯</a:t>
            </a:r>
          </a:p>
          <a:p>
            <a:pPr marL="285750" indent="-285750">
              <a:lnSpc>
                <a:spcPct val="150000"/>
              </a:lnSpc>
              <a:buFont typeface="Arial" panose="020B0604020202020204" pitchFamily="34" charset="0"/>
              <a:buChar char="•"/>
            </a:pPr>
            <a:r>
              <a:rPr lang="zh-CN" altLang="en-US" sz="2400" b="1" dirty="0"/>
              <a:t>代码行长度</a:t>
            </a:r>
          </a:p>
          <a:p>
            <a:pPr marL="285750" indent="-285750">
              <a:lnSpc>
                <a:spcPct val="150000"/>
              </a:lnSpc>
              <a:buFont typeface="Arial" panose="020B0604020202020204" pitchFamily="34" charset="0"/>
              <a:buChar char="•"/>
            </a:pPr>
            <a:r>
              <a:rPr lang="zh-CN" altLang="en-US" sz="2400" b="1" dirty="0"/>
              <a:t>语言特点风格，例如是否使用可有可无的分号</a:t>
            </a:r>
          </a:p>
        </p:txBody>
      </p:sp>
      <p:sp>
        <p:nvSpPr>
          <p:cNvPr id="3" name="矩形 2"/>
          <p:cNvSpPr/>
          <p:nvPr/>
        </p:nvSpPr>
        <p:spPr>
          <a:xfrm>
            <a:off x="5280614" y="958334"/>
            <a:ext cx="5633431" cy="523220"/>
          </a:xfrm>
          <a:prstGeom prst="rect">
            <a:avLst/>
          </a:prstGeom>
        </p:spPr>
        <p:txBody>
          <a:bodyPr wrap="square">
            <a:spAutoFit/>
          </a:bodyPr>
          <a:lstStyle/>
          <a:p>
            <a:r>
              <a:rPr lang="zh-CN" altLang="en-US" sz="2800" b="1" dirty="0">
                <a:solidFill>
                  <a:srgbClr val="E74C2E"/>
                </a:solidFill>
              </a:rPr>
              <a:t>谈到编码风格我们一般会谈什么？</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60" y="2204402"/>
            <a:ext cx="10256839" cy="2682558"/>
          </a:xfrm>
          <a:prstGeom prst="rect">
            <a:avLst/>
          </a:prstGeom>
        </p:spPr>
      </p:pic>
      <p:pic>
        <p:nvPicPr>
          <p:cNvPr id="14" name="图片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2017/12/13</a:t>
            </a:fld>
            <a:endParaRPr lang="zh-CN" altLang="en-US" sz="1800"/>
          </a:p>
        </p:txBody>
      </p:sp>
      <p:grpSp>
        <p:nvGrpSpPr>
          <p:cNvPr id="6" name="组合 3"/>
          <p:cNvGrpSpPr/>
          <p:nvPr/>
        </p:nvGrpSpPr>
        <p:grpSpPr bwMode="auto">
          <a:xfrm>
            <a:off x="0" y="619125"/>
            <a:ext cx="5273040" cy="493713"/>
            <a:chOff x="0" y="0"/>
            <a:chExt cx="3523711"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3837" y="19103"/>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为什么要遵守编码规范</a:t>
              </a:r>
              <a:endParaRPr lang="zh-CN" altLang="en-US" dirty="0"/>
            </a:p>
          </p:txBody>
        </p:sp>
      </p:grpSp>
      <p:sp>
        <p:nvSpPr>
          <p:cNvPr id="2" name="矩形 1"/>
          <p:cNvSpPr/>
          <p:nvPr/>
        </p:nvSpPr>
        <p:spPr>
          <a:xfrm>
            <a:off x="713514" y="1636881"/>
            <a:ext cx="10947851" cy="3970318"/>
          </a:xfrm>
          <a:prstGeom prst="rect">
            <a:avLst/>
          </a:prstGeom>
        </p:spPr>
        <p:txBody>
          <a:bodyPr wrap="square">
            <a:spAutoFit/>
          </a:bodyPr>
          <a:lstStyle/>
          <a:p>
            <a:pPr>
              <a:lnSpc>
                <a:spcPct val="150000"/>
              </a:lnSpc>
            </a:pPr>
            <a:r>
              <a:rPr lang="en-US" altLang="zh-CN" sz="2000" b="1" dirty="0"/>
              <a:t>1. </a:t>
            </a:r>
            <a:r>
              <a:rPr lang="zh-CN" altLang="en-US" sz="2000" b="1" dirty="0"/>
              <a:t>遵守编码风格使代码更容易维护</a:t>
            </a:r>
          </a:p>
          <a:p>
            <a:pPr>
              <a:lnSpc>
                <a:spcPct val="150000"/>
              </a:lnSpc>
            </a:pPr>
            <a:r>
              <a:rPr lang="en-US" altLang="zh-CN" dirty="0"/>
              <a:t>       </a:t>
            </a:r>
            <a:r>
              <a:rPr lang="zh-CN" altLang="en-US" dirty="0"/>
              <a:t>今天由这个程序员实现的软件，明天可能需要另外一个程序员维护。如果所有代码中大家使用同一种编码风格，这另外一个程序员快速的扫一眼陌生的代码，就能根据 大家约定的编程习惯，推断出代码的作用。</a:t>
            </a:r>
            <a:endParaRPr lang="en-US" altLang="zh-CN" dirty="0"/>
          </a:p>
          <a:p>
            <a:pPr>
              <a:lnSpc>
                <a:spcPct val="150000"/>
              </a:lnSpc>
            </a:pPr>
            <a:r>
              <a:rPr lang="en-US" altLang="zh-CN" sz="2000" b="1" dirty="0"/>
              <a:t>2. </a:t>
            </a:r>
            <a:r>
              <a:rPr lang="zh-CN" altLang="en-US" sz="2000" b="1" dirty="0"/>
              <a:t>编码风格使形成代码集体所有制</a:t>
            </a:r>
          </a:p>
          <a:p>
            <a:pPr>
              <a:lnSpc>
                <a:spcPct val="150000"/>
              </a:lnSpc>
            </a:pPr>
            <a:r>
              <a:rPr lang="zh-CN" altLang="en-US" dirty="0"/>
              <a:t>       代码集体所有制意味着全体程序员要负责所有代码。集体所有制的作用很大，它能有效的增大巴士因子。在整个代码库中坚持延用一种常用的编码风格，所以程序员都能更容易的理解、维护。</a:t>
            </a:r>
          </a:p>
          <a:p>
            <a:pPr>
              <a:lnSpc>
                <a:spcPct val="150000"/>
              </a:lnSpc>
            </a:pPr>
            <a:r>
              <a:rPr lang="en-US" altLang="zh-CN" sz="2000" b="1" dirty="0"/>
              <a:t>3. </a:t>
            </a:r>
            <a:r>
              <a:rPr lang="zh-CN" altLang="en-US" sz="2000" b="1" dirty="0"/>
              <a:t>编码风格能消除那些长久的纷争</a:t>
            </a:r>
          </a:p>
          <a:p>
            <a:pPr>
              <a:lnSpc>
                <a:spcPct val="150000"/>
              </a:lnSpc>
            </a:pPr>
            <a:r>
              <a:rPr lang="zh-CN" altLang="en-US" dirty="0"/>
              <a:t>每个程序员都对编码风格有强烈的自我认同。只要能达成一致，大家都能从中获得易维护和集体所有制的好处。在这种情况中，闭着眼睛，遵循一种编码风格就行了。</a:t>
            </a:r>
          </a:p>
        </p:txBody>
      </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6268</Words>
  <Application>Microsoft Office PowerPoint</Application>
  <PresentationFormat>宽屏</PresentationFormat>
  <Paragraphs>575</Paragraphs>
  <Slides>66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方正粗圆宋简体</vt:lpstr>
      <vt:lpstr>方正刻本仿宋简体</vt:lpstr>
      <vt:lpstr>方正中等线简体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Ⅰ模块接口：</vt:lpstr>
      <vt:lpstr>Ⅱ局部数据结构：</vt:lpstr>
      <vt:lpstr>Ⅲ重要的执行通路：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：确认测试的范围</vt:lpstr>
      <vt:lpstr>软件配置复查</vt:lpstr>
      <vt:lpstr>α和β测试</vt:lpstr>
      <vt:lpstr>PowerPoint 演示文稿</vt:lpstr>
      <vt:lpstr>——逻辑覆盖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——实现中应考虑的问题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陈董锴</cp:lastModifiedBy>
  <cp:revision>145</cp:revision>
  <dcterms:created xsi:type="dcterms:W3CDTF">2013-10-25T14:41:00Z</dcterms:created>
  <dcterms:modified xsi:type="dcterms:W3CDTF">2017-12-12T19:31:18Z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