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73" r:id="rId2"/>
    <p:sldId id="274" r:id="rId3"/>
    <p:sldId id="272" r:id="rId4"/>
    <p:sldId id="358" r:id="rId5"/>
    <p:sldId id="359" r:id="rId6"/>
    <p:sldId id="360" r:id="rId7"/>
    <p:sldId id="361" r:id="rId8"/>
    <p:sldId id="362" r:id="rId9"/>
    <p:sldId id="363" r:id="rId10"/>
    <p:sldId id="364" r:id="rId11"/>
    <p:sldId id="365" r:id="rId12"/>
    <p:sldId id="385" r:id="rId13"/>
    <p:sldId id="275" r:id="rId14"/>
    <p:sldId id="366" r:id="rId15"/>
    <p:sldId id="367" r:id="rId16"/>
    <p:sldId id="368" r:id="rId17"/>
    <p:sldId id="370" r:id="rId18"/>
    <p:sldId id="384" r:id="rId19"/>
    <p:sldId id="371" r:id="rId20"/>
    <p:sldId id="372" r:id="rId21"/>
    <p:sldId id="373" r:id="rId22"/>
    <p:sldId id="376" r:id="rId23"/>
    <p:sldId id="375" r:id="rId24"/>
    <p:sldId id="374" r:id="rId25"/>
    <p:sldId id="276" r:id="rId26"/>
    <p:sldId id="377" r:id="rId27"/>
    <p:sldId id="378" r:id="rId28"/>
    <p:sldId id="379" r:id="rId29"/>
    <p:sldId id="383" r:id="rId30"/>
    <p:sldId id="380" r:id="rId31"/>
    <p:sldId id="382" r:id="rId32"/>
    <p:sldId id="294" r:id="rId33"/>
    <p:sldId id="293" r:id="rId34"/>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74C2E"/>
    <a:srgbClr val="1314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93858" autoAdjust="0"/>
  </p:normalViewPr>
  <p:slideViewPr>
    <p:cSldViewPr snapToGrid="0">
      <p:cViewPr varScale="1">
        <p:scale>
          <a:sx n="63" d="100"/>
          <a:sy n="63" d="100"/>
        </p:scale>
        <p:origin x="752" y="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44"/>
      </p:cViewPr>
      <p:guideLst/>
    </p:cSldViewPr>
  </p:notes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smtClean="0"/>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mtClean="0"/>
            </a:lvl1pPr>
          </a:lstStyle>
          <a:p>
            <a:pPr>
              <a:defRPr/>
            </a:pPr>
            <a:fld id="{8F9580DD-4B9C-44B3-BA1D-E2592DDEA43F}" type="datetime1">
              <a:rPr lang="zh-CN" altLang="en-US"/>
              <a:t>2018/1/9</a:t>
            </a:fld>
            <a:endParaRPr lang="zh-CN" altLang="en-US" sz="1200"/>
          </a:p>
        </p:txBody>
      </p:sp>
      <p:sp>
        <p:nvSpPr>
          <p:cNvPr id="16388"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14:hiddenLine>
            </a:ext>
          </a:extLst>
        </p:spPr>
      </p:sp>
      <p:sp>
        <p:nvSpPr>
          <p:cNvPr id="16389"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14:hiddenLine>
            </a:ext>
          </a:extLst>
        </p:spPr>
        <p:txBody>
          <a:bodyPr anchor="ctr"/>
          <a:lstStyle>
            <a:lvl1pPr defTabSz="0" eaLnBrk="0" hangingPunct="0">
              <a:defRPr>
                <a:solidFill>
                  <a:schemeClr val="tx1"/>
                </a:solidFill>
                <a:latin typeface="Arial" panose="020B0604020202020204" pitchFamily="34" charset="0"/>
                <a:ea typeface="宋体" panose="02010600030101010101" pitchFamily="2" charset="-122"/>
              </a:defRPr>
            </a:lvl1pPr>
            <a:lvl2pPr marL="742950" indent="-285750" defTabSz="0" eaLnBrk="0" hangingPunct="0">
              <a:defRPr>
                <a:solidFill>
                  <a:schemeClr val="tx1"/>
                </a:solidFill>
                <a:latin typeface="Arial" panose="020B0604020202020204" pitchFamily="34" charset="0"/>
                <a:ea typeface="宋体" panose="02010600030101010101" pitchFamily="2" charset="-122"/>
              </a:defRPr>
            </a:lvl2pPr>
            <a:lvl3pPr marL="1143000" indent="-228600" defTabSz="0" eaLnBrk="0" hangingPunct="0">
              <a:defRPr>
                <a:solidFill>
                  <a:schemeClr val="tx1"/>
                </a:solidFill>
                <a:latin typeface="Arial" panose="020B0604020202020204" pitchFamily="34" charset="0"/>
                <a:ea typeface="宋体" panose="02010600030101010101" pitchFamily="2" charset="-122"/>
              </a:defRPr>
            </a:lvl3pPr>
            <a:lvl4pPr marL="1600200" indent="-228600" defTabSz="0" eaLnBrk="0" hangingPunct="0">
              <a:defRPr>
                <a:solidFill>
                  <a:schemeClr val="tx1"/>
                </a:solidFill>
                <a:latin typeface="Arial" panose="020B0604020202020204" pitchFamily="34" charset="0"/>
                <a:ea typeface="宋体" panose="02010600030101010101" pitchFamily="2" charset="-122"/>
              </a:defRPr>
            </a:lvl4pPr>
            <a:lvl5pPr marL="2057400" indent="-228600" defTabSz="0" eaLnBrk="0" hangingPunct="0">
              <a:defRPr>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30000"/>
              </a:spcBef>
              <a:buFontTx/>
              <a:buNone/>
            </a:pPr>
            <a:r>
              <a:rPr lang="zh-CN" altLang="zh-CN" sz="1200"/>
              <a:t>单击此处编辑母版文本样式</a:t>
            </a:r>
          </a:p>
          <a:p>
            <a:pPr>
              <a:spcBef>
                <a:spcPct val="30000"/>
              </a:spcBef>
              <a:buFontTx/>
              <a:buNone/>
            </a:pPr>
            <a:r>
              <a:rPr lang="zh-CN" altLang="zh-CN" sz="1200"/>
              <a:t>第二级</a:t>
            </a:r>
          </a:p>
          <a:p>
            <a:pPr>
              <a:spcBef>
                <a:spcPct val="30000"/>
              </a:spcBef>
              <a:buFontTx/>
              <a:buNone/>
            </a:pPr>
            <a:r>
              <a:rPr lang="zh-CN" altLang="zh-CN" sz="1200"/>
              <a:t>第三级</a:t>
            </a:r>
          </a:p>
          <a:p>
            <a:pPr>
              <a:spcBef>
                <a:spcPct val="30000"/>
              </a:spcBef>
              <a:buFontTx/>
              <a:buNone/>
            </a:pPr>
            <a:r>
              <a:rPr lang="zh-CN" altLang="zh-CN" sz="1200"/>
              <a:t>第四级</a:t>
            </a:r>
          </a:p>
          <a:p>
            <a:pPr>
              <a:spcBef>
                <a:spcPct val="30000"/>
              </a:spcBef>
              <a:buFontTx/>
              <a:buNone/>
            </a:pPr>
            <a:r>
              <a:rPr lang="zh-CN" altLang="zh-CN" sz="1200"/>
              <a:t>第五级</a:t>
            </a: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smtClean="0"/>
            </a:lvl1pPr>
          </a:lstStyle>
          <a:p>
            <a:pPr>
              <a:defRPr/>
            </a:pPr>
            <a:endParaRPr lang="zh-CN" altLang="zh-CN"/>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78C677AE-3B95-4796-B845-D365529CC801}" type="slidenum">
              <a:rPr lang="zh-CN" altLang="en-US"/>
              <a:t>‹#›</a:t>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a:extLst>
              <a:ext uri="{FF2B5EF4-FFF2-40B4-BE49-F238E27FC236}">
                <a16:creationId xmlns:a16="http://schemas.microsoft.com/office/drawing/2014/main" id="{716F2F79-64E7-4907-A4B7-BD9DAD8C37D4}"/>
              </a:ext>
            </a:extLst>
          </p:cNvPr>
          <p:cNvSpPr>
            <a:spLocks noGrp="1" noRot="1" noChangeAspect="1" noChangeArrowheads="1" noTextEdit="1"/>
          </p:cNvSpPr>
          <p:nvPr>
            <p:ph type="sldImg" idx="4294967295"/>
          </p:nvPr>
        </p:nvSpPr>
        <p:spPr/>
      </p:sp>
      <p:sp>
        <p:nvSpPr>
          <p:cNvPr id="81923" name="备注占位符 2">
            <a:extLst>
              <a:ext uri="{FF2B5EF4-FFF2-40B4-BE49-F238E27FC236}">
                <a16:creationId xmlns:a16="http://schemas.microsoft.com/office/drawing/2014/main" id="{D9E73B66-E83D-4FAF-86E4-60246715BF00}"/>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24" name="日期占位符 3">
            <a:extLst>
              <a:ext uri="{FF2B5EF4-FFF2-40B4-BE49-F238E27FC236}">
                <a16:creationId xmlns:a16="http://schemas.microsoft.com/office/drawing/2014/main" id="{0DBE256F-5CDD-4AF9-95FD-FFA408B92538}"/>
              </a:ext>
            </a:extLst>
          </p:cNvPr>
          <p:cNvSpPr>
            <a:spLocks noGrp="1" noChangeArrowheads="1"/>
          </p:cNvSpPr>
          <p:nvPr>
            <p:ph type="dt" sz="quarter" idx="1"/>
          </p:nvPr>
        </p:nvSpPr>
        <p:spPr>
          <a:noFill/>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fld id="{26CD8F79-23B1-4A43-A501-7F50A46DCC6F}" type="datetime1">
              <a:rPr lang="zh-CN" altLang="en-US" smtClean="0"/>
              <a:pPr>
                <a:buFont typeface="Arial" panose="020B0604020202020204" pitchFamily="34" charset="0"/>
                <a:buChar char="•"/>
              </a:pPr>
              <a:t>2018/1/9</a:t>
            </a:fld>
            <a:endParaRPr lang="zh-CN" altLang="en-US" sz="1200"/>
          </a:p>
        </p:txBody>
      </p:sp>
      <p:sp>
        <p:nvSpPr>
          <p:cNvPr id="81925" name="灯片编号占位符 4">
            <a:extLst>
              <a:ext uri="{FF2B5EF4-FFF2-40B4-BE49-F238E27FC236}">
                <a16:creationId xmlns:a16="http://schemas.microsoft.com/office/drawing/2014/main" id="{2E9915A3-E585-4E93-8BCA-F06CD9C2CC84}"/>
              </a:ext>
            </a:extLst>
          </p:cNvPr>
          <p:cNvSpPr>
            <a:spLocks noGrp="1" noChangeArrowheads="1"/>
          </p:cNvSpPr>
          <p:nvPr>
            <p:ph type="sldNum" sz="quarter" idx="5"/>
          </p:nvPr>
        </p:nvSpPr>
        <p:spPr>
          <a:noFill/>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fld id="{08B77491-BEB4-4064-BFB7-518FA36F0B09}" type="slidenum">
              <a:rPr lang="zh-CN" altLang="en-US" smtClean="0"/>
              <a:pPr>
                <a:buFont typeface="Arial" panose="020B0604020202020204" pitchFamily="34" charset="0"/>
                <a:buChar char="•"/>
              </a:pPr>
              <a:t>19</a:t>
            </a:fld>
            <a:endParaRPr lang="zh-CN" altLang="en-US" sz="1200"/>
          </a:p>
        </p:txBody>
      </p:sp>
    </p:spTree>
    <p:extLst>
      <p:ext uri="{BB962C8B-B14F-4D97-AF65-F5344CB8AC3E}">
        <p14:creationId xmlns:p14="http://schemas.microsoft.com/office/powerpoint/2010/main" val="1581111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a:extLst>
              <a:ext uri="{FF2B5EF4-FFF2-40B4-BE49-F238E27FC236}">
                <a16:creationId xmlns:a16="http://schemas.microsoft.com/office/drawing/2014/main" id="{3EE37074-339E-4323-8DB8-9B05A49E32E0}"/>
              </a:ext>
            </a:extLst>
          </p:cNvPr>
          <p:cNvSpPr>
            <a:spLocks noGrp="1" noRot="1" noChangeAspect="1" noChangeArrowheads="1" noTextEdit="1"/>
          </p:cNvSpPr>
          <p:nvPr>
            <p:ph type="sldImg" idx="4294967295"/>
          </p:nvPr>
        </p:nvSpPr>
        <p:spPr/>
      </p:sp>
      <p:sp>
        <p:nvSpPr>
          <p:cNvPr id="83971" name="备注占位符 2">
            <a:extLst>
              <a:ext uri="{FF2B5EF4-FFF2-40B4-BE49-F238E27FC236}">
                <a16:creationId xmlns:a16="http://schemas.microsoft.com/office/drawing/2014/main" id="{CEA50511-5961-4C13-B3F4-E5B9BD32FF4F}"/>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972" name="日期占位符 3">
            <a:extLst>
              <a:ext uri="{FF2B5EF4-FFF2-40B4-BE49-F238E27FC236}">
                <a16:creationId xmlns:a16="http://schemas.microsoft.com/office/drawing/2014/main" id="{DCBDECE9-7C86-461E-905E-4F27D9637E3D}"/>
              </a:ext>
            </a:extLst>
          </p:cNvPr>
          <p:cNvSpPr>
            <a:spLocks noGrp="1" noChangeArrowheads="1"/>
          </p:cNvSpPr>
          <p:nvPr>
            <p:ph type="dt" sz="quarter" idx="1"/>
          </p:nvPr>
        </p:nvSpPr>
        <p:spPr>
          <a:noFill/>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fld id="{86E86D39-6559-4AC7-AC69-0489391C2C6B}" type="datetime1">
              <a:rPr lang="zh-CN" altLang="en-US" smtClean="0"/>
              <a:pPr>
                <a:buFont typeface="Arial" panose="020B0604020202020204" pitchFamily="34" charset="0"/>
                <a:buChar char="•"/>
              </a:pPr>
              <a:t>2018/1/9</a:t>
            </a:fld>
            <a:endParaRPr lang="zh-CN" altLang="en-US" sz="1200"/>
          </a:p>
        </p:txBody>
      </p:sp>
      <p:sp>
        <p:nvSpPr>
          <p:cNvPr id="83973" name="灯片编号占位符 4">
            <a:extLst>
              <a:ext uri="{FF2B5EF4-FFF2-40B4-BE49-F238E27FC236}">
                <a16:creationId xmlns:a16="http://schemas.microsoft.com/office/drawing/2014/main" id="{67CF2211-020F-4021-9077-F0449AAFB79A}"/>
              </a:ext>
            </a:extLst>
          </p:cNvPr>
          <p:cNvSpPr>
            <a:spLocks noGrp="1" noChangeArrowheads="1"/>
          </p:cNvSpPr>
          <p:nvPr>
            <p:ph type="sldNum" sz="quarter" idx="5"/>
          </p:nvPr>
        </p:nvSpPr>
        <p:spPr>
          <a:noFill/>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fld id="{C4E1394D-7713-4847-BD19-260B37D624E1}" type="slidenum">
              <a:rPr lang="zh-CN" altLang="en-US" smtClean="0"/>
              <a:pPr>
                <a:buFont typeface="Arial" panose="020B0604020202020204" pitchFamily="34" charset="0"/>
                <a:buChar char="•"/>
              </a:pPr>
              <a:t>20</a:t>
            </a:fld>
            <a:endParaRPr lang="zh-CN" altLang="en-US" sz="1200"/>
          </a:p>
        </p:txBody>
      </p:sp>
    </p:spTree>
    <p:extLst>
      <p:ext uri="{BB962C8B-B14F-4D97-AF65-F5344CB8AC3E}">
        <p14:creationId xmlns:p14="http://schemas.microsoft.com/office/powerpoint/2010/main" val="1628277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a:extLst>
              <a:ext uri="{FF2B5EF4-FFF2-40B4-BE49-F238E27FC236}">
                <a16:creationId xmlns:a16="http://schemas.microsoft.com/office/drawing/2014/main" id="{3EE37074-339E-4323-8DB8-9B05A49E32E0}"/>
              </a:ext>
            </a:extLst>
          </p:cNvPr>
          <p:cNvSpPr>
            <a:spLocks noGrp="1" noRot="1" noChangeAspect="1" noChangeArrowheads="1" noTextEdit="1"/>
          </p:cNvSpPr>
          <p:nvPr>
            <p:ph type="sldImg" idx="4294967295"/>
          </p:nvPr>
        </p:nvSpPr>
        <p:spPr/>
      </p:sp>
      <p:sp>
        <p:nvSpPr>
          <p:cNvPr id="83971" name="备注占位符 2">
            <a:extLst>
              <a:ext uri="{FF2B5EF4-FFF2-40B4-BE49-F238E27FC236}">
                <a16:creationId xmlns:a16="http://schemas.microsoft.com/office/drawing/2014/main" id="{CEA50511-5961-4C13-B3F4-E5B9BD32FF4F}"/>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972" name="日期占位符 3">
            <a:extLst>
              <a:ext uri="{FF2B5EF4-FFF2-40B4-BE49-F238E27FC236}">
                <a16:creationId xmlns:a16="http://schemas.microsoft.com/office/drawing/2014/main" id="{DCBDECE9-7C86-461E-905E-4F27D9637E3D}"/>
              </a:ext>
            </a:extLst>
          </p:cNvPr>
          <p:cNvSpPr>
            <a:spLocks noGrp="1" noChangeArrowheads="1"/>
          </p:cNvSpPr>
          <p:nvPr>
            <p:ph type="dt" sz="quarter" idx="1"/>
          </p:nvPr>
        </p:nvSpPr>
        <p:spPr>
          <a:noFill/>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fld id="{86E86D39-6559-4AC7-AC69-0489391C2C6B}" type="datetime1">
              <a:rPr lang="zh-CN" altLang="en-US" smtClean="0"/>
              <a:pPr>
                <a:buFont typeface="Arial" panose="020B0604020202020204" pitchFamily="34" charset="0"/>
                <a:buChar char="•"/>
              </a:pPr>
              <a:t>2018/1/9</a:t>
            </a:fld>
            <a:endParaRPr lang="zh-CN" altLang="en-US" sz="1200"/>
          </a:p>
        </p:txBody>
      </p:sp>
      <p:sp>
        <p:nvSpPr>
          <p:cNvPr id="83973" name="灯片编号占位符 4">
            <a:extLst>
              <a:ext uri="{FF2B5EF4-FFF2-40B4-BE49-F238E27FC236}">
                <a16:creationId xmlns:a16="http://schemas.microsoft.com/office/drawing/2014/main" id="{67CF2211-020F-4021-9077-F0449AAFB79A}"/>
              </a:ext>
            </a:extLst>
          </p:cNvPr>
          <p:cNvSpPr>
            <a:spLocks noGrp="1" noChangeArrowheads="1"/>
          </p:cNvSpPr>
          <p:nvPr>
            <p:ph type="sldNum" sz="quarter" idx="5"/>
          </p:nvPr>
        </p:nvSpPr>
        <p:spPr>
          <a:noFill/>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fld id="{C4E1394D-7713-4847-BD19-260B37D624E1}" type="slidenum">
              <a:rPr lang="zh-CN" altLang="en-US" smtClean="0"/>
              <a:pPr>
                <a:buFont typeface="Arial" panose="020B0604020202020204" pitchFamily="34" charset="0"/>
                <a:buChar char="•"/>
              </a:pPr>
              <a:t>21</a:t>
            </a:fld>
            <a:endParaRPr lang="zh-CN" altLang="en-US" sz="1200"/>
          </a:p>
        </p:txBody>
      </p:sp>
    </p:spTree>
    <p:extLst>
      <p:ext uri="{BB962C8B-B14F-4D97-AF65-F5344CB8AC3E}">
        <p14:creationId xmlns:p14="http://schemas.microsoft.com/office/powerpoint/2010/main" val="1325214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a:extLst>
              <a:ext uri="{FF2B5EF4-FFF2-40B4-BE49-F238E27FC236}">
                <a16:creationId xmlns:a16="http://schemas.microsoft.com/office/drawing/2014/main" id="{3EE37074-339E-4323-8DB8-9B05A49E32E0}"/>
              </a:ext>
            </a:extLst>
          </p:cNvPr>
          <p:cNvSpPr>
            <a:spLocks noGrp="1" noRot="1" noChangeAspect="1" noChangeArrowheads="1" noTextEdit="1"/>
          </p:cNvSpPr>
          <p:nvPr>
            <p:ph type="sldImg" idx="4294967295"/>
          </p:nvPr>
        </p:nvSpPr>
        <p:spPr/>
      </p:sp>
      <p:sp>
        <p:nvSpPr>
          <p:cNvPr id="83971" name="备注占位符 2">
            <a:extLst>
              <a:ext uri="{FF2B5EF4-FFF2-40B4-BE49-F238E27FC236}">
                <a16:creationId xmlns:a16="http://schemas.microsoft.com/office/drawing/2014/main" id="{CEA50511-5961-4C13-B3F4-E5B9BD32FF4F}"/>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972" name="日期占位符 3">
            <a:extLst>
              <a:ext uri="{FF2B5EF4-FFF2-40B4-BE49-F238E27FC236}">
                <a16:creationId xmlns:a16="http://schemas.microsoft.com/office/drawing/2014/main" id="{DCBDECE9-7C86-461E-905E-4F27D9637E3D}"/>
              </a:ext>
            </a:extLst>
          </p:cNvPr>
          <p:cNvSpPr>
            <a:spLocks noGrp="1" noChangeArrowheads="1"/>
          </p:cNvSpPr>
          <p:nvPr>
            <p:ph type="dt" sz="quarter" idx="1"/>
          </p:nvPr>
        </p:nvSpPr>
        <p:spPr>
          <a:noFill/>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fld id="{86E86D39-6559-4AC7-AC69-0489391C2C6B}" type="datetime1">
              <a:rPr lang="zh-CN" altLang="en-US" smtClean="0"/>
              <a:pPr>
                <a:buFont typeface="Arial" panose="020B0604020202020204" pitchFamily="34" charset="0"/>
                <a:buChar char="•"/>
              </a:pPr>
              <a:t>2018/1/9</a:t>
            </a:fld>
            <a:endParaRPr lang="zh-CN" altLang="en-US" sz="1200"/>
          </a:p>
        </p:txBody>
      </p:sp>
      <p:sp>
        <p:nvSpPr>
          <p:cNvPr id="83973" name="灯片编号占位符 4">
            <a:extLst>
              <a:ext uri="{FF2B5EF4-FFF2-40B4-BE49-F238E27FC236}">
                <a16:creationId xmlns:a16="http://schemas.microsoft.com/office/drawing/2014/main" id="{67CF2211-020F-4021-9077-F0449AAFB79A}"/>
              </a:ext>
            </a:extLst>
          </p:cNvPr>
          <p:cNvSpPr>
            <a:spLocks noGrp="1" noChangeArrowheads="1"/>
          </p:cNvSpPr>
          <p:nvPr>
            <p:ph type="sldNum" sz="quarter" idx="5"/>
          </p:nvPr>
        </p:nvSpPr>
        <p:spPr>
          <a:noFill/>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fld id="{C4E1394D-7713-4847-BD19-260B37D624E1}" type="slidenum">
              <a:rPr lang="zh-CN" altLang="en-US" smtClean="0"/>
              <a:pPr>
                <a:buFont typeface="Arial" panose="020B0604020202020204" pitchFamily="34" charset="0"/>
                <a:buChar char="•"/>
              </a:pPr>
              <a:t>22</a:t>
            </a:fld>
            <a:endParaRPr lang="zh-CN" altLang="en-US" sz="1200"/>
          </a:p>
        </p:txBody>
      </p:sp>
    </p:spTree>
    <p:extLst>
      <p:ext uri="{BB962C8B-B14F-4D97-AF65-F5344CB8AC3E}">
        <p14:creationId xmlns:p14="http://schemas.microsoft.com/office/powerpoint/2010/main" val="3613260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a:extLst>
              <a:ext uri="{FF2B5EF4-FFF2-40B4-BE49-F238E27FC236}">
                <a16:creationId xmlns:a16="http://schemas.microsoft.com/office/drawing/2014/main" id="{3EE37074-339E-4323-8DB8-9B05A49E32E0}"/>
              </a:ext>
            </a:extLst>
          </p:cNvPr>
          <p:cNvSpPr>
            <a:spLocks noGrp="1" noRot="1" noChangeAspect="1" noChangeArrowheads="1" noTextEdit="1"/>
          </p:cNvSpPr>
          <p:nvPr>
            <p:ph type="sldImg" idx="4294967295"/>
          </p:nvPr>
        </p:nvSpPr>
        <p:spPr/>
      </p:sp>
      <p:sp>
        <p:nvSpPr>
          <p:cNvPr id="83971" name="备注占位符 2">
            <a:extLst>
              <a:ext uri="{FF2B5EF4-FFF2-40B4-BE49-F238E27FC236}">
                <a16:creationId xmlns:a16="http://schemas.microsoft.com/office/drawing/2014/main" id="{CEA50511-5961-4C13-B3F4-E5B9BD32FF4F}"/>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972" name="日期占位符 3">
            <a:extLst>
              <a:ext uri="{FF2B5EF4-FFF2-40B4-BE49-F238E27FC236}">
                <a16:creationId xmlns:a16="http://schemas.microsoft.com/office/drawing/2014/main" id="{DCBDECE9-7C86-461E-905E-4F27D9637E3D}"/>
              </a:ext>
            </a:extLst>
          </p:cNvPr>
          <p:cNvSpPr>
            <a:spLocks noGrp="1" noChangeArrowheads="1"/>
          </p:cNvSpPr>
          <p:nvPr>
            <p:ph type="dt" sz="quarter" idx="1"/>
          </p:nvPr>
        </p:nvSpPr>
        <p:spPr>
          <a:noFill/>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fld id="{86E86D39-6559-4AC7-AC69-0489391C2C6B}" type="datetime1">
              <a:rPr lang="zh-CN" altLang="en-US" smtClean="0"/>
              <a:pPr>
                <a:buFont typeface="Arial" panose="020B0604020202020204" pitchFamily="34" charset="0"/>
                <a:buChar char="•"/>
              </a:pPr>
              <a:t>2018/1/9</a:t>
            </a:fld>
            <a:endParaRPr lang="zh-CN" altLang="en-US" sz="1200"/>
          </a:p>
        </p:txBody>
      </p:sp>
      <p:sp>
        <p:nvSpPr>
          <p:cNvPr id="83973" name="灯片编号占位符 4">
            <a:extLst>
              <a:ext uri="{FF2B5EF4-FFF2-40B4-BE49-F238E27FC236}">
                <a16:creationId xmlns:a16="http://schemas.microsoft.com/office/drawing/2014/main" id="{67CF2211-020F-4021-9077-F0449AAFB79A}"/>
              </a:ext>
            </a:extLst>
          </p:cNvPr>
          <p:cNvSpPr>
            <a:spLocks noGrp="1" noChangeArrowheads="1"/>
          </p:cNvSpPr>
          <p:nvPr>
            <p:ph type="sldNum" sz="quarter" idx="5"/>
          </p:nvPr>
        </p:nvSpPr>
        <p:spPr>
          <a:noFill/>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fld id="{C4E1394D-7713-4847-BD19-260B37D624E1}" type="slidenum">
              <a:rPr lang="zh-CN" altLang="en-US" smtClean="0"/>
              <a:pPr>
                <a:buFont typeface="Arial" panose="020B0604020202020204" pitchFamily="34" charset="0"/>
                <a:buChar char="•"/>
              </a:pPr>
              <a:t>23</a:t>
            </a:fld>
            <a:endParaRPr lang="zh-CN" altLang="en-US" sz="1200"/>
          </a:p>
        </p:txBody>
      </p:sp>
    </p:spTree>
    <p:extLst>
      <p:ext uri="{BB962C8B-B14F-4D97-AF65-F5344CB8AC3E}">
        <p14:creationId xmlns:p14="http://schemas.microsoft.com/office/powerpoint/2010/main" val="2498126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a:extLst>
              <a:ext uri="{FF2B5EF4-FFF2-40B4-BE49-F238E27FC236}">
                <a16:creationId xmlns:a16="http://schemas.microsoft.com/office/drawing/2014/main" id="{3EE37074-339E-4323-8DB8-9B05A49E32E0}"/>
              </a:ext>
            </a:extLst>
          </p:cNvPr>
          <p:cNvSpPr>
            <a:spLocks noGrp="1" noRot="1" noChangeAspect="1" noChangeArrowheads="1" noTextEdit="1"/>
          </p:cNvSpPr>
          <p:nvPr>
            <p:ph type="sldImg" idx="4294967295"/>
          </p:nvPr>
        </p:nvSpPr>
        <p:spPr/>
      </p:sp>
      <p:sp>
        <p:nvSpPr>
          <p:cNvPr id="83971" name="备注占位符 2">
            <a:extLst>
              <a:ext uri="{FF2B5EF4-FFF2-40B4-BE49-F238E27FC236}">
                <a16:creationId xmlns:a16="http://schemas.microsoft.com/office/drawing/2014/main" id="{CEA50511-5961-4C13-B3F4-E5B9BD32FF4F}"/>
              </a:ext>
            </a:extLst>
          </p:cNvPr>
          <p:cNvSpPr>
            <a:spLocks noGrp="1" noChangeArrowheads="1"/>
          </p:cNvSpPr>
          <p:nvPr>
            <p:ph type="body" idx="4294967295"/>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972" name="日期占位符 3">
            <a:extLst>
              <a:ext uri="{FF2B5EF4-FFF2-40B4-BE49-F238E27FC236}">
                <a16:creationId xmlns:a16="http://schemas.microsoft.com/office/drawing/2014/main" id="{DCBDECE9-7C86-461E-905E-4F27D9637E3D}"/>
              </a:ext>
            </a:extLst>
          </p:cNvPr>
          <p:cNvSpPr>
            <a:spLocks noGrp="1" noChangeArrowheads="1"/>
          </p:cNvSpPr>
          <p:nvPr>
            <p:ph type="dt" sz="quarter" idx="1"/>
          </p:nvPr>
        </p:nvSpPr>
        <p:spPr>
          <a:noFill/>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fld id="{86E86D39-6559-4AC7-AC69-0489391C2C6B}" type="datetime1">
              <a:rPr lang="zh-CN" altLang="en-US" smtClean="0"/>
              <a:pPr>
                <a:buFont typeface="Arial" panose="020B0604020202020204" pitchFamily="34" charset="0"/>
                <a:buChar char="•"/>
              </a:pPr>
              <a:t>2018/1/9</a:t>
            </a:fld>
            <a:endParaRPr lang="zh-CN" altLang="en-US" sz="1200"/>
          </a:p>
        </p:txBody>
      </p:sp>
      <p:sp>
        <p:nvSpPr>
          <p:cNvPr id="83973" name="灯片编号占位符 4">
            <a:extLst>
              <a:ext uri="{FF2B5EF4-FFF2-40B4-BE49-F238E27FC236}">
                <a16:creationId xmlns:a16="http://schemas.microsoft.com/office/drawing/2014/main" id="{67CF2211-020F-4021-9077-F0449AAFB79A}"/>
              </a:ext>
            </a:extLst>
          </p:cNvPr>
          <p:cNvSpPr>
            <a:spLocks noGrp="1" noChangeArrowheads="1"/>
          </p:cNvSpPr>
          <p:nvPr>
            <p:ph type="sldNum" sz="quarter" idx="5"/>
          </p:nvPr>
        </p:nvSpPr>
        <p:spPr>
          <a:noFill/>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fld id="{C4E1394D-7713-4847-BD19-260B37D624E1}" type="slidenum">
              <a:rPr lang="zh-CN" altLang="en-US" smtClean="0"/>
              <a:pPr>
                <a:buFont typeface="Arial" panose="020B0604020202020204" pitchFamily="34" charset="0"/>
                <a:buChar char="•"/>
              </a:pPr>
              <a:t>24</a:t>
            </a:fld>
            <a:endParaRPr lang="zh-CN" altLang="en-US" sz="1200"/>
          </a:p>
        </p:txBody>
      </p:sp>
    </p:spTree>
    <p:extLst>
      <p:ext uri="{BB962C8B-B14F-4D97-AF65-F5344CB8AC3E}">
        <p14:creationId xmlns:p14="http://schemas.microsoft.com/office/powerpoint/2010/main" val="334169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44EAE958-5EAE-40A3-A6FE-55EDD52BF377}" type="datetime1">
              <a:rPr lang="zh-CN" altLang="en-US"/>
              <a:t>2018/1/9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3A673BF5-2A89-4C15-B4FC-2BBE76DECD86}" type="slidenum">
              <a:rPr lang="zh-CN" altLang="en-US"/>
              <a:t>‹#›</a:t>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84CF7230-8F1D-403F-9498-A91675E2DA98}" type="datetime1">
              <a:rPr lang="zh-CN" altLang="en-US"/>
              <a:t>2018/1/9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CF7AF5E2-14D4-4203-B3B6-AC77BFC2A643}" type="slidenum">
              <a:rPr lang="zh-CN" altLang="en-US"/>
              <a:t>‹#›</a:t>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B57DABF0-A9E6-4F7C-BE66-A2745C8EDD1D}" type="datetime1">
              <a:rPr lang="zh-CN" altLang="en-US"/>
              <a:t>2018/1/9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E8FC9F36-717E-4181-9B0D-A193E97164AF}" type="slidenum">
              <a:rPr lang="zh-CN" altLang="en-US"/>
              <a:t>‹#›</a:t>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8F615F07-D2C8-4EC0-8659-750452FBC750}" type="datetime1">
              <a:rPr lang="zh-CN" altLang="en-US"/>
              <a:t>2018/1/9</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fld id="{CCF7ECE3-7170-4FD3-950E-27E27FD5442C}" type="slidenum">
              <a:rPr lang="zh-CN" altLang="en-US"/>
              <a:t>‹#›</a:t>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BBF0BD45-BE08-459D-8CC9-1D32D297B8D4}" type="datetime1">
              <a:rPr lang="zh-CN" altLang="en-US"/>
              <a:t>2018/1/9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463E69D0-5EFA-4BE0-A7C5-7D16A3DBFFAB}" type="slidenum">
              <a:rPr lang="zh-CN" altLang="en-US"/>
              <a:t>‹#›</a:t>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06C2A88D-2F32-4BCD-919E-63715D20B7AB}" type="datetime1">
              <a:rPr lang="zh-CN" altLang="en-US"/>
              <a:t>2018/1/9</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fld id="{3B0124C2-BFC1-4F32-B3AD-F23CF5AD7F04}" type="slidenum">
              <a:rPr lang="zh-CN" altLang="en-US"/>
              <a:t>‹#›</a:t>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647F2263-5628-47D1-9D3C-924F0BBF7A09}" type="datetime1">
              <a:rPr lang="zh-CN" altLang="en-US"/>
              <a:t>2018/1/9</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60DD2A3C-4401-43FA-9302-0D1EE865FD92}" type="slidenum">
              <a:rPr lang="zh-CN" altLang="en-US"/>
              <a:t>‹#›</a:t>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AA60D9AD-E215-40F0-9AAF-4097FA106A93}" type="datetime1">
              <a:rPr lang="zh-CN" altLang="en-US"/>
              <a:t>2018/1/9</a:t>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a:lvl1pPr>
          </a:lstStyle>
          <a:p>
            <a:fld id="{74D0EDAA-BFB5-4591-8E97-E8B6AC3FD98D}" type="slidenum">
              <a:rPr lang="zh-CN" altLang="en-US"/>
              <a:t>‹#›</a:t>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7DF99E6F-CC6F-4490-A73F-146441178026}" type="datetime1">
              <a:rPr lang="zh-CN" altLang="en-US"/>
              <a:t>2018/1/9</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fld id="{86C6783D-4744-478B-B468-C1E51E802BF9}" type="slidenum">
              <a:rPr lang="zh-CN" altLang="en-US"/>
              <a:t>‹#›</a:t>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7B950486-493B-45B9-B5B1-62B6101556DD}" type="datetime1">
              <a:rPr lang="zh-CN" altLang="en-US"/>
              <a:t>2018/1/9</a:t>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a:lvl1pPr>
          </a:lstStyle>
          <a:p>
            <a:fld id="{3E2A97A2-C159-4339-9CC3-FB9ED30D051A}" type="slidenum">
              <a:rPr lang="zh-CN" altLang="en-US"/>
              <a:t>‹#›</a:t>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160C5E03-F0F8-4A4F-97E0-EF1DF8E76B75}" type="datetime1">
              <a:rPr lang="zh-CN" altLang="en-US"/>
              <a:t>2018/1/9</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4D4DE364-8129-4A22-95D6-E459FAB56EA3}" type="slidenum">
              <a:rPr lang="zh-CN" altLang="en-US"/>
              <a:t>‹#›</a:t>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8F276582-95CD-4991-ADD5-599AD309F648}" type="datetime1">
              <a:rPr lang="zh-CN" altLang="en-US"/>
              <a:t>2018/1/9</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fld id="{318FD20D-7D3F-41BA-AC6E-EF410187B6CA}" type="slidenum">
              <a:rPr lang="zh-CN" altLang="en-US"/>
              <a:t>‹#›</a:t>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矩形 9"/>
          <p:cNvSpPr>
            <a:spLocks noChangeArrowheads="1"/>
          </p:cNvSpPr>
          <p:nvPr/>
        </p:nvSpPr>
        <p:spPr bwMode="auto">
          <a:xfrm>
            <a:off x="-638175" y="6486525"/>
            <a:ext cx="1700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0000"/>
                </a:solidFill>
                <a:latin typeface="Calibri" panose="020F0502020204030204" pitchFamily="34" charset="0"/>
                <a:sym typeface="宋体" panose="02010600030101010101" pitchFamily="2" charset="-122"/>
              </a:rPr>
              <a:t>口令：BBS1113</a:t>
            </a:r>
          </a:p>
        </p:txBody>
      </p:sp>
      <p:sp>
        <p:nvSpPr>
          <p:cNvPr id="1027"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p>
        </p:txBody>
      </p:sp>
      <p:sp>
        <p:nvSpPr>
          <p:cNvPr id="1028"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029"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898989"/>
                </a:solidFill>
              </a:defRPr>
            </a:lvl1pPr>
          </a:lstStyle>
          <a:p>
            <a:pPr>
              <a:defRPr/>
            </a:pPr>
            <a:fld id="{DCE6A5F9-A341-4459-9312-7D95DFBBB1CB}" type="datetime1">
              <a:rPr lang="zh-CN" altLang="en-US"/>
              <a:t>2018/1/9</a:t>
            </a:fld>
            <a:endParaRPr lang="zh-CN" altLang="en-US" sz="1800">
              <a:solidFill>
                <a:schemeClr val="tx1"/>
              </a:solidFill>
            </a:endParaRPr>
          </a:p>
        </p:txBody>
      </p:sp>
      <p:sp>
        <p:nvSpPr>
          <p:cNvPr id="1030"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898989"/>
                </a:solidFill>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fld id="{808FA5D1-D859-4970-AC62-9E88EF81D51C}" type="slidenum">
              <a:rPr lang="zh-CN" altLang="en-US"/>
              <a:t>‹#›</a:t>
            </a:fld>
            <a:endParaRPr lang="zh-CN" altLang="en-US" sz="1800">
              <a:solidFill>
                <a:schemeClr val="tx1"/>
              </a:solidFill>
            </a:endParaRPr>
          </a:p>
        </p:txBody>
      </p:sp>
      <p:sp>
        <p:nvSpPr>
          <p:cNvPr id="1032" name="矩形 6"/>
          <p:cNvSpPr>
            <a:spLocks noChangeArrowheads="1"/>
          </p:cNvSpPr>
          <p:nvPr/>
        </p:nvSpPr>
        <p:spPr bwMode="auto">
          <a:xfrm>
            <a:off x="0" y="0"/>
            <a:ext cx="12192000" cy="6858000"/>
          </a:xfrm>
          <a:prstGeom prst="rect">
            <a:avLst/>
          </a:prstGeom>
          <a:solidFill>
            <a:srgbClr val="FCF8ED"/>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33" name="矩形 7"/>
          <p:cNvSpPr>
            <a:spLocks noChangeArrowheads="1"/>
          </p:cNvSpPr>
          <p:nvPr/>
        </p:nvSpPr>
        <p:spPr bwMode="auto">
          <a:xfrm>
            <a:off x="0" y="6445250"/>
            <a:ext cx="12192000" cy="419100"/>
          </a:xfrm>
          <a:prstGeom prst="rect">
            <a:avLst/>
          </a:prstGeom>
          <a:solidFill>
            <a:srgbClr val="E74C2E"/>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34" name="矩形 8"/>
          <p:cNvSpPr>
            <a:spLocks noChangeArrowheads="1"/>
          </p:cNvSpPr>
          <p:nvPr/>
        </p:nvSpPr>
        <p:spPr bwMode="auto">
          <a:xfrm>
            <a:off x="0" y="6445250"/>
            <a:ext cx="1062038" cy="419100"/>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rapidesign.cn/" TargetMode="Externa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s://zh.wikipedia.org/wiki/%E9%BB%91%E7%9B%92%E6%B5%8B%E8%AF%95" TargetMode="External"/><Relationship Id="rId2" Type="http://schemas.openxmlformats.org/officeDocument/2006/relationships/hyperlink" Target="https://zh.wikipedia.org/wiki/%E7%99%BD%E7%9B%92%E6%B5%8B%E8%AF%95" TargetMode="External"/><Relationship Id="rId1" Type="http://schemas.openxmlformats.org/officeDocument/2006/relationships/slideLayout" Target="../slideLayouts/slideLayout12.xml"/><Relationship Id="rId6" Type="http://schemas.openxmlformats.org/officeDocument/2006/relationships/hyperlink" Target="https://docs.djangoproject.com/en/2.0/" TargetMode="External"/><Relationship Id="rId5" Type="http://schemas.openxmlformats.org/officeDocument/2006/relationships/hyperlink" Target="https://docs.mongodb.com/" TargetMode="Externa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椭圆 8"/>
          <p:cNvSpPr>
            <a:spLocks noChangeArrowheads="1"/>
          </p:cNvSpPr>
          <p:nvPr/>
        </p:nvSpPr>
        <p:spPr bwMode="auto">
          <a:xfrm>
            <a:off x="11550650" y="6496050"/>
            <a:ext cx="298450" cy="300038"/>
          </a:xfrm>
          <a:prstGeom prst="ellipse">
            <a:avLst/>
          </a:prstGeom>
          <a:solidFill>
            <a:srgbClr val="FCF8ED"/>
          </a:solidFill>
          <a:ln>
            <a:noFill/>
          </a:ln>
          <a:extLst>
            <a:ext uri="{91240B29-F687-4F45-9708-019B960494DF}">
              <a14:hiddenLine xmlns:a14="http://schemas.microsoft.com/office/drawing/2010/main" w="12700">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75" name="右箭头 9"/>
          <p:cNvSpPr>
            <a:spLocks noChangeArrowheads="1"/>
          </p:cNvSpPr>
          <p:nvPr/>
        </p:nvSpPr>
        <p:spPr bwMode="auto">
          <a:xfrm>
            <a:off x="11639550" y="6556375"/>
            <a:ext cx="144463" cy="168275"/>
          </a:xfrm>
          <a:prstGeom prst="rightArrow">
            <a:avLst>
              <a:gd name="adj1" fmla="val 50000"/>
              <a:gd name="adj2" fmla="val 50000"/>
            </a:avLst>
          </a:prstGeom>
          <a:solidFill>
            <a:srgbClr val="222A35"/>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76" name="直接连接符 17"/>
          <p:cNvSpPr>
            <a:spLocks noChangeShapeType="1"/>
          </p:cNvSpPr>
          <p:nvPr/>
        </p:nvSpPr>
        <p:spPr bwMode="auto">
          <a:xfrm>
            <a:off x="4776788" y="4632325"/>
            <a:ext cx="2622550"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6350">
                <a:solidFill>
                  <a:srgbClr val="000000"/>
                </a:solidFill>
                <a:round/>
              </a14:hiddenLine>
            </a:ext>
          </a:extLst>
        </p:spPr>
        <p:txBody>
          <a:bodyPr/>
          <a:lstStyle/>
          <a:p>
            <a:endParaRPr lang="zh-CN" altLang="en-US"/>
          </a:p>
        </p:txBody>
      </p:sp>
      <p:sp>
        <p:nvSpPr>
          <p:cNvPr id="3077" name="矩形 2"/>
          <p:cNvSpPr>
            <a:spLocks noChangeArrowheads="1"/>
          </p:cNvSpPr>
          <p:nvPr/>
        </p:nvSpPr>
        <p:spPr bwMode="auto">
          <a:xfrm>
            <a:off x="0" y="104775"/>
            <a:ext cx="1804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000000"/>
                </a:solidFill>
                <a:sym typeface="宋体" panose="02010600030101010101" pitchFamily="2" charset="-122"/>
              </a:rPr>
              <a:t>口令：RAPID708</a:t>
            </a:r>
            <a:endParaRPr lang="zh-CN" altLang="en-US" sz="1800">
              <a:latin typeface="Arial" panose="020B0604020202020204" pitchFamily="34" charset="0"/>
            </a:endParaRPr>
          </a:p>
        </p:txBody>
      </p:sp>
      <p:grpSp>
        <p:nvGrpSpPr>
          <p:cNvPr id="3079" name="组合 1"/>
          <p:cNvGrpSpPr/>
          <p:nvPr/>
        </p:nvGrpSpPr>
        <p:grpSpPr bwMode="auto">
          <a:xfrm>
            <a:off x="6572743" y="4136995"/>
            <a:ext cx="3132138" cy="400110"/>
            <a:chOff x="0" y="0"/>
            <a:chExt cx="2562727" cy="400091"/>
          </a:xfrm>
        </p:grpSpPr>
        <p:sp>
          <p:nvSpPr>
            <p:cNvPr id="3083" name="文本框 23"/>
            <p:cNvSpPr>
              <a:spLocks noChangeArrowheads="1"/>
            </p:cNvSpPr>
            <p:nvPr/>
          </p:nvSpPr>
          <p:spPr bwMode="auto">
            <a:xfrm>
              <a:off x="300790" y="0"/>
              <a:ext cx="1985211" cy="400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en-US" altLang="zh-CN" sz="2000" b="1" dirty="0">
                  <a:solidFill>
                    <a:srgbClr val="131426"/>
                  </a:solidFill>
                  <a:latin typeface="微软雅黑" panose="020B0503020204020204" pitchFamily="34" charset="-122"/>
                  <a:ea typeface="微软雅黑" panose="020B0503020204020204" pitchFamily="34" charset="-122"/>
                  <a:sym typeface="微软雅黑" panose="020B0503020204020204" pitchFamily="34" charset="-122"/>
                </a:rPr>
                <a:t>2018</a:t>
              </a:r>
              <a:r>
                <a:rPr lang="zh-CN" altLang="en-US" sz="2000" b="1" dirty="0">
                  <a:solidFill>
                    <a:srgbClr val="131426"/>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2000" b="1" dirty="0">
                  <a:solidFill>
                    <a:srgbClr val="131426"/>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dirty="0">
                  <a:solidFill>
                    <a:srgbClr val="131426"/>
                  </a:solidFill>
                  <a:latin typeface="微软雅黑" panose="020B0503020204020204" pitchFamily="34" charset="-122"/>
                  <a:ea typeface="微软雅黑" panose="020B0503020204020204" pitchFamily="34" charset="-122"/>
                  <a:sym typeface="微软雅黑" panose="020B0503020204020204" pitchFamily="34" charset="-122"/>
                </a:rPr>
                <a:t>月</a:t>
              </a:r>
              <a:r>
                <a:rPr lang="en-US" altLang="zh-CN" sz="2000" b="1" dirty="0">
                  <a:solidFill>
                    <a:srgbClr val="131426"/>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b="1" dirty="0">
                  <a:solidFill>
                    <a:srgbClr val="131426"/>
                  </a:solidFill>
                  <a:latin typeface="微软雅黑" panose="020B0503020204020204" pitchFamily="34" charset="-122"/>
                  <a:ea typeface="微软雅黑" panose="020B0503020204020204" pitchFamily="34" charset="-122"/>
                  <a:sym typeface="微软雅黑" panose="020B0503020204020204" pitchFamily="34" charset="-122"/>
                </a:rPr>
                <a:t>日</a:t>
              </a:r>
            </a:p>
          </p:txBody>
        </p:sp>
        <p:sp>
          <p:nvSpPr>
            <p:cNvPr id="3084" name="直接连接符 29"/>
            <p:cNvSpPr>
              <a:spLocks noChangeShapeType="1"/>
            </p:cNvSpPr>
            <p:nvPr/>
          </p:nvSpPr>
          <p:spPr bwMode="auto">
            <a:xfrm>
              <a:off x="0" y="179812"/>
              <a:ext cx="288758" cy="1"/>
            </a:xfrm>
            <a:prstGeom prst="line">
              <a:avLst/>
            </a:prstGeom>
            <a:noFill/>
            <a:ln w="6350">
              <a:solidFill>
                <a:srgbClr val="131426"/>
              </a:solidFill>
              <a:bevel/>
            </a:ln>
            <a:extLst>
              <a:ext uri="{909E8E84-426E-40DD-AFC4-6F175D3DCCD1}">
                <a14:hiddenFill xmlns:a14="http://schemas.microsoft.com/office/drawing/2010/main">
                  <a:noFill/>
                </a14:hiddenFill>
              </a:ext>
            </a:extLst>
          </p:spPr>
          <p:txBody>
            <a:bodyPr/>
            <a:lstStyle/>
            <a:p>
              <a:endParaRPr lang="zh-CN" altLang="en-US"/>
            </a:p>
          </p:txBody>
        </p:sp>
        <p:sp>
          <p:nvSpPr>
            <p:cNvPr id="3085" name="直接连接符 30"/>
            <p:cNvSpPr>
              <a:spLocks noChangeShapeType="1"/>
            </p:cNvSpPr>
            <p:nvPr/>
          </p:nvSpPr>
          <p:spPr bwMode="auto">
            <a:xfrm>
              <a:off x="2273969" y="167781"/>
              <a:ext cx="288758" cy="1"/>
            </a:xfrm>
            <a:prstGeom prst="line">
              <a:avLst/>
            </a:prstGeom>
            <a:noFill/>
            <a:ln w="6350">
              <a:solidFill>
                <a:srgbClr val="131426"/>
              </a:solidFill>
              <a:bevel/>
            </a:ln>
            <a:extLst>
              <a:ext uri="{909E8E84-426E-40DD-AFC4-6F175D3DCCD1}">
                <a14:hiddenFill xmlns:a14="http://schemas.microsoft.com/office/drawing/2010/main">
                  <a:noFill/>
                </a14:hiddenFill>
              </a:ext>
            </a:extLst>
          </p:spPr>
          <p:txBody>
            <a:bodyPr/>
            <a:lstStyle/>
            <a:p>
              <a:endParaRPr lang="zh-CN" altLang="en-US"/>
            </a:p>
          </p:txBody>
        </p:sp>
      </p:grpSp>
      <p:sp>
        <p:nvSpPr>
          <p:cNvPr id="2" name="任意多边形 14"/>
          <p:cNvSpPr>
            <a:spLocks noChangeArrowheads="1"/>
          </p:cNvSpPr>
          <p:nvPr/>
        </p:nvSpPr>
        <p:spPr bwMode="auto">
          <a:xfrm>
            <a:off x="0" y="0"/>
            <a:ext cx="12192000" cy="3101975"/>
          </a:xfrm>
          <a:custGeom>
            <a:avLst/>
            <a:gdLst>
              <a:gd name="T0" fmla="*/ 0 w 12192000"/>
              <a:gd name="T1" fmla="*/ 0 h 3101556"/>
              <a:gd name="T2" fmla="*/ 12192000 w 12192000"/>
              <a:gd name="T3" fmla="*/ 0 h 3101556"/>
              <a:gd name="T4" fmla="*/ 12192000 w 12192000"/>
              <a:gd name="T5" fmla="*/ 3104489 h 3101556"/>
              <a:gd name="T6" fmla="*/ 4152453 w 12192000"/>
              <a:gd name="T7" fmla="*/ 3104489 h 3101556"/>
              <a:gd name="T8" fmla="*/ 4130878 w 12192000"/>
              <a:gd name="T9" fmla="*/ 2890263 h 3101556"/>
              <a:gd name="T10" fmla="*/ 2875546 w 12192000"/>
              <a:gd name="T11" fmla="*/ 1866172 h 3101556"/>
              <a:gd name="T12" fmla="*/ 1620215 w 12192000"/>
              <a:gd name="T13" fmla="*/ 2890263 h 3101556"/>
              <a:gd name="T14" fmla="*/ 1598640 w 12192000"/>
              <a:gd name="T15" fmla="*/ 3104489 h 3101556"/>
              <a:gd name="T16" fmla="*/ 0 w 12192000"/>
              <a:gd name="T17" fmla="*/ 3104489 h 3101556"/>
              <a:gd name="T18" fmla="*/ 0 w 12192000"/>
              <a:gd name="T19" fmla="*/ 0 h 31015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92000" h="3101556">
                <a:moveTo>
                  <a:pt x="0" y="0"/>
                </a:moveTo>
                <a:lnTo>
                  <a:pt x="12192000" y="0"/>
                </a:lnTo>
                <a:lnTo>
                  <a:pt x="12192000" y="3101556"/>
                </a:lnTo>
                <a:lnTo>
                  <a:pt x="4152453" y="3101556"/>
                </a:lnTo>
                <a:lnTo>
                  <a:pt x="4130878" y="2887533"/>
                </a:lnTo>
                <a:cubicBezTo>
                  <a:pt x="4011395" y="2303637"/>
                  <a:pt x="3494765" y="1864408"/>
                  <a:pt x="2875546" y="1864408"/>
                </a:cubicBezTo>
                <a:cubicBezTo>
                  <a:pt x="2256328" y="1864408"/>
                  <a:pt x="1739697" y="2303637"/>
                  <a:pt x="1620215" y="2887533"/>
                </a:cubicBezTo>
                <a:lnTo>
                  <a:pt x="1598640" y="3101556"/>
                </a:lnTo>
                <a:lnTo>
                  <a:pt x="0" y="3101556"/>
                </a:lnTo>
                <a:lnTo>
                  <a:pt x="0" y="0"/>
                </a:lnTo>
                <a:close/>
              </a:path>
            </a:pathLst>
          </a:custGeom>
          <a:solidFill>
            <a:srgbClr val="131426"/>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3" name="文本框 22"/>
          <p:cNvSpPr>
            <a:spLocks noChangeArrowheads="1"/>
          </p:cNvSpPr>
          <p:nvPr/>
        </p:nvSpPr>
        <p:spPr bwMode="auto">
          <a:xfrm>
            <a:off x="5539816" y="2167523"/>
            <a:ext cx="516555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zh-CN" altLang="en-US" sz="5400" b="1" dirty="0">
                <a:solidFill>
                  <a:srgbClr val="FCF8ED"/>
                </a:solidFill>
                <a:latin typeface="微软雅黑" panose="020B0503020204020204" pitchFamily="34" charset="-122"/>
                <a:ea typeface="微软雅黑" panose="020B0503020204020204" pitchFamily="34" charset="-122"/>
                <a:sym typeface="微软雅黑" panose="020B0503020204020204" pitchFamily="34" charset="-122"/>
              </a:rPr>
              <a:t>电商营销平台</a:t>
            </a:r>
            <a:endParaRPr lang="en-US" altLang="zh-CN" sz="5400" b="1" dirty="0">
              <a:solidFill>
                <a:srgbClr val="FCF8ED"/>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lnSpc>
                <a:spcPct val="100000"/>
              </a:lnSpc>
              <a:spcBef>
                <a:spcPct val="0"/>
              </a:spcBef>
              <a:buFont typeface="Arial" panose="020B0604020202020204" pitchFamily="34" charset="0"/>
              <a:buNone/>
            </a:pPr>
            <a:r>
              <a:rPr lang="zh-CN" altLang="en-US" sz="5400" b="1" dirty="0">
                <a:solidFill>
                  <a:srgbClr val="131426"/>
                </a:solidFill>
                <a:latin typeface="微软雅黑" panose="020B0503020204020204" pitchFamily="34" charset="-122"/>
                <a:ea typeface="微软雅黑" panose="020B0503020204020204" pitchFamily="34" charset="-122"/>
                <a:sym typeface="微软雅黑" panose="020B0503020204020204" pitchFamily="34" charset="-122"/>
              </a:rPr>
              <a:t>总评审</a:t>
            </a:r>
          </a:p>
        </p:txBody>
      </p:sp>
      <p:pic>
        <p:nvPicPr>
          <p:cNvPr id="3081" name="图片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885" y="1918505"/>
            <a:ext cx="2426305" cy="2366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 name="文本框 58"/>
          <p:cNvSpPr>
            <a:spLocks noChangeArrowheads="1"/>
          </p:cNvSpPr>
          <p:nvPr/>
        </p:nvSpPr>
        <p:spPr bwMode="auto">
          <a:xfrm>
            <a:off x="1824038" y="4337050"/>
            <a:ext cx="2032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en-US" altLang="zh-CN" sz="2400">
                <a:latin typeface="微软雅黑" panose="020B0503020204020204" pitchFamily="34" charset="-122"/>
                <a:ea typeface="微软雅黑" panose="020B0503020204020204" pitchFamily="34" charset="-122"/>
                <a:sym typeface="Arial" panose="020B0604020202020204" pitchFamily="34" charset="0"/>
              </a:rPr>
              <a:t>2017SE-G03</a:t>
            </a:r>
          </a:p>
          <a:p>
            <a:pPr algn="dist" eaLnBrk="1" hangingPunct="1">
              <a:lnSpc>
                <a:spcPct val="100000"/>
              </a:lnSpc>
              <a:spcBef>
                <a:spcPct val="0"/>
              </a:spcBef>
              <a:buFont typeface="Arial" panose="020B0604020202020204" pitchFamily="34" charset="0"/>
              <a:buNone/>
            </a:pPr>
            <a:r>
              <a:rPr lang="zh-CN" altLang="en-US" sz="2400">
                <a:latin typeface="微软雅黑" panose="020B0503020204020204" pitchFamily="34" charset="-122"/>
                <a:ea typeface="微软雅黑" panose="020B0503020204020204" pitchFamily="34" charset="-122"/>
                <a:sym typeface="Arial" panose="020B0604020202020204" pitchFamily="34" charset="0"/>
              </a:rPr>
              <a:t>组长：陈董锴</a:t>
            </a:r>
            <a:endParaRPr lang="en-US" altLang="zh-CN" sz="2400">
              <a:latin typeface="微软雅黑" panose="020B0503020204020204" pitchFamily="34" charset="-122"/>
              <a:ea typeface="微软雅黑" panose="020B0503020204020204" pitchFamily="34" charset="-122"/>
              <a:sym typeface="Arial" panose="020B0604020202020204" pitchFamily="34" charset="0"/>
            </a:endParaRPr>
          </a:p>
          <a:p>
            <a:pPr algn="dist" eaLnBrk="1" hangingPunct="1">
              <a:lnSpc>
                <a:spcPct val="100000"/>
              </a:lnSpc>
              <a:spcBef>
                <a:spcPct val="0"/>
              </a:spcBef>
              <a:buFont typeface="Arial" panose="020B0604020202020204" pitchFamily="34" charset="0"/>
              <a:buNone/>
            </a:pPr>
            <a:r>
              <a:rPr lang="zh-CN" altLang="en-US" sz="2400">
                <a:latin typeface="微软雅黑" panose="020B0503020204020204" pitchFamily="34" charset="-122"/>
                <a:ea typeface="微软雅黑" panose="020B0503020204020204" pitchFamily="34" charset="-122"/>
                <a:sym typeface="Arial" panose="020B0604020202020204" pitchFamily="34" charset="0"/>
              </a:rPr>
              <a:t>组员：吴安之</a:t>
            </a:r>
            <a:endParaRPr lang="en-US" altLang="zh-CN" sz="2400">
              <a:latin typeface="微软雅黑" panose="020B0503020204020204" pitchFamily="34" charset="-122"/>
              <a:ea typeface="微软雅黑" panose="020B0503020204020204" pitchFamily="34" charset="-122"/>
              <a:sym typeface="Arial" panose="020B0604020202020204" pitchFamily="34" charset="0"/>
            </a:endParaRPr>
          </a:p>
          <a:p>
            <a:pPr algn="dist" eaLnBrk="1" hangingPunct="1">
              <a:lnSpc>
                <a:spcPct val="100000"/>
              </a:lnSpc>
              <a:spcBef>
                <a:spcPct val="0"/>
              </a:spcBef>
              <a:buFont typeface="Arial" panose="020B0604020202020204" pitchFamily="34" charset="0"/>
              <a:buNone/>
            </a:pPr>
            <a:r>
              <a:rPr lang="en-US" altLang="zh-CN" sz="2400">
                <a:latin typeface="微软雅黑" panose="020B0503020204020204" pitchFamily="34" charset="-122"/>
                <a:ea typeface="微软雅黑" panose="020B0503020204020204" pitchFamily="34" charset="-122"/>
                <a:sym typeface="Arial" panose="020B0604020202020204" pitchFamily="34" charset="0"/>
              </a:rPr>
              <a:t>	</a:t>
            </a:r>
            <a:r>
              <a:rPr lang="zh-CN" altLang="en-US" sz="2400">
                <a:latin typeface="微软雅黑" panose="020B0503020204020204" pitchFamily="34" charset="-122"/>
                <a:ea typeface="微软雅黑" panose="020B0503020204020204" pitchFamily="34" charset="-122"/>
                <a:sym typeface="Arial" panose="020B0604020202020204" pitchFamily="34" charset="0"/>
              </a:rPr>
              <a:t>吕莉</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1+#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900"/>
                            </p:stCondLst>
                            <p:childTnLst>
                              <p:par>
                                <p:cTn id="10" presetID="12" presetClass="entr" presetSubtype="2" fill="hold" nodeType="afterEffect">
                                  <p:stCondLst>
                                    <p:cond delay="0"/>
                                  </p:stCondLst>
                                  <p:childTnLst>
                                    <p:set>
                                      <p:cBhvr>
                                        <p:cTn id="11" dur="1" fill="hold">
                                          <p:stCondLst>
                                            <p:cond delay="0"/>
                                          </p:stCondLst>
                                        </p:cTn>
                                        <p:tgtEl>
                                          <p:spTgt spid="3079"/>
                                        </p:tgtEl>
                                        <p:attrNameLst>
                                          <p:attrName>style.visibility</p:attrName>
                                        </p:attrNameLst>
                                      </p:cBhvr>
                                      <p:to>
                                        <p:strVal val="visible"/>
                                      </p:to>
                                    </p:set>
                                    <p:anim calcmode="lin" valueType="num">
                                      <p:cBhvr>
                                        <p:cTn id="12" dur="250"/>
                                        <p:tgtEl>
                                          <p:spTgt spid="3079"/>
                                        </p:tgtEl>
                                        <p:attrNameLst>
                                          <p:attrName>ppt_x</p:attrName>
                                        </p:attrNameLst>
                                      </p:cBhvr>
                                      <p:tavLst>
                                        <p:tav tm="0">
                                          <p:val>
                                            <p:strVal val="#ppt_x+#ppt_w*1.125000"/>
                                          </p:val>
                                        </p:tav>
                                        <p:tav tm="100000">
                                          <p:val>
                                            <p:strVal val="#ppt_x"/>
                                          </p:val>
                                        </p:tav>
                                      </p:tavLst>
                                    </p:anim>
                                    <p:animEffect filter="wipe(left)">
                                      <p:cBhvr>
                                        <p:cTn id="13" dur="250"/>
                                        <p:tgtEl>
                                          <p:spTgt spid="3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2018/1/9</a:t>
            </a:fld>
            <a:endParaRPr lang="zh-CN" altLang="en-US" sz="1800"/>
          </a:p>
        </p:txBody>
      </p:sp>
      <p:grpSp>
        <p:nvGrpSpPr>
          <p:cNvPr id="6" name="组合 3"/>
          <p:cNvGrpSpPr/>
          <p:nvPr/>
        </p:nvGrpSpPr>
        <p:grpSpPr bwMode="auto">
          <a:xfrm>
            <a:off x="0" y="619125"/>
            <a:ext cx="3931920" cy="493713"/>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248543" y="18673"/>
              <a:ext cx="2533939"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项目计划与实际进度</a:t>
              </a:r>
              <a:endParaRPr lang="zh-CN" altLang="en-US"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23284AA3-FC3F-42E0-B8F7-4D8A600319DD}"/>
              </a:ext>
            </a:extLst>
          </p:cNvPr>
          <p:cNvPicPr>
            <a:picLocks noChangeAspect="1"/>
          </p:cNvPicPr>
          <p:nvPr/>
        </p:nvPicPr>
        <p:blipFill>
          <a:blip r:embed="rId3"/>
          <a:stretch>
            <a:fillRect/>
          </a:stretch>
        </p:blipFill>
        <p:spPr>
          <a:xfrm>
            <a:off x="574391" y="1282589"/>
            <a:ext cx="11043218" cy="4292821"/>
          </a:xfrm>
          <a:prstGeom prst="rect">
            <a:avLst/>
          </a:prstGeom>
        </p:spPr>
      </p:pic>
    </p:spTree>
    <p:extLst>
      <p:ext uri="{BB962C8B-B14F-4D97-AF65-F5344CB8AC3E}">
        <p14:creationId xmlns:p14="http://schemas.microsoft.com/office/powerpoint/2010/main" val="17208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2018/1/9</a:t>
            </a:fld>
            <a:endParaRPr lang="zh-CN" altLang="en-US" sz="1800"/>
          </a:p>
        </p:txBody>
      </p:sp>
      <p:grpSp>
        <p:nvGrpSpPr>
          <p:cNvPr id="6" name="组合 3"/>
          <p:cNvGrpSpPr/>
          <p:nvPr/>
        </p:nvGrpSpPr>
        <p:grpSpPr bwMode="auto">
          <a:xfrm>
            <a:off x="0" y="619125"/>
            <a:ext cx="3931920" cy="493713"/>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248543" y="18673"/>
              <a:ext cx="2533939"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项目计划与实际进度</a:t>
              </a:r>
              <a:endParaRPr lang="zh-CN" altLang="en-US"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757FEF33-1B82-45BA-8E8C-9EE1FCD921A7}"/>
              </a:ext>
            </a:extLst>
          </p:cNvPr>
          <p:cNvPicPr>
            <a:picLocks noChangeAspect="1"/>
          </p:cNvPicPr>
          <p:nvPr/>
        </p:nvPicPr>
        <p:blipFill>
          <a:blip r:embed="rId3"/>
          <a:stretch>
            <a:fillRect/>
          </a:stretch>
        </p:blipFill>
        <p:spPr>
          <a:xfrm>
            <a:off x="590266" y="1099472"/>
            <a:ext cx="10328559" cy="4036991"/>
          </a:xfrm>
          <a:prstGeom prst="rect">
            <a:avLst/>
          </a:prstGeom>
        </p:spPr>
      </p:pic>
      <p:pic>
        <p:nvPicPr>
          <p:cNvPr id="4" name="图片 3">
            <a:extLst>
              <a:ext uri="{FF2B5EF4-FFF2-40B4-BE49-F238E27FC236}">
                <a16:creationId xmlns:a16="http://schemas.microsoft.com/office/drawing/2014/main" id="{AF205446-A329-4A2C-8781-687F203B23F9}"/>
              </a:ext>
            </a:extLst>
          </p:cNvPr>
          <p:cNvPicPr>
            <a:picLocks noChangeAspect="1"/>
          </p:cNvPicPr>
          <p:nvPr/>
        </p:nvPicPr>
        <p:blipFill>
          <a:blip r:embed="rId4"/>
          <a:stretch>
            <a:fillRect/>
          </a:stretch>
        </p:blipFill>
        <p:spPr>
          <a:xfrm>
            <a:off x="590266" y="4538559"/>
            <a:ext cx="11011466" cy="2000353"/>
          </a:xfrm>
          <a:prstGeom prst="rect">
            <a:avLst/>
          </a:prstGeom>
        </p:spPr>
      </p:pic>
    </p:spTree>
    <p:extLst>
      <p:ext uri="{BB962C8B-B14F-4D97-AF65-F5344CB8AC3E}">
        <p14:creationId xmlns:p14="http://schemas.microsoft.com/office/powerpoint/2010/main" val="38471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2018/1/9</a:t>
            </a:fld>
            <a:endParaRPr lang="zh-CN" altLang="en-US" sz="1800"/>
          </a:p>
        </p:txBody>
      </p:sp>
      <p:grpSp>
        <p:nvGrpSpPr>
          <p:cNvPr id="6" name="组合 3"/>
          <p:cNvGrpSpPr/>
          <p:nvPr/>
        </p:nvGrpSpPr>
        <p:grpSpPr bwMode="auto">
          <a:xfrm>
            <a:off x="0" y="619125"/>
            <a:ext cx="3931920" cy="493713"/>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248543" y="18673"/>
              <a:ext cx="2533939"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项目计划与实际进度</a:t>
              </a:r>
              <a:endParaRPr lang="zh-CN" altLang="en-US"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DE377DB6-9F1D-4474-887B-72BBA03DE8E5}"/>
              </a:ext>
            </a:extLst>
          </p:cNvPr>
          <p:cNvPicPr>
            <a:picLocks noChangeAspect="1"/>
          </p:cNvPicPr>
          <p:nvPr/>
        </p:nvPicPr>
        <p:blipFill>
          <a:blip r:embed="rId3"/>
          <a:stretch>
            <a:fillRect/>
          </a:stretch>
        </p:blipFill>
        <p:spPr>
          <a:xfrm>
            <a:off x="1417218" y="1131520"/>
            <a:ext cx="9041232" cy="3806835"/>
          </a:xfrm>
          <a:prstGeom prst="rect">
            <a:avLst/>
          </a:prstGeom>
        </p:spPr>
      </p:pic>
    </p:spTree>
    <p:extLst>
      <p:ext uri="{BB962C8B-B14F-4D97-AF65-F5344CB8AC3E}">
        <p14:creationId xmlns:p14="http://schemas.microsoft.com/office/powerpoint/2010/main" val="263169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2018/1/9</a:t>
            </a:fld>
            <a:endParaRPr lang="zh-CN" altLang="en-US" sz="1800"/>
          </a:p>
        </p:txBody>
      </p:sp>
      <p:grpSp>
        <p:nvGrpSpPr>
          <p:cNvPr id="6" name="组合 3"/>
          <p:cNvGrpSpPr/>
          <p:nvPr/>
        </p:nvGrpSpPr>
        <p:grpSpPr bwMode="auto">
          <a:xfrm>
            <a:off x="0" y="619125"/>
            <a:ext cx="3370263" cy="493713"/>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747696" y="19103"/>
              <a:ext cx="1987711"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技术可行性</a:t>
              </a:r>
              <a:endParaRPr lang="zh-CN" altLang="en-US"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F3DFEDAE-B211-4FA9-92B1-9D0676900288}"/>
              </a:ext>
            </a:extLst>
          </p:cNvPr>
          <p:cNvSpPr/>
          <p:nvPr/>
        </p:nvSpPr>
        <p:spPr>
          <a:xfrm>
            <a:off x="726778" y="1866305"/>
            <a:ext cx="4017334" cy="4947316"/>
          </a:xfrm>
          <a:prstGeom prst="rect">
            <a:avLst/>
          </a:prstGeom>
        </p:spPr>
        <p:txBody>
          <a:bodyPr wrap="square">
            <a:spAutoFit/>
          </a:bodyPr>
          <a:lstStyle/>
          <a:p>
            <a:pPr>
              <a:lnSpc>
                <a:spcPct val="150000"/>
              </a:lnSpc>
              <a:spcAft>
                <a:spcPts val="0"/>
              </a:spcAft>
            </a:pPr>
            <a:r>
              <a:rPr lang="en-US" altLang="zh-CN" kern="100" dirty="0">
                <a:solidFill>
                  <a:srgbClr val="000000"/>
                </a:solidFill>
                <a:latin typeface="宋体" panose="02010600030101010101" pitchFamily="2" charset="-122"/>
                <a:cs typeface="宋体" panose="02010600030101010101" pitchFamily="2" charset="-122"/>
              </a:rPr>
              <a:t>Django</a:t>
            </a:r>
            <a:br>
              <a:rPr lang="en-US" altLang="zh-CN" kern="100" dirty="0">
                <a:solidFill>
                  <a:srgbClr val="000000"/>
                </a:solidFill>
                <a:latin typeface="宋体" panose="02010600030101010101" pitchFamily="2" charset="-122"/>
                <a:cs typeface="宋体" panose="02010600030101010101" pitchFamily="2" charset="-122"/>
              </a:rPr>
            </a:br>
            <a:r>
              <a:rPr lang="en-US" altLang="zh-CN" kern="100" dirty="0" err="1">
                <a:solidFill>
                  <a:srgbClr val="000000"/>
                </a:solidFill>
                <a:latin typeface="宋体" panose="02010600030101010101" pitchFamily="2" charset="-122"/>
                <a:cs typeface="宋体" panose="02010600030101010101" pitchFamily="2" charset="-122"/>
              </a:rPr>
              <a:t>Python+Apache+Django+MongoDB</a:t>
            </a:r>
            <a:br>
              <a:rPr lang="en-US" altLang="zh-CN" kern="100" dirty="0">
                <a:solidFill>
                  <a:srgbClr val="000000"/>
                </a:solidFill>
                <a:latin typeface="宋体" panose="02010600030101010101" pitchFamily="2" charset="-122"/>
                <a:cs typeface="宋体" panose="02010600030101010101" pitchFamily="2" charset="-122"/>
              </a:rPr>
            </a:br>
            <a:r>
              <a:rPr lang="zh-CN" altLang="zh-CN" kern="100" dirty="0">
                <a:solidFill>
                  <a:srgbClr val="000000"/>
                </a:solidFill>
                <a:latin typeface="Times New Roman" panose="02020603050405020304" pitchFamily="18" charset="0"/>
                <a:cs typeface="宋体" panose="02010600030101010101" pitchFamily="2" charset="-122"/>
              </a:rPr>
              <a:t>优点：</a:t>
            </a:r>
            <a:br>
              <a:rPr lang="en-US" altLang="zh-CN" kern="100" dirty="0">
                <a:solidFill>
                  <a:srgbClr val="000000"/>
                </a:solidFill>
                <a:latin typeface="Times New Roman" panose="02020603050405020304" pitchFamily="18" charset="0"/>
                <a:cs typeface="宋体" panose="02010600030101010101" pitchFamily="2" charset="-122"/>
              </a:rPr>
            </a:br>
            <a:r>
              <a:rPr lang="en-US" altLang="zh-CN" kern="100" dirty="0">
                <a:solidFill>
                  <a:srgbClr val="000000"/>
                </a:solidFill>
                <a:latin typeface="Times New Roman" panose="02020603050405020304" pitchFamily="18" charset="0"/>
                <a:cs typeface="宋体" panose="02010600030101010101" pitchFamily="2" charset="-122"/>
              </a:rPr>
              <a:t>1.</a:t>
            </a:r>
            <a:r>
              <a:rPr lang="zh-CN" altLang="zh-CN" kern="100" dirty="0">
                <a:solidFill>
                  <a:srgbClr val="000000"/>
                </a:solidFill>
                <a:latin typeface="Times New Roman" panose="02020603050405020304" pitchFamily="18" charset="0"/>
                <a:cs typeface="宋体" panose="02010600030101010101" pitchFamily="2" charset="-122"/>
              </a:rPr>
              <a:t>功能框架清晰</a:t>
            </a:r>
            <a:br>
              <a:rPr lang="en-US" altLang="zh-CN" kern="100" dirty="0">
                <a:solidFill>
                  <a:srgbClr val="000000"/>
                </a:solidFill>
                <a:latin typeface="Times New Roman" panose="02020603050405020304" pitchFamily="18" charset="0"/>
                <a:cs typeface="宋体" panose="02010600030101010101" pitchFamily="2" charset="-122"/>
              </a:rPr>
            </a:br>
            <a:r>
              <a:rPr lang="en-US" altLang="zh-CN" kern="100" dirty="0">
                <a:solidFill>
                  <a:srgbClr val="000000"/>
                </a:solidFill>
                <a:latin typeface="Times New Roman" panose="02020603050405020304" pitchFamily="18" charset="0"/>
                <a:cs typeface="宋体" panose="02010600030101010101" pitchFamily="2" charset="-122"/>
              </a:rPr>
              <a:t>2.</a:t>
            </a:r>
            <a:r>
              <a:rPr lang="zh-CN" altLang="zh-CN" kern="100" dirty="0">
                <a:solidFill>
                  <a:srgbClr val="000000"/>
                </a:solidFill>
                <a:latin typeface="Times New Roman" panose="02020603050405020304" pitchFamily="18" charset="0"/>
                <a:cs typeface="宋体" panose="02010600030101010101" pitchFamily="2" charset="-122"/>
              </a:rPr>
              <a:t>编码量小、开发效率高</a:t>
            </a:r>
            <a:br>
              <a:rPr lang="en-US" altLang="zh-CN" kern="100" dirty="0">
                <a:solidFill>
                  <a:srgbClr val="000000"/>
                </a:solidFill>
                <a:latin typeface="Times New Roman" panose="02020603050405020304" pitchFamily="18" charset="0"/>
                <a:cs typeface="宋体" panose="02010600030101010101" pitchFamily="2" charset="-122"/>
              </a:rPr>
            </a:br>
            <a:r>
              <a:rPr lang="en-US" altLang="zh-CN" kern="100" dirty="0">
                <a:solidFill>
                  <a:srgbClr val="000000"/>
                </a:solidFill>
                <a:latin typeface="Times New Roman" panose="02020603050405020304" pitchFamily="18" charset="0"/>
                <a:cs typeface="宋体" panose="02010600030101010101" pitchFamily="2" charset="-122"/>
              </a:rPr>
              <a:t>3.</a:t>
            </a:r>
            <a:r>
              <a:rPr lang="zh-CN" altLang="zh-CN" kern="100" dirty="0">
                <a:solidFill>
                  <a:srgbClr val="000000"/>
                </a:solidFill>
                <a:latin typeface="Times New Roman" panose="02020603050405020304" pitchFamily="18" charset="0"/>
                <a:cs typeface="宋体" panose="02010600030101010101" pitchFamily="2" charset="-122"/>
              </a:rPr>
              <a:t>有现成模版减少</a:t>
            </a:r>
            <a:r>
              <a:rPr lang="en-US" altLang="zh-CN" kern="100" dirty="0">
                <a:solidFill>
                  <a:srgbClr val="000000"/>
                </a:solidFill>
                <a:latin typeface="Times New Roman" panose="02020603050405020304" pitchFamily="18" charset="0"/>
                <a:cs typeface="宋体" panose="02010600030101010101" pitchFamily="2" charset="-122"/>
              </a:rPr>
              <a:t>UI</a:t>
            </a:r>
            <a:r>
              <a:rPr lang="zh-CN" altLang="zh-CN" kern="100" dirty="0">
                <a:solidFill>
                  <a:srgbClr val="000000"/>
                </a:solidFill>
                <a:latin typeface="Times New Roman" panose="02020603050405020304" pitchFamily="18" charset="0"/>
                <a:cs typeface="宋体" panose="02010600030101010101" pitchFamily="2" charset="-122"/>
              </a:rPr>
              <a:t>工作量</a:t>
            </a:r>
            <a:br>
              <a:rPr lang="en-US" altLang="zh-CN" kern="100" dirty="0">
                <a:solidFill>
                  <a:srgbClr val="000000"/>
                </a:solidFill>
                <a:latin typeface="Times New Roman" panose="02020603050405020304" pitchFamily="18" charset="0"/>
                <a:cs typeface="宋体" panose="02010600030101010101" pitchFamily="2" charset="-122"/>
              </a:rPr>
            </a:br>
            <a:r>
              <a:rPr lang="en-US" altLang="zh-CN" kern="100" dirty="0">
                <a:solidFill>
                  <a:srgbClr val="000000"/>
                </a:solidFill>
                <a:latin typeface="Times New Roman" panose="02020603050405020304" pitchFamily="18" charset="0"/>
                <a:cs typeface="宋体" panose="02010600030101010101" pitchFamily="2" charset="-122"/>
              </a:rPr>
              <a:t>4.</a:t>
            </a:r>
            <a:r>
              <a:rPr lang="zh-CN" altLang="zh-CN" kern="100" dirty="0">
                <a:solidFill>
                  <a:srgbClr val="000000"/>
                </a:solidFill>
                <a:latin typeface="Times New Roman" panose="02020603050405020304" pitchFamily="18" charset="0"/>
                <a:cs typeface="宋体" panose="02010600030101010101" pitchFamily="2" charset="-122"/>
              </a:rPr>
              <a:t>国外网站开发应用选型热点</a:t>
            </a:r>
            <a:br>
              <a:rPr lang="en-US" altLang="zh-CN" kern="100" dirty="0">
                <a:solidFill>
                  <a:srgbClr val="000000"/>
                </a:solidFill>
                <a:latin typeface="Times New Roman" panose="02020603050405020304" pitchFamily="18" charset="0"/>
                <a:cs typeface="宋体" panose="02010600030101010101" pitchFamily="2" charset="-122"/>
              </a:rPr>
            </a:br>
            <a:r>
              <a:rPr lang="en-US" altLang="zh-CN" kern="100" dirty="0">
                <a:solidFill>
                  <a:srgbClr val="000000"/>
                </a:solidFill>
                <a:latin typeface="Times New Roman" panose="02020603050405020304" pitchFamily="18" charset="0"/>
                <a:cs typeface="宋体" panose="02010600030101010101" pitchFamily="2" charset="-122"/>
              </a:rPr>
              <a:t>5.</a:t>
            </a:r>
            <a:r>
              <a:rPr lang="zh-CN" altLang="zh-CN" kern="100" dirty="0">
                <a:solidFill>
                  <a:srgbClr val="000000"/>
                </a:solidFill>
                <a:latin typeface="Times New Roman" panose="02020603050405020304" pitchFamily="18" charset="0"/>
                <a:cs typeface="宋体" panose="02010600030101010101" pitchFamily="2" charset="-122"/>
              </a:rPr>
              <a:t>可交流资源多</a:t>
            </a:r>
            <a:br>
              <a:rPr lang="en-US" altLang="zh-CN" kern="100" dirty="0">
                <a:solidFill>
                  <a:srgbClr val="000000"/>
                </a:solidFill>
                <a:latin typeface="Times New Roman" panose="02020603050405020304" pitchFamily="18" charset="0"/>
                <a:cs typeface="宋体" panose="02010600030101010101" pitchFamily="2" charset="-122"/>
              </a:rPr>
            </a:br>
            <a:r>
              <a:rPr lang="en-US" altLang="zh-CN" kern="100" dirty="0">
                <a:solidFill>
                  <a:srgbClr val="000000"/>
                </a:solidFill>
                <a:latin typeface="Times New Roman" panose="02020603050405020304" pitchFamily="18" charset="0"/>
                <a:cs typeface="宋体" panose="02010600030101010101" pitchFamily="2" charset="-122"/>
              </a:rPr>
              <a:t>6.</a:t>
            </a:r>
            <a:r>
              <a:rPr lang="zh-CN" altLang="zh-CN" kern="100" dirty="0">
                <a:solidFill>
                  <a:srgbClr val="000000"/>
                </a:solidFill>
                <a:latin typeface="Times New Roman" panose="02020603050405020304" pitchFamily="18" charset="0"/>
                <a:cs typeface="宋体" panose="02010600030101010101" pitchFamily="2" charset="-122"/>
              </a:rPr>
              <a:t>在迅速发展中</a:t>
            </a:r>
            <a:br>
              <a:rPr lang="en-US" altLang="zh-CN" kern="100" dirty="0">
                <a:solidFill>
                  <a:srgbClr val="000000"/>
                </a:solidFill>
                <a:latin typeface="Times New Roman" panose="02020603050405020304" pitchFamily="18" charset="0"/>
                <a:cs typeface="宋体" panose="02010600030101010101" pitchFamily="2" charset="-122"/>
              </a:rPr>
            </a:br>
            <a:br>
              <a:rPr lang="en-US" altLang="zh-CN" kern="100" dirty="0">
                <a:solidFill>
                  <a:srgbClr val="000000"/>
                </a:solidFill>
                <a:latin typeface="Times New Roman" panose="02020603050405020304" pitchFamily="18" charset="0"/>
                <a:cs typeface="宋体" panose="02010600030101010101" pitchFamily="2" charset="-122"/>
              </a:rPr>
            </a:br>
            <a:br>
              <a:rPr lang="en-US" altLang="zh-CN" kern="100" dirty="0">
                <a:solidFill>
                  <a:srgbClr val="000000"/>
                </a:solidFill>
                <a:latin typeface="Times New Roman" panose="02020603050405020304" pitchFamily="18" charset="0"/>
                <a:cs typeface="宋体" panose="02010600030101010101" pitchFamily="2" charset="-122"/>
              </a:rPr>
            </a:br>
            <a:endParaRPr lang="zh-CN" altLang="zh-CN" sz="1400" kern="100" dirty="0">
              <a:latin typeface="Times New Roman" panose="02020603050405020304" pitchFamily="18" charset="0"/>
            </a:endParaRPr>
          </a:p>
        </p:txBody>
      </p:sp>
      <p:sp>
        <p:nvSpPr>
          <p:cNvPr id="3" name="矩形 2">
            <a:extLst>
              <a:ext uri="{FF2B5EF4-FFF2-40B4-BE49-F238E27FC236}">
                <a16:creationId xmlns:a16="http://schemas.microsoft.com/office/drawing/2014/main" id="{4AC4E88E-08F6-4F44-92D6-78987CBC8509}"/>
              </a:ext>
            </a:extLst>
          </p:cNvPr>
          <p:cNvSpPr/>
          <p:nvPr/>
        </p:nvSpPr>
        <p:spPr>
          <a:xfrm>
            <a:off x="4136815" y="849769"/>
            <a:ext cx="7280922" cy="5632311"/>
          </a:xfrm>
          <a:prstGeom prst="rect">
            <a:avLst/>
          </a:prstGeom>
        </p:spPr>
        <p:txBody>
          <a:bodyPr wrap="square">
            <a:spAutoFit/>
          </a:bodyPr>
          <a:lstStyle/>
          <a:p>
            <a:r>
              <a:rPr lang="zh-CN" altLang="en-US" sz="2000" dirty="0"/>
              <a:t>缺点：</a:t>
            </a:r>
            <a:br>
              <a:rPr lang="zh-CN" altLang="en-US" sz="2000" dirty="0"/>
            </a:br>
            <a:r>
              <a:rPr lang="en-US" altLang="zh-CN" sz="2000" dirty="0"/>
              <a:t>1.</a:t>
            </a:r>
            <a:r>
              <a:rPr lang="zh-CN" altLang="en-US" sz="2000" dirty="0"/>
              <a:t>上手有一定门槛</a:t>
            </a:r>
            <a:br>
              <a:rPr lang="zh-CN" altLang="en-US" sz="2000" dirty="0"/>
            </a:br>
            <a:r>
              <a:rPr lang="en-US" altLang="zh-CN" sz="2000" dirty="0"/>
              <a:t>2.</a:t>
            </a:r>
            <a:r>
              <a:rPr lang="zh-CN" altLang="en-US" sz="2000" dirty="0"/>
              <a:t>发布时间短，应用模块资源不多</a:t>
            </a:r>
          </a:p>
          <a:p>
            <a:r>
              <a:rPr lang="zh-CN" altLang="en-US" sz="2000" dirty="0"/>
              <a:t> </a:t>
            </a:r>
          </a:p>
          <a:p>
            <a:r>
              <a:rPr lang="zh-CN" altLang="en-US" sz="2000" dirty="0"/>
              <a:t> </a:t>
            </a:r>
          </a:p>
          <a:p>
            <a:r>
              <a:rPr lang="zh-CN" altLang="en-US" sz="2000" dirty="0"/>
              <a:t>语言选择：对于</a:t>
            </a:r>
            <a:r>
              <a:rPr lang="en-US" altLang="zh-CN" sz="2000" dirty="0"/>
              <a:t>Web</a:t>
            </a:r>
            <a:r>
              <a:rPr lang="zh-CN" altLang="en-US" sz="2000" dirty="0"/>
              <a:t>项目的开发 </a:t>
            </a:r>
            <a:r>
              <a:rPr lang="en-US" altLang="zh-CN" sz="2000" dirty="0"/>
              <a:t>Python  Java</a:t>
            </a:r>
            <a:r>
              <a:rPr lang="zh-CN" altLang="en-US" sz="2000" dirty="0"/>
              <a:t>是两个主流的语言方向选择。</a:t>
            </a:r>
          </a:p>
          <a:p>
            <a:r>
              <a:rPr lang="zh-CN" altLang="en-US" sz="2000" dirty="0"/>
              <a:t>框架开发必然能够加快开发的进度和效率已经准确度</a:t>
            </a:r>
          </a:p>
          <a:p>
            <a:r>
              <a:rPr lang="zh-CN" altLang="en-US" sz="2000" dirty="0"/>
              <a:t> </a:t>
            </a:r>
          </a:p>
          <a:p>
            <a:r>
              <a:rPr lang="en-US" altLang="zh-CN" sz="2000" dirty="0"/>
              <a:t>Ⅰ</a:t>
            </a:r>
            <a:r>
              <a:rPr lang="zh-CN" altLang="en-US" sz="2000" dirty="0"/>
              <a:t>对于语言分析：</a:t>
            </a:r>
          </a:p>
          <a:p>
            <a:r>
              <a:rPr lang="zh-CN" altLang="en-US" sz="2000" dirty="0"/>
              <a:t>小组成员</a:t>
            </a:r>
            <a:r>
              <a:rPr lang="en-US" altLang="zh-CN" sz="2000" dirty="0"/>
              <a:t>3</a:t>
            </a:r>
            <a:r>
              <a:rPr lang="zh-CN" altLang="en-US" sz="2000" dirty="0"/>
              <a:t>人掌握</a:t>
            </a:r>
            <a:r>
              <a:rPr lang="en-US" altLang="zh-CN" sz="2000" dirty="0"/>
              <a:t>JAVA</a:t>
            </a:r>
            <a:r>
              <a:rPr lang="zh-CN" altLang="en-US" sz="2000" dirty="0"/>
              <a:t>，一人掌握</a:t>
            </a:r>
            <a:r>
              <a:rPr lang="en-US" altLang="zh-CN" sz="2000" dirty="0"/>
              <a:t>Python</a:t>
            </a:r>
            <a:r>
              <a:rPr lang="zh-CN" altLang="en-US" sz="2000" dirty="0"/>
              <a:t>。</a:t>
            </a:r>
            <a:r>
              <a:rPr lang="en-US" altLang="zh-CN" sz="2000" dirty="0"/>
              <a:t>JAVA</a:t>
            </a:r>
            <a:r>
              <a:rPr lang="zh-CN" altLang="en-US" sz="2000" dirty="0"/>
              <a:t>后台开发会更有可选性。但是掌握</a:t>
            </a:r>
            <a:r>
              <a:rPr lang="en-US" altLang="zh-CN" sz="2000" dirty="0"/>
              <a:t>Python</a:t>
            </a:r>
            <a:r>
              <a:rPr lang="zh-CN" altLang="en-US" sz="2000" dirty="0"/>
              <a:t>的成员有经验推荐以及本身其语言难度不难，代码有更高的维护性，适合新手后端开发，所以</a:t>
            </a:r>
            <a:r>
              <a:rPr lang="en-US" altLang="zh-CN" sz="2000" dirty="0"/>
              <a:t>Python</a:t>
            </a:r>
            <a:r>
              <a:rPr lang="zh-CN" altLang="en-US" sz="2000" dirty="0"/>
              <a:t>语言的也可以选择</a:t>
            </a:r>
          </a:p>
          <a:p>
            <a:r>
              <a:rPr lang="zh-CN" altLang="en-US" sz="2000" dirty="0"/>
              <a:t> </a:t>
            </a:r>
          </a:p>
          <a:p>
            <a:r>
              <a:rPr lang="en-US" altLang="zh-CN" sz="2000" dirty="0"/>
              <a:t>Ⅱ</a:t>
            </a:r>
            <a:r>
              <a:rPr lang="zh-CN" altLang="en-US" sz="2000" dirty="0"/>
              <a:t>对于开发模式的分析：</a:t>
            </a:r>
          </a:p>
          <a:p>
            <a:r>
              <a:rPr lang="zh-CN" altLang="en-US" sz="2000" dirty="0"/>
              <a:t>小组成员都掌握且熟悉</a:t>
            </a:r>
            <a:r>
              <a:rPr lang="en-US" altLang="zh-CN" sz="2000" dirty="0"/>
              <a:t>MVC</a:t>
            </a:r>
            <a:r>
              <a:rPr lang="zh-CN" altLang="en-US" sz="2000" dirty="0"/>
              <a:t>的开发设计思想，因此在框架的选择上会优先选择</a:t>
            </a:r>
            <a:r>
              <a:rPr lang="en-US" altLang="zh-CN" sz="2000" dirty="0"/>
              <a:t>MVC</a:t>
            </a:r>
            <a:r>
              <a:rPr lang="zh-CN" altLang="en-US" sz="2000" dirty="0"/>
              <a:t>开发模式为主导的框架</a:t>
            </a:r>
          </a:p>
        </p:txBody>
      </p:sp>
      <p:sp>
        <p:nvSpPr>
          <p:cNvPr id="5" name="文本框 4">
            <a:extLst>
              <a:ext uri="{FF2B5EF4-FFF2-40B4-BE49-F238E27FC236}">
                <a16:creationId xmlns:a16="http://schemas.microsoft.com/office/drawing/2014/main" id="{F80FB782-9A19-402A-99E0-C50776D3ECD1}"/>
              </a:ext>
            </a:extLst>
          </p:cNvPr>
          <p:cNvSpPr txBox="1"/>
          <p:nvPr/>
        </p:nvSpPr>
        <p:spPr>
          <a:xfrm>
            <a:off x="3999451" y="242203"/>
            <a:ext cx="3777825" cy="461665"/>
          </a:xfrm>
          <a:prstGeom prst="rect">
            <a:avLst/>
          </a:prstGeom>
          <a:noFill/>
        </p:spPr>
        <p:txBody>
          <a:bodyPr wrap="square" rtlCol="0">
            <a:spAutoFit/>
          </a:bodyPr>
          <a:lstStyle/>
          <a:p>
            <a:r>
              <a:rPr lang="zh-CN" altLang="en-US" sz="2400" b="1" dirty="0">
                <a:solidFill>
                  <a:srgbClr val="E74C2E"/>
                </a:solidFill>
              </a:rPr>
              <a:t>从可行性分析报告中截取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2018/1/9</a:t>
            </a:fld>
            <a:endParaRPr lang="zh-CN" altLang="en-US" sz="1800"/>
          </a:p>
        </p:txBody>
      </p:sp>
      <p:grpSp>
        <p:nvGrpSpPr>
          <p:cNvPr id="6" name="组合 3"/>
          <p:cNvGrpSpPr/>
          <p:nvPr/>
        </p:nvGrpSpPr>
        <p:grpSpPr bwMode="auto">
          <a:xfrm>
            <a:off x="0" y="619125"/>
            <a:ext cx="3370263" cy="493713"/>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747696" y="19103"/>
              <a:ext cx="1987711"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需求分析</a:t>
              </a:r>
              <a:endParaRPr lang="zh-CN" altLang="en-US"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4AC4E88E-08F6-4F44-92D6-78987CBC8509}"/>
              </a:ext>
            </a:extLst>
          </p:cNvPr>
          <p:cNvSpPr/>
          <p:nvPr/>
        </p:nvSpPr>
        <p:spPr>
          <a:xfrm>
            <a:off x="1736291" y="2354064"/>
            <a:ext cx="9017000" cy="2400657"/>
          </a:xfrm>
          <a:prstGeom prst="rect">
            <a:avLst/>
          </a:prstGeom>
        </p:spPr>
        <p:txBody>
          <a:bodyPr wrap="square">
            <a:spAutoFit/>
          </a:bodyPr>
          <a:lstStyle/>
          <a:p>
            <a:pPr>
              <a:lnSpc>
                <a:spcPct val="150000"/>
              </a:lnSpc>
            </a:pPr>
            <a:r>
              <a:rPr lang="zh-CN" altLang="zh-CN" sz="2000" b="1" dirty="0"/>
              <a:t>一级用户：在固定社交平台（微信）进行销售的人士，每日处理过程繁琐。</a:t>
            </a:r>
            <a:endParaRPr lang="en-US" altLang="zh-CN" sz="2000" b="1" dirty="0"/>
          </a:p>
          <a:p>
            <a:pPr>
              <a:lnSpc>
                <a:spcPct val="150000"/>
              </a:lnSpc>
            </a:pPr>
            <a:r>
              <a:rPr lang="zh-CN" altLang="en-US" sz="2000" b="1" dirty="0">
                <a:solidFill>
                  <a:srgbClr val="E74C2E"/>
                </a:solidFill>
              </a:rPr>
              <a:t>用户代表：陈女士</a:t>
            </a:r>
            <a:endParaRPr lang="en-US" altLang="zh-CN" sz="2000" b="1" dirty="0">
              <a:solidFill>
                <a:srgbClr val="E74C2E"/>
              </a:solidFill>
            </a:endParaRPr>
          </a:p>
          <a:p>
            <a:pPr>
              <a:lnSpc>
                <a:spcPct val="150000"/>
              </a:lnSpc>
            </a:pPr>
            <a:endParaRPr lang="zh-CN" altLang="zh-CN" sz="2000" b="1" dirty="0"/>
          </a:p>
          <a:p>
            <a:pPr>
              <a:lnSpc>
                <a:spcPct val="150000"/>
              </a:lnSpc>
            </a:pPr>
            <a:r>
              <a:rPr lang="zh-CN" altLang="zh-CN" sz="2000" b="1" dirty="0"/>
              <a:t>二级用户：喜欢潮流服饰的年轻女士。</a:t>
            </a:r>
            <a:endParaRPr lang="en-US" altLang="zh-CN" sz="2000" b="1" dirty="0"/>
          </a:p>
          <a:p>
            <a:pPr>
              <a:lnSpc>
                <a:spcPct val="150000"/>
              </a:lnSpc>
            </a:pPr>
            <a:r>
              <a:rPr lang="zh-CN" altLang="en-US" sz="2000" b="1" dirty="0">
                <a:solidFill>
                  <a:srgbClr val="E74C2E"/>
                </a:solidFill>
              </a:rPr>
              <a:t>用户代表：身边的女同学</a:t>
            </a:r>
            <a:endParaRPr lang="zh-CN" altLang="zh-CN" sz="2000" b="1" dirty="0">
              <a:solidFill>
                <a:srgbClr val="E74C2E"/>
              </a:solidFill>
            </a:endParaRPr>
          </a:p>
        </p:txBody>
      </p:sp>
      <p:sp>
        <p:nvSpPr>
          <p:cNvPr id="4" name="文本框 3">
            <a:extLst>
              <a:ext uri="{FF2B5EF4-FFF2-40B4-BE49-F238E27FC236}">
                <a16:creationId xmlns:a16="http://schemas.microsoft.com/office/drawing/2014/main" id="{BE0E6972-A09E-4DC9-AA64-F372039B67F6}"/>
              </a:ext>
            </a:extLst>
          </p:cNvPr>
          <p:cNvSpPr txBox="1"/>
          <p:nvPr/>
        </p:nvSpPr>
        <p:spPr>
          <a:xfrm>
            <a:off x="3901440" y="1480731"/>
            <a:ext cx="3241040" cy="461665"/>
          </a:xfrm>
          <a:prstGeom prst="rect">
            <a:avLst/>
          </a:prstGeom>
          <a:noFill/>
        </p:spPr>
        <p:txBody>
          <a:bodyPr wrap="square" rtlCol="0">
            <a:spAutoFit/>
          </a:bodyPr>
          <a:lstStyle/>
          <a:p>
            <a:r>
              <a:rPr lang="zh-CN" altLang="en-US" sz="2400" b="1" dirty="0"/>
              <a:t>用户类别与用户代表</a:t>
            </a:r>
          </a:p>
        </p:txBody>
      </p:sp>
    </p:spTree>
    <p:extLst>
      <p:ext uri="{BB962C8B-B14F-4D97-AF65-F5344CB8AC3E}">
        <p14:creationId xmlns:p14="http://schemas.microsoft.com/office/powerpoint/2010/main" val="3413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2018/1/9</a:t>
            </a:fld>
            <a:endParaRPr lang="zh-CN" altLang="en-US" sz="1800"/>
          </a:p>
        </p:txBody>
      </p:sp>
      <p:grpSp>
        <p:nvGrpSpPr>
          <p:cNvPr id="6" name="组合 3"/>
          <p:cNvGrpSpPr/>
          <p:nvPr/>
        </p:nvGrpSpPr>
        <p:grpSpPr bwMode="auto">
          <a:xfrm>
            <a:off x="0" y="619125"/>
            <a:ext cx="3370263" cy="493713"/>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747696" y="19103"/>
              <a:ext cx="1987711"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需求分析</a:t>
              </a:r>
              <a:endParaRPr lang="zh-CN" altLang="en-US"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BE0E6972-A09E-4DC9-AA64-F372039B67F6}"/>
              </a:ext>
            </a:extLst>
          </p:cNvPr>
          <p:cNvSpPr txBox="1"/>
          <p:nvPr/>
        </p:nvSpPr>
        <p:spPr>
          <a:xfrm>
            <a:off x="4165600" y="651173"/>
            <a:ext cx="3241040" cy="461665"/>
          </a:xfrm>
          <a:prstGeom prst="rect">
            <a:avLst/>
          </a:prstGeom>
          <a:noFill/>
        </p:spPr>
        <p:txBody>
          <a:bodyPr wrap="square" rtlCol="0">
            <a:spAutoFit/>
          </a:bodyPr>
          <a:lstStyle/>
          <a:p>
            <a:r>
              <a:rPr lang="zh-CN" altLang="en-US" sz="2400" b="1" dirty="0"/>
              <a:t>界面原型</a:t>
            </a:r>
          </a:p>
        </p:txBody>
      </p:sp>
      <p:pic>
        <p:nvPicPr>
          <p:cNvPr id="1036" name="图片 25" descr="商品主页">
            <a:extLst>
              <a:ext uri="{FF2B5EF4-FFF2-40B4-BE49-F238E27FC236}">
                <a16:creationId xmlns:a16="http://schemas.microsoft.com/office/drawing/2014/main" id="{BE2B0558-0E80-4348-8777-20AF7F235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387" y="1671284"/>
            <a:ext cx="5226050" cy="41021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图片 22" descr="注册与登录">
            <a:extLst>
              <a:ext uri="{FF2B5EF4-FFF2-40B4-BE49-F238E27FC236}">
                <a16:creationId xmlns:a16="http://schemas.microsoft.com/office/drawing/2014/main" id="{AF011C70-D9F4-4B03-84A6-76F8E17C84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8564" y="1099902"/>
            <a:ext cx="5086350" cy="52578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4">
            <a:extLst>
              <a:ext uri="{FF2B5EF4-FFF2-40B4-BE49-F238E27FC236}">
                <a16:creationId xmlns:a16="http://schemas.microsoft.com/office/drawing/2014/main" id="{2AD606BD-0875-4D0E-B812-BCACDB0FBB1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5">
            <a:extLst>
              <a:ext uri="{FF2B5EF4-FFF2-40B4-BE49-F238E27FC236}">
                <a16:creationId xmlns:a16="http://schemas.microsoft.com/office/drawing/2014/main" id="{C085CBDC-137E-4ABD-A178-C25A5CDC62CF}"/>
              </a:ext>
            </a:extLst>
          </p:cNvPr>
          <p:cNvSpPr>
            <a:spLocks noChangeArrowheads="1"/>
          </p:cNvSpPr>
          <p:nvPr/>
        </p:nvSpPr>
        <p:spPr bwMode="auto">
          <a:xfrm>
            <a:off x="0" y="17487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6" name="Rectangle 16">
            <a:extLst>
              <a:ext uri="{FF2B5EF4-FFF2-40B4-BE49-F238E27FC236}">
                <a16:creationId xmlns:a16="http://schemas.microsoft.com/office/drawing/2014/main" id="{812793B1-D3F8-44E4-9615-CF9C2FD7D78B}"/>
              </a:ext>
            </a:extLst>
          </p:cNvPr>
          <p:cNvSpPr>
            <a:spLocks noChangeArrowheads="1"/>
          </p:cNvSpPr>
          <p:nvPr/>
        </p:nvSpPr>
        <p:spPr bwMode="auto">
          <a:xfrm>
            <a:off x="0" y="227457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1710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2018/1/9</a:t>
            </a:fld>
            <a:endParaRPr lang="zh-CN" altLang="en-US" sz="1800"/>
          </a:p>
        </p:txBody>
      </p:sp>
      <p:grpSp>
        <p:nvGrpSpPr>
          <p:cNvPr id="6" name="组合 3"/>
          <p:cNvGrpSpPr/>
          <p:nvPr/>
        </p:nvGrpSpPr>
        <p:grpSpPr bwMode="auto">
          <a:xfrm>
            <a:off x="0" y="619125"/>
            <a:ext cx="3370263" cy="493713"/>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747696" y="19103"/>
              <a:ext cx="1987711"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需求分析</a:t>
              </a:r>
              <a:endParaRPr lang="zh-CN" altLang="en-US"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BE0E6972-A09E-4DC9-AA64-F372039B67F6}"/>
              </a:ext>
            </a:extLst>
          </p:cNvPr>
          <p:cNvSpPr txBox="1"/>
          <p:nvPr/>
        </p:nvSpPr>
        <p:spPr>
          <a:xfrm>
            <a:off x="8123829" y="638690"/>
            <a:ext cx="3241040" cy="461665"/>
          </a:xfrm>
          <a:prstGeom prst="rect">
            <a:avLst/>
          </a:prstGeom>
          <a:noFill/>
        </p:spPr>
        <p:txBody>
          <a:bodyPr wrap="square" rtlCol="0">
            <a:spAutoFit/>
          </a:bodyPr>
          <a:lstStyle/>
          <a:p>
            <a:r>
              <a:rPr lang="zh-CN" altLang="en-US" sz="2400" b="1" dirty="0"/>
              <a:t>界面原型</a:t>
            </a:r>
          </a:p>
        </p:txBody>
      </p:sp>
      <p:pic>
        <p:nvPicPr>
          <p:cNvPr id="1037" name="图片 26" descr="账户信息修改">
            <a:extLst>
              <a:ext uri="{FF2B5EF4-FFF2-40B4-BE49-F238E27FC236}">
                <a16:creationId xmlns:a16="http://schemas.microsoft.com/office/drawing/2014/main" id="{8E54FC66-A58D-4BDE-BFC2-B11A8C856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23" t="26817"/>
          <a:stretch>
            <a:fillRect/>
          </a:stretch>
        </p:blipFill>
        <p:spPr bwMode="auto">
          <a:xfrm>
            <a:off x="7810938" y="1587500"/>
            <a:ext cx="3543300" cy="37846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图片 24" descr="具体栏目">
            <a:extLst>
              <a:ext uri="{FF2B5EF4-FFF2-40B4-BE49-F238E27FC236}">
                <a16:creationId xmlns:a16="http://schemas.microsoft.com/office/drawing/2014/main" id="{F59D3DB0-7309-4FD0-A28B-77C1E68AA5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2468" y="777875"/>
            <a:ext cx="3543300" cy="52578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图片 23" descr="购物车">
            <a:extLst>
              <a:ext uri="{FF2B5EF4-FFF2-40B4-BE49-F238E27FC236}">
                <a16:creationId xmlns:a16="http://schemas.microsoft.com/office/drawing/2014/main" id="{54088291-E69A-4D07-8855-F551854F32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0" y="1689100"/>
            <a:ext cx="2070100" cy="38862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4">
            <a:extLst>
              <a:ext uri="{FF2B5EF4-FFF2-40B4-BE49-F238E27FC236}">
                <a16:creationId xmlns:a16="http://schemas.microsoft.com/office/drawing/2014/main" id="{2AD606BD-0875-4D0E-B812-BCACDB0FBB1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5">
            <a:extLst>
              <a:ext uri="{FF2B5EF4-FFF2-40B4-BE49-F238E27FC236}">
                <a16:creationId xmlns:a16="http://schemas.microsoft.com/office/drawing/2014/main" id="{C085CBDC-137E-4ABD-A178-C25A5CDC62CF}"/>
              </a:ext>
            </a:extLst>
          </p:cNvPr>
          <p:cNvSpPr>
            <a:spLocks noChangeArrowheads="1"/>
          </p:cNvSpPr>
          <p:nvPr/>
        </p:nvSpPr>
        <p:spPr bwMode="auto">
          <a:xfrm>
            <a:off x="0" y="17487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6" name="Rectangle 16">
            <a:extLst>
              <a:ext uri="{FF2B5EF4-FFF2-40B4-BE49-F238E27FC236}">
                <a16:creationId xmlns:a16="http://schemas.microsoft.com/office/drawing/2014/main" id="{812793B1-D3F8-44E4-9615-CF9C2FD7D78B}"/>
              </a:ext>
            </a:extLst>
          </p:cNvPr>
          <p:cNvSpPr>
            <a:spLocks noChangeArrowheads="1"/>
          </p:cNvSpPr>
          <p:nvPr/>
        </p:nvSpPr>
        <p:spPr bwMode="auto">
          <a:xfrm>
            <a:off x="0" y="227457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56377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日期占位符 2">
            <a:extLst>
              <a:ext uri="{FF2B5EF4-FFF2-40B4-BE49-F238E27FC236}">
                <a16:creationId xmlns:a16="http://schemas.microsoft.com/office/drawing/2014/main" id="{2E9795C5-782A-47ED-A1C3-68B3AAABA464}"/>
              </a:ext>
            </a:extLst>
          </p:cNvPr>
          <p:cNvSpPr>
            <a:spLocks noGrp="1"/>
          </p:cNvSpPr>
          <p:nvPr>
            <p:ph type="dt" sz="quarter" idx="10"/>
          </p:nvPr>
        </p:nvSpPr>
        <p:spPr>
          <a:noFill/>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D50AF358-9DA5-4118-B98E-099C195B3388}" type="datetime1">
              <a:rPr lang="zh-CN" altLang="en-US" sz="1200" smtClean="0">
                <a:solidFill>
                  <a:srgbClr val="898989"/>
                </a:solidFill>
                <a:latin typeface="Arial" panose="020B0604020202020204" pitchFamily="34" charset="0"/>
              </a:rPr>
              <a:pPr>
                <a:lnSpc>
                  <a:spcPct val="100000"/>
                </a:lnSpc>
                <a:spcBef>
                  <a:spcPct val="0"/>
                </a:spcBef>
                <a:buFont typeface="Arial" panose="020B0604020202020204" pitchFamily="34" charset="0"/>
                <a:buNone/>
              </a:pPr>
              <a:t>2018/1/9</a:t>
            </a:fld>
            <a:endParaRPr lang="zh-CN" altLang="en-US" sz="1800">
              <a:latin typeface="Arial" panose="020B0604020202020204" pitchFamily="34" charset="0"/>
            </a:endParaRPr>
          </a:p>
        </p:txBody>
      </p:sp>
      <p:sp>
        <p:nvSpPr>
          <p:cNvPr id="87043" name="文本框 2">
            <a:extLst>
              <a:ext uri="{FF2B5EF4-FFF2-40B4-BE49-F238E27FC236}">
                <a16:creationId xmlns:a16="http://schemas.microsoft.com/office/drawing/2014/main" id="{D1E413CC-AD7A-4DEE-AB39-FCBAB036C47B}"/>
              </a:ext>
            </a:extLst>
          </p:cNvPr>
          <p:cNvSpPr txBox="1">
            <a:spLocks noChangeArrowheads="1"/>
          </p:cNvSpPr>
          <p:nvPr/>
        </p:nvSpPr>
        <p:spPr bwMode="auto">
          <a:xfrm>
            <a:off x="1819275" y="523875"/>
            <a:ext cx="7351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Tx/>
              <a:buNone/>
            </a:pPr>
            <a:endParaRPr lang="zh-CN" altLang="en-US" sz="1800">
              <a:latin typeface="Arial" panose="020B0604020202020204" pitchFamily="34" charset="0"/>
            </a:endParaRPr>
          </a:p>
        </p:txBody>
      </p:sp>
      <p:sp>
        <p:nvSpPr>
          <p:cNvPr id="87044" name="文本框 4">
            <a:extLst>
              <a:ext uri="{FF2B5EF4-FFF2-40B4-BE49-F238E27FC236}">
                <a16:creationId xmlns:a16="http://schemas.microsoft.com/office/drawing/2014/main" id="{524B40AA-2F94-4C31-AB8C-12C0AF9F0CC9}"/>
              </a:ext>
            </a:extLst>
          </p:cNvPr>
          <p:cNvSpPr txBox="1">
            <a:spLocks noChangeArrowheads="1"/>
          </p:cNvSpPr>
          <p:nvPr/>
        </p:nvSpPr>
        <p:spPr bwMode="auto">
          <a:xfrm>
            <a:off x="747706" y="1631950"/>
            <a:ext cx="11664950"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Tx/>
              <a:buNone/>
            </a:pPr>
            <a:r>
              <a:rPr lang="zh-CN" altLang="en-US" sz="2000" dirty="0">
                <a:latin typeface="Arial" panose="020B0604020202020204" pitchFamily="34" charset="0"/>
              </a:rPr>
              <a:t>第一次上线的用户反馈：</a:t>
            </a:r>
            <a:endParaRPr lang="en-US" altLang="zh-CN" sz="2000" dirty="0">
              <a:latin typeface="Arial" panose="020B0604020202020204" pitchFamily="34" charset="0"/>
            </a:endParaRPr>
          </a:p>
          <a:p>
            <a:pPr marL="285750" indent="-285750">
              <a:lnSpc>
                <a:spcPct val="150000"/>
              </a:lnSpc>
              <a:spcBef>
                <a:spcPct val="0"/>
              </a:spcBef>
            </a:pPr>
            <a:r>
              <a:rPr lang="zh-CN" altLang="en-US" sz="2000" dirty="0">
                <a:latin typeface="Arial" panose="020B0604020202020204" pitchFamily="34" charset="0"/>
              </a:rPr>
              <a:t>商品的尺寸和颜色选择问题</a:t>
            </a:r>
            <a:endParaRPr lang="en-US" altLang="zh-CN" sz="2000" dirty="0">
              <a:latin typeface="Arial" panose="020B0604020202020204" pitchFamily="34" charset="0"/>
            </a:endParaRPr>
          </a:p>
          <a:p>
            <a:pPr marL="285750" indent="-285750">
              <a:lnSpc>
                <a:spcPct val="150000"/>
              </a:lnSpc>
              <a:spcBef>
                <a:spcPct val="0"/>
              </a:spcBef>
            </a:pPr>
            <a:r>
              <a:rPr lang="zh-CN" altLang="en-US" sz="2000" dirty="0">
                <a:latin typeface="Arial" panose="020B0604020202020204" pitchFamily="34" charset="0"/>
              </a:rPr>
              <a:t>客户端的每个界面应当有个刷新键来及时获取最新数据</a:t>
            </a:r>
            <a:endParaRPr lang="en-US" altLang="zh-CN" sz="2000" dirty="0">
              <a:latin typeface="Arial" panose="020B0604020202020204" pitchFamily="34" charset="0"/>
            </a:endParaRPr>
          </a:p>
          <a:p>
            <a:pPr marL="285750" indent="-285750">
              <a:lnSpc>
                <a:spcPct val="150000"/>
              </a:lnSpc>
              <a:spcBef>
                <a:spcPct val="0"/>
              </a:spcBef>
            </a:pPr>
            <a:r>
              <a:rPr lang="zh-CN" altLang="en-US" sz="2000" dirty="0">
                <a:latin typeface="Arial" panose="020B0604020202020204" pitchFamily="34" charset="0"/>
              </a:rPr>
              <a:t>要解决网页经常</a:t>
            </a:r>
            <a:r>
              <a:rPr lang="en-US" altLang="zh-CN" sz="2000" dirty="0">
                <a:latin typeface="Arial" panose="020B0604020202020204" pitchFamily="34" charset="0"/>
              </a:rPr>
              <a:t>500</a:t>
            </a:r>
            <a:r>
              <a:rPr lang="zh-CN" altLang="en-US" sz="2000" dirty="0">
                <a:latin typeface="Arial" panose="020B0604020202020204" pitchFamily="34" charset="0"/>
              </a:rPr>
              <a:t>的问题</a:t>
            </a:r>
            <a:endParaRPr lang="en-US" altLang="zh-CN" sz="2000" dirty="0">
              <a:latin typeface="Arial" panose="020B0604020202020204" pitchFamily="34" charset="0"/>
            </a:endParaRPr>
          </a:p>
          <a:p>
            <a:pPr marL="285750" indent="-285750">
              <a:lnSpc>
                <a:spcPct val="150000"/>
              </a:lnSpc>
              <a:spcBef>
                <a:spcPct val="0"/>
              </a:spcBef>
            </a:pPr>
            <a:r>
              <a:rPr lang="zh-CN" altLang="en-US" sz="2000" dirty="0">
                <a:latin typeface="Arial" panose="020B0604020202020204" pitchFamily="34" charset="0"/>
              </a:rPr>
              <a:t>不填用户名也能注册，对字段的长度区间判断不明确</a:t>
            </a:r>
            <a:endParaRPr lang="en-US" altLang="zh-CN" sz="2000" dirty="0">
              <a:latin typeface="Arial" panose="020B0604020202020204" pitchFamily="34" charset="0"/>
            </a:endParaRPr>
          </a:p>
          <a:p>
            <a:pPr marL="285750" indent="-285750">
              <a:lnSpc>
                <a:spcPct val="150000"/>
              </a:lnSpc>
              <a:spcBef>
                <a:spcPct val="0"/>
              </a:spcBef>
            </a:pPr>
            <a:r>
              <a:rPr lang="zh-CN" altLang="en-US" sz="2000" dirty="0">
                <a:latin typeface="Arial" panose="020B0604020202020204" pitchFamily="34" charset="0"/>
              </a:rPr>
              <a:t>购物车不够方便</a:t>
            </a:r>
            <a:endParaRPr lang="en-US" altLang="zh-CN" sz="2000" dirty="0">
              <a:latin typeface="Arial" panose="020B0604020202020204" pitchFamily="34" charset="0"/>
            </a:endParaRPr>
          </a:p>
          <a:p>
            <a:pPr>
              <a:lnSpc>
                <a:spcPct val="150000"/>
              </a:lnSpc>
              <a:spcBef>
                <a:spcPct val="0"/>
              </a:spcBef>
              <a:buNone/>
            </a:pPr>
            <a:r>
              <a:rPr lang="zh-CN" altLang="en-US" sz="3200" b="1" dirty="0">
                <a:latin typeface="Arial" panose="020B0604020202020204" pitchFamily="34" charset="0"/>
              </a:rPr>
              <a:t>全部解决（功能上的问题）</a:t>
            </a:r>
            <a:endParaRPr lang="en-US" altLang="zh-CN" sz="3200" b="1" dirty="0">
              <a:latin typeface="Arial" panose="020B0604020202020204" pitchFamily="34" charset="0"/>
            </a:endParaRPr>
          </a:p>
          <a:p>
            <a:pPr>
              <a:lnSpc>
                <a:spcPct val="100000"/>
              </a:lnSpc>
              <a:spcBef>
                <a:spcPct val="0"/>
              </a:spcBef>
              <a:buFontTx/>
              <a:buNone/>
            </a:pPr>
            <a:endParaRPr lang="zh-CN" altLang="en-US" sz="1800" dirty="0">
              <a:latin typeface="Arial" panose="020B0604020202020204" pitchFamily="34" charset="0"/>
            </a:endParaRPr>
          </a:p>
        </p:txBody>
      </p:sp>
      <p:grpSp>
        <p:nvGrpSpPr>
          <p:cNvPr id="8" name="组合 3">
            <a:extLst>
              <a:ext uri="{FF2B5EF4-FFF2-40B4-BE49-F238E27FC236}">
                <a16:creationId xmlns:a16="http://schemas.microsoft.com/office/drawing/2014/main" id="{A4257E59-669B-4B00-A872-9FBB0710DDE5}"/>
              </a:ext>
            </a:extLst>
          </p:cNvPr>
          <p:cNvGrpSpPr/>
          <p:nvPr/>
        </p:nvGrpSpPr>
        <p:grpSpPr bwMode="auto">
          <a:xfrm>
            <a:off x="0" y="619125"/>
            <a:ext cx="3370263" cy="493713"/>
            <a:chOff x="0" y="0"/>
            <a:chExt cx="3370216" cy="493479"/>
          </a:xfrm>
        </p:grpSpPr>
        <p:grpSp>
          <p:nvGrpSpPr>
            <p:cNvPr id="11" name="组合 37">
              <a:extLst>
                <a:ext uri="{FF2B5EF4-FFF2-40B4-BE49-F238E27FC236}">
                  <a16:creationId xmlns:a16="http://schemas.microsoft.com/office/drawing/2014/main" id="{FE8BFAFC-C033-4DCB-B420-FBEA1F36B65B}"/>
                </a:ext>
              </a:extLst>
            </p:cNvPr>
            <p:cNvGrpSpPr/>
            <p:nvPr/>
          </p:nvGrpSpPr>
          <p:grpSpPr bwMode="auto">
            <a:xfrm>
              <a:off x="0" y="0"/>
              <a:ext cx="3370216" cy="493479"/>
              <a:chOff x="0" y="0"/>
              <a:chExt cx="3370216" cy="493479"/>
            </a:xfrm>
          </p:grpSpPr>
          <p:sp>
            <p:nvSpPr>
              <p:cNvPr id="13" name="矩形 38">
                <a:extLst>
                  <a:ext uri="{FF2B5EF4-FFF2-40B4-BE49-F238E27FC236}">
                    <a16:creationId xmlns:a16="http://schemas.microsoft.com/office/drawing/2014/main" id="{4BB2EC7C-D69C-468B-A964-49D614A73E4D}"/>
                  </a:ext>
                </a:extLst>
              </p:cNvPr>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 name="直角三角形 39">
                <a:extLst>
                  <a:ext uri="{FF2B5EF4-FFF2-40B4-BE49-F238E27FC236}">
                    <a16:creationId xmlns:a16="http://schemas.microsoft.com/office/drawing/2014/main" id="{E253BE42-CBD2-48A2-B544-292C46DAE13E}"/>
                  </a:ext>
                </a:extLst>
              </p:cNvPr>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2" name="文本框 40">
              <a:extLst>
                <a:ext uri="{FF2B5EF4-FFF2-40B4-BE49-F238E27FC236}">
                  <a16:creationId xmlns:a16="http://schemas.microsoft.com/office/drawing/2014/main" id="{27FEE547-4CB7-4EC1-B5EC-95409B291D0F}"/>
                </a:ext>
              </a:extLst>
            </p:cNvPr>
            <p:cNvSpPr>
              <a:spLocks noChangeArrowheads="1"/>
            </p:cNvSpPr>
            <p:nvPr/>
          </p:nvSpPr>
          <p:spPr bwMode="auto">
            <a:xfrm>
              <a:off x="747696" y="19103"/>
              <a:ext cx="1987711"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用户反馈</a:t>
              </a:r>
              <a:endParaRPr lang="zh-CN" altLang="en-US" dirty="0"/>
            </a:p>
          </p:txBody>
        </p:sp>
      </p:grpSp>
    </p:spTree>
    <p:extLst>
      <p:ext uri="{BB962C8B-B14F-4D97-AF65-F5344CB8AC3E}">
        <p14:creationId xmlns:p14="http://schemas.microsoft.com/office/powerpoint/2010/main" val="400087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50" fill="hold"/>
                                        <p:tgtEl>
                                          <p:spTgt spid="8"/>
                                        </p:tgtEl>
                                        <p:attrNameLst>
                                          <p:attrName>ppt_x</p:attrName>
                                        </p:attrNameLst>
                                      </p:cBhvr>
                                      <p:tavLst>
                                        <p:tav tm="0">
                                          <p:val>
                                            <p:strVal val="0-#ppt_w/2"/>
                                          </p:val>
                                        </p:tav>
                                        <p:tav tm="100000">
                                          <p:val>
                                            <p:strVal val="#ppt_x"/>
                                          </p:val>
                                        </p:tav>
                                      </p:tavLst>
                                    </p:anim>
                                    <p:anim calcmode="lin" valueType="num">
                                      <p:cBhvr>
                                        <p:cTn id="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日期占位符 2">
            <a:extLst>
              <a:ext uri="{FF2B5EF4-FFF2-40B4-BE49-F238E27FC236}">
                <a16:creationId xmlns:a16="http://schemas.microsoft.com/office/drawing/2014/main" id="{2E9795C5-782A-47ED-A1C3-68B3AAABA464}"/>
              </a:ext>
            </a:extLst>
          </p:cNvPr>
          <p:cNvSpPr>
            <a:spLocks noGrp="1"/>
          </p:cNvSpPr>
          <p:nvPr>
            <p:ph type="dt" sz="quarter" idx="10"/>
          </p:nvPr>
        </p:nvSpPr>
        <p:spPr>
          <a:noFill/>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D50AF358-9DA5-4118-B98E-099C195B3388}" type="datetime1">
              <a:rPr lang="zh-CN" altLang="en-US" sz="1200" smtClean="0">
                <a:solidFill>
                  <a:srgbClr val="898989"/>
                </a:solidFill>
                <a:latin typeface="Arial" panose="020B0604020202020204" pitchFamily="34" charset="0"/>
              </a:rPr>
              <a:pPr>
                <a:lnSpc>
                  <a:spcPct val="100000"/>
                </a:lnSpc>
                <a:spcBef>
                  <a:spcPct val="0"/>
                </a:spcBef>
                <a:buFont typeface="Arial" panose="020B0604020202020204" pitchFamily="34" charset="0"/>
                <a:buNone/>
              </a:pPr>
              <a:t>2018/1/9</a:t>
            </a:fld>
            <a:endParaRPr lang="zh-CN" altLang="en-US" sz="1800">
              <a:latin typeface="Arial" panose="020B0604020202020204" pitchFamily="34" charset="0"/>
            </a:endParaRPr>
          </a:p>
        </p:txBody>
      </p:sp>
      <p:sp>
        <p:nvSpPr>
          <p:cNvPr id="87043" name="文本框 2">
            <a:extLst>
              <a:ext uri="{FF2B5EF4-FFF2-40B4-BE49-F238E27FC236}">
                <a16:creationId xmlns:a16="http://schemas.microsoft.com/office/drawing/2014/main" id="{D1E413CC-AD7A-4DEE-AB39-FCBAB036C47B}"/>
              </a:ext>
            </a:extLst>
          </p:cNvPr>
          <p:cNvSpPr txBox="1">
            <a:spLocks noChangeArrowheads="1"/>
          </p:cNvSpPr>
          <p:nvPr/>
        </p:nvSpPr>
        <p:spPr bwMode="auto">
          <a:xfrm>
            <a:off x="1819275" y="523875"/>
            <a:ext cx="7351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Tx/>
              <a:buNone/>
            </a:pPr>
            <a:endParaRPr lang="zh-CN" altLang="en-US" sz="1800">
              <a:latin typeface="Arial" panose="020B0604020202020204" pitchFamily="34" charset="0"/>
            </a:endParaRPr>
          </a:p>
        </p:txBody>
      </p:sp>
      <p:sp>
        <p:nvSpPr>
          <p:cNvPr id="87044" name="文本框 4">
            <a:extLst>
              <a:ext uri="{FF2B5EF4-FFF2-40B4-BE49-F238E27FC236}">
                <a16:creationId xmlns:a16="http://schemas.microsoft.com/office/drawing/2014/main" id="{524B40AA-2F94-4C31-AB8C-12C0AF9F0CC9}"/>
              </a:ext>
            </a:extLst>
          </p:cNvPr>
          <p:cNvSpPr txBox="1">
            <a:spLocks noChangeArrowheads="1"/>
          </p:cNvSpPr>
          <p:nvPr/>
        </p:nvSpPr>
        <p:spPr bwMode="auto">
          <a:xfrm>
            <a:off x="1284143" y="1131950"/>
            <a:ext cx="11664950"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Tx/>
              <a:buNone/>
            </a:pPr>
            <a:r>
              <a:rPr lang="zh-CN" altLang="en-US" sz="2000" dirty="0">
                <a:latin typeface="Arial" panose="020B0604020202020204" pitchFamily="34" charset="0"/>
              </a:rPr>
              <a:t>第二次上线的用户反馈（</a:t>
            </a:r>
            <a:r>
              <a:rPr lang="en-US" altLang="zh-CN" sz="2000" dirty="0">
                <a:latin typeface="Arial" panose="020B0604020202020204" pitchFamily="34" charset="0"/>
              </a:rPr>
              <a:t>1.9</a:t>
            </a:r>
            <a:r>
              <a:rPr lang="zh-CN" altLang="en-US" sz="2000" dirty="0">
                <a:latin typeface="Arial" panose="020B0604020202020204" pitchFamily="34" charset="0"/>
              </a:rPr>
              <a:t>号）：</a:t>
            </a:r>
            <a:endParaRPr lang="en-US" altLang="zh-CN" sz="2000" dirty="0">
              <a:latin typeface="Arial" panose="020B0604020202020204" pitchFamily="34" charset="0"/>
            </a:endParaRPr>
          </a:p>
          <a:p>
            <a:pPr>
              <a:lnSpc>
                <a:spcPct val="100000"/>
              </a:lnSpc>
              <a:spcBef>
                <a:spcPct val="0"/>
              </a:spcBef>
              <a:buFontTx/>
              <a:buNone/>
            </a:pPr>
            <a:r>
              <a:rPr lang="zh-CN" altLang="en-US" sz="2000" dirty="0">
                <a:latin typeface="Arial" panose="020B0604020202020204" pitchFamily="34" charset="0"/>
              </a:rPr>
              <a:t>针对移动端的问题：</a:t>
            </a:r>
            <a:r>
              <a:rPr lang="zh-CN" altLang="en-US" sz="2000" b="1" dirty="0">
                <a:latin typeface="Arial" panose="020B0604020202020204" pitchFamily="34" charset="0"/>
              </a:rPr>
              <a:t>功能问题暂无，主要是样式问题，特别反应在移动端上。</a:t>
            </a:r>
            <a:endParaRPr lang="en-US" altLang="zh-CN" sz="2000" b="1" dirty="0">
              <a:latin typeface="Arial" panose="020B0604020202020204" pitchFamily="34" charset="0"/>
            </a:endParaRPr>
          </a:p>
          <a:p>
            <a:pPr>
              <a:lnSpc>
                <a:spcPct val="100000"/>
              </a:lnSpc>
              <a:spcBef>
                <a:spcPct val="0"/>
              </a:spcBef>
              <a:buFontTx/>
              <a:buNone/>
            </a:pPr>
            <a:endParaRPr lang="en-US" altLang="zh-CN" sz="2000" dirty="0">
              <a:latin typeface="Arial" panose="020B0604020202020204" pitchFamily="34" charset="0"/>
            </a:endParaRPr>
          </a:p>
          <a:p>
            <a:pPr>
              <a:lnSpc>
                <a:spcPct val="100000"/>
              </a:lnSpc>
              <a:spcBef>
                <a:spcPct val="0"/>
              </a:spcBef>
              <a:buFontTx/>
              <a:buNone/>
            </a:pPr>
            <a:endParaRPr lang="en-US" altLang="zh-CN" sz="2000" dirty="0">
              <a:latin typeface="Arial" panose="020B0604020202020204" pitchFamily="34" charset="0"/>
            </a:endParaRPr>
          </a:p>
          <a:p>
            <a:pPr>
              <a:lnSpc>
                <a:spcPct val="100000"/>
              </a:lnSpc>
              <a:spcBef>
                <a:spcPct val="0"/>
              </a:spcBef>
              <a:buFontTx/>
              <a:buNone/>
            </a:pPr>
            <a:endParaRPr lang="en-US" altLang="zh-CN" sz="2000" dirty="0">
              <a:latin typeface="Arial" panose="020B0604020202020204" pitchFamily="34" charset="0"/>
            </a:endParaRPr>
          </a:p>
          <a:p>
            <a:pPr>
              <a:lnSpc>
                <a:spcPct val="100000"/>
              </a:lnSpc>
              <a:spcBef>
                <a:spcPct val="0"/>
              </a:spcBef>
              <a:buFontTx/>
              <a:buNone/>
            </a:pPr>
            <a:endParaRPr lang="en-US" altLang="zh-CN" sz="2000" dirty="0">
              <a:latin typeface="Arial" panose="020B0604020202020204" pitchFamily="34" charset="0"/>
            </a:endParaRPr>
          </a:p>
          <a:p>
            <a:pPr>
              <a:lnSpc>
                <a:spcPct val="100000"/>
              </a:lnSpc>
              <a:spcBef>
                <a:spcPct val="0"/>
              </a:spcBef>
              <a:buFontTx/>
              <a:buNone/>
            </a:pPr>
            <a:endParaRPr lang="en-US" altLang="zh-CN" sz="2000" dirty="0">
              <a:latin typeface="Arial" panose="020B0604020202020204" pitchFamily="34" charset="0"/>
            </a:endParaRPr>
          </a:p>
          <a:p>
            <a:pPr>
              <a:lnSpc>
                <a:spcPct val="100000"/>
              </a:lnSpc>
              <a:spcBef>
                <a:spcPct val="0"/>
              </a:spcBef>
              <a:buFontTx/>
              <a:buNone/>
            </a:pPr>
            <a:endParaRPr lang="en-US" altLang="zh-CN" sz="2000" dirty="0">
              <a:latin typeface="Arial" panose="020B0604020202020204" pitchFamily="34" charset="0"/>
            </a:endParaRPr>
          </a:p>
          <a:p>
            <a:pPr>
              <a:lnSpc>
                <a:spcPct val="100000"/>
              </a:lnSpc>
              <a:spcBef>
                <a:spcPct val="0"/>
              </a:spcBef>
              <a:buFontTx/>
              <a:buNone/>
            </a:pPr>
            <a:endParaRPr lang="en-US" altLang="zh-CN" sz="2000" dirty="0">
              <a:latin typeface="Arial" panose="020B0604020202020204" pitchFamily="34" charset="0"/>
            </a:endParaRPr>
          </a:p>
          <a:p>
            <a:pPr>
              <a:lnSpc>
                <a:spcPct val="100000"/>
              </a:lnSpc>
              <a:spcBef>
                <a:spcPct val="0"/>
              </a:spcBef>
              <a:buFontTx/>
              <a:buNone/>
            </a:pPr>
            <a:endParaRPr lang="en-US" altLang="zh-CN" sz="2000" dirty="0">
              <a:latin typeface="Arial" panose="020B0604020202020204" pitchFamily="34" charset="0"/>
            </a:endParaRPr>
          </a:p>
          <a:p>
            <a:pPr>
              <a:lnSpc>
                <a:spcPct val="100000"/>
              </a:lnSpc>
              <a:spcBef>
                <a:spcPct val="0"/>
              </a:spcBef>
              <a:buFontTx/>
              <a:buNone/>
            </a:pPr>
            <a:endParaRPr lang="en-US" altLang="zh-CN" sz="2000" dirty="0">
              <a:latin typeface="Arial" panose="020B0604020202020204" pitchFamily="34" charset="0"/>
            </a:endParaRPr>
          </a:p>
          <a:p>
            <a:pPr>
              <a:lnSpc>
                <a:spcPct val="150000"/>
              </a:lnSpc>
              <a:spcBef>
                <a:spcPct val="0"/>
              </a:spcBef>
              <a:buNone/>
            </a:pPr>
            <a:r>
              <a:rPr lang="zh-CN" altLang="en-US" sz="3200" b="1" dirty="0">
                <a:latin typeface="Arial" panose="020B0604020202020204" pitchFamily="34" charset="0"/>
              </a:rPr>
              <a:t>间距过宽      字体大小不契合</a:t>
            </a:r>
            <a:endParaRPr lang="en-US" altLang="zh-CN" sz="3200" b="1" dirty="0">
              <a:latin typeface="Arial" panose="020B0604020202020204" pitchFamily="34" charset="0"/>
            </a:endParaRPr>
          </a:p>
          <a:p>
            <a:pPr>
              <a:lnSpc>
                <a:spcPct val="100000"/>
              </a:lnSpc>
              <a:spcBef>
                <a:spcPct val="0"/>
              </a:spcBef>
              <a:buFontTx/>
              <a:buNone/>
            </a:pPr>
            <a:endParaRPr lang="zh-CN" altLang="en-US" sz="1800" dirty="0">
              <a:latin typeface="Arial" panose="020B0604020202020204" pitchFamily="34" charset="0"/>
            </a:endParaRPr>
          </a:p>
        </p:txBody>
      </p:sp>
      <p:grpSp>
        <p:nvGrpSpPr>
          <p:cNvPr id="8" name="组合 3">
            <a:extLst>
              <a:ext uri="{FF2B5EF4-FFF2-40B4-BE49-F238E27FC236}">
                <a16:creationId xmlns:a16="http://schemas.microsoft.com/office/drawing/2014/main" id="{A4257E59-669B-4B00-A872-9FBB0710DDE5}"/>
              </a:ext>
            </a:extLst>
          </p:cNvPr>
          <p:cNvGrpSpPr/>
          <p:nvPr/>
        </p:nvGrpSpPr>
        <p:grpSpPr bwMode="auto">
          <a:xfrm>
            <a:off x="0" y="619125"/>
            <a:ext cx="3370263" cy="493713"/>
            <a:chOff x="0" y="0"/>
            <a:chExt cx="3370216" cy="493479"/>
          </a:xfrm>
        </p:grpSpPr>
        <p:grpSp>
          <p:nvGrpSpPr>
            <p:cNvPr id="11" name="组合 37">
              <a:extLst>
                <a:ext uri="{FF2B5EF4-FFF2-40B4-BE49-F238E27FC236}">
                  <a16:creationId xmlns:a16="http://schemas.microsoft.com/office/drawing/2014/main" id="{FE8BFAFC-C033-4DCB-B420-FBEA1F36B65B}"/>
                </a:ext>
              </a:extLst>
            </p:cNvPr>
            <p:cNvGrpSpPr/>
            <p:nvPr/>
          </p:nvGrpSpPr>
          <p:grpSpPr bwMode="auto">
            <a:xfrm>
              <a:off x="0" y="0"/>
              <a:ext cx="3370216" cy="493479"/>
              <a:chOff x="0" y="0"/>
              <a:chExt cx="3370216" cy="493479"/>
            </a:xfrm>
          </p:grpSpPr>
          <p:sp>
            <p:nvSpPr>
              <p:cNvPr id="13" name="矩形 38">
                <a:extLst>
                  <a:ext uri="{FF2B5EF4-FFF2-40B4-BE49-F238E27FC236}">
                    <a16:creationId xmlns:a16="http://schemas.microsoft.com/office/drawing/2014/main" id="{4BB2EC7C-D69C-468B-A964-49D614A73E4D}"/>
                  </a:ext>
                </a:extLst>
              </p:cNvPr>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4" name="直角三角形 39">
                <a:extLst>
                  <a:ext uri="{FF2B5EF4-FFF2-40B4-BE49-F238E27FC236}">
                    <a16:creationId xmlns:a16="http://schemas.microsoft.com/office/drawing/2014/main" id="{E253BE42-CBD2-48A2-B544-292C46DAE13E}"/>
                  </a:ext>
                </a:extLst>
              </p:cNvPr>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2" name="文本框 40">
              <a:extLst>
                <a:ext uri="{FF2B5EF4-FFF2-40B4-BE49-F238E27FC236}">
                  <a16:creationId xmlns:a16="http://schemas.microsoft.com/office/drawing/2014/main" id="{27FEE547-4CB7-4EC1-B5EC-95409B291D0F}"/>
                </a:ext>
              </a:extLst>
            </p:cNvPr>
            <p:cNvSpPr>
              <a:spLocks noChangeArrowheads="1"/>
            </p:cNvSpPr>
            <p:nvPr/>
          </p:nvSpPr>
          <p:spPr bwMode="auto">
            <a:xfrm>
              <a:off x="747696" y="19103"/>
              <a:ext cx="1987711"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用户反馈</a:t>
              </a:r>
              <a:endParaRPr lang="zh-CN" altLang="en-US" dirty="0"/>
            </a:p>
          </p:txBody>
        </p:sp>
      </p:grpSp>
      <p:pic>
        <p:nvPicPr>
          <p:cNvPr id="4" name="图片 3">
            <a:extLst>
              <a:ext uri="{FF2B5EF4-FFF2-40B4-BE49-F238E27FC236}">
                <a16:creationId xmlns:a16="http://schemas.microsoft.com/office/drawing/2014/main" id="{47372F5A-E677-4B1F-947D-E64C36E5A979}"/>
              </a:ext>
            </a:extLst>
          </p:cNvPr>
          <p:cNvPicPr>
            <a:picLocks noChangeAspect="1"/>
          </p:cNvPicPr>
          <p:nvPr/>
        </p:nvPicPr>
        <p:blipFill>
          <a:blip r:embed="rId2"/>
          <a:stretch>
            <a:fillRect/>
          </a:stretch>
        </p:blipFill>
        <p:spPr>
          <a:xfrm>
            <a:off x="1471464" y="1846990"/>
            <a:ext cx="1581390" cy="2811360"/>
          </a:xfrm>
          <a:prstGeom prst="rect">
            <a:avLst/>
          </a:prstGeom>
        </p:spPr>
      </p:pic>
      <p:pic>
        <p:nvPicPr>
          <p:cNvPr id="6" name="图片 5">
            <a:extLst>
              <a:ext uri="{FF2B5EF4-FFF2-40B4-BE49-F238E27FC236}">
                <a16:creationId xmlns:a16="http://schemas.microsoft.com/office/drawing/2014/main" id="{3A840AEF-940F-4B19-BDC3-A982DD6A59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400" y="1924876"/>
            <a:ext cx="1537579" cy="2733474"/>
          </a:xfrm>
          <a:prstGeom prst="rect">
            <a:avLst/>
          </a:prstGeom>
        </p:spPr>
      </p:pic>
      <p:pic>
        <p:nvPicPr>
          <p:cNvPr id="7" name="图片 6">
            <a:extLst>
              <a:ext uri="{FF2B5EF4-FFF2-40B4-BE49-F238E27FC236}">
                <a16:creationId xmlns:a16="http://schemas.microsoft.com/office/drawing/2014/main" id="{0D211BD4-03DC-47BA-890B-EEC5C4A79109}"/>
              </a:ext>
            </a:extLst>
          </p:cNvPr>
          <p:cNvPicPr>
            <a:picLocks noChangeAspect="1"/>
          </p:cNvPicPr>
          <p:nvPr/>
        </p:nvPicPr>
        <p:blipFill>
          <a:blip r:embed="rId4"/>
          <a:stretch>
            <a:fillRect/>
          </a:stretch>
        </p:blipFill>
        <p:spPr>
          <a:xfrm>
            <a:off x="5238183" y="2007560"/>
            <a:ext cx="5965837" cy="988559"/>
          </a:xfrm>
          <a:prstGeom prst="rect">
            <a:avLst/>
          </a:prstGeom>
        </p:spPr>
      </p:pic>
    </p:spTree>
    <p:extLst>
      <p:ext uri="{BB962C8B-B14F-4D97-AF65-F5344CB8AC3E}">
        <p14:creationId xmlns:p14="http://schemas.microsoft.com/office/powerpoint/2010/main" val="282403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50" fill="hold"/>
                                        <p:tgtEl>
                                          <p:spTgt spid="8"/>
                                        </p:tgtEl>
                                        <p:attrNameLst>
                                          <p:attrName>ppt_x</p:attrName>
                                        </p:attrNameLst>
                                      </p:cBhvr>
                                      <p:tavLst>
                                        <p:tav tm="0">
                                          <p:val>
                                            <p:strVal val="0-#ppt_w/2"/>
                                          </p:val>
                                        </p:tav>
                                        <p:tav tm="100000">
                                          <p:val>
                                            <p:strVal val="#ppt_x"/>
                                          </p:val>
                                        </p:tav>
                                      </p:tavLst>
                                    </p:anim>
                                    <p:anim calcmode="lin" valueType="num">
                                      <p:cBhvr>
                                        <p:cTn id="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9" name="图片 21">
            <a:extLst>
              <a:ext uri="{FF2B5EF4-FFF2-40B4-BE49-F238E27FC236}">
                <a16:creationId xmlns:a16="http://schemas.microsoft.com/office/drawing/2014/main" id="{90832E5A-E421-49C2-B26F-62CC2FE494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4388" y="287338"/>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0" name="矩形 4">
            <a:extLst>
              <a:ext uri="{FF2B5EF4-FFF2-40B4-BE49-F238E27FC236}">
                <a16:creationId xmlns:a16="http://schemas.microsoft.com/office/drawing/2014/main" id="{E887AE01-B8AA-444C-973B-27A828EE5D0C}"/>
              </a:ext>
            </a:extLst>
          </p:cNvPr>
          <p:cNvSpPr>
            <a:spLocks noChangeArrowheads="1"/>
          </p:cNvSpPr>
          <p:nvPr/>
        </p:nvSpPr>
        <p:spPr bwMode="auto">
          <a:xfrm>
            <a:off x="425450" y="1028700"/>
            <a:ext cx="526415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latin typeface="Arial" panose="020B0604020202020204" pitchFamily="34" charset="0"/>
              </a:rPr>
              <a:t>-----------------------------------------------------------------</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用户信息</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名称：用户信息</a:t>
            </a:r>
            <a:endParaRPr lang="en-US" altLang="zh-CN" sz="1800">
              <a:latin typeface="Arial" panose="020B0604020202020204" pitchFamily="34" charset="0"/>
            </a:endParaRP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别名：</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描述：用来存储每一个用户与该系统相关行为需要的数据集合</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定义：用户信息</a:t>
            </a:r>
            <a:r>
              <a:rPr lang="en-US" altLang="zh-CN" sz="1800">
                <a:latin typeface="Arial" panose="020B0604020202020204" pitchFamily="34" charset="0"/>
              </a:rPr>
              <a:t>=</a:t>
            </a:r>
            <a:r>
              <a:rPr lang="zh-CN" altLang="en-US" sz="1800">
                <a:latin typeface="Arial" panose="020B0604020202020204" pitchFamily="34" charset="0"/>
              </a:rPr>
              <a:t>用户编号</a:t>
            </a:r>
            <a:r>
              <a:rPr lang="en-US" altLang="zh-CN" sz="1800">
                <a:latin typeface="Arial" panose="020B0604020202020204" pitchFamily="34" charset="0"/>
              </a:rPr>
              <a:t>+</a:t>
            </a:r>
            <a:r>
              <a:rPr lang="zh-CN" altLang="en-US" sz="1800">
                <a:latin typeface="Arial" panose="020B0604020202020204" pitchFamily="34" charset="0"/>
              </a:rPr>
              <a:t>姓名</a:t>
            </a:r>
            <a:r>
              <a:rPr lang="en-US" altLang="zh-CN" sz="1800">
                <a:latin typeface="Arial" panose="020B0604020202020204" pitchFamily="34" charset="0"/>
              </a:rPr>
              <a:t>+</a:t>
            </a:r>
            <a:r>
              <a:rPr lang="zh-CN" altLang="en-US" sz="1800">
                <a:latin typeface="Arial" panose="020B0604020202020204" pitchFamily="34" charset="0"/>
              </a:rPr>
              <a:t>联系方式</a:t>
            </a:r>
            <a:r>
              <a:rPr lang="en-US" altLang="zh-CN" sz="1800">
                <a:latin typeface="Arial" panose="020B0604020202020204" pitchFamily="34" charset="0"/>
              </a:rPr>
              <a:t>+</a:t>
            </a:r>
            <a:r>
              <a:rPr lang="zh-CN" altLang="en-US" sz="1800">
                <a:latin typeface="Arial" panose="020B0604020202020204" pitchFamily="34" charset="0"/>
              </a:rPr>
              <a:t>收货地址</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位置：注册 </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          获取买家信息</a:t>
            </a:r>
          </a:p>
          <a:p>
            <a:pPr eaLnBrk="1" hangingPunct="1">
              <a:lnSpc>
                <a:spcPct val="100000"/>
              </a:lnSpc>
              <a:spcBef>
                <a:spcPct val="0"/>
              </a:spcBef>
              <a:buFont typeface="Arial" panose="020B0604020202020204" pitchFamily="34" charset="0"/>
              <a:buNone/>
            </a:pPr>
            <a:r>
              <a:rPr lang="en-US" altLang="zh-CN" sz="1800">
                <a:latin typeface="Arial" panose="020B0604020202020204" pitchFamily="34" charset="0"/>
              </a:rPr>
              <a:t>------------------------------------------------------------------</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商品信息</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名称：商品信息</a:t>
            </a:r>
            <a:endParaRPr lang="en-US" altLang="zh-CN" sz="1800">
              <a:latin typeface="Arial" panose="020B0604020202020204" pitchFamily="34" charset="0"/>
            </a:endParaRP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别名：</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描述：用来存储每一个商品与该系统相关行为需要的数据集合</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定义：商品信息</a:t>
            </a:r>
            <a:r>
              <a:rPr lang="en-US" altLang="zh-CN" sz="1800">
                <a:latin typeface="Arial" panose="020B0604020202020204" pitchFamily="34" charset="0"/>
              </a:rPr>
              <a:t>=</a:t>
            </a:r>
            <a:r>
              <a:rPr lang="zh-CN" altLang="en-US" sz="1800">
                <a:latin typeface="Arial" panose="020B0604020202020204" pitchFamily="34" charset="0"/>
              </a:rPr>
              <a:t>商品编号</a:t>
            </a:r>
            <a:r>
              <a:rPr lang="en-US" altLang="zh-CN" sz="1800">
                <a:latin typeface="Arial" panose="020B0604020202020204" pitchFamily="34" charset="0"/>
              </a:rPr>
              <a:t>+</a:t>
            </a:r>
            <a:r>
              <a:rPr lang="zh-CN" altLang="en-US" sz="1800">
                <a:latin typeface="Arial" panose="020B0604020202020204" pitchFamily="34" charset="0"/>
              </a:rPr>
              <a:t>名称</a:t>
            </a:r>
            <a:r>
              <a:rPr lang="en-US" altLang="zh-CN" sz="1800">
                <a:latin typeface="Arial" panose="020B0604020202020204" pitchFamily="34" charset="0"/>
              </a:rPr>
              <a:t>+</a:t>
            </a:r>
            <a:r>
              <a:rPr lang="zh-CN" altLang="en-US" sz="1800">
                <a:latin typeface="Arial" panose="020B0604020202020204" pitchFamily="34" charset="0"/>
              </a:rPr>
              <a:t>价格</a:t>
            </a:r>
            <a:r>
              <a:rPr lang="en-US" altLang="zh-CN" sz="1800">
                <a:latin typeface="Arial" panose="020B0604020202020204" pitchFamily="34" charset="0"/>
              </a:rPr>
              <a:t>+</a:t>
            </a:r>
            <a:r>
              <a:rPr lang="zh-CN" altLang="en-US" sz="1800">
                <a:latin typeface="Arial" panose="020B0604020202020204" pitchFamily="34" charset="0"/>
              </a:rPr>
              <a:t>详情</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位置：上架</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          获取商品信息</a:t>
            </a:r>
          </a:p>
          <a:p>
            <a:pPr eaLnBrk="1" hangingPunct="1">
              <a:lnSpc>
                <a:spcPct val="100000"/>
              </a:lnSpc>
              <a:spcBef>
                <a:spcPct val="0"/>
              </a:spcBef>
              <a:buFont typeface="Arial" panose="020B0604020202020204" pitchFamily="34" charset="0"/>
              <a:buNone/>
            </a:pPr>
            <a:r>
              <a:rPr lang="en-US" altLang="zh-CN" sz="1800">
                <a:latin typeface="Arial" panose="020B0604020202020204" pitchFamily="34" charset="0"/>
              </a:rPr>
              <a:t>------------------------------------------------------------------</a:t>
            </a:r>
          </a:p>
        </p:txBody>
      </p:sp>
      <p:sp>
        <p:nvSpPr>
          <p:cNvPr id="80901" name="矩形 5">
            <a:extLst>
              <a:ext uri="{FF2B5EF4-FFF2-40B4-BE49-F238E27FC236}">
                <a16:creationId xmlns:a16="http://schemas.microsoft.com/office/drawing/2014/main" id="{D9479039-F8A4-439B-AFE4-841EECA789C2}"/>
              </a:ext>
            </a:extLst>
          </p:cNvPr>
          <p:cNvSpPr>
            <a:spLocks noChangeArrowheads="1"/>
          </p:cNvSpPr>
          <p:nvPr/>
        </p:nvSpPr>
        <p:spPr bwMode="auto">
          <a:xfrm>
            <a:off x="5770563" y="1281113"/>
            <a:ext cx="6096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latin typeface="Arial" panose="020B0604020202020204" pitchFamily="34" charset="0"/>
              </a:rPr>
              <a:t>------------------------------------------------------------------</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订单信息</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名称：订单信息</a:t>
            </a:r>
            <a:endParaRPr lang="en-US" altLang="zh-CN" sz="1800">
              <a:latin typeface="Arial" panose="020B0604020202020204" pitchFamily="34" charset="0"/>
            </a:endParaRP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别名：</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描述：用来存储每一次用户交易与系统相关行为需要的数据集合</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定义：订单信息</a:t>
            </a:r>
            <a:r>
              <a:rPr lang="en-US" altLang="zh-CN" sz="1800">
                <a:latin typeface="Arial" panose="020B0604020202020204" pitchFamily="34" charset="0"/>
              </a:rPr>
              <a:t>=</a:t>
            </a:r>
            <a:r>
              <a:rPr lang="zh-CN" altLang="en-US" sz="1800">
                <a:latin typeface="Arial" panose="020B0604020202020204" pitchFamily="34" charset="0"/>
              </a:rPr>
              <a:t>订单编号</a:t>
            </a:r>
            <a:r>
              <a:rPr lang="en-US" altLang="zh-CN" sz="1800">
                <a:latin typeface="Arial" panose="020B0604020202020204" pitchFamily="34" charset="0"/>
              </a:rPr>
              <a:t>+</a:t>
            </a:r>
            <a:r>
              <a:rPr lang="zh-CN" altLang="en-US" sz="1800">
                <a:latin typeface="Arial" panose="020B0604020202020204" pitchFamily="34" charset="0"/>
              </a:rPr>
              <a:t>用户编号</a:t>
            </a:r>
            <a:r>
              <a:rPr lang="en-US" altLang="zh-CN" sz="1800">
                <a:latin typeface="Arial" panose="020B0604020202020204" pitchFamily="34" charset="0"/>
              </a:rPr>
              <a:t>+</a:t>
            </a:r>
            <a:r>
              <a:rPr lang="zh-CN" altLang="en-US" sz="1800">
                <a:latin typeface="Arial" panose="020B0604020202020204" pitchFamily="34" charset="0"/>
              </a:rPr>
              <a:t>商品编号</a:t>
            </a:r>
            <a:r>
              <a:rPr lang="en-US" altLang="zh-CN" sz="1800">
                <a:latin typeface="Arial" panose="020B0604020202020204" pitchFamily="34" charset="0"/>
              </a:rPr>
              <a:t>+</a:t>
            </a:r>
            <a:r>
              <a:rPr lang="zh-CN" altLang="en-US" sz="1800">
                <a:latin typeface="Arial" panose="020B0604020202020204" pitchFamily="34" charset="0"/>
              </a:rPr>
              <a:t>数量</a:t>
            </a:r>
            <a:r>
              <a:rPr lang="en-US" altLang="zh-CN" sz="1800">
                <a:latin typeface="Arial" panose="020B0604020202020204" pitchFamily="34" charset="0"/>
              </a:rPr>
              <a:t>+</a:t>
            </a:r>
            <a:r>
              <a:rPr lang="zh-CN" altLang="en-US" sz="1800">
                <a:latin typeface="Arial" panose="020B0604020202020204" pitchFamily="34" charset="0"/>
              </a:rPr>
              <a:t>价格</a:t>
            </a:r>
            <a:r>
              <a:rPr lang="en-US" altLang="zh-CN" sz="1800">
                <a:latin typeface="Arial" panose="020B0604020202020204" pitchFamily="34" charset="0"/>
              </a:rPr>
              <a:t>+</a:t>
            </a:r>
            <a:r>
              <a:rPr lang="zh-CN" altLang="en-US" sz="1800">
                <a:latin typeface="Arial" panose="020B0604020202020204" pitchFamily="34" charset="0"/>
              </a:rPr>
              <a:t>收货地址</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位置：生成订单数据记录</a:t>
            </a:r>
          </a:p>
          <a:p>
            <a:pPr eaLnBrk="1" hangingPunct="1">
              <a:lnSpc>
                <a:spcPct val="100000"/>
              </a:lnSpc>
              <a:spcBef>
                <a:spcPct val="0"/>
              </a:spcBef>
              <a:buFont typeface="Arial" panose="020B0604020202020204" pitchFamily="34" charset="0"/>
              <a:buNone/>
            </a:pPr>
            <a:r>
              <a:rPr lang="en-US" altLang="zh-CN" sz="1800">
                <a:latin typeface="Arial" panose="020B0604020202020204" pitchFamily="34" charset="0"/>
              </a:rPr>
              <a:t>------------------------------------------------------------------</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名称：用户编号</a:t>
            </a:r>
            <a:endParaRPr lang="en-US" altLang="zh-CN" sz="1800">
              <a:latin typeface="Arial" panose="020B0604020202020204" pitchFamily="34" charset="0"/>
            </a:endParaRP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别名：</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描述：唯一地标识用户信息中一个特定用户的关键域</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定义：用户编号</a:t>
            </a:r>
            <a:r>
              <a:rPr lang="en-US" altLang="zh-CN" sz="1800">
                <a:latin typeface="Arial" panose="020B0604020202020204" pitchFamily="34" charset="0"/>
              </a:rPr>
              <a:t>= 8 {</a:t>
            </a:r>
            <a:r>
              <a:rPr lang="zh-CN" altLang="en-US" sz="1800">
                <a:latin typeface="Arial" panose="020B0604020202020204" pitchFamily="34" charset="0"/>
              </a:rPr>
              <a:t>字符｝</a:t>
            </a:r>
            <a:r>
              <a:rPr lang="en-US" altLang="zh-CN" sz="1800">
                <a:latin typeface="Arial" panose="020B0604020202020204" pitchFamily="34" charset="0"/>
              </a:rPr>
              <a:t>8</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位置：用户信息、订单信息</a:t>
            </a:r>
          </a:p>
          <a:p>
            <a:pPr eaLnBrk="1" hangingPunct="1">
              <a:lnSpc>
                <a:spcPct val="100000"/>
              </a:lnSpc>
              <a:spcBef>
                <a:spcPct val="0"/>
              </a:spcBef>
              <a:buFont typeface="Arial" panose="020B0604020202020204" pitchFamily="34" charset="0"/>
              <a:buNone/>
            </a:pPr>
            <a:r>
              <a:rPr lang="en-US" altLang="zh-CN" sz="1800">
                <a:latin typeface="Arial" panose="020B0604020202020204" pitchFamily="34" charset="0"/>
              </a:rPr>
              <a:t>------------------------------------------------------------------</a:t>
            </a:r>
          </a:p>
        </p:txBody>
      </p:sp>
      <p:grpSp>
        <p:nvGrpSpPr>
          <p:cNvPr id="8" name="组合 3">
            <a:extLst>
              <a:ext uri="{FF2B5EF4-FFF2-40B4-BE49-F238E27FC236}">
                <a16:creationId xmlns:a16="http://schemas.microsoft.com/office/drawing/2014/main" id="{0F957876-CF1C-4B64-B2E9-ABDABA7EA833}"/>
              </a:ext>
            </a:extLst>
          </p:cNvPr>
          <p:cNvGrpSpPr/>
          <p:nvPr/>
        </p:nvGrpSpPr>
        <p:grpSpPr bwMode="auto">
          <a:xfrm>
            <a:off x="0" y="619125"/>
            <a:ext cx="3370263" cy="493713"/>
            <a:chOff x="0" y="0"/>
            <a:chExt cx="3370216" cy="493479"/>
          </a:xfrm>
        </p:grpSpPr>
        <p:grpSp>
          <p:nvGrpSpPr>
            <p:cNvPr id="9" name="组合 37">
              <a:extLst>
                <a:ext uri="{FF2B5EF4-FFF2-40B4-BE49-F238E27FC236}">
                  <a16:creationId xmlns:a16="http://schemas.microsoft.com/office/drawing/2014/main" id="{2E56DE46-81DC-49B2-93D1-612683D0ABAE}"/>
                </a:ext>
              </a:extLst>
            </p:cNvPr>
            <p:cNvGrpSpPr/>
            <p:nvPr/>
          </p:nvGrpSpPr>
          <p:grpSpPr bwMode="auto">
            <a:xfrm>
              <a:off x="0" y="0"/>
              <a:ext cx="3370216" cy="493479"/>
              <a:chOff x="0" y="0"/>
              <a:chExt cx="3370216" cy="493479"/>
            </a:xfrm>
          </p:grpSpPr>
          <p:sp>
            <p:nvSpPr>
              <p:cNvPr id="11" name="矩形 38">
                <a:extLst>
                  <a:ext uri="{FF2B5EF4-FFF2-40B4-BE49-F238E27FC236}">
                    <a16:creationId xmlns:a16="http://schemas.microsoft.com/office/drawing/2014/main" id="{5381C71F-80C6-4B45-B06D-95504434B4D9}"/>
                  </a:ext>
                </a:extLst>
              </p:cNvPr>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2" name="直角三角形 39">
                <a:extLst>
                  <a:ext uri="{FF2B5EF4-FFF2-40B4-BE49-F238E27FC236}">
                    <a16:creationId xmlns:a16="http://schemas.microsoft.com/office/drawing/2014/main" id="{886511FC-F1D7-4F91-9CEA-EFEB48DD11B5}"/>
                  </a:ext>
                </a:extLst>
              </p:cNvPr>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文本框 40">
              <a:extLst>
                <a:ext uri="{FF2B5EF4-FFF2-40B4-BE49-F238E27FC236}">
                  <a16:creationId xmlns:a16="http://schemas.microsoft.com/office/drawing/2014/main" id="{C911CBE3-0B15-47CB-95ED-E102F3E0D61B}"/>
                </a:ext>
              </a:extLst>
            </p:cNvPr>
            <p:cNvSpPr>
              <a:spLocks noChangeArrowheads="1"/>
            </p:cNvSpPr>
            <p:nvPr/>
          </p:nvSpPr>
          <p:spPr bwMode="auto">
            <a:xfrm>
              <a:off x="747696" y="19103"/>
              <a:ext cx="1987711"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数据字典</a:t>
              </a:r>
              <a:endParaRPr lang="zh-CN" altLang="en-US" dirty="0"/>
            </a:p>
          </p:txBody>
        </p:sp>
      </p:grpSp>
    </p:spTree>
    <p:extLst>
      <p:ext uri="{BB962C8B-B14F-4D97-AF65-F5344CB8AC3E}">
        <p14:creationId xmlns:p14="http://schemas.microsoft.com/office/powerpoint/2010/main" val="1826074153"/>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50" fill="hold"/>
                                        <p:tgtEl>
                                          <p:spTgt spid="8"/>
                                        </p:tgtEl>
                                        <p:attrNameLst>
                                          <p:attrName>ppt_x</p:attrName>
                                        </p:attrNameLst>
                                      </p:cBhvr>
                                      <p:tavLst>
                                        <p:tav tm="0">
                                          <p:val>
                                            <p:strVal val="0-#ppt_w/2"/>
                                          </p:val>
                                        </p:tav>
                                        <p:tav tm="100000">
                                          <p:val>
                                            <p:strVal val="#ppt_x"/>
                                          </p:val>
                                        </p:tav>
                                      </p:tavLst>
                                    </p:anim>
                                    <p:anim calcmode="lin" valueType="num">
                                      <p:cBhvr>
                                        <p:cTn id="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占位符 2"/>
          <p:cNvSpPr>
            <a:spLocks noGrp="1" noChangeArrowheads="1"/>
          </p:cNvSpPr>
          <p:nvPr>
            <p:ph type="dt" sz="quarter" idx="10"/>
          </p:nvPr>
        </p:nvSpPr>
        <p:spPr>
          <a:noFill/>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fld id="{91641A4B-D15C-4115-AE7B-9E800125DA6E}" type="datetime1">
              <a:rPr lang="zh-CN" altLang="en-US" sz="1200" smtClean="0">
                <a:solidFill>
                  <a:srgbClr val="898989"/>
                </a:solidFill>
                <a:latin typeface="Arial" panose="020B0604020202020204" pitchFamily="34" charset="0"/>
              </a:rPr>
              <a:t>2018/1/9</a:t>
            </a:fld>
            <a:endParaRPr lang="zh-CN" altLang="en-US" sz="1200">
              <a:solidFill>
                <a:srgbClr val="898989"/>
              </a:solidFill>
              <a:latin typeface="Arial" panose="020B0604020202020204" pitchFamily="34" charset="0"/>
            </a:endParaRPr>
          </a:p>
        </p:txBody>
      </p:sp>
      <p:sp>
        <p:nvSpPr>
          <p:cNvPr id="4099" name="矩形 6">
            <a:hlinkClick r:id="rId2"/>
          </p:cNvPr>
          <p:cNvSpPr>
            <a:spLocks noChangeArrowheads="1"/>
          </p:cNvSpPr>
          <p:nvPr/>
        </p:nvSpPr>
        <p:spPr bwMode="auto">
          <a:xfrm>
            <a:off x="0" y="2362835"/>
            <a:ext cx="3698875" cy="1568450"/>
          </a:xfrm>
          <a:prstGeom prst="rect">
            <a:avLst/>
          </a:prstGeom>
          <a:solidFill>
            <a:srgbClr val="E74C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000">
              <a:solidFill>
                <a:srgbClr val="FFFFFF"/>
              </a:solidFill>
              <a:latin typeface="宋体" panose="02010600030101010101" pitchFamily="2" charset="-122"/>
              <a:sym typeface="宋体" panose="02010600030101010101" pitchFamily="2" charset="-122"/>
            </a:endParaRPr>
          </a:p>
        </p:txBody>
      </p:sp>
      <p:grpSp>
        <p:nvGrpSpPr>
          <p:cNvPr id="4100" name="组合 1"/>
          <p:cNvGrpSpPr/>
          <p:nvPr/>
        </p:nvGrpSpPr>
        <p:grpSpPr bwMode="auto">
          <a:xfrm>
            <a:off x="801688" y="2478723"/>
            <a:ext cx="1989137" cy="1223962"/>
            <a:chOff x="0" y="0"/>
            <a:chExt cx="1604534" cy="1113537"/>
          </a:xfrm>
        </p:grpSpPr>
        <p:sp>
          <p:nvSpPr>
            <p:cNvPr id="4117" name="文本框 7">
              <a:hlinkClick r:id="rId2"/>
            </p:cNvPr>
            <p:cNvSpPr>
              <a:spLocks noChangeArrowheads="1"/>
            </p:cNvSpPr>
            <p:nvPr/>
          </p:nvSpPr>
          <p:spPr bwMode="auto">
            <a:xfrm>
              <a:off x="0" y="0"/>
              <a:ext cx="160453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zh-CN" altLang="en-US" sz="4800">
                  <a:solidFill>
                    <a:srgbClr val="FFFFFF"/>
                  </a:solidFill>
                  <a:latin typeface="微软雅黑" panose="020B0503020204020204" pitchFamily="34" charset="-122"/>
                  <a:ea typeface="微软雅黑" panose="020B0503020204020204" pitchFamily="34" charset="-122"/>
                  <a:sym typeface="Arial" panose="020B0604020202020204" pitchFamily="34" charset="0"/>
                </a:rPr>
                <a:t>目录</a:t>
              </a:r>
            </a:p>
          </p:txBody>
        </p:sp>
        <p:sp>
          <p:nvSpPr>
            <p:cNvPr id="4118" name="文本框 8">
              <a:hlinkClick r:id="rId2"/>
            </p:cNvPr>
            <p:cNvSpPr>
              <a:spLocks noChangeArrowheads="1"/>
            </p:cNvSpPr>
            <p:nvPr/>
          </p:nvSpPr>
          <p:spPr bwMode="auto">
            <a:xfrm>
              <a:off x="71372" y="759594"/>
              <a:ext cx="1492149"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en-US" altLang="zh-CN" sz="1700" b="1">
                  <a:solidFill>
                    <a:srgbClr val="FFFFFF"/>
                  </a:solidFill>
                  <a:latin typeface="方正中等线简体" pitchFamily="1" charset="-122"/>
                  <a:ea typeface="方正中等线简体" pitchFamily="1" charset="-122"/>
                  <a:sym typeface="Arial" panose="020B0604020202020204" pitchFamily="34" charset="0"/>
                </a:rPr>
                <a:t>CONTENTS</a:t>
              </a:r>
              <a:endParaRPr lang="zh-CN" altLang="en-US" sz="1700" b="1">
                <a:solidFill>
                  <a:srgbClr val="FFFFFF"/>
                </a:solidFill>
                <a:latin typeface="方正中等线简体" pitchFamily="1" charset="-122"/>
                <a:ea typeface="方正中等线简体" pitchFamily="1" charset="-122"/>
                <a:sym typeface="Arial" panose="020B0604020202020204" pitchFamily="34" charset="0"/>
              </a:endParaRPr>
            </a:p>
          </p:txBody>
        </p:sp>
      </p:grpSp>
      <p:grpSp>
        <p:nvGrpSpPr>
          <p:cNvPr id="4101" name="组合 14"/>
          <p:cNvGrpSpPr/>
          <p:nvPr/>
        </p:nvGrpSpPr>
        <p:grpSpPr bwMode="auto">
          <a:xfrm>
            <a:off x="4821555" y="2518728"/>
            <a:ext cx="4098926" cy="322076"/>
            <a:chOff x="0" y="0"/>
            <a:chExt cx="3307447" cy="291959"/>
          </a:xfrm>
        </p:grpSpPr>
        <p:sp>
          <p:nvSpPr>
            <p:cNvPr id="9" name="椭圆 15"/>
            <p:cNvSpPr>
              <a:spLocks noChangeArrowheads="1"/>
            </p:cNvSpPr>
            <p:nvPr/>
          </p:nvSpPr>
          <p:spPr bwMode="auto">
            <a:xfrm>
              <a:off x="0" y="53244"/>
              <a:ext cx="125534" cy="125198"/>
            </a:xfrm>
            <a:prstGeom prst="ellipse">
              <a:avLst/>
            </a:prstGeom>
            <a:solidFill>
              <a:srgbClr val="E74C2E"/>
            </a:solidFill>
            <a:ln w="19050">
              <a:solidFill>
                <a:srgbClr val="FFFFFF"/>
              </a:solidFill>
              <a:beve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685800" eaLnBrk="1" fontAlgn="auto" hangingPunct="1">
                <a:lnSpc>
                  <a:spcPct val="100000"/>
                </a:lnSpc>
                <a:spcBef>
                  <a:spcPct val="0"/>
                </a:spcBef>
                <a:spcAft>
                  <a:spcPts val="0"/>
                </a:spcAft>
                <a:buFont typeface="Arial" panose="020B0604020202020204" pitchFamily="34" charset="0"/>
                <a:buNone/>
                <a:defRPr/>
              </a:pPr>
              <a:endParaRPr lang="zh-CN" altLang="zh-CN" sz="1300" kern="0" dirty="0">
                <a:solidFill>
                  <a:srgbClr val="FFFFFF"/>
                </a:solidFill>
                <a:latin typeface="宋体" panose="02010600030101010101" pitchFamily="2" charset="-122"/>
                <a:sym typeface="宋体" panose="02010600030101010101" pitchFamily="2" charset="-122"/>
              </a:endParaRPr>
            </a:p>
          </p:txBody>
        </p:sp>
        <p:sp>
          <p:nvSpPr>
            <p:cNvPr id="10" name="文本框 17">
              <a:hlinkClick r:id="rId2"/>
            </p:cNvPr>
            <p:cNvSpPr>
              <a:spLocks noChangeArrowheads="1"/>
            </p:cNvSpPr>
            <p:nvPr/>
          </p:nvSpPr>
          <p:spPr bwMode="auto">
            <a:xfrm>
              <a:off x="234417" y="0"/>
              <a:ext cx="3073030" cy="29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00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defTabSz="685800" eaLnBrk="1" fontAlgn="auto" hangingPunct="1">
                <a:lnSpc>
                  <a:spcPts val="1500"/>
                </a:lnSpc>
                <a:spcBef>
                  <a:spcPct val="0"/>
                </a:spcBef>
                <a:spcAft>
                  <a:spcPts val="0"/>
                </a:spcAft>
                <a:buFont typeface="Arial" panose="020B0604020202020204" pitchFamily="34" charset="0"/>
                <a:buNone/>
                <a:defRPr/>
              </a:pPr>
              <a:r>
                <a:rPr lang="en-US" altLang="zh-CN" sz="2800" kern="0" dirty="0">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800" kern="0" dirty="0">
                  <a:latin typeface="微软雅黑" panose="020B0503020204020204" pitchFamily="34" charset="-122"/>
                  <a:ea typeface="微软雅黑" panose="020B0503020204020204" pitchFamily="34" charset="-122"/>
                  <a:sym typeface="微软雅黑" panose="020B0503020204020204" pitchFamily="34" charset="-122"/>
                </a:rPr>
                <a:t>可行性分析</a:t>
              </a:r>
              <a:endParaRPr lang="en-US" altLang="zh-CN" sz="2400" kern="0"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102" name="组合 18"/>
          <p:cNvGrpSpPr/>
          <p:nvPr/>
        </p:nvGrpSpPr>
        <p:grpSpPr bwMode="auto">
          <a:xfrm>
            <a:off x="4821555" y="3268028"/>
            <a:ext cx="4098924" cy="284693"/>
            <a:chOff x="0" y="0"/>
            <a:chExt cx="3308186" cy="259997"/>
          </a:xfrm>
        </p:grpSpPr>
        <p:sp>
          <p:nvSpPr>
            <p:cNvPr id="12" name="椭圆 19"/>
            <p:cNvSpPr>
              <a:spLocks noChangeArrowheads="1"/>
            </p:cNvSpPr>
            <p:nvPr/>
          </p:nvSpPr>
          <p:spPr bwMode="auto">
            <a:xfrm>
              <a:off x="0" y="52192"/>
              <a:ext cx="125562" cy="126131"/>
            </a:xfrm>
            <a:prstGeom prst="ellipse">
              <a:avLst/>
            </a:prstGeom>
            <a:solidFill>
              <a:srgbClr val="E74C2E"/>
            </a:solidFill>
            <a:ln w="19050">
              <a:solidFill>
                <a:srgbClr val="FFFFFF"/>
              </a:solidFill>
              <a:beve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685800" eaLnBrk="1" fontAlgn="auto" hangingPunct="1">
                <a:lnSpc>
                  <a:spcPct val="100000"/>
                </a:lnSpc>
                <a:spcBef>
                  <a:spcPct val="0"/>
                </a:spcBef>
                <a:spcAft>
                  <a:spcPts val="0"/>
                </a:spcAft>
                <a:buFont typeface="Arial" panose="020B0604020202020204" pitchFamily="34" charset="0"/>
                <a:buNone/>
                <a:defRPr/>
              </a:pPr>
              <a:endParaRPr lang="zh-CN" altLang="zh-CN" sz="1300" kern="0">
                <a:solidFill>
                  <a:srgbClr val="FFFFFF"/>
                </a:solidFill>
                <a:latin typeface="宋体" panose="02010600030101010101" pitchFamily="2" charset="-122"/>
                <a:sym typeface="宋体" panose="02010600030101010101" pitchFamily="2" charset="-122"/>
              </a:endParaRPr>
            </a:p>
          </p:txBody>
        </p:sp>
        <p:sp>
          <p:nvSpPr>
            <p:cNvPr id="13" name="文本框 21">
              <a:hlinkClick r:id="rId2"/>
            </p:cNvPr>
            <p:cNvSpPr>
              <a:spLocks noChangeArrowheads="1"/>
            </p:cNvSpPr>
            <p:nvPr/>
          </p:nvSpPr>
          <p:spPr bwMode="auto">
            <a:xfrm>
              <a:off x="234468" y="0"/>
              <a:ext cx="3073718" cy="259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00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defTabSz="685800" eaLnBrk="1" fontAlgn="auto" hangingPunct="1">
                <a:lnSpc>
                  <a:spcPts val="1500"/>
                </a:lnSpc>
                <a:spcBef>
                  <a:spcPct val="0"/>
                </a:spcBef>
                <a:spcAft>
                  <a:spcPts val="0"/>
                </a:spcAft>
                <a:buFont typeface="Arial" panose="020B0604020202020204" pitchFamily="34" charset="0"/>
                <a:buNone/>
                <a:defRPr/>
              </a:pPr>
              <a:r>
                <a:rPr lang="en-US" altLang="zh-CN" sz="2800" kern="0" dirty="0">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800" kern="0" dirty="0">
                  <a:latin typeface="微软雅黑" panose="020B0503020204020204" pitchFamily="34" charset="-122"/>
                  <a:ea typeface="微软雅黑" panose="020B0503020204020204" pitchFamily="34" charset="-122"/>
                  <a:sym typeface="微软雅黑" panose="020B0503020204020204" pitchFamily="34" charset="-122"/>
                </a:rPr>
                <a:t>需求分析及用户反馈</a:t>
              </a:r>
              <a:endParaRPr lang="en-US" altLang="zh-CN" sz="2400" kern="0"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103" name="组合 22"/>
          <p:cNvGrpSpPr/>
          <p:nvPr/>
        </p:nvGrpSpPr>
        <p:grpSpPr bwMode="auto">
          <a:xfrm>
            <a:off x="4821555" y="3964940"/>
            <a:ext cx="3926204" cy="322076"/>
            <a:chOff x="0" y="0"/>
            <a:chExt cx="3167935" cy="291045"/>
          </a:xfrm>
        </p:grpSpPr>
        <p:sp>
          <p:nvSpPr>
            <p:cNvPr id="15" name="椭圆 23"/>
            <p:cNvSpPr>
              <a:spLocks noChangeArrowheads="1"/>
            </p:cNvSpPr>
            <p:nvPr/>
          </p:nvSpPr>
          <p:spPr bwMode="auto">
            <a:xfrm>
              <a:off x="0" y="53079"/>
              <a:ext cx="125529" cy="124806"/>
            </a:xfrm>
            <a:prstGeom prst="ellipse">
              <a:avLst/>
            </a:prstGeom>
            <a:solidFill>
              <a:srgbClr val="E74C2E"/>
            </a:solidFill>
            <a:ln w="19050">
              <a:solidFill>
                <a:srgbClr val="FFFFFF"/>
              </a:solidFill>
              <a:beve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685800" eaLnBrk="1" fontAlgn="auto" hangingPunct="1">
                <a:lnSpc>
                  <a:spcPct val="100000"/>
                </a:lnSpc>
                <a:spcBef>
                  <a:spcPct val="0"/>
                </a:spcBef>
                <a:spcAft>
                  <a:spcPts val="0"/>
                </a:spcAft>
                <a:buFont typeface="Arial" panose="020B0604020202020204" pitchFamily="34" charset="0"/>
                <a:buNone/>
                <a:defRPr/>
              </a:pPr>
              <a:endParaRPr lang="zh-CN" altLang="zh-CN" sz="1300" kern="0" dirty="0">
                <a:solidFill>
                  <a:srgbClr val="FFFFFF"/>
                </a:solidFill>
                <a:latin typeface="宋体" panose="02010600030101010101" pitchFamily="2" charset="-122"/>
                <a:sym typeface="宋体" panose="02010600030101010101" pitchFamily="2" charset="-122"/>
              </a:endParaRPr>
            </a:p>
          </p:txBody>
        </p:sp>
        <p:sp>
          <p:nvSpPr>
            <p:cNvPr id="16" name="文本框 25">
              <a:hlinkClick r:id="rId2"/>
            </p:cNvPr>
            <p:cNvSpPr>
              <a:spLocks noChangeArrowheads="1"/>
            </p:cNvSpPr>
            <p:nvPr/>
          </p:nvSpPr>
          <p:spPr bwMode="auto">
            <a:xfrm>
              <a:off x="234406" y="0"/>
              <a:ext cx="2933529" cy="291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00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defTabSz="685800" eaLnBrk="1" fontAlgn="auto" hangingPunct="1">
                <a:lnSpc>
                  <a:spcPts val="1500"/>
                </a:lnSpc>
                <a:spcBef>
                  <a:spcPct val="0"/>
                </a:spcBef>
                <a:spcAft>
                  <a:spcPts val="0"/>
                </a:spcAft>
                <a:buFont typeface="Arial" panose="020B0604020202020204" pitchFamily="34" charset="0"/>
                <a:buNone/>
                <a:defRPr/>
              </a:pPr>
              <a:r>
                <a:rPr lang="en-US" altLang="zh-CN" sz="2800" kern="0" dirty="0">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800" kern="0" dirty="0">
                  <a:latin typeface="微软雅黑" panose="020B0503020204020204" pitchFamily="34" charset="-122"/>
                  <a:ea typeface="微软雅黑" panose="020B0503020204020204" pitchFamily="34" charset="-122"/>
                  <a:sym typeface="微软雅黑" panose="020B0503020204020204" pitchFamily="34" charset="-122"/>
                </a:rPr>
                <a:t>设计阶段</a:t>
              </a:r>
              <a:endParaRPr lang="en-US" altLang="zh-CN" sz="2400" kern="0"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104" name="组合 13"/>
          <p:cNvGrpSpPr/>
          <p:nvPr/>
        </p:nvGrpSpPr>
        <p:grpSpPr bwMode="auto">
          <a:xfrm>
            <a:off x="4821555" y="1729740"/>
            <a:ext cx="4312285" cy="477054"/>
            <a:chOff x="0" y="0"/>
            <a:chExt cx="3479608" cy="434859"/>
          </a:xfrm>
        </p:grpSpPr>
        <p:sp>
          <p:nvSpPr>
            <p:cNvPr id="18" name="椭圆 9"/>
            <p:cNvSpPr>
              <a:spLocks noChangeArrowheads="1"/>
            </p:cNvSpPr>
            <p:nvPr/>
          </p:nvSpPr>
          <p:spPr bwMode="auto">
            <a:xfrm>
              <a:off x="0" y="52095"/>
              <a:ext cx="125534" cy="125897"/>
            </a:xfrm>
            <a:prstGeom prst="ellipse">
              <a:avLst/>
            </a:prstGeom>
            <a:solidFill>
              <a:srgbClr val="E74C2E"/>
            </a:solidFill>
            <a:ln w="19050">
              <a:solidFill>
                <a:srgbClr val="FFFFFF"/>
              </a:solidFill>
              <a:beve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685800" eaLnBrk="1" fontAlgn="auto" hangingPunct="1">
                <a:lnSpc>
                  <a:spcPct val="100000"/>
                </a:lnSpc>
                <a:spcBef>
                  <a:spcPct val="0"/>
                </a:spcBef>
                <a:spcAft>
                  <a:spcPts val="0"/>
                </a:spcAft>
                <a:buFont typeface="Arial" panose="020B0604020202020204" pitchFamily="34" charset="0"/>
                <a:buNone/>
                <a:defRPr/>
              </a:pPr>
              <a:endParaRPr lang="zh-CN" altLang="zh-CN" sz="1300" kern="0">
                <a:solidFill>
                  <a:srgbClr val="FFFFFF"/>
                </a:solidFill>
                <a:latin typeface="宋体" panose="02010600030101010101" pitchFamily="2" charset="-122"/>
                <a:sym typeface="宋体" panose="02010600030101010101" pitchFamily="2" charset="-122"/>
              </a:endParaRPr>
            </a:p>
          </p:txBody>
        </p:sp>
        <p:sp>
          <p:nvSpPr>
            <p:cNvPr id="19" name="文本框 11">
              <a:hlinkClick r:id="rId2"/>
            </p:cNvPr>
            <p:cNvSpPr>
              <a:spLocks noChangeArrowheads="1"/>
            </p:cNvSpPr>
            <p:nvPr/>
          </p:nvSpPr>
          <p:spPr bwMode="auto">
            <a:xfrm>
              <a:off x="234417" y="0"/>
              <a:ext cx="3245191" cy="434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00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defTabSz="685800" fontAlgn="auto">
                <a:lnSpc>
                  <a:spcPts val="1500"/>
                </a:lnSpc>
                <a:spcBef>
                  <a:spcPct val="0"/>
                </a:spcBef>
                <a:spcAft>
                  <a:spcPts val="0"/>
                </a:spcAft>
                <a:buNone/>
                <a:defRPr/>
              </a:pPr>
              <a:r>
                <a:rPr lang="en-US" altLang="zh-CN" sz="2800" kern="0" dirty="0">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800" kern="0" dirty="0">
                  <a:latin typeface="微软雅黑" panose="020B0503020204020204" pitchFamily="34" charset="-122"/>
                  <a:ea typeface="微软雅黑" panose="020B0503020204020204" pitchFamily="34" charset="-122"/>
                  <a:sym typeface="微软雅黑" panose="020B0503020204020204" pitchFamily="34" charset="-122"/>
                </a:rPr>
                <a:t>项目计划与实际进度</a:t>
              </a:r>
            </a:p>
            <a:p>
              <a:pPr algn="just" defTabSz="685800" eaLnBrk="1" fontAlgn="auto" hangingPunct="1">
                <a:lnSpc>
                  <a:spcPts val="1500"/>
                </a:lnSpc>
                <a:spcBef>
                  <a:spcPct val="0"/>
                </a:spcBef>
                <a:spcAft>
                  <a:spcPts val="0"/>
                </a:spcAft>
                <a:buFont typeface="Arial" panose="020B0604020202020204" pitchFamily="34" charset="0"/>
                <a:buNone/>
                <a:defRPr/>
              </a:pPr>
              <a:endParaRPr lang="en-US" altLang="zh-CN" sz="2400" kern="0"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4105" name="图片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168" y="378672"/>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任意多边形 28"/>
          <p:cNvSpPr>
            <a:spLocks noChangeArrowheads="1"/>
          </p:cNvSpPr>
          <p:nvPr/>
        </p:nvSpPr>
        <p:spPr bwMode="auto">
          <a:xfrm>
            <a:off x="0" y="-31750"/>
            <a:ext cx="12204700" cy="781050"/>
          </a:xfrm>
          <a:custGeom>
            <a:avLst/>
            <a:gdLst>
              <a:gd name="T0" fmla="*/ 0 w 12204032"/>
              <a:gd name="T1" fmla="*/ 0 h 780346"/>
              <a:gd name="T2" fmla="*/ 242885 w 12204032"/>
              <a:gd name="T3" fmla="*/ 0 h 780346"/>
              <a:gd name="T4" fmla="*/ 619205 w 12204032"/>
              <a:gd name="T5" fmla="*/ 0 h 780346"/>
              <a:gd name="T6" fmla="*/ 4327516 w 12204032"/>
              <a:gd name="T7" fmla="*/ 0 h 780346"/>
              <a:gd name="T8" fmla="*/ 12204700 w 12204032"/>
              <a:gd name="T9" fmla="*/ 0 h 780346"/>
              <a:gd name="T10" fmla="*/ 12204700 w 12204032"/>
              <a:gd name="T11" fmla="*/ 781050 h 780346"/>
              <a:gd name="T12" fmla="*/ 9743266 w 12204032"/>
              <a:gd name="T13" fmla="*/ 781050 h 780346"/>
              <a:gd name="T14" fmla="*/ 5989999 w 12204032"/>
              <a:gd name="T15" fmla="*/ 781050 h 780346"/>
              <a:gd name="T16" fmla="*/ 4855514 w 12204032"/>
              <a:gd name="T17" fmla="*/ 781050 h 780346"/>
              <a:gd name="T18" fmla="*/ 4327516 w 12204032"/>
              <a:gd name="T19" fmla="*/ 781050 h 780346"/>
              <a:gd name="T20" fmla="*/ 1905367 w 12204032"/>
              <a:gd name="T21" fmla="*/ 781050 h 780346"/>
              <a:gd name="T22" fmla="*/ 1902128 w 12204032"/>
              <a:gd name="T23" fmla="*/ 759817 h 780346"/>
              <a:gd name="T24" fmla="*/ 1338124 w 12204032"/>
              <a:gd name="T25" fmla="*/ 299750 h 780346"/>
              <a:gd name="T26" fmla="*/ 774120 w 12204032"/>
              <a:gd name="T27" fmla="*/ 759817 h 780346"/>
              <a:gd name="T28" fmla="*/ 770881 w 12204032"/>
              <a:gd name="T29" fmla="*/ 781050 h 780346"/>
              <a:gd name="T30" fmla="*/ 619205 w 12204032"/>
              <a:gd name="T31" fmla="*/ 781050 h 780346"/>
              <a:gd name="T32" fmla="*/ 242885 w 12204032"/>
              <a:gd name="T33" fmla="*/ 781050 h 780346"/>
              <a:gd name="T34" fmla="*/ 0 w 12204032"/>
              <a:gd name="T35" fmla="*/ 781050 h 7803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204032"/>
              <a:gd name="T55" fmla="*/ 0 h 780346"/>
              <a:gd name="T56" fmla="*/ 12204032 w 12204032"/>
              <a:gd name="T57" fmla="*/ 780346 h 78034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204032" h="780346">
                <a:moveTo>
                  <a:pt x="0" y="0"/>
                </a:moveTo>
                <a:lnTo>
                  <a:pt x="242872" y="0"/>
                </a:lnTo>
                <a:lnTo>
                  <a:pt x="619171" y="0"/>
                </a:lnTo>
                <a:lnTo>
                  <a:pt x="4327279" y="0"/>
                </a:lnTo>
                <a:lnTo>
                  <a:pt x="12204032" y="0"/>
                </a:lnTo>
                <a:lnTo>
                  <a:pt x="12204032" y="780346"/>
                </a:lnTo>
                <a:lnTo>
                  <a:pt x="9742733" y="780346"/>
                </a:lnTo>
                <a:lnTo>
                  <a:pt x="5989671" y="780346"/>
                </a:lnTo>
                <a:lnTo>
                  <a:pt x="4855248" y="780346"/>
                </a:lnTo>
                <a:lnTo>
                  <a:pt x="4327279" y="780346"/>
                </a:lnTo>
                <a:lnTo>
                  <a:pt x="1905263" y="780346"/>
                </a:lnTo>
                <a:lnTo>
                  <a:pt x="1902024" y="759132"/>
                </a:lnTo>
                <a:cubicBezTo>
                  <a:pt x="1848345" y="496809"/>
                  <a:pt x="1616242" y="299480"/>
                  <a:pt x="1338051" y="299480"/>
                </a:cubicBezTo>
                <a:cubicBezTo>
                  <a:pt x="1059860" y="299480"/>
                  <a:pt x="827757" y="496809"/>
                  <a:pt x="774078" y="759132"/>
                </a:cubicBezTo>
                <a:lnTo>
                  <a:pt x="770839" y="780346"/>
                </a:lnTo>
                <a:lnTo>
                  <a:pt x="619171" y="780346"/>
                </a:lnTo>
                <a:lnTo>
                  <a:pt x="242872" y="780346"/>
                </a:lnTo>
                <a:lnTo>
                  <a:pt x="0" y="780346"/>
                </a:lnTo>
                <a:lnTo>
                  <a:pt x="0" y="0"/>
                </a:lnTo>
                <a:close/>
              </a:path>
            </a:pathLst>
          </a:cu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p>
        </p:txBody>
      </p:sp>
      <p:grpSp>
        <p:nvGrpSpPr>
          <p:cNvPr id="21" name="组合 22">
            <a:extLst>
              <a:ext uri="{FF2B5EF4-FFF2-40B4-BE49-F238E27FC236}">
                <a16:creationId xmlns:a16="http://schemas.microsoft.com/office/drawing/2014/main" id="{8660EDA0-94D1-4FF6-90E1-F89F78B9843D}"/>
              </a:ext>
            </a:extLst>
          </p:cNvPr>
          <p:cNvGrpSpPr/>
          <p:nvPr/>
        </p:nvGrpSpPr>
        <p:grpSpPr bwMode="auto">
          <a:xfrm>
            <a:off x="4821555" y="4699235"/>
            <a:ext cx="3926204" cy="322076"/>
            <a:chOff x="0" y="0"/>
            <a:chExt cx="3167935" cy="291045"/>
          </a:xfrm>
        </p:grpSpPr>
        <p:sp>
          <p:nvSpPr>
            <p:cNvPr id="22" name="椭圆 23">
              <a:extLst>
                <a:ext uri="{FF2B5EF4-FFF2-40B4-BE49-F238E27FC236}">
                  <a16:creationId xmlns:a16="http://schemas.microsoft.com/office/drawing/2014/main" id="{0FDFE484-2920-4658-885D-0EA92FD3261D}"/>
                </a:ext>
              </a:extLst>
            </p:cNvPr>
            <p:cNvSpPr>
              <a:spLocks noChangeArrowheads="1"/>
            </p:cNvSpPr>
            <p:nvPr/>
          </p:nvSpPr>
          <p:spPr bwMode="auto">
            <a:xfrm>
              <a:off x="0" y="53079"/>
              <a:ext cx="125529" cy="124806"/>
            </a:xfrm>
            <a:prstGeom prst="ellipse">
              <a:avLst/>
            </a:prstGeom>
            <a:solidFill>
              <a:srgbClr val="E74C2E"/>
            </a:solidFill>
            <a:ln w="19050">
              <a:solidFill>
                <a:srgbClr val="FFFFFF"/>
              </a:solidFill>
              <a:beve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685800" eaLnBrk="1" fontAlgn="auto" hangingPunct="1">
                <a:lnSpc>
                  <a:spcPct val="100000"/>
                </a:lnSpc>
                <a:spcBef>
                  <a:spcPct val="0"/>
                </a:spcBef>
                <a:spcAft>
                  <a:spcPts val="0"/>
                </a:spcAft>
                <a:buFont typeface="Arial" panose="020B0604020202020204" pitchFamily="34" charset="0"/>
                <a:buNone/>
                <a:defRPr/>
              </a:pPr>
              <a:endParaRPr lang="zh-CN" altLang="zh-CN" sz="1300" kern="0" dirty="0">
                <a:solidFill>
                  <a:srgbClr val="FFFFFF"/>
                </a:solidFill>
                <a:latin typeface="宋体" panose="02010600030101010101" pitchFamily="2" charset="-122"/>
                <a:sym typeface="宋体" panose="02010600030101010101" pitchFamily="2" charset="-122"/>
              </a:endParaRPr>
            </a:p>
          </p:txBody>
        </p:sp>
        <p:sp>
          <p:nvSpPr>
            <p:cNvPr id="24" name="文本框 25">
              <a:hlinkClick r:id="rId2"/>
              <a:extLst>
                <a:ext uri="{FF2B5EF4-FFF2-40B4-BE49-F238E27FC236}">
                  <a16:creationId xmlns:a16="http://schemas.microsoft.com/office/drawing/2014/main" id="{1BF732A9-3908-4661-8141-7BDD860F1403}"/>
                </a:ext>
              </a:extLst>
            </p:cNvPr>
            <p:cNvSpPr>
              <a:spLocks noChangeArrowheads="1"/>
            </p:cNvSpPr>
            <p:nvPr/>
          </p:nvSpPr>
          <p:spPr bwMode="auto">
            <a:xfrm>
              <a:off x="234406" y="0"/>
              <a:ext cx="2933529" cy="291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00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defTabSz="685800" eaLnBrk="1" fontAlgn="auto" hangingPunct="1">
                <a:lnSpc>
                  <a:spcPts val="1500"/>
                </a:lnSpc>
                <a:spcBef>
                  <a:spcPct val="0"/>
                </a:spcBef>
                <a:spcAft>
                  <a:spcPts val="0"/>
                </a:spcAft>
                <a:buFont typeface="Arial" panose="020B0604020202020204" pitchFamily="34" charset="0"/>
                <a:buNone/>
                <a:defRPr/>
              </a:pPr>
              <a:r>
                <a:rPr lang="en-US" altLang="zh-CN" sz="2800" kern="0" dirty="0">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800" kern="0" dirty="0">
                  <a:latin typeface="微软雅黑" panose="020B0503020204020204" pitchFamily="34" charset="-122"/>
                  <a:ea typeface="微软雅黑" panose="020B0503020204020204" pitchFamily="34" charset="-122"/>
                  <a:sym typeface="微软雅黑" panose="020B0503020204020204" pitchFamily="34" charset="-122"/>
                </a:rPr>
                <a:t>测试阶段</a:t>
              </a:r>
              <a:endParaRPr lang="en-US" altLang="zh-CN" sz="2400" kern="0"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5" name="组合 22">
            <a:extLst>
              <a:ext uri="{FF2B5EF4-FFF2-40B4-BE49-F238E27FC236}">
                <a16:creationId xmlns:a16="http://schemas.microsoft.com/office/drawing/2014/main" id="{CB3375A6-47FA-482E-B4F9-63C063CC1BB3}"/>
              </a:ext>
            </a:extLst>
          </p:cNvPr>
          <p:cNvGrpSpPr/>
          <p:nvPr/>
        </p:nvGrpSpPr>
        <p:grpSpPr bwMode="auto">
          <a:xfrm>
            <a:off x="4821555" y="5429720"/>
            <a:ext cx="3926204" cy="322076"/>
            <a:chOff x="0" y="0"/>
            <a:chExt cx="3167935" cy="291045"/>
          </a:xfrm>
        </p:grpSpPr>
        <p:sp>
          <p:nvSpPr>
            <p:cNvPr id="26" name="椭圆 23">
              <a:extLst>
                <a:ext uri="{FF2B5EF4-FFF2-40B4-BE49-F238E27FC236}">
                  <a16:creationId xmlns:a16="http://schemas.microsoft.com/office/drawing/2014/main" id="{95BA9980-98CD-4D62-9C0D-8656FF8BA6D6}"/>
                </a:ext>
              </a:extLst>
            </p:cNvPr>
            <p:cNvSpPr>
              <a:spLocks noChangeArrowheads="1"/>
            </p:cNvSpPr>
            <p:nvPr/>
          </p:nvSpPr>
          <p:spPr bwMode="auto">
            <a:xfrm>
              <a:off x="0" y="53079"/>
              <a:ext cx="125529" cy="124806"/>
            </a:xfrm>
            <a:prstGeom prst="ellipse">
              <a:avLst/>
            </a:prstGeom>
            <a:solidFill>
              <a:srgbClr val="E74C2E"/>
            </a:solidFill>
            <a:ln w="19050">
              <a:solidFill>
                <a:srgbClr val="FFFFFF"/>
              </a:solidFill>
              <a:beve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685800" eaLnBrk="1" fontAlgn="auto" hangingPunct="1">
                <a:lnSpc>
                  <a:spcPct val="100000"/>
                </a:lnSpc>
                <a:spcBef>
                  <a:spcPct val="0"/>
                </a:spcBef>
                <a:spcAft>
                  <a:spcPts val="0"/>
                </a:spcAft>
                <a:buFont typeface="Arial" panose="020B0604020202020204" pitchFamily="34" charset="0"/>
                <a:buNone/>
                <a:defRPr/>
              </a:pPr>
              <a:endParaRPr lang="zh-CN" altLang="zh-CN" sz="1300" kern="0" dirty="0">
                <a:solidFill>
                  <a:srgbClr val="FFFFFF"/>
                </a:solidFill>
                <a:latin typeface="宋体" panose="02010600030101010101" pitchFamily="2" charset="-122"/>
                <a:sym typeface="宋体" panose="02010600030101010101" pitchFamily="2" charset="-122"/>
              </a:endParaRPr>
            </a:p>
          </p:txBody>
        </p:sp>
        <p:sp>
          <p:nvSpPr>
            <p:cNvPr id="27" name="文本框 25">
              <a:hlinkClick r:id="rId2"/>
              <a:extLst>
                <a:ext uri="{FF2B5EF4-FFF2-40B4-BE49-F238E27FC236}">
                  <a16:creationId xmlns:a16="http://schemas.microsoft.com/office/drawing/2014/main" id="{87DBF8E9-074C-462A-A8DB-2BCFDA630378}"/>
                </a:ext>
              </a:extLst>
            </p:cNvPr>
            <p:cNvSpPr>
              <a:spLocks noChangeArrowheads="1"/>
            </p:cNvSpPr>
            <p:nvPr/>
          </p:nvSpPr>
          <p:spPr bwMode="auto">
            <a:xfrm>
              <a:off x="234406" y="0"/>
              <a:ext cx="2933529" cy="291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000">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defTabSz="685800" eaLnBrk="1" fontAlgn="auto" hangingPunct="1">
                <a:lnSpc>
                  <a:spcPts val="1500"/>
                </a:lnSpc>
                <a:spcBef>
                  <a:spcPct val="0"/>
                </a:spcBef>
                <a:spcAft>
                  <a:spcPts val="0"/>
                </a:spcAft>
                <a:buFont typeface="Arial" panose="020B0604020202020204" pitchFamily="34" charset="0"/>
                <a:buNone/>
                <a:defRPr/>
              </a:pPr>
              <a:r>
                <a:rPr lang="en-US" altLang="zh-CN" sz="2800" kern="0" dirty="0">
                  <a:latin typeface="微软雅黑" panose="020B0503020204020204" pitchFamily="34" charset="-122"/>
                  <a:ea typeface="微软雅黑" panose="020B0503020204020204" pitchFamily="34" charset="-122"/>
                  <a:sym typeface="微软雅黑" panose="020B0503020204020204" pitchFamily="34" charset="-122"/>
                </a:rPr>
                <a:t>6.</a:t>
              </a:r>
              <a:r>
                <a:rPr lang="zh-CN" altLang="en-US" sz="2800" kern="0" dirty="0">
                  <a:latin typeface="微软雅黑" panose="020B0503020204020204" pitchFamily="34" charset="-122"/>
                  <a:ea typeface="微软雅黑" panose="020B0503020204020204" pitchFamily="34" charset="-122"/>
                  <a:sym typeface="微软雅黑" panose="020B0503020204020204" pitchFamily="34" charset="-122"/>
                </a:rPr>
                <a:t>项目总结</a:t>
              </a:r>
              <a:endParaRPr lang="en-US" altLang="zh-CN" sz="2400" kern="0"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7" name="图片 21">
            <a:extLst>
              <a:ext uri="{FF2B5EF4-FFF2-40B4-BE49-F238E27FC236}">
                <a16:creationId xmlns:a16="http://schemas.microsoft.com/office/drawing/2014/main" id="{DE7B6AFD-9869-4E65-B4B4-1C85519EFC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4388" y="287338"/>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矩形 4">
            <a:extLst>
              <a:ext uri="{FF2B5EF4-FFF2-40B4-BE49-F238E27FC236}">
                <a16:creationId xmlns:a16="http://schemas.microsoft.com/office/drawing/2014/main" id="{32E298EE-72D4-4387-A036-173BA323A9EA}"/>
              </a:ext>
            </a:extLst>
          </p:cNvPr>
          <p:cNvSpPr>
            <a:spLocks noChangeArrowheads="1"/>
          </p:cNvSpPr>
          <p:nvPr/>
        </p:nvSpPr>
        <p:spPr bwMode="auto">
          <a:xfrm>
            <a:off x="579438" y="1558925"/>
            <a:ext cx="5262562"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latin typeface="Arial" panose="020B0604020202020204" pitchFamily="34" charset="0"/>
              </a:rPr>
              <a:t>------------------------------------------------------------------</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名称：商品编号</a:t>
            </a:r>
            <a:endParaRPr lang="en-US" altLang="zh-CN" sz="1800">
              <a:latin typeface="Arial" panose="020B0604020202020204" pitchFamily="34" charset="0"/>
            </a:endParaRP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别名：</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描述：唯一地标识商品信息中一个特定商品的关键域</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定义：用户编号</a:t>
            </a:r>
            <a:r>
              <a:rPr lang="en-US" altLang="zh-CN" sz="1800">
                <a:latin typeface="Arial" panose="020B0604020202020204" pitchFamily="34" charset="0"/>
              </a:rPr>
              <a:t>= 8</a:t>
            </a:r>
            <a:r>
              <a:rPr lang="zh-CN" altLang="en-US" sz="1800">
                <a:latin typeface="Arial" panose="020B0604020202020204" pitchFamily="34" charset="0"/>
              </a:rPr>
              <a:t>｛字符｝</a:t>
            </a:r>
            <a:r>
              <a:rPr lang="en-US" altLang="zh-CN" sz="1800">
                <a:latin typeface="Arial" panose="020B0604020202020204" pitchFamily="34" charset="0"/>
              </a:rPr>
              <a:t>8</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位置：商品信息、订单信息</a:t>
            </a:r>
          </a:p>
          <a:p>
            <a:pPr eaLnBrk="1" hangingPunct="1">
              <a:lnSpc>
                <a:spcPct val="100000"/>
              </a:lnSpc>
              <a:spcBef>
                <a:spcPct val="0"/>
              </a:spcBef>
              <a:buFont typeface="Arial" panose="020B0604020202020204" pitchFamily="34" charset="0"/>
              <a:buNone/>
            </a:pPr>
            <a:r>
              <a:rPr lang="en-US" altLang="zh-CN" sz="1800">
                <a:latin typeface="Arial" panose="020B0604020202020204" pitchFamily="34" charset="0"/>
              </a:rPr>
              <a:t>------------------------------------------------------------------</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名称：订单编号</a:t>
            </a:r>
            <a:endParaRPr lang="en-US" altLang="zh-CN" sz="1800">
              <a:latin typeface="Arial" panose="020B0604020202020204" pitchFamily="34" charset="0"/>
            </a:endParaRP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别名：</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描述：唯一地标识订单信息中一个特定订单的关键域</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定义：订单编号</a:t>
            </a:r>
            <a:r>
              <a:rPr lang="en-US" altLang="zh-CN" sz="1800">
                <a:latin typeface="Arial" panose="020B0604020202020204" pitchFamily="34" charset="0"/>
              </a:rPr>
              <a:t>=8</a:t>
            </a:r>
            <a:r>
              <a:rPr lang="zh-CN" altLang="en-US" sz="1800">
                <a:latin typeface="Arial" panose="020B0604020202020204" pitchFamily="34" charset="0"/>
              </a:rPr>
              <a:t>｛字符｝</a:t>
            </a:r>
            <a:r>
              <a:rPr lang="en-US" altLang="zh-CN" sz="1800">
                <a:latin typeface="Arial" panose="020B0604020202020204" pitchFamily="34" charset="0"/>
              </a:rPr>
              <a:t>8</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rPr>
              <a:t>位置：订单信息</a:t>
            </a:r>
          </a:p>
        </p:txBody>
      </p:sp>
      <p:grpSp>
        <p:nvGrpSpPr>
          <p:cNvPr id="7" name="组合 3">
            <a:extLst>
              <a:ext uri="{FF2B5EF4-FFF2-40B4-BE49-F238E27FC236}">
                <a16:creationId xmlns:a16="http://schemas.microsoft.com/office/drawing/2014/main" id="{BC0CBA75-7034-4DF5-90D0-CEF2E5E9942D}"/>
              </a:ext>
            </a:extLst>
          </p:cNvPr>
          <p:cNvGrpSpPr/>
          <p:nvPr/>
        </p:nvGrpSpPr>
        <p:grpSpPr bwMode="auto">
          <a:xfrm>
            <a:off x="0" y="619125"/>
            <a:ext cx="3370263" cy="493713"/>
            <a:chOff x="0" y="0"/>
            <a:chExt cx="3370216" cy="493479"/>
          </a:xfrm>
        </p:grpSpPr>
        <p:grpSp>
          <p:nvGrpSpPr>
            <p:cNvPr id="8" name="组合 37">
              <a:extLst>
                <a:ext uri="{FF2B5EF4-FFF2-40B4-BE49-F238E27FC236}">
                  <a16:creationId xmlns:a16="http://schemas.microsoft.com/office/drawing/2014/main" id="{63274D19-9FD2-4FF1-AF3C-F863C098A4CF}"/>
                </a:ext>
              </a:extLst>
            </p:cNvPr>
            <p:cNvGrpSpPr/>
            <p:nvPr/>
          </p:nvGrpSpPr>
          <p:grpSpPr bwMode="auto">
            <a:xfrm>
              <a:off x="0" y="0"/>
              <a:ext cx="3370216" cy="493479"/>
              <a:chOff x="0" y="0"/>
              <a:chExt cx="3370216" cy="493479"/>
            </a:xfrm>
          </p:grpSpPr>
          <p:sp>
            <p:nvSpPr>
              <p:cNvPr id="10" name="矩形 38">
                <a:extLst>
                  <a:ext uri="{FF2B5EF4-FFF2-40B4-BE49-F238E27FC236}">
                    <a16:creationId xmlns:a16="http://schemas.microsoft.com/office/drawing/2014/main" id="{03755D5B-6F51-43EC-AE4C-43270FEBDF48}"/>
                  </a:ext>
                </a:extLst>
              </p:cNvPr>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直角三角形 39">
                <a:extLst>
                  <a:ext uri="{FF2B5EF4-FFF2-40B4-BE49-F238E27FC236}">
                    <a16:creationId xmlns:a16="http://schemas.microsoft.com/office/drawing/2014/main" id="{7FF8E187-077B-4A29-A237-5E4B1FD69854}"/>
                  </a:ext>
                </a:extLst>
              </p:cNvPr>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9" name="文本框 40">
              <a:extLst>
                <a:ext uri="{FF2B5EF4-FFF2-40B4-BE49-F238E27FC236}">
                  <a16:creationId xmlns:a16="http://schemas.microsoft.com/office/drawing/2014/main" id="{8739EAFA-EDAD-43F0-944C-BF05789461B3}"/>
                </a:ext>
              </a:extLst>
            </p:cNvPr>
            <p:cNvSpPr>
              <a:spLocks noChangeArrowheads="1"/>
            </p:cNvSpPr>
            <p:nvPr/>
          </p:nvSpPr>
          <p:spPr bwMode="auto">
            <a:xfrm>
              <a:off x="747696" y="19103"/>
              <a:ext cx="1987711"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数据字典</a:t>
              </a:r>
              <a:endParaRPr lang="zh-CN" altLang="en-US" dirty="0"/>
            </a:p>
          </p:txBody>
        </p:sp>
      </p:grpSp>
    </p:spTree>
    <p:extLst>
      <p:ext uri="{BB962C8B-B14F-4D97-AF65-F5344CB8AC3E}">
        <p14:creationId xmlns:p14="http://schemas.microsoft.com/office/powerpoint/2010/main" val="3023690191"/>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ppt_x</p:attrName>
                                        </p:attrNameLst>
                                      </p:cBhvr>
                                      <p:tavLst>
                                        <p:tav tm="0">
                                          <p:val>
                                            <p:strVal val="0-#ppt_w/2"/>
                                          </p:val>
                                        </p:tav>
                                        <p:tav tm="100000">
                                          <p:val>
                                            <p:strVal val="#ppt_x"/>
                                          </p:val>
                                        </p:tav>
                                      </p:tavLst>
                                    </p:anim>
                                    <p:anim calcmode="lin" valueType="num">
                                      <p:cBhvr>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7" name="图片 21">
            <a:extLst>
              <a:ext uri="{FF2B5EF4-FFF2-40B4-BE49-F238E27FC236}">
                <a16:creationId xmlns:a16="http://schemas.microsoft.com/office/drawing/2014/main" id="{DE7B6AFD-9869-4E65-B4B4-1C85519EFC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4388" y="287338"/>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3">
            <a:extLst>
              <a:ext uri="{FF2B5EF4-FFF2-40B4-BE49-F238E27FC236}">
                <a16:creationId xmlns:a16="http://schemas.microsoft.com/office/drawing/2014/main" id="{BC0CBA75-7034-4DF5-90D0-CEF2E5E9942D}"/>
              </a:ext>
            </a:extLst>
          </p:cNvPr>
          <p:cNvGrpSpPr/>
          <p:nvPr/>
        </p:nvGrpSpPr>
        <p:grpSpPr bwMode="auto">
          <a:xfrm>
            <a:off x="0" y="619125"/>
            <a:ext cx="3370263" cy="493713"/>
            <a:chOff x="0" y="0"/>
            <a:chExt cx="3370216" cy="493479"/>
          </a:xfrm>
        </p:grpSpPr>
        <p:grpSp>
          <p:nvGrpSpPr>
            <p:cNvPr id="8" name="组合 37">
              <a:extLst>
                <a:ext uri="{FF2B5EF4-FFF2-40B4-BE49-F238E27FC236}">
                  <a16:creationId xmlns:a16="http://schemas.microsoft.com/office/drawing/2014/main" id="{63274D19-9FD2-4FF1-AF3C-F863C098A4CF}"/>
                </a:ext>
              </a:extLst>
            </p:cNvPr>
            <p:cNvGrpSpPr/>
            <p:nvPr/>
          </p:nvGrpSpPr>
          <p:grpSpPr bwMode="auto">
            <a:xfrm>
              <a:off x="0" y="0"/>
              <a:ext cx="3370216" cy="493479"/>
              <a:chOff x="0" y="0"/>
              <a:chExt cx="3370216" cy="493479"/>
            </a:xfrm>
          </p:grpSpPr>
          <p:sp>
            <p:nvSpPr>
              <p:cNvPr id="10" name="矩形 38">
                <a:extLst>
                  <a:ext uri="{FF2B5EF4-FFF2-40B4-BE49-F238E27FC236}">
                    <a16:creationId xmlns:a16="http://schemas.microsoft.com/office/drawing/2014/main" id="{03755D5B-6F51-43EC-AE4C-43270FEBDF48}"/>
                  </a:ext>
                </a:extLst>
              </p:cNvPr>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直角三角形 39">
                <a:extLst>
                  <a:ext uri="{FF2B5EF4-FFF2-40B4-BE49-F238E27FC236}">
                    <a16:creationId xmlns:a16="http://schemas.microsoft.com/office/drawing/2014/main" id="{7FF8E187-077B-4A29-A237-5E4B1FD69854}"/>
                  </a:ext>
                </a:extLst>
              </p:cNvPr>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9" name="文本框 40">
              <a:extLst>
                <a:ext uri="{FF2B5EF4-FFF2-40B4-BE49-F238E27FC236}">
                  <a16:creationId xmlns:a16="http://schemas.microsoft.com/office/drawing/2014/main" id="{8739EAFA-EDAD-43F0-944C-BF05789461B3}"/>
                </a:ext>
              </a:extLst>
            </p:cNvPr>
            <p:cNvSpPr>
              <a:spLocks noChangeArrowheads="1"/>
            </p:cNvSpPr>
            <p:nvPr/>
          </p:nvSpPr>
          <p:spPr bwMode="auto">
            <a:xfrm>
              <a:off x="747696" y="19103"/>
              <a:ext cx="1987711"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数据库模型</a:t>
              </a:r>
              <a:endParaRPr lang="zh-CN" altLang="en-US" dirty="0"/>
            </a:p>
          </p:txBody>
        </p:sp>
      </p:grpSp>
      <p:pic>
        <p:nvPicPr>
          <p:cNvPr id="2" name="图片 1">
            <a:extLst>
              <a:ext uri="{FF2B5EF4-FFF2-40B4-BE49-F238E27FC236}">
                <a16:creationId xmlns:a16="http://schemas.microsoft.com/office/drawing/2014/main" id="{73AE3C49-F4CD-492D-A14B-7028B368907E}"/>
              </a:ext>
            </a:extLst>
          </p:cNvPr>
          <p:cNvPicPr>
            <a:picLocks noChangeAspect="1"/>
          </p:cNvPicPr>
          <p:nvPr/>
        </p:nvPicPr>
        <p:blipFill>
          <a:blip r:embed="rId4"/>
          <a:stretch>
            <a:fillRect/>
          </a:stretch>
        </p:blipFill>
        <p:spPr>
          <a:xfrm>
            <a:off x="2735445" y="287338"/>
            <a:ext cx="7684298" cy="6127015"/>
          </a:xfrm>
          <a:prstGeom prst="rect">
            <a:avLst/>
          </a:prstGeom>
        </p:spPr>
      </p:pic>
    </p:spTree>
    <p:extLst>
      <p:ext uri="{BB962C8B-B14F-4D97-AF65-F5344CB8AC3E}">
        <p14:creationId xmlns:p14="http://schemas.microsoft.com/office/powerpoint/2010/main" val="43664634"/>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ppt_x</p:attrName>
                                        </p:attrNameLst>
                                      </p:cBhvr>
                                      <p:tavLst>
                                        <p:tav tm="0">
                                          <p:val>
                                            <p:strVal val="0-#ppt_w/2"/>
                                          </p:val>
                                        </p:tav>
                                        <p:tav tm="100000">
                                          <p:val>
                                            <p:strVal val="#ppt_x"/>
                                          </p:val>
                                        </p:tav>
                                      </p:tavLst>
                                    </p:anim>
                                    <p:anim calcmode="lin" valueType="num">
                                      <p:cBhvr>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7" name="图片 21">
            <a:extLst>
              <a:ext uri="{FF2B5EF4-FFF2-40B4-BE49-F238E27FC236}">
                <a16:creationId xmlns:a16="http://schemas.microsoft.com/office/drawing/2014/main" id="{DE7B6AFD-9869-4E65-B4B4-1C85519EFC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4388" y="287338"/>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3">
            <a:extLst>
              <a:ext uri="{FF2B5EF4-FFF2-40B4-BE49-F238E27FC236}">
                <a16:creationId xmlns:a16="http://schemas.microsoft.com/office/drawing/2014/main" id="{BC0CBA75-7034-4DF5-90D0-CEF2E5E9942D}"/>
              </a:ext>
            </a:extLst>
          </p:cNvPr>
          <p:cNvGrpSpPr/>
          <p:nvPr/>
        </p:nvGrpSpPr>
        <p:grpSpPr bwMode="auto">
          <a:xfrm>
            <a:off x="0" y="619125"/>
            <a:ext cx="3370263" cy="493713"/>
            <a:chOff x="0" y="0"/>
            <a:chExt cx="3370216" cy="493479"/>
          </a:xfrm>
        </p:grpSpPr>
        <p:grpSp>
          <p:nvGrpSpPr>
            <p:cNvPr id="8" name="组合 37">
              <a:extLst>
                <a:ext uri="{FF2B5EF4-FFF2-40B4-BE49-F238E27FC236}">
                  <a16:creationId xmlns:a16="http://schemas.microsoft.com/office/drawing/2014/main" id="{63274D19-9FD2-4FF1-AF3C-F863C098A4CF}"/>
                </a:ext>
              </a:extLst>
            </p:cNvPr>
            <p:cNvGrpSpPr/>
            <p:nvPr/>
          </p:nvGrpSpPr>
          <p:grpSpPr bwMode="auto">
            <a:xfrm>
              <a:off x="0" y="0"/>
              <a:ext cx="3370216" cy="493479"/>
              <a:chOff x="0" y="0"/>
              <a:chExt cx="3370216" cy="493479"/>
            </a:xfrm>
          </p:grpSpPr>
          <p:sp>
            <p:nvSpPr>
              <p:cNvPr id="10" name="矩形 38">
                <a:extLst>
                  <a:ext uri="{FF2B5EF4-FFF2-40B4-BE49-F238E27FC236}">
                    <a16:creationId xmlns:a16="http://schemas.microsoft.com/office/drawing/2014/main" id="{03755D5B-6F51-43EC-AE4C-43270FEBDF48}"/>
                  </a:ext>
                </a:extLst>
              </p:cNvPr>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直角三角形 39">
                <a:extLst>
                  <a:ext uri="{FF2B5EF4-FFF2-40B4-BE49-F238E27FC236}">
                    <a16:creationId xmlns:a16="http://schemas.microsoft.com/office/drawing/2014/main" id="{7FF8E187-077B-4A29-A237-5E4B1FD69854}"/>
                  </a:ext>
                </a:extLst>
              </p:cNvPr>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9" name="文本框 40">
              <a:extLst>
                <a:ext uri="{FF2B5EF4-FFF2-40B4-BE49-F238E27FC236}">
                  <a16:creationId xmlns:a16="http://schemas.microsoft.com/office/drawing/2014/main" id="{8739EAFA-EDAD-43F0-944C-BF05789461B3}"/>
                </a:ext>
              </a:extLst>
            </p:cNvPr>
            <p:cNvSpPr>
              <a:spLocks noChangeArrowheads="1"/>
            </p:cNvSpPr>
            <p:nvPr/>
          </p:nvSpPr>
          <p:spPr bwMode="auto">
            <a:xfrm>
              <a:off x="747696" y="19103"/>
              <a:ext cx="1987711"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chemeClr val="bg1"/>
                  </a:solidFill>
                  <a:latin typeface="微软雅黑" panose="020B0503020204020204" pitchFamily="34" charset="-122"/>
                  <a:ea typeface="微软雅黑" panose="020B0503020204020204" pitchFamily="34" charset="-122"/>
                </a:rPr>
                <a:t>HIPO</a:t>
              </a:r>
              <a:r>
                <a:rPr lang="zh-CN" altLang="en-US" sz="2400" dirty="0">
                  <a:solidFill>
                    <a:schemeClr val="bg1"/>
                  </a:solidFill>
                  <a:latin typeface="微软雅黑" panose="020B0503020204020204" pitchFamily="34" charset="-122"/>
                  <a:ea typeface="微软雅黑" panose="020B0503020204020204" pitchFamily="34" charset="-122"/>
                </a:rPr>
                <a:t>图</a:t>
              </a:r>
              <a:endParaRPr lang="zh-CN" altLang="en-US" dirty="0"/>
            </a:p>
          </p:txBody>
        </p:sp>
      </p:grpSp>
      <p:pic>
        <p:nvPicPr>
          <p:cNvPr id="3" name="图片 2">
            <a:extLst>
              <a:ext uri="{FF2B5EF4-FFF2-40B4-BE49-F238E27FC236}">
                <a16:creationId xmlns:a16="http://schemas.microsoft.com/office/drawing/2014/main" id="{C64ACA1D-BD57-44D8-B259-23469BBE2AD2}"/>
              </a:ext>
            </a:extLst>
          </p:cNvPr>
          <p:cNvPicPr>
            <a:picLocks noChangeAspect="1"/>
          </p:cNvPicPr>
          <p:nvPr/>
        </p:nvPicPr>
        <p:blipFill>
          <a:blip r:embed="rId4"/>
          <a:stretch>
            <a:fillRect/>
          </a:stretch>
        </p:blipFill>
        <p:spPr>
          <a:xfrm>
            <a:off x="1718424" y="1617261"/>
            <a:ext cx="8482385" cy="4184099"/>
          </a:xfrm>
          <a:prstGeom prst="rect">
            <a:avLst/>
          </a:prstGeom>
        </p:spPr>
      </p:pic>
    </p:spTree>
    <p:extLst>
      <p:ext uri="{BB962C8B-B14F-4D97-AF65-F5344CB8AC3E}">
        <p14:creationId xmlns:p14="http://schemas.microsoft.com/office/powerpoint/2010/main" val="473653186"/>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ppt_x</p:attrName>
                                        </p:attrNameLst>
                                      </p:cBhvr>
                                      <p:tavLst>
                                        <p:tav tm="0">
                                          <p:val>
                                            <p:strVal val="0-#ppt_w/2"/>
                                          </p:val>
                                        </p:tav>
                                        <p:tav tm="100000">
                                          <p:val>
                                            <p:strVal val="#ppt_x"/>
                                          </p:val>
                                        </p:tav>
                                      </p:tavLst>
                                    </p:anim>
                                    <p:anim calcmode="lin" valueType="num">
                                      <p:cBhvr>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7" name="图片 21">
            <a:extLst>
              <a:ext uri="{FF2B5EF4-FFF2-40B4-BE49-F238E27FC236}">
                <a16:creationId xmlns:a16="http://schemas.microsoft.com/office/drawing/2014/main" id="{DE7B6AFD-9869-4E65-B4B4-1C85519EFC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4388" y="287338"/>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3">
            <a:extLst>
              <a:ext uri="{FF2B5EF4-FFF2-40B4-BE49-F238E27FC236}">
                <a16:creationId xmlns:a16="http://schemas.microsoft.com/office/drawing/2014/main" id="{BC0CBA75-7034-4DF5-90D0-CEF2E5E9942D}"/>
              </a:ext>
            </a:extLst>
          </p:cNvPr>
          <p:cNvGrpSpPr/>
          <p:nvPr/>
        </p:nvGrpSpPr>
        <p:grpSpPr bwMode="auto">
          <a:xfrm>
            <a:off x="0" y="619125"/>
            <a:ext cx="3370263" cy="493713"/>
            <a:chOff x="0" y="0"/>
            <a:chExt cx="3370216" cy="493479"/>
          </a:xfrm>
        </p:grpSpPr>
        <p:grpSp>
          <p:nvGrpSpPr>
            <p:cNvPr id="8" name="组合 37">
              <a:extLst>
                <a:ext uri="{FF2B5EF4-FFF2-40B4-BE49-F238E27FC236}">
                  <a16:creationId xmlns:a16="http://schemas.microsoft.com/office/drawing/2014/main" id="{63274D19-9FD2-4FF1-AF3C-F863C098A4CF}"/>
                </a:ext>
              </a:extLst>
            </p:cNvPr>
            <p:cNvGrpSpPr/>
            <p:nvPr/>
          </p:nvGrpSpPr>
          <p:grpSpPr bwMode="auto">
            <a:xfrm>
              <a:off x="0" y="0"/>
              <a:ext cx="3370216" cy="493479"/>
              <a:chOff x="0" y="0"/>
              <a:chExt cx="3370216" cy="493479"/>
            </a:xfrm>
          </p:grpSpPr>
          <p:sp>
            <p:nvSpPr>
              <p:cNvPr id="10" name="矩形 38">
                <a:extLst>
                  <a:ext uri="{FF2B5EF4-FFF2-40B4-BE49-F238E27FC236}">
                    <a16:creationId xmlns:a16="http://schemas.microsoft.com/office/drawing/2014/main" id="{03755D5B-6F51-43EC-AE4C-43270FEBDF48}"/>
                  </a:ext>
                </a:extLst>
              </p:cNvPr>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直角三角形 39">
                <a:extLst>
                  <a:ext uri="{FF2B5EF4-FFF2-40B4-BE49-F238E27FC236}">
                    <a16:creationId xmlns:a16="http://schemas.microsoft.com/office/drawing/2014/main" id="{7FF8E187-077B-4A29-A237-5E4B1FD69854}"/>
                  </a:ext>
                </a:extLst>
              </p:cNvPr>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9" name="文本框 40">
              <a:extLst>
                <a:ext uri="{FF2B5EF4-FFF2-40B4-BE49-F238E27FC236}">
                  <a16:creationId xmlns:a16="http://schemas.microsoft.com/office/drawing/2014/main" id="{8739EAFA-EDAD-43F0-944C-BF05789461B3}"/>
                </a:ext>
              </a:extLst>
            </p:cNvPr>
            <p:cNvSpPr>
              <a:spLocks noChangeArrowheads="1"/>
            </p:cNvSpPr>
            <p:nvPr/>
          </p:nvSpPr>
          <p:spPr bwMode="auto">
            <a:xfrm>
              <a:off x="747696" y="19103"/>
              <a:ext cx="1987711"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chemeClr val="bg1"/>
                  </a:solidFill>
                  <a:latin typeface="微软雅黑" panose="020B0503020204020204" pitchFamily="34" charset="-122"/>
                  <a:ea typeface="微软雅黑" panose="020B0503020204020204" pitchFamily="34" charset="-122"/>
                </a:rPr>
                <a:t>HIPO</a:t>
              </a:r>
              <a:r>
                <a:rPr lang="zh-CN" altLang="en-US" sz="2400" dirty="0">
                  <a:solidFill>
                    <a:schemeClr val="bg1"/>
                  </a:solidFill>
                  <a:latin typeface="微软雅黑" panose="020B0503020204020204" pitchFamily="34" charset="-122"/>
                  <a:ea typeface="微软雅黑" panose="020B0503020204020204" pitchFamily="34" charset="-122"/>
                </a:rPr>
                <a:t>图</a:t>
              </a:r>
              <a:endParaRPr lang="zh-CN" altLang="en-US" dirty="0"/>
            </a:p>
          </p:txBody>
        </p:sp>
      </p:grpSp>
      <p:pic>
        <p:nvPicPr>
          <p:cNvPr id="3" name="图片 2">
            <a:extLst>
              <a:ext uri="{FF2B5EF4-FFF2-40B4-BE49-F238E27FC236}">
                <a16:creationId xmlns:a16="http://schemas.microsoft.com/office/drawing/2014/main" id="{B89729A4-C18E-405C-A12D-6D1FF2075ADA}"/>
              </a:ext>
            </a:extLst>
          </p:cNvPr>
          <p:cNvPicPr>
            <a:picLocks noChangeAspect="1"/>
          </p:cNvPicPr>
          <p:nvPr/>
        </p:nvPicPr>
        <p:blipFill>
          <a:blip r:embed="rId4"/>
          <a:stretch>
            <a:fillRect/>
          </a:stretch>
        </p:blipFill>
        <p:spPr>
          <a:xfrm>
            <a:off x="1524000" y="1754438"/>
            <a:ext cx="8622878" cy="4300922"/>
          </a:xfrm>
          <a:prstGeom prst="rect">
            <a:avLst/>
          </a:prstGeom>
        </p:spPr>
      </p:pic>
    </p:spTree>
    <p:extLst>
      <p:ext uri="{BB962C8B-B14F-4D97-AF65-F5344CB8AC3E}">
        <p14:creationId xmlns:p14="http://schemas.microsoft.com/office/powerpoint/2010/main" val="668762588"/>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ppt_x</p:attrName>
                                        </p:attrNameLst>
                                      </p:cBhvr>
                                      <p:tavLst>
                                        <p:tav tm="0">
                                          <p:val>
                                            <p:strVal val="0-#ppt_w/2"/>
                                          </p:val>
                                        </p:tav>
                                        <p:tav tm="100000">
                                          <p:val>
                                            <p:strVal val="#ppt_x"/>
                                          </p:val>
                                        </p:tav>
                                      </p:tavLst>
                                    </p:anim>
                                    <p:anim calcmode="lin" valueType="num">
                                      <p:cBhvr>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7" name="图片 21">
            <a:extLst>
              <a:ext uri="{FF2B5EF4-FFF2-40B4-BE49-F238E27FC236}">
                <a16:creationId xmlns:a16="http://schemas.microsoft.com/office/drawing/2014/main" id="{DE7B6AFD-9869-4E65-B4B4-1C85519EFC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4388" y="287338"/>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3">
            <a:extLst>
              <a:ext uri="{FF2B5EF4-FFF2-40B4-BE49-F238E27FC236}">
                <a16:creationId xmlns:a16="http://schemas.microsoft.com/office/drawing/2014/main" id="{BC0CBA75-7034-4DF5-90D0-CEF2E5E9942D}"/>
              </a:ext>
            </a:extLst>
          </p:cNvPr>
          <p:cNvGrpSpPr/>
          <p:nvPr/>
        </p:nvGrpSpPr>
        <p:grpSpPr bwMode="auto">
          <a:xfrm>
            <a:off x="0" y="619125"/>
            <a:ext cx="3370263" cy="493713"/>
            <a:chOff x="0" y="0"/>
            <a:chExt cx="3370216" cy="493479"/>
          </a:xfrm>
        </p:grpSpPr>
        <p:grpSp>
          <p:nvGrpSpPr>
            <p:cNvPr id="8" name="组合 37">
              <a:extLst>
                <a:ext uri="{FF2B5EF4-FFF2-40B4-BE49-F238E27FC236}">
                  <a16:creationId xmlns:a16="http://schemas.microsoft.com/office/drawing/2014/main" id="{63274D19-9FD2-4FF1-AF3C-F863C098A4CF}"/>
                </a:ext>
              </a:extLst>
            </p:cNvPr>
            <p:cNvGrpSpPr/>
            <p:nvPr/>
          </p:nvGrpSpPr>
          <p:grpSpPr bwMode="auto">
            <a:xfrm>
              <a:off x="0" y="0"/>
              <a:ext cx="3370216" cy="493479"/>
              <a:chOff x="0" y="0"/>
              <a:chExt cx="3370216" cy="493479"/>
            </a:xfrm>
          </p:grpSpPr>
          <p:sp>
            <p:nvSpPr>
              <p:cNvPr id="10" name="矩形 38">
                <a:extLst>
                  <a:ext uri="{FF2B5EF4-FFF2-40B4-BE49-F238E27FC236}">
                    <a16:creationId xmlns:a16="http://schemas.microsoft.com/office/drawing/2014/main" id="{03755D5B-6F51-43EC-AE4C-43270FEBDF48}"/>
                  </a:ext>
                </a:extLst>
              </p:cNvPr>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直角三角形 39">
                <a:extLst>
                  <a:ext uri="{FF2B5EF4-FFF2-40B4-BE49-F238E27FC236}">
                    <a16:creationId xmlns:a16="http://schemas.microsoft.com/office/drawing/2014/main" id="{7FF8E187-077B-4A29-A237-5E4B1FD69854}"/>
                  </a:ext>
                </a:extLst>
              </p:cNvPr>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9" name="文本框 40">
              <a:extLst>
                <a:ext uri="{FF2B5EF4-FFF2-40B4-BE49-F238E27FC236}">
                  <a16:creationId xmlns:a16="http://schemas.microsoft.com/office/drawing/2014/main" id="{8739EAFA-EDAD-43F0-944C-BF05789461B3}"/>
                </a:ext>
              </a:extLst>
            </p:cNvPr>
            <p:cNvSpPr>
              <a:spLocks noChangeArrowheads="1"/>
            </p:cNvSpPr>
            <p:nvPr/>
          </p:nvSpPr>
          <p:spPr bwMode="auto">
            <a:xfrm>
              <a:off x="747696" y="19103"/>
              <a:ext cx="1987711"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chemeClr val="bg1"/>
                  </a:solidFill>
                  <a:latin typeface="微软雅黑" panose="020B0503020204020204" pitchFamily="34" charset="-122"/>
                  <a:ea typeface="微软雅黑" panose="020B0503020204020204" pitchFamily="34" charset="-122"/>
                </a:rPr>
                <a:t>HIPO</a:t>
              </a:r>
              <a:r>
                <a:rPr lang="zh-CN" altLang="en-US" sz="2400" dirty="0">
                  <a:solidFill>
                    <a:schemeClr val="bg1"/>
                  </a:solidFill>
                  <a:latin typeface="微软雅黑" panose="020B0503020204020204" pitchFamily="34" charset="-122"/>
                  <a:ea typeface="微软雅黑" panose="020B0503020204020204" pitchFamily="34" charset="-122"/>
                </a:rPr>
                <a:t>图</a:t>
              </a:r>
              <a:endParaRPr lang="zh-CN" altLang="en-US" dirty="0"/>
            </a:p>
          </p:txBody>
        </p:sp>
      </p:grpSp>
      <p:pic>
        <p:nvPicPr>
          <p:cNvPr id="2" name="图片 1">
            <a:extLst>
              <a:ext uri="{FF2B5EF4-FFF2-40B4-BE49-F238E27FC236}">
                <a16:creationId xmlns:a16="http://schemas.microsoft.com/office/drawing/2014/main" id="{D39588B3-EB3F-4AD0-9EB2-B56AD8BC709B}"/>
              </a:ext>
            </a:extLst>
          </p:cNvPr>
          <p:cNvPicPr>
            <a:picLocks noChangeAspect="1"/>
          </p:cNvPicPr>
          <p:nvPr/>
        </p:nvPicPr>
        <p:blipFill>
          <a:blip r:embed="rId4"/>
          <a:stretch>
            <a:fillRect/>
          </a:stretch>
        </p:blipFill>
        <p:spPr>
          <a:xfrm>
            <a:off x="967673" y="1519462"/>
            <a:ext cx="9410959" cy="4505417"/>
          </a:xfrm>
          <a:prstGeom prst="rect">
            <a:avLst/>
          </a:prstGeom>
        </p:spPr>
      </p:pic>
    </p:spTree>
    <p:extLst>
      <p:ext uri="{BB962C8B-B14F-4D97-AF65-F5344CB8AC3E}">
        <p14:creationId xmlns:p14="http://schemas.microsoft.com/office/powerpoint/2010/main" val="1045535965"/>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ppt_x</p:attrName>
                                        </p:attrNameLst>
                                      </p:cBhvr>
                                      <p:tavLst>
                                        <p:tav tm="0">
                                          <p:val>
                                            <p:strVal val="0-#ppt_w/2"/>
                                          </p:val>
                                        </p:tav>
                                        <p:tav tm="100000">
                                          <p:val>
                                            <p:strVal val="#ppt_x"/>
                                          </p:val>
                                        </p:tav>
                                      </p:tavLst>
                                    </p:anim>
                                    <p:anim calcmode="lin" valueType="num">
                                      <p:cBhvr>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2018/1/9</a:t>
            </a:fld>
            <a:endParaRPr lang="zh-CN" altLang="en-US" sz="1800"/>
          </a:p>
        </p:txBody>
      </p:sp>
      <p:grpSp>
        <p:nvGrpSpPr>
          <p:cNvPr id="6" name="组合 3"/>
          <p:cNvGrpSpPr/>
          <p:nvPr/>
        </p:nvGrpSpPr>
        <p:grpSpPr bwMode="auto">
          <a:xfrm>
            <a:off x="1" y="619125"/>
            <a:ext cx="2743200" cy="493713"/>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561242" y="31276"/>
              <a:ext cx="2491570"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详细设计</a:t>
              </a:r>
              <a:endParaRPr lang="zh-CN" altLang="en-US" dirty="0"/>
            </a:p>
          </p:txBody>
        </p:sp>
      </p:grpSp>
      <p:pic>
        <p:nvPicPr>
          <p:cNvPr id="13"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DE8A7956-FE06-445F-B00F-4DBCD71B9FB5}"/>
              </a:ext>
            </a:extLst>
          </p:cNvPr>
          <p:cNvSpPr/>
          <p:nvPr/>
        </p:nvSpPr>
        <p:spPr>
          <a:xfrm>
            <a:off x="456826" y="1275933"/>
            <a:ext cx="6096000" cy="5262979"/>
          </a:xfrm>
          <a:prstGeom prst="rect">
            <a:avLst/>
          </a:prstGeom>
        </p:spPr>
        <p:txBody>
          <a:bodyPr wrap="square">
            <a:spAutoFit/>
          </a:bodyPr>
          <a:lstStyle/>
          <a:p>
            <a:r>
              <a:rPr lang="zh-CN" altLang="en-US" sz="1600" dirty="0"/>
              <a:t>procedure Cart_add interface&lt;http requset&gt; is</a:t>
            </a:r>
          </a:p>
          <a:p>
            <a:r>
              <a:rPr lang="zh-CN" altLang="en-US" sz="1600" dirty="0"/>
              <a:t>begin</a:t>
            </a:r>
          </a:p>
          <a:p>
            <a:r>
              <a:rPr lang="zh-CN" altLang="en-US" sz="1600" dirty="0"/>
              <a:t> if(user is logged in)</a:t>
            </a:r>
          </a:p>
          <a:p>
            <a:r>
              <a:rPr lang="zh-CN" altLang="en-US" sz="1600" dirty="0"/>
              <a:t>    if (user want to add Goods to cart)</a:t>
            </a:r>
          </a:p>
          <a:p>
            <a:r>
              <a:rPr lang="zh-CN" altLang="en-US" sz="1600" dirty="0"/>
              <a:t>    then</a:t>
            </a:r>
          </a:p>
          <a:p>
            <a:r>
              <a:rPr lang="zh-CN" altLang="en-US" sz="1600" dirty="0"/>
              <a:t>        Add an instance of a commodity to a shopping cart</a:t>
            </a:r>
          </a:p>
          <a:p>
            <a:r>
              <a:rPr lang="zh-CN" altLang="en-US" sz="1600" dirty="0"/>
              <a:t>        which based on this user info.  </a:t>
            </a:r>
          </a:p>
          <a:p>
            <a:r>
              <a:rPr lang="zh-CN" altLang="en-US" sz="1600" dirty="0"/>
              <a:t>        insert above add_message into MongoDB</a:t>
            </a:r>
          </a:p>
          <a:p>
            <a:r>
              <a:rPr lang="zh-CN" altLang="en-US" sz="1600" dirty="0"/>
              <a:t>        (</a:t>
            </a:r>
          </a:p>
          <a:p>
            <a:r>
              <a:rPr lang="zh-CN" altLang="en-US" sz="1600" dirty="0"/>
              <a:t>        insert(productid,productname,size,prive,color,amount)</a:t>
            </a:r>
          </a:p>
          <a:p>
            <a:r>
              <a:rPr lang="zh-CN" altLang="en-US" sz="1600" dirty="0"/>
              <a:t>        to table carts</a:t>
            </a:r>
          </a:p>
          <a:p>
            <a:r>
              <a:rPr lang="zh-CN" altLang="en-US" sz="1600" dirty="0"/>
              <a:t>        which is in customers</a:t>
            </a:r>
          </a:p>
          <a:p>
            <a:r>
              <a:rPr lang="zh-CN" altLang="en-US" sz="1600" dirty="0"/>
              <a:t>        )</a:t>
            </a:r>
          </a:p>
          <a:p>
            <a:r>
              <a:rPr lang="zh-CN" altLang="en-US" sz="1600" dirty="0"/>
              <a:t>        return add Goods succeed     </a:t>
            </a:r>
          </a:p>
          <a:p>
            <a:r>
              <a:rPr lang="zh-CN" altLang="en-US" sz="1600" dirty="0"/>
              <a:t> else</a:t>
            </a:r>
          </a:p>
          <a:p>
            <a:r>
              <a:rPr lang="zh-CN" altLang="en-US" sz="1600" dirty="0"/>
              <a:t>     defult</a:t>
            </a:r>
          </a:p>
          <a:p>
            <a:r>
              <a:rPr lang="zh-CN" altLang="en-US" sz="1600" dirty="0"/>
              <a:t>     else</a:t>
            </a:r>
          </a:p>
          <a:p>
            <a:r>
              <a:rPr lang="zh-CN" altLang="en-US" sz="1600" dirty="0"/>
              <a:t>     User_operation</a:t>
            </a:r>
          </a:p>
          <a:p>
            <a:r>
              <a:rPr lang="zh-CN" altLang="en-US" sz="1600" dirty="0"/>
              <a:t>end</a:t>
            </a:r>
          </a:p>
          <a:p>
            <a:endParaRPr lang="zh-CN" altLang="en-US" sz="1600" dirty="0"/>
          </a:p>
          <a:p>
            <a:endParaRPr lang="zh-CN" altLang="en-US" sz="1600" dirty="0"/>
          </a:p>
        </p:txBody>
      </p:sp>
      <p:sp>
        <p:nvSpPr>
          <p:cNvPr id="4" name="矩形 3">
            <a:extLst>
              <a:ext uri="{FF2B5EF4-FFF2-40B4-BE49-F238E27FC236}">
                <a16:creationId xmlns:a16="http://schemas.microsoft.com/office/drawing/2014/main" id="{F90632BF-0F35-4A14-82A5-136F72ACA77B}"/>
              </a:ext>
            </a:extLst>
          </p:cNvPr>
          <p:cNvSpPr/>
          <p:nvPr/>
        </p:nvSpPr>
        <p:spPr>
          <a:xfrm>
            <a:off x="5897880" y="1243547"/>
            <a:ext cx="6096000" cy="4801314"/>
          </a:xfrm>
          <a:prstGeom prst="rect">
            <a:avLst/>
          </a:prstGeom>
        </p:spPr>
        <p:txBody>
          <a:bodyPr>
            <a:spAutoFit/>
          </a:bodyPr>
          <a:lstStyle/>
          <a:p>
            <a:r>
              <a:rPr lang="zh-CN" altLang="en-US" dirty="0"/>
              <a:t>procedure Cart_browse interface&lt;http request&gt; is</a:t>
            </a:r>
          </a:p>
          <a:p>
            <a:r>
              <a:rPr lang="zh-CN" altLang="en-US" dirty="0"/>
              <a:t>begin</a:t>
            </a:r>
          </a:p>
          <a:p>
            <a:r>
              <a:rPr lang="zh-CN" altLang="en-US" dirty="0"/>
              <a:t> if(user is logged in)</a:t>
            </a:r>
          </a:p>
          <a:p>
            <a:r>
              <a:rPr lang="zh-CN" altLang="en-US" dirty="0"/>
              <a:t>    if (user want to browse Goods from cart)</a:t>
            </a:r>
          </a:p>
          <a:p>
            <a:r>
              <a:rPr lang="zh-CN" altLang="en-US" dirty="0"/>
              <a:t>    then</a:t>
            </a:r>
          </a:p>
          <a:p>
            <a:r>
              <a:rPr lang="zh-CN" altLang="en-US" dirty="0"/>
              <a:t>    instance of a commodity info=all_cart(Good_item)</a:t>
            </a:r>
          </a:p>
          <a:p>
            <a:r>
              <a:rPr lang="zh-CN" altLang="en-US" dirty="0"/>
              <a:t>    select above Goods_message from MongoDB</a:t>
            </a:r>
          </a:p>
          <a:p>
            <a:r>
              <a:rPr lang="zh-CN" altLang="en-US" dirty="0"/>
              <a:t>    (</a:t>
            </a:r>
          </a:p>
          <a:p>
            <a:r>
              <a:rPr lang="zh-CN" altLang="en-US" dirty="0"/>
              <a:t>    ref carts=select carts from customers where customers.register_info=register_info</a:t>
            </a:r>
          </a:p>
          <a:p>
            <a:r>
              <a:rPr lang="zh-CN" altLang="en-US" dirty="0"/>
              <a:t>    select * from carts from customer.carts</a:t>
            </a:r>
          </a:p>
          <a:p>
            <a:r>
              <a:rPr lang="zh-CN" altLang="en-US" dirty="0"/>
              <a:t>    Commodity display</a:t>
            </a:r>
          </a:p>
          <a:p>
            <a:r>
              <a:rPr lang="zh-CN" altLang="en-US" dirty="0"/>
              <a:t>    )</a:t>
            </a:r>
          </a:p>
          <a:p>
            <a:r>
              <a:rPr lang="zh-CN" altLang="en-US" dirty="0"/>
              <a:t>    Commodity display</a:t>
            </a:r>
          </a:p>
          <a:p>
            <a:r>
              <a:rPr lang="zh-CN" altLang="en-US" dirty="0"/>
              <a:t> else</a:t>
            </a:r>
          </a:p>
          <a:p>
            <a:r>
              <a:rPr lang="zh-CN" altLang="en-US" dirty="0"/>
              <a:t>     defult</a:t>
            </a:r>
          </a:p>
          <a:p>
            <a:r>
              <a:rPr lang="zh-CN" altLang="en-US" dirty="0"/>
              <a:t>end</a:t>
            </a:r>
          </a:p>
        </p:txBody>
      </p:sp>
      <p:sp>
        <p:nvSpPr>
          <p:cNvPr id="5" name="文本框 4">
            <a:extLst>
              <a:ext uri="{FF2B5EF4-FFF2-40B4-BE49-F238E27FC236}">
                <a16:creationId xmlns:a16="http://schemas.microsoft.com/office/drawing/2014/main" id="{8CEB718C-CC5C-483D-9899-06F89BC5DA85}"/>
              </a:ext>
            </a:extLst>
          </p:cNvPr>
          <p:cNvSpPr txBox="1"/>
          <p:nvPr/>
        </p:nvSpPr>
        <p:spPr>
          <a:xfrm>
            <a:off x="3352800" y="465750"/>
            <a:ext cx="2204720" cy="369332"/>
          </a:xfrm>
          <a:prstGeom prst="rect">
            <a:avLst/>
          </a:prstGeom>
          <a:noFill/>
        </p:spPr>
        <p:txBody>
          <a:bodyPr wrap="square" rtlCol="0">
            <a:spAutoFit/>
          </a:bodyPr>
          <a:lstStyle/>
          <a:p>
            <a:r>
              <a:rPr lang="zh-CN" altLang="en-US" b="1" dirty="0"/>
              <a:t>部分</a:t>
            </a:r>
            <a:r>
              <a:rPr lang="en-US" altLang="zh-CN" b="1" dirty="0" err="1"/>
              <a:t>pdl</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2018/1/9</a:t>
            </a:fld>
            <a:endParaRPr lang="zh-CN" altLang="en-US" sz="1800"/>
          </a:p>
        </p:txBody>
      </p:sp>
      <p:grpSp>
        <p:nvGrpSpPr>
          <p:cNvPr id="6" name="组合 3"/>
          <p:cNvGrpSpPr/>
          <p:nvPr/>
        </p:nvGrpSpPr>
        <p:grpSpPr bwMode="auto">
          <a:xfrm>
            <a:off x="1" y="619125"/>
            <a:ext cx="2743200" cy="493713"/>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561242" y="31276"/>
              <a:ext cx="2491570"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详细设计</a:t>
              </a:r>
              <a:endParaRPr lang="zh-CN" altLang="en-US" dirty="0"/>
            </a:p>
          </p:txBody>
        </p:sp>
      </p:grpSp>
      <p:pic>
        <p:nvPicPr>
          <p:cNvPr id="13"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92543FF3-2169-4C4B-9D11-0DF28F31F7DA}"/>
              </a:ext>
            </a:extLst>
          </p:cNvPr>
          <p:cNvSpPr txBox="1"/>
          <p:nvPr/>
        </p:nvSpPr>
        <p:spPr>
          <a:xfrm>
            <a:off x="2743201" y="1940560"/>
            <a:ext cx="5943600" cy="3416320"/>
          </a:xfrm>
          <a:prstGeom prst="rect">
            <a:avLst/>
          </a:prstGeom>
          <a:noFill/>
        </p:spPr>
        <p:txBody>
          <a:bodyPr wrap="square" rtlCol="0">
            <a:spAutoFit/>
          </a:bodyPr>
          <a:lstStyle/>
          <a:p>
            <a:pPr>
              <a:lnSpc>
                <a:spcPct val="150000"/>
              </a:lnSpc>
            </a:pPr>
            <a:r>
              <a:rPr lang="zh-CN" altLang="en-US" sz="2400" b="1" dirty="0">
                <a:solidFill>
                  <a:srgbClr val="E74C2E"/>
                </a:solidFill>
              </a:rPr>
              <a:t>此处应打开</a:t>
            </a:r>
            <a:endParaRPr lang="en-US" altLang="zh-CN" sz="2400" b="1" dirty="0">
              <a:solidFill>
                <a:srgbClr val="E74C2E"/>
              </a:solidFill>
            </a:endParaRPr>
          </a:p>
          <a:p>
            <a:pPr>
              <a:lnSpc>
                <a:spcPct val="150000"/>
              </a:lnSpc>
            </a:pPr>
            <a:r>
              <a:rPr lang="zh-CN" altLang="en-US" sz="2400" b="1" dirty="0"/>
              <a:t>测试计划</a:t>
            </a:r>
            <a:endParaRPr lang="en-US" altLang="zh-CN" sz="2400" b="1" dirty="0"/>
          </a:p>
          <a:p>
            <a:pPr>
              <a:lnSpc>
                <a:spcPct val="150000"/>
              </a:lnSpc>
            </a:pPr>
            <a:r>
              <a:rPr lang="zh-CN" altLang="en-US" sz="2400" b="1" dirty="0"/>
              <a:t>用户手册</a:t>
            </a:r>
            <a:endParaRPr lang="en-US" altLang="zh-CN" sz="2400" b="1" dirty="0"/>
          </a:p>
          <a:p>
            <a:pPr>
              <a:lnSpc>
                <a:spcPct val="150000"/>
              </a:lnSpc>
            </a:pPr>
            <a:r>
              <a:rPr lang="zh-CN" altLang="en-US" sz="2400" b="1" dirty="0"/>
              <a:t>程序清单</a:t>
            </a:r>
            <a:endParaRPr lang="en-US" altLang="zh-CN" sz="2400" b="1" dirty="0"/>
          </a:p>
          <a:p>
            <a:pPr>
              <a:lnSpc>
                <a:spcPct val="150000"/>
              </a:lnSpc>
            </a:pPr>
            <a:r>
              <a:rPr lang="zh-CN" altLang="en-US" sz="2400" b="1" dirty="0"/>
              <a:t>代码规范</a:t>
            </a:r>
            <a:endParaRPr lang="en-US" altLang="zh-CN" sz="2400" b="1" dirty="0"/>
          </a:p>
          <a:p>
            <a:pPr>
              <a:lnSpc>
                <a:spcPct val="150000"/>
              </a:lnSpc>
            </a:pPr>
            <a:r>
              <a:rPr lang="zh-CN" altLang="en-US" sz="2400" b="1" dirty="0"/>
              <a:t>代码走查报告</a:t>
            </a:r>
          </a:p>
        </p:txBody>
      </p:sp>
    </p:spTree>
    <p:extLst>
      <p:ext uri="{BB962C8B-B14F-4D97-AF65-F5344CB8AC3E}">
        <p14:creationId xmlns:p14="http://schemas.microsoft.com/office/powerpoint/2010/main" val="304392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2018/1/9</a:t>
            </a:fld>
            <a:endParaRPr lang="zh-CN" altLang="en-US" sz="1800"/>
          </a:p>
        </p:txBody>
      </p:sp>
      <p:grpSp>
        <p:nvGrpSpPr>
          <p:cNvPr id="6" name="组合 3"/>
          <p:cNvGrpSpPr/>
          <p:nvPr/>
        </p:nvGrpSpPr>
        <p:grpSpPr bwMode="auto">
          <a:xfrm>
            <a:off x="1" y="619125"/>
            <a:ext cx="2743200" cy="493713"/>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561242" y="31276"/>
              <a:ext cx="2491570"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配置管理</a:t>
              </a:r>
              <a:endParaRPr lang="zh-CN" altLang="en-US" dirty="0"/>
            </a:p>
          </p:txBody>
        </p:sp>
      </p:grpSp>
      <p:pic>
        <p:nvPicPr>
          <p:cNvPr id="13"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A725B0F4-2BF5-4EB4-88E3-5FF1E6004070}"/>
              </a:ext>
            </a:extLst>
          </p:cNvPr>
          <p:cNvPicPr>
            <a:picLocks noChangeAspect="1"/>
          </p:cNvPicPr>
          <p:nvPr/>
        </p:nvPicPr>
        <p:blipFill>
          <a:blip r:embed="rId3"/>
          <a:stretch>
            <a:fillRect/>
          </a:stretch>
        </p:blipFill>
        <p:spPr>
          <a:xfrm>
            <a:off x="1110994" y="1638208"/>
            <a:ext cx="9970012" cy="3581584"/>
          </a:xfrm>
          <a:prstGeom prst="rect">
            <a:avLst/>
          </a:prstGeom>
        </p:spPr>
      </p:pic>
    </p:spTree>
    <p:extLst>
      <p:ext uri="{BB962C8B-B14F-4D97-AF65-F5344CB8AC3E}">
        <p14:creationId xmlns:p14="http://schemas.microsoft.com/office/powerpoint/2010/main" val="28633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2018/1/9</a:t>
            </a:fld>
            <a:endParaRPr lang="zh-CN" altLang="en-US" sz="1800"/>
          </a:p>
        </p:txBody>
      </p:sp>
      <p:grpSp>
        <p:nvGrpSpPr>
          <p:cNvPr id="6" name="组合 3"/>
          <p:cNvGrpSpPr/>
          <p:nvPr/>
        </p:nvGrpSpPr>
        <p:grpSpPr bwMode="auto">
          <a:xfrm>
            <a:off x="1" y="619125"/>
            <a:ext cx="2743200" cy="493713"/>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561242" y="31276"/>
              <a:ext cx="2491570"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单元测试</a:t>
              </a:r>
              <a:endParaRPr lang="zh-CN" altLang="en-US" dirty="0"/>
            </a:p>
          </p:txBody>
        </p:sp>
      </p:grpSp>
      <p:pic>
        <p:nvPicPr>
          <p:cNvPr id="13"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a:extLst>
              <a:ext uri="{FF2B5EF4-FFF2-40B4-BE49-F238E27FC236}">
                <a16:creationId xmlns:a16="http://schemas.microsoft.com/office/drawing/2014/main" id="{056BC67D-1382-4765-A00E-90E3BD922DDD}"/>
              </a:ext>
            </a:extLst>
          </p:cNvPr>
          <p:cNvPicPr>
            <a:picLocks noChangeAspect="1"/>
          </p:cNvPicPr>
          <p:nvPr/>
        </p:nvPicPr>
        <p:blipFill>
          <a:blip r:embed="rId3"/>
          <a:stretch>
            <a:fillRect/>
          </a:stretch>
        </p:blipFill>
        <p:spPr>
          <a:xfrm>
            <a:off x="3253610" y="0"/>
            <a:ext cx="6718645" cy="3994355"/>
          </a:xfrm>
          <a:prstGeom prst="rect">
            <a:avLst/>
          </a:prstGeom>
        </p:spPr>
      </p:pic>
      <p:pic>
        <p:nvPicPr>
          <p:cNvPr id="12" name="图片 11">
            <a:extLst>
              <a:ext uri="{FF2B5EF4-FFF2-40B4-BE49-F238E27FC236}">
                <a16:creationId xmlns:a16="http://schemas.microsoft.com/office/drawing/2014/main" id="{E1C0233D-1B53-4486-8F73-CA7E39C03DBC}"/>
              </a:ext>
            </a:extLst>
          </p:cNvPr>
          <p:cNvPicPr>
            <a:picLocks noChangeAspect="1"/>
          </p:cNvPicPr>
          <p:nvPr/>
        </p:nvPicPr>
        <p:blipFill>
          <a:blip r:embed="rId4"/>
          <a:stretch>
            <a:fillRect/>
          </a:stretch>
        </p:blipFill>
        <p:spPr>
          <a:xfrm>
            <a:off x="3228208" y="3971784"/>
            <a:ext cx="6744047" cy="2749691"/>
          </a:xfrm>
          <a:prstGeom prst="rect">
            <a:avLst/>
          </a:prstGeom>
        </p:spPr>
      </p:pic>
    </p:spTree>
    <p:extLst>
      <p:ext uri="{BB962C8B-B14F-4D97-AF65-F5344CB8AC3E}">
        <p14:creationId xmlns:p14="http://schemas.microsoft.com/office/powerpoint/2010/main" val="193178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2018/1/9</a:t>
            </a:fld>
            <a:endParaRPr lang="zh-CN" altLang="en-US" sz="1800"/>
          </a:p>
        </p:txBody>
      </p:sp>
      <p:grpSp>
        <p:nvGrpSpPr>
          <p:cNvPr id="6" name="组合 3"/>
          <p:cNvGrpSpPr/>
          <p:nvPr/>
        </p:nvGrpSpPr>
        <p:grpSpPr bwMode="auto">
          <a:xfrm>
            <a:off x="1" y="619125"/>
            <a:ext cx="2743200" cy="493713"/>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561242" y="31276"/>
              <a:ext cx="2491570"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单元测试</a:t>
              </a:r>
              <a:endParaRPr lang="zh-CN" altLang="en-US" dirty="0"/>
            </a:p>
          </p:txBody>
        </p:sp>
      </p:grpSp>
      <p:pic>
        <p:nvPicPr>
          <p:cNvPr id="13"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a:extLst>
              <a:ext uri="{FF2B5EF4-FFF2-40B4-BE49-F238E27FC236}">
                <a16:creationId xmlns:a16="http://schemas.microsoft.com/office/drawing/2014/main" id="{056BC67D-1382-4765-A00E-90E3BD922DDD}"/>
              </a:ext>
            </a:extLst>
          </p:cNvPr>
          <p:cNvPicPr>
            <a:picLocks noChangeAspect="1"/>
          </p:cNvPicPr>
          <p:nvPr/>
        </p:nvPicPr>
        <p:blipFill>
          <a:blip r:embed="rId3"/>
          <a:stretch>
            <a:fillRect/>
          </a:stretch>
        </p:blipFill>
        <p:spPr>
          <a:xfrm>
            <a:off x="3253610" y="0"/>
            <a:ext cx="6718645" cy="3994355"/>
          </a:xfrm>
          <a:prstGeom prst="rect">
            <a:avLst/>
          </a:prstGeom>
        </p:spPr>
      </p:pic>
      <p:pic>
        <p:nvPicPr>
          <p:cNvPr id="12" name="图片 11">
            <a:extLst>
              <a:ext uri="{FF2B5EF4-FFF2-40B4-BE49-F238E27FC236}">
                <a16:creationId xmlns:a16="http://schemas.microsoft.com/office/drawing/2014/main" id="{E1C0233D-1B53-4486-8F73-CA7E39C03DBC}"/>
              </a:ext>
            </a:extLst>
          </p:cNvPr>
          <p:cNvPicPr>
            <a:picLocks noChangeAspect="1"/>
          </p:cNvPicPr>
          <p:nvPr/>
        </p:nvPicPr>
        <p:blipFill>
          <a:blip r:embed="rId4"/>
          <a:stretch>
            <a:fillRect/>
          </a:stretch>
        </p:blipFill>
        <p:spPr>
          <a:xfrm>
            <a:off x="3228208" y="3971784"/>
            <a:ext cx="6744047" cy="2749691"/>
          </a:xfrm>
          <a:prstGeom prst="rect">
            <a:avLst/>
          </a:prstGeom>
        </p:spPr>
      </p:pic>
    </p:spTree>
    <p:extLst>
      <p:ext uri="{BB962C8B-B14F-4D97-AF65-F5344CB8AC3E}">
        <p14:creationId xmlns:p14="http://schemas.microsoft.com/office/powerpoint/2010/main" val="47110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2018/1/9</a:t>
            </a:fld>
            <a:endParaRPr lang="zh-CN" altLang="en-US" sz="1800"/>
          </a:p>
        </p:txBody>
      </p:sp>
      <p:grpSp>
        <p:nvGrpSpPr>
          <p:cNvPr id="6" name="组合 3"/>
          <p:cNvGrpSpPr/>
          <p:nvPr/>
        </p:nvGrpSpPr>
        <p:grpSpPr bwMode="auto">
          <a:xfrm>
            <a:off x="0" y="619125"/>
            <a:ext cx="3931920" cy="493713"/>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248543" y="18673"/>
              <a:ext cx="2533939"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项目计划与实际进度</a:t>
              </a:r>
              <a:endParaRPr lang="zh-CN" altLang="en-US"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68CC2B48-8AB1-4A3A-B6BE-F48C1250BD18}"/>
              </a:ext>
            </a:extLst>
          </p:cNvPr>
          <p:cNvPicPr>
            <a:picLocks noChangeAspect="1"/>
          </p:cNvPicPr>
          <p:nvPr/>
        </p:nvPicPr>
        <p:blipFill>
          <a:blip r:embed="rId3"/>
          <a:stretch>
            <a:fillRect/>
          </a:stretch>
        </p:blipFill>
        <p:spPr>
          <a:xfrm>
            <a:off x="472091" y="1360368"/>
            <a:ext cx="10973364" cy="46293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2018/1/9</a:t>
            </a:fld>
            <a:endParaRPr lang="zh-CN" altLang="en-US" sz="1800"/>
          </a:p>
        </p:txBody>
      </p:sp>
      <p:grpSp>
        <p:nvGrpSpPr>
          <p:cNvPr id="6" name="组合 3"/>
          <p:cNvGrpSpPr/>
          <p:nvPr/>
        </p:nvGrpSpPr>
        <p:grpSpPr bwMode="auto">
          <a:xfrm>
            <a:off x="1" y="619125"/>
            <a:ext cx="2743200" cy="493713"/>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561242" y="31276"/>
              <a:ext cx="2491570"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测试结果</a:t>
              </a:r>
              <a:endParaRPr lang="zh-CN" altLang="en-US" dirty="0"/>
            </a:p>
          </p:txBody>
        </p:sp>
      </p:grpSp>
      <p:pic>
        <p:nvPicPr>
          <p:cNvPr id="13"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9801B973-D484-4A3E-A19A-78B3044BE167}"/>
              </a:ext>
            </a:extLst>
          </p:cNvPr>
          <p:cNvSpPr txBox="1"/>
          <p:nvPr/>
        </p:nvSpPr>
        <p:spPr>
          <a:xfrm>
            <a:off x="3180080" y="2387600"/>
            <a:ext cx="4917440" cy="369332"/>
          </a:xfrm>
          <a:prstGeom prst="rect">
            <a:avLst/>
          </a:prstGeom>
          <a:noFill/>
        </p:spPr>
        <p:txBody>
          <a:bodyPr wrap="square" rtlCol="0">
            <a:spAutoFit/>
          </a:bodyPr>
          <a:lstStyle/>
          <a:p>
            <a:r>
              <a:rPr lang="zh-CN" altLang="en-US" dirty="0"/>
              <a:t>此处应有各种测试</a:t>
            </a:r>
          </a:p>
        </p:txBody>
      </p:sp>
    </p:spTree>
    <p:extLst>
      <p:ext uri="{BB962C8B-B14F-4D97-AF65-F5344CB8AC3E}">
        <p14:creationId xmlns:p14="http://schemas.microsoft.com/office/powerpoint/2010/main" val="283407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矩形 7">
            <a:extLst>
              <a:ext uri="{FF2B5EF4-FFF2-40B4-BE49-F238E27FC236}">
                <a16:creationId xmlns:a16="http://schemas.microsoft.com/office/drawing/2014/main" id="{F95ADA94-0E05-4072-A7C0-6AC603BA11F8}"/>
              </a:ext>
            </a:extLst>
          </p:cNvPr>
          <p:cNvSpPr>
            <a:spLocks noChangeArrowheads="1"/>
          </p:cNvSpPr>
          <p:nvPr/>
        </p:nvSpPr>
        <p:spPr bwMode="auto">
          <a:xfrm>
            <a:off x="4357688" y="1511300"/>
            <a:ext cx="3444875" cy="440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lnSpc>
                <a:spcPct val="150000"/>
              </a:lnSpc>
              <a:spcBef>
                <a:spcPct val="0"/>
              </a:spcBef>
              <a:buClr>
                <a:srgbClr val="0070C0"/>
              </a:buClr>
              <a:buFont typeface="Arial" panose="020B0604020202020204" pitchFamily="34" charset="0"/>
              <a:buNone/>
              <a:defRPr/>
            </a:pPr>
            <a:r>
              <a:rPr lang="zh-CN" altLang="en-US" sz="2135" dirty="0">
                <a:latin typeface="微软雅黑" panose="020B0503020204020204" pitchFamily="34" charset="-122"/>
                <a:ea typeface="微软雅黑" panose="020B0503020204020204" pitchFamily="34" charset="-122"/>
                <a:sym typeface="微软雅黑" panose="020B0503020204020204" pitchFamily="34" charset="-122"/>
              </a:rPr>
              <a:t>吴安之</a:t>
            </a:r>
            <a:endParaRPr lang="en-US" altLang="zh-CN" sz="1865"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spcBef>
                <a:spcPct val="0"/>
              </a:spcBef>
              <a:buClr>
                <a:srgbClr val="0070C0"/>
              </a:buClr>
              <a:buFont typeface="Arial" panose="020B0604020202020204" pitchFamily="34" charset="0"/>
              <a:buNone/>
              <a:defRPr/>
            </a:pP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任务：需求文档的编写、甘特图的改进、技术可行性分析、系统流程图制作及修改、设计早期原型并依照吕莉的功能详细化主要原型，修订新的系统流程和数据流程</a:t>
            </a: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层结构</a:t>
            </a:r>
            <a:endParaRPr lang="en-US" altLang="zh-CN" sz="1600"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spcBef>
                <a:spcPct val="0"/>
              </a:spcBef>
              <a:buClr>
                <a:srgbClr val="0070C0"/>
              </a:buClr>
              <a:buFont typeface="Arial" panose="020B0604020202020204" pitchFamily="34" charset="0"/>
              <a:buNone/>
              <a:defRPr/>
            </a:pP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评价：</a:t>
            </a: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9.3</a:t>
            </a:r>
          </a:p>
          <a:p>
            <a:pPr algn="just" eaLnBrk="1" hangingPunct="1">
              <a:lnSpc>
                <a:spcPct val="150000"/>
              </a:lnSpc>
              <a:spcBef>
                <a:spcPct val="0"/>
              </a:spcBef>
              <a:buClr>
                <a:srgbClr val="0070C0"/>
              </a:buClr>
              <a:buFont typeface="Arial" panose="020B0604020202020204" pitchFamily="34" charset="0"/>
              <a:buNone/>
              <a:defRPr/>
            </a:pP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评分原因：按时完成了本周任务，但是原型因为没有按时到位导致了访谈的滞后</a:t>
            </a:r>
          </a:p>
          <a:p>
            <a:pPr algn="just" eaLnBrk="1" hangingPunct="1">
              <a:lnSpc>
                <a:spcPct val="150000"/>
              </a:lnSpc>
              <a:spcBef>
                <a:spcPct val="0"/>
              </a:spcBef>
              <a:buClr>
                <a:srgbClr val="0070C0"/>
              </a:buClr>
              <a:buFont typeface="Arial" panose="020B0604020202020204" pitchFamily="34" charset="0"/>
              <a:buNone/>
              <a:defRPr/>
            </a:pPr>
            <a:endParaRPr lang="en-US" altLang="zh-CN" sz="2135"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4" name="矩形 7">
            <a:extLst>
              <a:ext uri="{FF2B5EF4-FFF2-40B4-BE49-F238E27FC236}">
                <a16:creationId xmlns:a16="http://schemas.microsoft.com/office/drawing/2014/main" id="{FA267678-4D99-4BF5-A393-5B5ADA5FD59A}"/>
              </a:ext>
            </a:extLst>
          </p:cNvPr>
          <p:cNvSpPr>
            <a:spLocks noChangeArrowheads="1"/>
          </p:cNvSpPr>
          <p:nvPr/>
        </p:nvSpPr>
        <p:spPr bwMode="auto">
          <a:xfrm>
            <a:off x="744538" y="1511300"/>
            <a:ext cx="3181350" cy="628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lnSpc>
                <a:spcPct val="150000"/>
              </a:lnSpc>
              <a:spcBef>
                <a:spcPct val="0"/>
              </a:spcBef>
              <a:buClr>
                <a:srgbClr val="0070C0"/>
              </a:buClr>
              <a:buFont typeface="Arial" panose="020B0604020202020204" pitchFamily="34" charset="0"/>
              <a:buNone/>
              <a:defRPr/>
            </a:pPr>
            <a:r>
              <a:rPr lang="zh-CN" altLang="en-US" sz="2135" dirty="0">
                <a:latin typeface="微软雅黑" panose="020B0503020204020204" pitchFamily="34" charset="-122"/>
                <a:ea typeface="微软雅黑" panose="020B0503020204020204" pitchFamily="34" charset="-122"/>
                <a:sym typeface="微软雅黑" panose="020B0503020204020204" pitchFamily="34" charset="-122"/>
              </a:rPr>
              <a:t>陈董锴</a:t>
            </a:r>
            <a:endParaRPr lang="en-US" altLang="zh-CN" sz="1865"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spcBef>
                <a:spcPct val="0"/>
              </a:spcBef>
              <a:buClr>
                <a:srgbClr val="0070C0"/>
              </a:buClr>
              <a:buFont typeface="Arial" panose="020B0604020202020204" pitchFamily="34" charset="0"/>
              <a:buNone/>
              <a:defRPr/>
            </a:pP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任务：任务的分配，预先访谈提供数据支持、项目计划的修订、操作可行性分析、设计数据库同时根据吴安之的反馈回溯技术可行性分析并完成数据库分析、研究技术路线、做所有工作的最终检查与版本跟踪</a:t>
            </a:r>
            <a:endParaRPr lang="en-US" altLang="zh-CN" sz="1600"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spcBef>
                <a:spcPct val="0"/>
              </a:spcBef>
              <a:buClr>
                <a:srgbClr val="0070C0"/>
              </a:buClr>
              <a:buFont typeface="Arial" panose="020B0604020202020204" pitchFamily="34" charset="0"/>
              <a:buNone/>
              <a:defRPr/>
            </a:pP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评价：</a:t>
            </a: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9.5</a:t>
            </a:r>
          </a:p>
          <a:p>
            <a:pPr algn="just" eaLnBrk="1" hangingPunct="1">
              <a:lnSpc>
                <a:spcPct val="150000"/>
              </a:lnSpc>
              <a:spcBef>
                <a:spcPct val="0"/>
              </a:spcBef>
              <a:buClr>
                <a:srgbClr val="0070C0"/>
              </a:buClr>
              <a:buFont typeface="Arial" panose="020B0604020202020204" pitchFamily="34" charset="0"/>
              <a:buNone/>
              <a:defRPr/>
            </a:pP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评分原因</a:t>
            </a: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按时完成了本周的任务且对前期的内容实施的作出相应修改将项目中需要使用到的技术进行了粗略的实践 。</a:t>
            </a:r>
          </a:p>
          <a:p>
            <a:pPr algn="just" eaLnBrk="1" hangingPunct="1">
              <a:lnSpc>
                <a:spcPct val="150000"/>
              </a:lnSpc>
              <a:spcBef>
                <a:spcPct val="0"/>
              </a:spcBef>
              <a:buClr>
                <a:srgbClr val="0070C0"/>
              </a:buClr>
              <a:buFont typeface="Arial" panose="020B0604020202020204" pitchFamily="34" charset="0"/>
              <a:buNone/>
              <a:defRPr/>
            </a:pPr>
            <a:endParaRPr lang="en-US" altLang="zh-CN" sz="1800"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spcBef>
                <a:spcPct val="0"/>
              </a:spcBef>
              <a:buClr>
                <a:srgbClr val="0070C0"/>
              </a:buClr>
              <a:buFont typeface="Arial" panose="020B0604020202020204" pitchFamily="34" charset="0"/>
              <a:buNone/>
              <a:defRPr/>
            </a:pPr>
            <a:endParaRPr lang="en-US" altLang="zh-CN" sz="1800"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spcBef>
                <a:spcPct val="0"/>
              </a:spcBef>
              <a:buClr>
                <a:srgbClr val="0070C0"/>
              </a:buClr>
              <a:buFont typeface="Arial" panose="020B0604020202020204" pitchFamily="34" charset="0"/>
              <a:buNone/>
              <a:defRPr/>
            </a:pPr>
            <a:endParaRPr lang="en-US" altLang="zh-CN" sz="2135"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5" name="矩形 7">
            <a:extLst>
              <a:ext uri="{FF2B5EF4-FFF2-40B4-BE49-F238E27FC236}">
                <a16:creationId xmlns:a16="http://schemas.microsoft.com/office/drawing/2014/main" id="{83B3DDF2-7F4F-422F-A3A4-1E334A481B05}"/>
              </a:ext>
            </a:extLst>
          </p:cNvPr>
          <p:cNvSpPr>
            <a:spLocks noChangeArrowheads="1"/>
          </p:cNvSpPr>
          <p:nvPr/>
        </p:nvSpPr>
        <p:spPr bwMode="auto">
          <a:xfrm>
            <a:off x="8088313" y="1511300"/>
            <a:ext cx="3606800"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514350" indent="-171450">
              <a:lnSpc>
                <a:spcPct val="90000"/>
              </a:lnSpc>
              <a:spcBef>
                <a:spcPts val="375"/>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lnSpc>
                <a:spcPct val="150000"/>
              </a:lnSpc>
              <a:spcBef>
                <a:spcPct val="0"/>
              </a:spcBef>
              <a:buClr>
                <a:srgbClr val="0070C0"/>
              </a:buClr>
              <a:buFont typeface="Arial" panose="020B0604020202020204" pitchFamily="34" charset="0"/>
              <a:buNone/>
              <a:defRPr/>
            </a:pPr>
            <a:r>
              <a:rPr lang="zh-CN" altLang="en-US" sz="2135" dirty="0">
                <a:latin typeface="微软雅黑" panose="020B0503020204020204" pitchFamily="34" charset="-122"/>
                <a:ea typeface="微软雅黑" panose="020B0503020204020204" pitchFamily="34" charset="-122"/>
                <a:sym typeface="微软雅黑" panose="020B0503020204020204" pitchFamily="34" charset="-122"/>
              </a:rPr>
              <a:t>吕莉</a:t>
            </a:r>
            <a:endParaRPr lang="en-US" altLang="zh-CN" sz="1865"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spcBef>
                <a:spcPct val="0"/>
              </a:spcBef>
              <a:buClr>
                <a:srgbClr val="0070C0"/>
              </a:buClr>
              <a:buFont typeface="Arial" panose="020B0604020202020204" pitchFamily="34" charset="0"/>
              <a:buNone/>
              <a:defRPr/>
            </a:pP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任务：根据早期原型和目标系统规定功能、需求文档的编写、</a:t>
            </a: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PPT</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制作、经济可行性分析、状态转换图、数据流图制作及修改修订操作可行性分析的同时根据新系统完成项目简介</a:t>
            </a:r>
            <a:endParaRPr lang="en-US" altLang="zh-CN" sz="1800" dirty="0">
              <a:latin typeface="微软雅黑" panose="020B0503020204020204" pitchFamily="34" charset="-122"/>
              <a:ea typeface="微软雅黑" panose="020B0503020204020204" pitchFamily="34" charset="-122"/>
              <a:sym typeface="微软雅黑" panose="020B0503020204020204" pitchFamily="34" charset="-122"/>
            </a:endParaRPr>
          </a:p>
          <a:p>
            <a:pPr algn="just" eaLnBrk="1" hangingPunct="1">
              <a:lnSpc>
                <a:spcPct val="150000"/>
              </a:lnSpc>
              <a:spcBef>
                <a:spcPct val="0"/>
              </a:spcBef>
              <a:buClr>
                <a:srgbClr val="0070C0"/>
              </a:buClr>
              <a:buFont typeface="Arial" panose="020B0604020202020204" pitchFamily="34" charset="0"/>
              <a:buNone/>
              <a:defRPr/>
            </a:pP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评价：</a:t>
            </a: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9</a:t>
            </a:r>
          </a:p>
          <a:p>
            <a:pPr algn="just" eaLnBrk="1" hangingPunct="1">
              <a:lnSpc>
                <a:spcPct val="150000"/>
              </a:lnSpc>
              <a:spcBef>
                <a:spcPct val="0"/>
              </a:spcBef>
              <a:buClr>
                <a:srgbClr val="0070C0"/>
              </a:buClr>
              <a:buFont typeface="Arial" panose="020B0604020202020204" pitchFamily="34" charset="0"/>
              <a:buNone/>
              <a:defRPr/>
            </a:pP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评分原因</a:t>
            </a: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按时完成了本周任务，但是综合考量三人所承接任务的难度故此给出此分数</a:t>
            </a:r>
            <a:endParaRPr lang="en-US" altLang="zh-CN" sz="1600" dirty="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126" name="图片 21">
            <a:extLst>
              <a:ext uri="{FF2B5EF4-FFF2-40B4-BE49-F238E27FC236}">
                <a16:creationId xmlns:a16="http://schemas.microsoft.com/office/drawing/2014/main" id="{20F26D0E-ED36-486D-82A3-BD2B909CE0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4388" y="287338"/>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3">
            <a:extLst>
              <a:ext uri="{FF2B5EF4-FFF2-40B4-BE49-F238E27FC236}">
                <a16:creationId xmlns:a16="http://schemas.microsoft.com/office/drawing/2014/main" id="{D0A84D52-DFAB-4053-B078-5C1765C6047C}"/>
              </a:ext>
            </a:extLst>
          </p:cNvPr>
          <p:cNvGrpSpPr/>
          <p:nvPr/>
        </p:nvGrpSpPr>
        <p:grpSpPr bwMode="auto">
          <a:xfrm>
            <a:off x="1" y="619125"/>
            <a:ext cx="2743200" cy="493713"/>
            <a:chOff x="0" y="0"/>
            <a:chExt cx="3370216" cy="493479"/>
          </a:xfrm>
        </p:grpSpPr>
        <p:grpSp>
          <p:nvGrpSpPr>
            <p:cNvPr id="10" name="组合 37">
              <a:extLst>
                <a:ext uri="{FF2B5EF4-FFF2-40B4-BE49-F238E27FC236}">
                  <a16:creationId xmlns:a16="http://schemas.microsoft.com/office/drawing/2014/main" id="{B525E057-2E74-4404-9C07-E437F49B8D2A}"/>
                </a:ext>
              </a:extLst>
            </p:cNvPr>
            <p:cNvGrpSpPr/>
            <p:nvPr/>
          </p:nvGrpSpPr>
          <p:grpSpPr bwMode="auto">
            <a:xfrm>
              <a:off x="0" y="0"/>
              <a:ext cx="3370216" cy="493479"/>
              <a:chOff x="0" y="0"/>
              <a:chExt cx="3370216" cy="493479"/>
            </a:xfrm>
          </p:grpSpPr>
          <p:sp>
            <p:nvSpPr>
              <p:cNvPr id="12" name="矩形 38">
                <a:extLst>
                  <a:ext uri="{FF2B5EF4-FFF2-40B4-BE49-F238E27FC236}">
                    <a16:creationId xmlns:a16="http://schemas.microsoft.com/office/drawing/2014/main" id="{E40E9DBD-B1CA-4385-BB3B-A22C81B1E3B3}"/>
                  </a:ext>
                </a:extLst>
              </p:cNvPr>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3" name="直角三角形 39">
                <a:extLst>
                  <a:ext uri="{FF2B5EF4-FFF2-40B4-BE49-F238E27FC236}">
                    <a16:creationId xmlns:a16="http://schemas.microsoft.com/office/drawing/2014/main" id="{725EF877-16A3-4680-89EC-80E7B030A840}"/>
                  </a:ext>
                </a:extLst>
              </p:cNvPr>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11" name="文本框 40">
              <a:extLst>
                <a:ext uri="{FF2B5EF4-FFF2-40B4-BE49-F238E27FC236}">
                  <a16:creationId xmlns:a16="http://schemas.microsoft.com/office/drawing/2014/main" id="{0F0509E0-4113-4D64-B02D-9315ACC042E9}"/>
                </a:ext>
              </a:extLst>
            </p:cNvPr>
            <p:cNvSpPr>
              <a:spLocks noChangeArrowheads="1"/>
            </p:cNvSpPr>
            <p:nvPr/>
          </p:nvSpPr>
          <p:spPr bwMode="auto">
            <a:xfrm>
              <a:off x="561242" y="31276"/>
              <a:ext cx="2491570"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项目总结</a:t>
              </a:r>
              <a:endParaRPr lang="zh-CN" altLang="en-US" dirty="0"/>
            </a:p>
          </p:txBody>
        </p:sp>
      </p:grpSp>
    </p:spTree>
    <p:extLst>
      <p:ext uri="{BB962C8B-B14F-4D97-AF65-F5344CB8AC3E}">
        <p14:creationId xmlns:p14="http://schemas.microsoft.com/office/powerpoint/2010/main" val="210317630"/>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50" fill="hold"/>
                                        <p:tgtEl>
                                          <p:spTgt spid="9"/>
                                        </p:tgtEl>
                                        <p:attrNameLst>
                                          <p:attrName>ppt_x</p:attrName>
                                        </p:attrNameLst>
                                      </p:cBhvr>
                                      <p:tavLst>
                                        <p:tav tm="0">
                                          <p:val>
                                            <p:strVal val="0-#ppt_w/2"/>
                                          </p:val>
                                        </p:tav>
                                        <p:tav tm="100000">
                                          <p:val>
                                            <p:strVal val="#ppt_x"/>
                                          </p:val>
                                        </p:tav>
                                      </p:tavLst>
                                    </p:anim>
                                    <p:anim calcmode="lin" valueType="num">
                                      <p:cBhvr>
                                        <p:cTn id="8" dur="2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650990"/>
            <a:ext cx="2743200" cy="365125"/>
          </a:xfrm>
        </p:spPr>
        <p:txBody>
          <a:bodyPr/>
          <a:lstStyle/>
          <a:p>
            <a:pPr>
              <a:defRPr/>
            </a:pPr>
            <a:fld id="{8F615F07-D2C8-4EC0-8659-750452FBC750}" type="datetime1">
              <a:rPr lang="zh-CN" altLang="en-US" smtClean="0"/>
              <a:t>2018/1/9</a:t>
            </a:fld>
            <a:endParaRPr lang="zh-CN" altLang="en-US" sz="1800">
              <a:solidFill>
                <a:schemeClr val="tx1"/>
              </a:solidFill>
            </a:endParaRPr>
          </a:p>
        </p:txBody>
      </p:sp>
      <p:sp>
        <p:nvSpPr>
          <p:cNvPr id="4" name="内容占位符 2"/>
          <p:cNvSpPr txBox="1"/>
          <p:nvPr/>
        </p:nvSpPr>
        <p:spPr>
          <a:xfrm>
            <a:off x="657510" y="1712912"/>
            <a:ext cx="10876980" cy="512064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a:lstStyle>
          <a:p>
            <a:pPr marL="0" indent="0">
              <a:lnSpc>
                <a:spcPct val="150000"/>
              </a:lnSpc>
              <a:buNone/>
            </a:pPr>
            <a:r>
              <a:rPr lang="en-US" altLang="zh-CN" sz="1800" kern="0" dirty="0">
                <a:latin typeface="方正粗圆宋简体" panose="02000000000000000000" pitchFamily="2" charset="-122"/>
                <a:ea typeface="方正粗圆宋简体" panose="02000000000000000000" pitchFamily="2" charset="-122"/>
              </a:rPr>
              <a:t>[1] </a:t>
            </a:r>
            <a:r>
              <a:rPr lang="zh-CN" altLang="en-US" sz="1800" kern="0" dirty="0">
                <a:latin typeface="方正粗圆宋简体" panose="02000000000000000000" pitchFamily="2" charset="-122"/>
                <a:ea typeface="方正粗圆宋简体" panose="02000000000000000000" pitchFamily="2" charset="-122"/>
              </a:rPr>
              <a:t>张海藩．软件工程导论</a:t>
            </a:r>
            <a:r>
              <a:rPr lang="en-US" altLang="zh-CN" sz="1800" kern="0" dirty="0">
                <a:latin typeface="方正粗圆宋简体" panose="02000000000000000000" pitchFamily="2" charset="-122"/>
                <a:ea typeface="方正粗圆宋简体" panose="02000000000000000000" pitchFamily="2" charset="-122"/>
              </a:rPr>
              <a:t>[M]</a:t>
            </a:r>
            <a:r>
              <a:rPr lang="zh-CN" altLang="en-US" sz="1800" kern="0" dirty="0">
                <a:latin typeface="方正粗圆宋简体" panose="02000000000000000000" pitchFamily="2" charset="-122"/>
                <a:ea typeface="方正粗圆宋简体" panose="02000000000000000000" pitchFamily="2" charset="-122"/>
              </a:rPr>
              <a:t>．北京</a:t>
            </a:r>
            <a:r>
              <a:rPr lang="en-US" altLang="zh-CN" sz="1800" kern="0" dirty="0">
                <a:latin typeface="方正粗圆宋简体" panose="02000000000000000000" pitchFamily="2" charset="-122"/>
                <a:ea typeface="方正粗圆宋简体" panose="02000000000000000000" pitchFamily="2" charset="-122"/>
              </a:rPr>
              <a:t>:</a:t>
            </a:r>
            <a:r>
              <a:rPr lang="zh-CN" altLang="en-US" sz="1800" kern="0" dirty="0">
                <a:latin typeface="方正粗圆宋简体" panose="02000000000000000000" pitchFamily="2" charset="-122"/>
                <a:ea typeface="方正粗圆宋简体" panose="02000000000000000000" pitchFamily="2" charset="-122"/>
              </a:rPr>
              <a:t>清华大学出版社．</a:t>
            </a:r>
            <a:r>
              <a:rPr lang="en-US" altLang="zh-CN" sz="1800" kern="0" dirty="0">
                <a:latin typeface="方正粗圆宋简体" panose="02000000000000000000" pitchFamily="2" charset="-122"/>
                <a:ea typeface="方正粗圆宋简体" panose="02000000000000000000" pitchFamily="2" charset="-122"/>
              </a:rPr>
              <a:t>2013</a:t>
            </a:r>
            <a:r>
              <a:rPr lang="zh-CN" altLang="en-US" sz="1800" kern="0" dirty="0">
                <a:latin typeface="方正粗圆宋简体" panose="02000000000000000000" pitchFamily="2" charset="-122"/>
                <a:ea typeface="方正粗圆宋简体" panose="02000000000000000000" pitchFamily="2" charset="-122"/>
              </a:rPr>
              <a:t>．</a:t>
            </a:r>
            <a:endParaRPr lang="en-US" altLang="zh-CN" sz="1800" kern="0" dirty="0"/>
          </a:p>
          <a:p>
            <a:pPr marL="0" indent="0">
              <a:lnSpc>
                <a:spcPct val="150000"/>
              </a:lnSpc>
              <a:buNone/>
            </a:pPr>
            <a:r>
              <a:rPr lang="en-US" altLang="zh-CN" sz="1800" kern="0" dirty="0">
                <a:latin typeface="方正粗圆宋简体" panose="02000000000000000000" pitchFamily="2" charset="-122"/>
                <a:ea typeface="方正粗圆宋简体" panose="02000000000000000000" pitchFamily="2" charset="-122"/>
              </a:rPr>
              <a:t>[2] </a:t>
            </a:r>
            <a:r>
              <a:rPr lang="zh-CN" altLang="en-US" sz="1800" kern="0" dirty="0">
                <a:latin typeface="方正粗圆宋简体" panose="02000000000000000000" pitchFamily="2" charset="-122"/>
                <a:ea typeface="方正粗圆宋简体" panose="02000000000000000000" pitchFamily="2" charset="-122"/>
              </a:rPr>
              <a:t>刘强</a:t>
            </a:r>
            <a:r>
              <a:rPr lang="en-US" altLang="zh-CN" sz="1800" kern="0" dirty="0">
                <a:latin typeface="方正粗圆宋简体" panose="02000000000000000000" pitchFamily="2" charset="-122"/>
                <a:ea typeface="方正粗圆宋简体" panose="02000000000000000000" pitchFamily="2" charset="-122"/>
              </a:rPr>
              <a:t>. </a:t>
            </a:r>
            <a:r>
              <a:rPr lang="zh-CN" altLang="en-US" sz="1800" kern="0" dirty="0">
                <a:latin typeface="方正粗圆宋简体" panose="02000000000000000000" pitchFamily="2" charset="-122"/>
                <a:ea typeface="方正粗圆宋简体" panose="02000000000000000000" pitchFamily="2" charset="-122"/>
              </a:rPr>
              <a:t>学堂在线慕课 软件工程基础</a:t>
            </a:r>
            <a:r>
              <a:rPr lang="en-US" altLang="zh-CN" sz="1800" kern="0" dirty="0">
                <a:latin typeface="方正粗圆宋简体" panose="02000000000000000000" pitchFamily="2" charset="-122"/>
                <a:ea typeface="方正粗圆宋简体" panose="02000000000000000000" pitchFamily="2" charset="-122"/>
              </a:rPr>
              <a:t> </a:t>
            </a:r>
            <a:r>
              <a:rPr lang="zh-CN" altLang="en-US" sz="1800" kern="0" dirty="0">
                <a:latin typeface="方正粗圆宋简体" panose="02000000000000000000" pitchFamily="2" charset="-122"/>
                <a:ea typeface="方正粗圆宋简体" panose="02000000000000000000" pitchFamily="2" charset="-122"/>
              </a:rPr>
              <a:t>软件测试概念 </a:t>
            </a:r>
            <a:r>
              <a:rPr lang="zh-CN" altLang="en-US" sz="1800" kern="0" dirty="0">
                <a:ea typeface="方正粗圆宋简体" panose="02000000000000000000" pitchFamily="2" charset="-122"/>
              </a:rPr>
              <a:t>课堂</a:t>
            </a:r>
            <a:r>
              <a:rPr lang="en-US" altLang="zh-CN" sz="1800" kern="0" dirty="0">
                <a:ea typeface="方正粗圆宋简体" panose="02000000000000000000" pitchFamily="2" charset="-122"/>
              </a:rPr>
              <a:t>PDF</a:t>
            </a:r>
          </a:p>
          <a:p>
            <a:pPr marL="0" indent="0">
              <a:lnSpc>
                <a:spcPct val="150000"/>
              </a:lnSpc>
              <a:buNone/>
            </a:pPr>
            <a:r>
              <a:rPr lang="en-US" altLang="zh-CN" sz="1800" kern="0" dirty="0">
                <a:latin typeface="方正粗圆宋简体" panose="02000000000000000000" pitchFamily="2" charset="-122"/>
                <a:ea typeface="方正粗圆宋简体" panose="02000000000000000000" pitchFamily="2" charset="-122"/>
              </a:rPr>
              <a:t>[3]wiki-</a:t>
            </a:r>
            <a:r>
              <a:rPr lang="zh-CN" altLang="en-US" sz="1800" kern="0" dirty="0">
                <a:latin typeface="方正粗圆宋简体" panose="02000000000000000000" pitchFamily="2" charset="-122"/>
                <a:ea typeface="方正粗圆宋简体" panose="02000000000000000000" pitchFamily="2" charset="-122"/>
              </a:rPr>
              <a:t>白盒测试</a:t>
            </a:r>
            <a:r>
              <a:rPr lang="en-US" altLang="zh-CN" sz="1800" kern="0" dirty="0">
                <a:ea typeface="方正粗圆宋简体" panose="02000000000000000000" pitchFamily="2" charset="-122"/>
                <a:hlinkClick r:id="rId2"/>
              </a:rPr>
              <a:t>https://zh.wikipedia.org/wiki/%E7%99%BD%E7%9B%92%E6%B5%8B%E8%AF%95</a:t>
            </a:r>
            <a:endParaRPr lang="en-US" altLang="zh-CN" sz="1800" kern="0" dirty="0">
              <a:ea typeface="方正粗圆宋简体" panose="02000000000000000000" pitchFamily="2" charset="-122"/>
            </a:endParaRPr>
          </a:p>
          <a:p>
            <a:pPr marL="0" indent="0">
              <a:lnSpc>
                <a:spcPct val="150000"/>
              </a:lnSpc>
              <a:buNone/>
            </a:pPr>
            <a:r>
              <a:rPr lang="en-US" altLang="zh-CN" sz="1800" kern="0" dirty="0">
                <a:latin typeface="方正粗圆宋简体" panose="02000000000000000000" pitchFamily="2" charset="-122"/>
                <a:ea typeface="方正粗圆宋简体" panose="02000000000000000000" pitchFamily="2" charset="-122"/>
              </a:rPr>
              <a:t>[4] wiki-</a:t>
            </a:r>
            <a:r>
              <a:rPr lang="zh-CN" altLang="en-US" sz="1800" kern="0" dirty="0">
                <a:latin typeface="方正粗圆宋简体" panose="02000000000000000000" pitchFamily="2" charset="-122"/>
                <a:ea typeface="方正粗圆宋简体" panose="02000000000000000000" pitchFamily="2" charset="-122"/>
              </a:rPr>
              <a:t>黑盒测试</a:t>
            </a:r>
            <a:r>
              <a:rPr lang="en-US" altLang="zh-CN" sz="1800" kern="0" dirty="0">
                <a:ea typeface="方正粗圆宋简体" panose="02000000000000000000" pitchFamily="2" charset="-122"/>
                <a:hlinkClick r:id="rId3"/>
              </a:rPr>
              <a:t>https://zh.wikipedia.org/wiki/%E9%BB%91%E7%9B%92%E6%B5%8B%E8%AF%95</a:t>
            </a:r>
            <a:endParaRPr lang="en-US" altLang="zh-CN" sz="1800" kern="0" dirty="0">
              <a:ea typeface="方正粗圆宋简体" panose="02000000000000000000" pitchFamily="2" charset="-122"/>
            </a:endParaRPr>
          </a:p>
        </p:txBody>
      </p:sp>
      <p:grpSp>
        <p:nvGrpSpPr>
          <p:cNvPr id="7" name="组合 3"/>
          <p:cNvGrpSpPr/>
          <p:nvPr/>
        </p:nvGrpSpPr>
        <p:grpSpPr bwMode="auto">
          <a:xfrm>
            <a:off x="0" y="913765"/>
            <a:ext cx="4704080" cy="493713"/>
            <a:chOff x="0" y="0"/>
            <a:chExt cx="3767549" cy="493479"/>
          </a:xfrm>
        </p:grpSpPr>
        <p:grpSp>
          <p:nvGrpSpPr>
            <p:cNvPr id="8" name="组合 37"/>
            <p:cNvGrpSpPr/>
            <p:nvPr/>
          </p:nvGrpSpPr>
          <p:grpSpPr bwMode="auto">
            <a:xfrm>
              <a:off x="0" y="0"/>
              <a:ext cx="3370216" cy="493479"/>
              <a:chOff x="0" y="0"/>
              <a:chExt cx="3370216" cy="493479"/>
            </a:xfrm>
          </p:grpSpPr>
          <p:sp>
            <p:nvSpPr>
              <p:cNvPr id="10"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1"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9" name="文本框 40"/>
            <p:cNvSpPr>
              <a:spLocks noChangeArrowheads="1"/>
            </p:cNvSpPr>
            <p:nvPr/>
          </p:nvSpPr>
          <p:spPr bwMode="auto">
            <a:xfrm>
              <a:off x="487675" y="16015"/>
              <a:ext cx="3279874"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参考资料</a:t>
              </a:r>
              <a:endParaRPr lang="zh-CN" altLang="en-US" dirty="0"/>
            </a:p>
          </p:txBody>
        </p:sp>
      </p:grpSp>
      <p:pic>
        <p:nvPicPr>
          <p:cNvPr id="12" name="图片 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99368" y="47958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EF6A7A0A-AF9C-49D4-A9AA-9DCD6FA19A91}"/>
              </a:ext>
            </a:extLst>
          </p:cNvPr>
          <p:cNvSpPr/>
          <p:nvPr/>
        </p:nvSpPr>
        <p:spPr>
          <a:xfrm>
            <a:off x="657510" y="3811567"/>
            <a:ext cx="6096000" cy="2169825"/>
          </a:xfrm>
          <a:prstGeom prst="rect">
            <a:avLst/>
          </a:prstGeom>
        </p:spPr>
        <p:txBody>
          <a:bodyPr>
            <a:spAutoFit/>
          </a:bodyPr>
          <a:lstStyle/>
          <a:p>
            <a:pPr marL="0" indent="0">
              <a:lnSpc>
                <a:spcPct val="150000"/>
              </a:lnSpc>
              <a:buNone/>
            </a:pPr>
            <a:r>
              <a:rPr lang="en-US" altLang="zh-CN" kern="0" dirty="0">
                <a:latin typeface="方正粗圆宋简体" panose="02000000000000000000" pitchFamily="2" charset="-122"/>
                <a:ea typeface="方正粗圆宋简体" panose="02000000000000000000" pitchFamily="2" charset="-122"/>
              </a:rPr>
              <a:t>[5]TSP-PSP</a:t>
            </a:r>
          </a:p>
          <a:p>
            <a:pPr marL="0" indent="0">
              <a:lnSpc>
                <a:spcPct val="150000"/>
              </a:lnSpc>
              <a:buNone/>
            </a:pPr>
            <a:r>
              <a:rPr lang="en-US" altLang="zh-CN" kern="0" dirty="0">
                <a:ea typeface="方正粗圆宋简体" panose="02000000000000000000" pitchFamily="2" charset="-122"/>
              </a:rPr>
              <a:t>[6] </a:t>
            </a:r>
            <a:r>
              <a:rPr lang="en-US" altLang="zh-CN" dirty="0"/>
              <a:t>MongoDB </a:t>
            </a:r>
            <a:r>
              <a:rPr lang="zh-CN" altLang="zh-CN" dirty="0"/>
              <a:t>官方文档  </a:t>
            </a:r>
            <a:r>
              <a:rPr lang="en-US" altLang="zh-CN" u="sng" dirty="0">
                <a:hlinkClick r:id="rId5"/>
              </a:rPr>
              <a:t>https://docs.mongodb.com/ </a:t>
            </a:r>
            <a:endParaRPr lang="en-US" altLang="zh-CN" u="sng" kern="0" dirty="0">
              <a:ea typeface="方正粗圆宋简体" panose="02000000000000000000" pitchFamily="2" charset="-122"/>
            </a:endParaRPr>
          </a:p>
          <a:p>
            <a:pPr>
              <a:lnSpc>
                <a:spcPct val="150000"/>
              </a:lnSpc>
            </a:pPr>
            <a:r>
              <a:rPr lang="en-US" altLang="zh-CN" u="sng" kern="0" dirty="0">
                <a:ea typeface="方正粗圆宋简体" panose="02000000000000000000" pitchFamily="2" charset="-122"/>
              </a:rPr>
              <a:t>[7] </a:t>
            </a:r>
            <a:r>
              <a:rPr lang="en-US" altLang="zh-CN" dirty="0"/>
              <a:t>Django </a:t>
            </a:r>
            <a:r>
              <a:rPr lang="zh-CN" altLang="zh-CN" dirty="0"/>
              <a:t>官方</a:t>
            </a:r>
            <a:r>
              <a:rPr lang="zh-CN" altLang="zh-CN"/>
              <a:t>文档    </a:t>
            </a:r>
            <a:r>
              <a:rPr lang="en-US" altLang="zh-CN" u="sng">
                <a:hlinkClick r:id="rId6"/>
              </a:rPr>
              <a:t>https</a:t>
            </a:r>
            <a:r>
              <a:rPr lang="en-US" altLang="zh-CN" u="sng" dirty="0">
                <a:hlinkClick r:id="rId6"/>
              </a:rPr>
              <a:t>://docs.djangoproject.com/en/2.0/</a:t>
            </a:r>
            <a:endParaRPr lang="zh-CN" altLang="zh-CN" dirty="0"/>
          </a:p>
          <a:p>
            <a:pPr marL="0" indent="0">
              <a:lnSpc>
                <a:spcPct val="150000"/>
              </a:lnSpc>
              <a:buNone/>
            </a:pPr>
            <a:endParaRPr lang="en-US" altLang="zh-CN" kern="0" dirty="0">
              <a:ea typeface="方正粗圆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50" fill="hold"/>
                                        <p:tgtEl>
                                          <p:spTgt spid="7"/>
                                        </p:tgtEl>
                                        <p:attrNameLst>
                                          <p:attrName>ppt_x</p:attrName>
                                        </p:attrNameLst>
                                      </p:cBhvr>
                                      <p:tavLst>
                                        <p:tav tm="0">
                                          <p:val>
                                            <p:strVal val="0-#ppt_w/2"/>
                                          </p:val>
                                        </p:tav>
                                        <p:tav tm="100000">
                                          <p:val>
                                            <p:strVal val="#ppt_x"/>
                                          </p:val>
                                        </p:tav>
                                      </p:tavLst>
                                    </p:anim>
                                    <p:anim calcmode="lin" valueType="num">
                                      <p:cBhvr>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任意多边形 1"/>
          <p:cNvSpPr>
            <a:spLocks noChangeArrowheads="1"/>
          </p:cNvSpPr>
          <p:nvPr/>
        </p:nvSpPr>
        <p:spPr bwMode="auto">
          <a:xfrm>
            <a:off x="0" y="0"/>
            <a:ext cx="12192000" cy="3101975"/>
          </a:xfrm>
          <a:custGeom>
            <a:avLst/>
            <a:gdLst>
              <a:gd name="T0" fmla="*/ 0 w 12192000"/>
              <a:gd name="T1" fmla="*/ 0 h 3101556"/>
              <a:gd name="T2" fmla="*/ 12192000 w 12192000"/>
              <a:gd name="T3" fmla="*/ 0 h 3101556"/>
              <a:gd name="T4" fmla="*/ 12192000 w 12192000"/>
              <a:gd name="T5" fmla="*/ 3104489 h 3101556"/>
              <a:gd name="T6" fmla="*/ 4152453 w 12192000"/>
              <a:gd name="T7" fmla="*/ 3104489 h 3101556"/>
              <a:gd name="T8" fmla="*/ 4130878 w 12192000"/>
              <a:gd name="T9" fmla="*/ 2890263 h 3101556"/>
              <a:gd name="T10" fmla="*/ 2875546 w 12192000"/>
              <a:gd name="T11" fmla="*/ 1866172 h 3101556"/>
              <a:gd name="T12" fmla="*/ 1620215 w 12192000"/>
              <a:gd name="T13" fmla="*/ 2890263 h 3101556"/>
              <a:gd name="T14" fmla="*/ 1598640 w 12192000"/>
              <a:gd name="T15" fmla="*/ 3104489 h 3101556"/>
              <a:gd name="T16" fmla="*/ 0 w 12192000"/>
              <a:gd name="T17" fmla="*/ 3104489 h 3101556"/>
              <a:gd name="T18" fmla="*/ 0 w 12192000"/>
              <a:gd name="T19" fmla="*/ 0 h 31015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92000" h="3101556">
                <a:moveTo>
                  <a:pt x="0" y="0"/>
                </a:moveTo>
                <a:lnTo>
                  <a:pt x="12192000" y="0"/>
                </a:lnTo>
                <a:lnTo>
                  <a:pt x="12192000" y="3101556"/>
                </a:lnTo>
                <a:lnTo>
                  <a:pt x="4152453" y="3101556"/>
                </a:lnTo>
                <a:lnTo>
                  <a:pt x="4130878" y="2887533"/>
                </a:lnTo>
                <a:cubicBezTo>
                  <a:pt x="4011395" y="2303637"/>
                  <a:pt x="3494765" y="1864408"/>
                  <a:pt x="2875546" y="1864408"/>
                </a:cubicBezTo>
                <a:cubicBezTo>
                  <a:pt x="2256328" y="1864408"/>
                  <a:pt x="1739697" y="2303637"/>
                  <a:pt x="1620215" y="2887533"/>
                </a:cubicBezTo>
                <a:lnTo>
                  <a:pt x="1598640" y="3101556"/>
                </a:lnTo>
                <a:lnTo>
                  <a:pt x="0" y="3101556"/>
                </a:lnTo>
                <a:lnTo>
                  <a:pt x="0" y="0"/>
                </a:lnTo>
                <a:close/>
              </a:path>
            </a:pathLst>
          </a:custGeom>
          <a:solidFill>
            <a:srgbClr val="131426"/>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88067" name="椭圆 2"/>
          <p:cNvSpPr>
            <a:spLocks noChangeArrowheads="1"/>
          </p:cNvSpPr>
          <p:nvPr/>
        </p:nvSpPr>
        <p:spPr bwMode="auto">
          <a:xfrm>
            <a:off x="1949450" y="2187575"/>
            <a:ext cx="1852613" cy="1852613"/>
          </a:xfrm>
          <a:prstGeom prst="ellipse">
            <a:avLst/>
          </a:prstGeom>
          <a:solidFill>
            <a:srgbClr val="E74C2E"/>
          </a:solidFill>
          <a:ln>
            <a:noFill/>
          </a:ln>
          <a:extLst>
            <a:ext uri="{91240B29-F687-4F45-9708-019B960494DF}">
              <a14:hiddenLine xmlns:a14="http://schemas.microsoft.com/office/drawing/2010/main" w="12700">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O(∩_∩)o</a:t>
            </a:r>
            <a:endParaRPr lang="zh-CN" altLang="en-US" sz="22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8068" name="文本框 3"/>
          <p:cNvSpPr>
            <a:spLocks noChangeArrowheads="1"/>
          </p:cNvSpPr>
          <p:nvPr/>
        </p:nvSpPr>
        <p:spPr bwMode="auto">
          <a:xfrm>
            <a:off x="4394200" y="2432050"/>
            <a:ext cx="7391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dist" eaLnBrk="1" hangingPunct="1">
              <a:lnSpc>
                <a:spcPct val="100000"/>
              </a:lnSpc>
              <a:spcBef>
                <a:spcPct val="0"/>
              </a:spcBef>
              <a:buFont typeface="Arial" panose="020B0604020202020204" pitchFamily="34" charset="0"/>
              <a:buNone/>
            </a:pPr>
            <a:r>
              <a:rPr lang="en-US" altLang="zh-CN" sz="4000" b="1" dirty="0">
                <a:solidFill>
                  <a:srgbClr val="E74C2E"/>
                </a:solidFill>
                <a:latin typeface="微软雅黑" panose="020B0503020204020204" pitchFamily="34" charset="-122"/>
                <a:ea typeface="微软雅黑" panose="020B0503020204020204" pitchFamily="34" charset="-122"/>
                <a:sym typeface="微软雅黑" panose="020B0503020204020204" pitchFamily="34" charset="-122"/>
              </a:rPr>
              <a:t>THANK YOU FOR YOUR LISTENING AND SLEEPING</a:t>
            </a:r>
          </a:p>
        </p:txBody>
      </p:sp>
    </p:spTree>
  </p:cSld>
  <p:clrMapOvr>
    <a:masterClrMapping/>
  </p:clrMapOvr>
  <p:transition spd="slow"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2018/1/9</a:t>
            </a:fld>
            <a:endParaRPr lang="zh-CN" altLang="en-US" sz="1800"/>
          </a:p>
        </p:txBody>
      </p:sp>
      <p:grpSp>
        <p:nvGrpSpPr>
          <p:cNvPr id="6" name="组合 3"/>
          <p:cNvGrpSpPr/>
          <p:nvPr/>
        </p:nvGrpSpPr>
        <p:grpSpPr bwMode="auto">
          <a:xfrm>
            <a:off x="0" y="619125"/>
            <a:ext cx="3931920" cy="493713"/>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248543" y="18673"/>
              <a:ext cx="2533939"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项目计划与实际进度</a:t>
              </a:r>
              <a:endParaRPr lang="zh-CN" altLang="en-US"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6A18AF00-FACA-44C1-890A-B4F4D0F540BC}"/>
              </a:ext>
            </a:extLst>
          </p:cNvPr>
          <p:cNvPicPr>
            <a:picLocks noChangeAspect="1"/>
          </p:cNvPicPr>
          <p:nvPr/>
        </p:nvPicPr>
        <p:blipFill>
          <a:blip r:embed="rId3"/>
          <a:stretch>
            <a:fillRect/>
          </a:stretch>
        </p:blipFill>
        <p:spPr>
          <a:xfrm>
            <a:off x="580741" y="1503250"/>
            <a:ext cx="11030517" cy="4343623"/>
          </a:xfrm>
          <a:prstGeom prst="rect">
            <a:avLst/>
          </a:prstGeom>
        </p:spPr>
      </p:pic>
    </p:spTree>
    <p:extLst>
      <p:ext uri="{BB962C8B-B14F-4D97-AF65-F5344CB8AC3E}">
        <p14:creationId xmlns:p14="http://schemas.microsoft.com/office/powerpoint/2010/main" val="369426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2018/1/9</a:t>
            </a:fld>
            <a:endParaRPr lang="zh-CN" altLang="en-US" sz="1800"/>
          </a:p>
        </p:txBody>
      </p:sp>
      <p:grpSp>
        <p:nvGrpSpPr>
          <p:cNvPr id="6" name="组合 3"/>
          <p:cNvGrpSpPr/>
          <p:nvPr/>
        </p:nvGrpSpPr>
        <p:grpSpPr bwMode="auto">
          <a:xfrm>
            <a:off x="0" y="619125"/>
            <a:ext cx="3931920" cy="493713"/>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248543" y="18673"/>
              <a:ext cx="2533939"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项目计划与实际进度</a:t>
              </a:r>
              <a:endParaRPr lang="zh-CN" altLang="en-US"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43B65992-2A9B-4224-9308-9B9AF73D830A}"/>
              </a:ext>
            </a:extLst>
          </p:cNvPr>
          <p:cNvPicPr>
            <a:picLocks noChangeAspect="1"/>
          </p:cNvPicPr>
          <p:nvPr/>
        </p:nvPicPr>
        <p:blipFill>
          <a:blip r:embed="rId3"/>
          <a:stretch>
            <a:fillRect/>
          </a:stretch>
        </p:blipFill>
        <p:spPr>
          <a:xfrm>
            <a:off x="561690" y="1250838"/>
            <a:ext cx="11068619" cy="4356324"/>
          </a:xfrm>
          <a:prstGeom prst="rect">
            <a:avLst/>
          </a:prstGeom>
        </p:spPr>
      </p:pic>
    </p:spTree>
    <p:extLst>
      <p:ext uri="{BB962C8B-B14F-4D97-AF65-F5344CB8AC3E}">
        <p14:creationId xmlns:p14="http://schemas.microsoft.com/office/powerpoint/2010/main" val="87779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2018/1/9</a:t>
            </a:fld>
            <a:endParaRPr lang="zh-CN" altLang="en-US" sz="1800"/>
          </a:p>
        </p:txBody>
      </p:sp>
      <p:grpSp>
        <p:nvGrpSpPr>
          <p:cNvPr id="6" name="组合 3"/>
          <p:cNvGrpSpPr/>
          <p:nvPr/>
        </p:nvGrpSpPr>
        <p:grpSpPr bwMode="auto">
          <a:xfrm>
            <a:off x="0" y="619125"/>
            <a:ext cx="3931920" cy="493713"/>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248543" y="18673"/>
              <a:ext cx="2533939"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项目计划与实际进度</a:t>
              </a:r>
              <a:endParaRPr lang="zh-CN" altLang="en-US"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82303EFE-CEC7-47D5-B9B2-8C7EFD14C99B}"/>
              </a:ext>
            </a:extLst>
          </p:cNvPr>
          <p:cNvPicPr>
            <a:picLocks noChangeAspect="1"/>
          </p:cNvPicPr>
          <p:nvPr/>
        </p:nvPicPr>
        <p:blipFill>
          <a:blip r:embed="rId3"/>
          <a:stretch>
            <a:fillRect/>
          </a:stretch>
        </p:blipFill>
        <p:spPr>
          <a:xfrm>
            <a:off x="590267" y="1263538"/>
            <a:ext cx="11011466" cy="4330923"/>
          </a:xfrm>
          <a:prstGeom prst="rect">
            <a:avLst/>
          </a:prstGeom>
        </p:spPr>
      </p:pic>
    </p:spTree>
    <p:extLst>
      <p:ext uri="{BB962C8B-B14F-4D97-AF65-F5344CB8AC3E}">
        <p14:creationId xmlns:p14="http://schemas.microsoft.com/office/powerpoint/2010/main" val="241030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2018/1/9</a:t>
            </a:fld>
            <a:endParaRPr lang="zh-CN" altLang="en-US" sz="1800"/>
          </a:p>
        </p:txBody>
      </p:sp>
      <p:grpSp>
        <p:nvGrpSpPr>
          <p:cNvPr id="6" name="组合 3"/>
          <p:cNvGrpSpPr/>
          <p:nvPr/>
        </p:nvGrpSpPr>
        <p:grpSpPr bwMode="auto">
          <a:xfrm>
            <a:off x="0" y="619125"/>
            <a:ext cx="3931920" cy="493713"/>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248543" y="18673"/>
              <a:ext cx="2533939"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项目计划与实际进度</a:t>
              </a:r>
              <a:endParaRPr lang="zh-CN" altLang="en-US"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16D33F4E-8550-4F85-B5AC-ECAEFF65E1C6}"/>
              </a:ext>
            </a:extLst>
          </p:cNvPr>
          <p:cNvPicPr>
            <a:picLocks noChangeAspect="1"/>
          </p:cNvPicPr>
          <p:nvPr/>
        </p:nvPicPr>
        <p:blipFill>
          <a:blip r:embed="rId3"/>
          <a:stretch>
            <a:fillRect/>
          </a:stretch>
        </p:blipFill>
        <p:spPr>
          <a:xfrm>
            <a:off x="647420" y="1273064"/>
            <a:ext cx="10897160" cy="4311872"/>
          </a:xfrm>
          <a:prstGeom prst="rect">
            <a:avLst/>
          </a:prstGeom>
        </p:spPr>
      </p:pic>
    </p:spTree>
    <p:extLst>
      <p:ext uri="{BB962C8B-B14F-4D97-AF65-F5344CB8AC3E}">
        <p14:creationId xmlns:p14="http://schemas.microsoft.com/office/powerpoint/2010/main" val="383624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2018/1/9</a:t>
            </a:fld>
            <a:endParaRPr lang="zh-CN" altLang="en-US" sz="1800"/>
          </a:p>
        </p:txBody>
      </p:sp>
      <p:grpSp>
        <p:nvGrpSpPr>
          <p:cNvPr id="6" name="组合 3"/>
          <p:cNvGrpSpPr/>
          <p:nvPr/>
        </p:nvGrpSpPr>
        <p:grpSpPr bwMode="auto">
          <a:xfrm>
            <a:off x="0" y="619125"/>
            <a:ext cx="3931920" cy="493713"/>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248543" y="18673"/>
              <a:ext cx="2533939"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项目计划与实际进度</a:t>
              </a:r>
              <a:endParaRPr lang="zh-CN" altLang="en-US"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D75E8499-C0CA-474A-9911-468F0D4A2813}"/>
              </a:ext>
            </a:extLst>
          </p:cNvPr>
          <p:cNvPicPr>
            <a:picLocks noChangeAspect="1"/>
          </p:cNvPicPr>
          <p:nvPr/>
        </p:nvPicPr>
        <p:blipFill>
          <a:blip r:embed="rId3"/>
          <a:stretch>
            <a:fillRect/>
          </a:stretch>
        </p:blipFill>
        <p:spPr>
          <a:xfrm>
            <a:off x="990337" y="1330217"/>
            <a:ext cx="10211325" cy="4197566"/>
          </a:xfrm>
          <a:prstGeom prst="rect">
            <a:avLst/>
          </a:prstGeom>
        </p:spPr>
      </p:pic>
    </p:spTree>
    <p:extLst>
      <p:ext uri="{BB962C8B-B14F-4D97-AF65-F5344CB8AC3E}">
        <p14:creationId xmlns:p14="http://schemas.microsoft.com/office/powerpoint/2010/main" val="183797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8F777A55-0DA2-4EF7-8B40-7ECAAB3A8BC9}" type="datetime1">
              <a:rPr lang="zh-CN" altLang="en-US">
                <a:solidFill>
                  <a:srgbClr val="898989"/>
                </a:solidFill>
              </a:rPr>
              <a:t>2018/1/9</a:t>
            </a:fld>
            <a:endParaRPr lang="zh-CN" altLang="en-US" sz="1800"/>
          </a:p>
        </p:txBody>
      </p:sp>
      <p:grpSp>
        <p:nvGrpSpPr>
          <p:cNvPr id="6" name="组合 3"/>
          <p:cNvGrpSpPr/>
          <p:nvPr/>
        </p:nvGrpSpPr>
        <p:grpSpPr bwMode="auto">
          <a:xfrm>
            <a:off x="0" y="619125"/>
            <a:ext cx="3931920" cy="493713"/>
            <a:chOff x="0" y="0"/>
            <a:chExt cx="3370216" cy="493479"/>
          </a:xfrm>
        </p:grpSpPr>
        <p:grpSp>
          <p:nvGrpSpPr>
            <p:cNvPr id="7" name="组合 37"/>
            <p:cNvGrpSpPr/>
            <p:nvPr/>
          </p:nvGrpSpPr>
          <p:grpSpPr bwMode="auto">
            <a:xfrm>
              <a:off x="0" y="0"/>
              <a:ext cx="3370216" cy="493479"/>
              <a:chOff x="0" y="0"/>
              <a:chExt cx="3370216" cy="493479"/>
            </a:xfrm>
          </p:grpSpPr>
          <p:sp>
            <p:nvSpPr>
              <p:cNvPr id="9" name="矩形 38"/>
              <p:cNvSpPr>
                <a:spLocks noChangeArrowheads="1"/>
              </p:cNvSpPr>
              <p:nvPr/>
            </p:nvSpPr>
            <p:spPr bwMode="auto">
              <a:xfrm>
                <a:off x="0" y="0"/>
                <a:ext cx="3052812" cy="493479"/>
              </a:xfrm>
              <a:prstGeom prst="rect">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0" name="直角三角形 39"/>
              <p:cNvSpPr>
                <a:spLocks noChangeArrowheads="1"/>
              </p:cNvSpPr>
              <p:nvPr/>
            </p:nvSpPr>
            <p:spPr bwMode="auto">
              <a:xfrm>
                <a:off x="3052811" y="3822"/>
                <a:ext cx="317405" cy="489657"/>
              </a:xfrm>
              <a:prstGeom prst="rtTriangle">
                <a:avLst/>
              </a:prstGeom>
              <a:solidFill>
                <a:srgbClr val="131426"/>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文本框 40"/>
            <p:cNvSpPr>
              <a:spLocks noChangeArrowheads="1"/>
            </p:cNvSpPr>
            <p:nvPr/>
          </p:nvSpPr>
          <p:spPr bwMode="auto">
            <a:xfrm>
              <a:off x="248543" y="18673"/>
              <a:ext cx="2533939" cy="46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项目计划与实际进度</a:t>
              </a:r>
              <a:endParaRPr lang="zh-CN" altLang="en-US" dirty="0"/>
            </a:p>
          </p:txBody>
        </p:sp>
      </p:grpSp>
      <p:pic>
        <p:nvPicPr>
          <p:cNvPr id="11" name="图片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9368" y="184944"/>
            <a:ext cx="8921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332A0165-DC1E-4A28-9E0B-C7DBC88EC82D}"/>
              </a:ext>
            </a:extLst>
          </p:cNvPr>
          <p:cNvPicPr>
            <a:picLocks noChangeAspect="1"/>
          </p:cNvPicPr>
          <p:nvPr/>
        </p:nvPicPr>
        <p:blipFill>
          <a:blip r:embed="rId3"/>
          <a:stretch>
            <a:fillRect/>
          </a:stretch>
        </p:blipFill>
        <p:spPr>
          <a:xfrm>
            <a:off x="568041" y="1263538"/>
            <a:ext cx="11055918" cy="4330923"/>
          </a:xfrm>
          <a:prstGeom prst="rect">
            <a:avLst/>
          </a:prstGeom>
        </p:spPr>
      </p:pic>
    </p:spTree>
    <p:extLst>
      <p:ext uri="{BB962C8B-B14F-4D97-AF65-F5344CB8AC3E}">
        <p14:creationId xmlns:p14="http://schemas.microsoft.com/office/powerpoint/2010/main" val="128515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0-#ppt_w/2"/>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1174</Words>
  <Application>Microsoft Office PowerPoint</Application>
  <PresentationFormat>宽屏</PresentationFormat>
  <Paragraphs>232</Paragraphs>
  <Slides>33</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方正粗圆宋简体</vt:lpstr>
      <vt:lpstr>方正中等线简体</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Nee</dc:creator>
  <cp:lastModifiedBy>Yuusha</cp:lastModifiedBy>
  <cp:revision>160</cp:revision>
  <dcterms:created xsi:type="dcterms:W3CDTF">2013-10-25T14:41:00Z</dcterms:created>
  <dcterms:modified xsi:type="dcterms:W3CDTF">2018-01-09T08:52:53Z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