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73" r:id="rId2"/>
    <p:sldId id="274" r:id="rId3"/>
    <p:sldId id="272" r:id="rId4"/>
    <p:sldId id="275" r:id="rId5"/>
    <p:sldId id="358" r:id="rId6"/>
    <p:sldId id="362" r:id="rId7"/>
    <p:sldId id="360" r:id="rId8"/>
    <p:sldId id="359" r:id="rId9"/>
    <p:sldId id="363" r:id="rId10"/>
    <p:sldId id="365" r:id="rId11"/>
    <p:sldId id="367" r:id="rId12"/>
    <p:sldId id="370" r:id="rId13"/>
    <p:sldId id="369" r:id="rId14"/>
    <p:sldId id="371" r:id="rId15"/>
    <p:sldId id="372" r:id="rId16"/>
    <p:sldId id="373" r:id="rId17"/>
    <p:sldId id="374" r:id="rId18"/>
    <p:sldId id="375" r:id="rId19"/>
    <p:sldId id="385" r:id="rId20"/>
    <p:sldId id="386" r:id="rId21"/>
    <p:sldId id="364" r:id="rId22"/>
    <p:sldId id="376" r:id="rId23"/>
    <p:sldId id="381" r:id="rId24"/>
    <p:sldId id="377" r:id="rId25"/>
    <p:sldId id="378" r:id="rId26"/>
    <p:sldId id="379" r:id="rId27"/>
    <p:sldId id="380" r:id="rId28"/>
    <p:sldId id="382" r:id="rId29"/>
    <p:sldId id="383" r:id="rId30"/>
    <p:sldId id="384" r:id="rId31"/>
    <p:sldId id="294" r:id="rId32"/>
    <p:sldId id="387" r:id="rId33"/>
    <p:sldId id="293" r:id="rId3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4C2E"/>
    <a:srgbClr val="131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3858" autoAdjust="0"/>
  </p:normalViewPr>
  <p:slideViewPr>
    <p:cSldViewPr snapToGrid="0">
      <p:cViewPr varScale="1">
        <p:scale>
          <a:sx n="63" d="100"/>
          <a:sy n="63" d="100"/>
        </p:scale>
        <p:origin x="752"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4"/>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mtClean="0"/>
            </a:lvl1pPr>
          </a:lstStyle>
          <a:p>
            <a:pPr>
              <a:defRPr/>
            </a:pPr>
            <a:fld id="{8F9580DD-4B9C-44B3-BA1D-E2592DDEA43F}" type="datetime1">
              <a:rPr lang="zh-CN" altLang="en-US"/>
              <a:t>2017/12/17</a:t>
            </a:fld>
            <a:endParaRPr lang="zh-CN" altLang="en-US" sz="1200"/>
          </a:p>
        </p:txBody>
      </p:sp>
      <p:sp>
        <p:nvSpPr>
          <p:cNvPr id="16388"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16389"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Tx/>
              <a:buNone/>
            </a:pPr>
            <a:r>
              <a:rPr lang="zh-CN" altLang="zh-CN" sz="1200"/>
              <a:t>单击此处编辑母版文本样式</a:t>
            </a:r>
          </a:p>
          <a:p>
            <a:pPr>
              <a:spcBef>
                <a:spcPct val="30000"/>
              </a:spcBef>
              <a:buFontTx/>
              <a:buNone/>
            </a:pPr>
            <a:r>
              <a:rPr lang="zh-CN" altLang="zh-CN" sz="1200"/>
              <a:t>第二级</a:t>
            </a:r>
          </a:p>
          <a:p>
            <a:pPr>
              <a:spcBef>
                <a:spcPct val="30000"/>
              </a:spcBef>
              <a:buFontTx/>
              <a:buNone/>
            </a:pPr>
            <a:r>
              <a:rPr lang="zh-CN" altLang="zh-CN" sz="1200"/>
              <a:t>第三级</a:t>
            </a:r>
          </a:p>
          <a:p>
            <a:pPr>
              <a:spcBef>
                <a:spcPct val="30000"/>
              </a:spcBef>
              <a:buFontTx/>
              <a:buNone/>
            </a:pPr>
            <a:r>
              <a:rPr lang="zh-CN" altLang="zh-CN" sz="1200"/>
              <a:t>第四级</a:t>
            </a:r>
          </a:p>
          <a:p>
            <a:pPr>
              <a:spcBef>
                <a:spcPct val="30000"/>
              </a:spcBef>
              <a:buFontTx/>
              <a:buNone/>
            </a:pPr>
            <a:r>
              <a:rPr lang="zh-CN" altLang="zh-CN"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smtClean="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78C677AE-3B95-4796-B845-D365529CC801}"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F0C878-7952-4FC9-B46C-090AF384EF03}"/>
              </a:ext>
            </a:extLst>
          </p:cNvPr>
          <p:cNvSpPr>
            <a:spLocks noGrp="1" noChangeArrowheads="1"/>
          </p:cNvSpPr>
          <p:nvPr>
            <p:ph type="sldNum" sz="quarter" idx="5"/>
          </p:nvPr>
        </p:nvSpPr>
        <p:spPr>
          <a:ln/>
        </p:spPr>
        <p:txBody>
          <a:bodyPr/>
          <a:lstStyle/>
          <a:p>
            <a:fld id="{6C9E9FF2-B79B-44D4-9EF1-9027D733FB5C}" type="slidenum">
              <a:rPr lang="en-US" altLang="zh-CN"/>
              <a:pPr/>
              <a:t>16</a:t>
            </a:fld>
            <a:endParaRPr lang="en-US" altLang="zh-CN"/>
          </a:p>
        </p:txBody>
      </p:sp>
      <p:sp>
        <p:nvSpPr>
          <p:cNvPr id="63490" name="Rectangle 2">
            <a:extLst>
              <a:ext uri="{FF2B5EF4-FFF2-40B4-BE49-F238E27FC236}">
                <a16:creationId xmlns:a16="http://schemas.microsoft.com/office/drawing/2014/main" id="{1293220D-2FD2-42A7-88B8-B907423EE0A6}"/>
              </a:ext>
            </a:extLst>
          </p:cNvPr>
          <p:cNvSpPr>
            <a:spLocks noRot="1" noChangeArrowheads="1" noTextEdit="1"/>
          </p:cNvSpPr>
          <p:nvPr>
            <p:ph type="sldImg"/>
          </p:nvPr>
        </p:nvSpPr>
        <p:spPr>
          <a:ln/>
        </p:spPr>
      </p:sp>
      <p:sp>
        <p:nvSpPr>
          <p:cNvPr id="63491" name="Rectangle 3">
            <a:extLst>
              <a:ext uri="{FF2B5EF4-FFF2-40B4-BE49-F238E27FC236}">
                <a16:creationId xmlns:a16="http://schemas.microsoft.com/office/drawing/2014/main" id="{0E41259B-276D-4324-888C-AF5E9BEEE1A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4582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29D73D-3361-437B-85C8-1452B04AD105}"/>
              </a:ext>
            </a:extLst>
          </p:cNvPr>
          <p:cNvSpPr>
            <a:spLocks noGrp="1" noChangeArrowheads="1"/>
          </p:cNvSpPr>
          <p:nvPr>
            <p:ph type="sldNum" sz="quarter" idx="5"/>
          </p:nvPr>
        </p:nvSpPr>
        <p:spPr>
          <a:ln/>
        </p:spPr>
        <p:txBody>
          <a:bodyPr/>
          <a:lstStyle/>
          <a:p>
            <a:fld id="{D76F0C64-BA15-4F4E-A6C8-72B4EDC11FC6}" type="slidenum">
              <a:rPr lang="en-US" altLang="zh-CN"/>
              <a:pPr/>
              <a:t>17</a:t>
            </a:fld>
            <a:endParaRPr lang="en-US" altLang="zh-CN"/>
          </a:p>
        </p:txBody>
      </p:sp>
      <p:sp>
        <p:nvSpPr>
          <p:cNvPr id="64514" name="Rectangle 2">
            <a:extLst>
              <a:ext uri="{FF2B5EF4-FFF2-40B4-BE49-F238E27FC236}">
                <a16:creationId xmlns:a16="http://schemas.microsoft.com/office/drawing/2014/main" id="{2A54E30B-9D97-48FE-A725-207C79655947}"/>
              </a:ext>
            </a:extLst>
          </p:cNvPr>
          <p:cNvSpPr>
            <a:spLocks noRot="1" noChangeArrowheads="1" noTextEdit="1"/>
          </p:cNvSpPr>
          <p:nvPr>
            <p:ph type="sldImg"/>
          </p:nvPr>
        </p:nvSpPr>
        <p:spPr>
          <a:ln/>
        </p:spPr>
      </p:sp>
      <p:sp>
        <p:nvSpPr>
          <p:cNvPr id="64515" name="Rectangle 3">
            <a:extLst>
              <a:ext uri="{FF2B5EF4-FFF2-40B4-BE49-F238E27FC236}">
                <a16:creationId xmlns:a16="http://schemas.microsoft.com/office/drawing/2014/main" id="{26F18B43-14E0-47BE-AE64-10BE1226D5B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49815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D69806-76BD-45F3-9D6F-1CE59DE52E20}"/>
              </a:ext>
            </a:extLst>
          </p:cNvPr>
          <p:cNvSpPr>
            <a:spLocks noGrp="1" noChangeArrowheads="1"/>
          </p:cNvSpPr>
          <p:nvPr>
            <p:ph type="sldNum" sz="quarter" idx="5"/>
          </p:nvPr>
        </p:nvSpPr>
        <p:spPr>
          <a:ln/>
        </p:spPr>
        <p:txBody>
          <a:bodyPr/>
          <a:lstStyle/>
          <a:p>
            <a:fld id="{39197319-0A7C-4CA0-9CB1-20D13B7D887C}" type="slidenum">
              <a:rPr lang="en-US" altLang="zh-CN"/>
              <a:pPr/>
              <a:t>18</a:t>
            </a:fld>
            <a:endParaRPr lang="en-US" altLang="zh-CN"/>
          </a:p>
        </p:txBody>
      </p:sp>
      <p:sp>
        <p:nvSpPr>
          <p:cNvPr id="65538" name="Rectangle 2">
            <a:extLst>
              <a:ext uri="{FF2B5EF4-FFF2-40B4-BE49-F238E27FC236}">
                <a16:creationId xmlns:a16="http://schemas.microsoft.com/office/drawing/2014/main" id="{6799AC89-FB5B-4AAC-B970-F4FA7946E544}"/>
              </a:ext>
            </a:extLst>
          </p:cNvPr>
          <p:cNvSpPr>
            <a:spLocks noRot="1" noChangeArrowheads="1" noTextEdit="1"/>
          </p:cNvSpPr>
          <p:nvPr>
            <p:ph type="sldImg"/>
          </p:nvPr>
        </p:nvSpPr>
        <p:spPr>
          <a:ln/>
        </p:spPr>
      </p:sp>
      <p:sp>
        <p:nvSpPr>
          <p:cNvPr id="65539" name="Rectangle 3">
            <a:extLst>
              <a:ext uri="{FF2B5EF4-FFF2-40B4-BE49-F238E27FC236}">
                <a16:creationId xmlns:a16="http://schemas.microsoft.com/office/drawing/2014/main" id="{7DF378B2-E547-4755-A906-9306D5AE2B8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2602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D69806-76BD-45F3-9D6F-1CE59DE52E20}"/>
              </a:ext>
            </a:extLst>
          </p:cNvPr>
          <p:cNvSpPr>
            <a:spLocks noGrp="1" noChangeArrowheads="1"/>
          </p:cNvSpPr>
          <p:nvPr>
            <p:ph type="sldNum" sz="quarter" idx="5"/>
          </p:nvPr>
        </p:nvSpPr>
        <p:spPr>
          <a:ln/>
        </p:spPr>
        <p:txBody>
          <a:bodyPr/>
          <a:lstStyle/>
          <a:p>
            <a:fld id="{39197319-0A7C-4CA0-9CB1-20D13B7D887C}" type="slidenum">
              <a:rPr lang="en-US" altLang="zh-CN"/>
              <a:pPr/>
              <a:t>19</a:t>
            </a:fld>
            <a:endParaRPr lang="en-US" altLang="zh-CN"/>
          </a:p>
        </p:txBody>
      </p:sp>
      <p:sp>
        <p:nvSpPr>
          <p:cNvPr id="65538" name="Rectangle 2">
            <a:extLst>
              <a:ext uri="{FF2B5EF4-FFF2-40B4-BE49-F238E27FC236}">
                <a16:creationId xmlns:a16="http://schemas.microsoft.com/office/drawing/2014/main" id="{6799AC89-FB5B-4AAC-B970-F4FA7946E544}"/>
              </a:ext>
            </a:extLst>
          </p:cNvPr>
          <p:cNvSpPr>
            <a:spLocks noRot="1" noChangeArrowheads="1" noTextEdit="1"/>
          </p:cNvSpPr>
          <p:nvPr>
            <p:ph type="sldImg"/>
          </p:nvPr>
        </p:nvSpPr>
        <p:spPr>
          <a:ln/>
        </p:spPr>
      </p:sp>
      <p:sp>
        <p:nvSpPr>
          <p:cNvPr id="65539" name="Rectangle 3">
            <a:extLst>
              <a:ext uri="{FF2B5EF4-FFF2-40B4-BE49-F238E27FC236}">
                <a16:creationId xmlns:a16="http://schemas.microsoft.com/office/drawing/2014/main" id="{7DF378B2-E547-4755-A906-9306D5AE2B8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013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D69806-76BD-45F3-9D6F-1CE59DE52E20}"/>
              </a:ext>
            </a:extLst>
          </p:cNvPr>
          <p:cNvSpPr>
            <a:spLocks noGrp="1" noChangeArrowheads="1"/>
          </p:cNvSpPr>
          <p:nvPr>
            <p:ph type="sldNum" sz="quarter" idx="5"/>
          </p:nvPr>
        </p:nvSpPr>
        <p:spPr>
          <a:ln/>
        </p:spPr>
        <p:txBody>
          <a:bodyPr/>
          <a:lstStyle/>
          <a:p>
            <a:fld id="{39197319-0A7C-4CA0-9CB1-20D13B7D887C}" type="slidenum">
              <a:rPr lang="en-US" altLang="zh-CN"/>
              <a:pPr/>
              <a:t>20</a:t>
            </a:fld>
            <a:endParaRPr lang="en-US" altLang="zh-CN"/>
          </a:p>
        </p:txBody>
      </p:sp>
      <p:sp>
        <p:nvSpPr>
          <p:cNvPr id="65538" name="Rectangle 2">
            <a:extLst>
              <a:ext uri="{FF2B5EF4-FFF2-40B4-BE49-F238E27FC236}">
                <a16:creationId xmlns:a16="http://schemas.microsoft.com/office/drawing/2014/main" id="{6799AC89-FB5B-4AAC-B970-F4FA7946E544}"/>
              </a:ext>
            </a:extLst>
          </p:cNvPr>
          <p:cNvSpPr>
            <a:spLocks noRot="1" noChangeArrowheads="1" noTextEdit="1"/>
          </p:cNvSpPr>
          <p:nvPr>
            <p:ph type="sldImg"/>
          </p:nvPr>
        </p:nvSpPr>
        <p:spPr>
          <a:ln/>
        </p:spPr>
      </p:sp>
      <p:sp>
        <p:nvSpPr>
          <p:cNvPr id="65539" name="Rectangle 3">
            <a:extLst>
              <a:ext uri="{FF2B5EF4-FFF2-40B4-BE49-F238E27FC236}">
                <a16:creationId xmlns:a16="http://schemas.microsoft.com/office/drawing/2014/main" id="{7DF378B2-E547-4755-A906-9306D5AE2B8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9301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9"/>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4EAE958-5EAE-40A3-A6FE-55EDD52BF377}" type="datetime1">
              <a:rPr lang="zh-CN" altLang="en-US"/>
              <a:t>2017/12/17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A673BF5-2A89-4C15-B4FC-2BBE76DECD86}"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84CF7230-8F1D-403F-9498-A91675E2DA98}" type="datetime1">
              <a:rPr lang="zh-CN" altLang="en-US"/>
              <a:t>2017/12/17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F7AF5E2-14D4-4203-B3B6-AC77BFC2A64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57DABF0-A9E6-4F7C-BE66-A2745C8EDD1D}" type="datetime1">
              <a:rPr lang="zh-CN" altLang="en-US"/>
              <a:t>2017/12/17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E8FC9F36-717E-4181-9B0D-A193E97164AF}"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8F615F07-D2C8-4EC0-8659-750452FBC750}" type="datetime1">
              <a:rPr lang="zh-CN" altLang="en-US"/>
              <a:t>2017/12/17</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CCF7ECE3-7170-4FD3-950E-27E27FD5442C}"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BF0BD45-BE08-459D-8CC9-1D32D297B8D4}" type="datetime1">
              <a:rPr lang="zh-CN" altLang="en-US"/>
              <a:t>2017/12/17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63E69D0-5EFA-4BE0-A7C5-7D16A3DBFFAB}"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6C2A88D-2F32-4BCD-919E-63715D20B7AB}" type="datetime1">
              <a:rPr lang="zh-CN" altLang="en-US"/>
              <a:t>2017/12/17</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B0124C2-BFC1-4F32-B3AD-F23CF5AD7F04}"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647F2263-5628-47D1-9D3C-924F0BBF7A09}" type="datetime1">
              <a:rPr lang="zh-CN" altLang="en-US"/>
              <a:t>2017/12/17</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60DD2A3C-4401-43FA-9302-0D1EE865FD92}"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3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7" y="1535113"/>
            <a:ext cx="538956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A60D9AD-E215-40F0-9AAF-4097FA106A93}" type="datetime1">
              <a:rPr lang="zh-CN" altLang="en-US"/>
              <a:t>2017/12/17</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74D0EDAA-BFB5-4591-8E97-E8B6AC3FD98D}"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7DF99E6F-CC6F-4490-A73F-146441178026}" type="datetime1">
              <a:rPr lang="zh-CN" altLang="en-US"/>
              <a:t>2017/12/17</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86C6783D-4744-478B-B468-C1E51E802BF9}"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B950486-493B-45B9-B5B1-62B6101556DD}" type="datetime1">
              <a:rPr lang="zh-CN" altLang="en-US"/>
              <a:t>2017/12/17</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3E2A97A2-C159-4339-9CC3-FB9ED30D051A}"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6" y="273054"/>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3"/>
            <a:ext cx="40116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60C5E03-F0F8-4A4F-97E0-EF1DF8E76B75}" type="datetime1">
              <a:rPr lang="zh-CN" altLang="en-US"/>
              <a:t>2017/12/17</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4D4DE364-8129-4A22-95D6-E459FAB56EA3}"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8F276582-95CD-4991-ADD5-599AD309F648}" type="datetime1">
              <a:rPr lang="zh-CN" altLang="en-US"/>
              <a:t>2017/12/17</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318FD20D-7D3F-41BA-AC6E-EF410187B6CA}"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9"/>
          <p:cNvSpPr>
            <a:spLocks noChangeArrowheads="1"/>
          </p:cNvSpPr>
          <p:nvPr/>
        </p:nvSpPr>
        <p:spPr bwMode="auto">
          <a:xfrm>
            <a:off x="-638173" y="6486525"/>
            <a:ext cx="1701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Calibri" panose="020F0502020204030204" pitchFamily="34" charset="0"/>
                <a:sym typeface="宋体" panose="02010600030101010101" pitchFamily="2" charset="-122"/>
              </a:rPr>
              <a:t>口令：BBS1113</a:t>
            </a:r>
          </a:p>
        </p:txBody>
      </p:sp>
      <p:sp>
        <p:nvSpPr>
          <p:cNvPr id="1027" name="标题占位符 1"/>
          <p:cNvSpPr>
            <a:spLocks noGrp="1" noChangeArrowheads="1"/>
          </p:cNvSpPr>
          <p:nvPr>
            <p:ph type="title" idx="4294967295"/>
          </p:nvPr>
        </p:nvSpPr>
        <p:spPr bwMode="auto">
          <a:xfrm>
            <a:off x="838200" y="365129"/>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028"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9" name="日期占位符 3"/>
          <p:cNvSpPr>
            <a:spLocks noGrp="1" noChangeArrowheads="1"/>
          </p:cNvSpPr>
          <p:nvPr>
            <p:ph type="dt" sz="half" idx="2"/>
          </p:nvPr>
        </p:nvSpPr>
        <p:spPr bwMode="auto">
          <a:xfrm>
            <a:off x="838200" y="6356354"/>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defRPr>
            </a:lvl1pPr>
          </a:lstStyle>
          <a:p>
            <a:pPr>
              <a:defRPr/>
            </a:pPr>
            <a:fld id="{DCE6A5F9-A341-4459-9312-7D95DFBBB1CB}" type="datetime1">
              <a:rPr lang="zh-CN" altLang="en-US"/>
              <a:t>2017/12/17</a:t>
            </a:fld>
            <a:endParaRPr lang="zh-CN" altLang="en-US" sz="1800">
              <a:solidFill>
                <a:schemeClr val="tx1"/>
              </a:solidFill>
            </a:endParaRPr>
          </a:p>
        </p:txBody>
      </p:sp>
      <p:sp>
        <p:nvSpPr>
          <p:cNvPr id="1030" name="页脚占位符 4"/>
          <p:cNvSpPr>
            <a:spLocks noGrp="1" noChangeArrowheads="1"/>
          </p:cNvSpPr>
          <p:nvPr>
            <p:ph type="ftr" sz="quarter" idx="3"/>
          </p:nvPr>
        </p:nvSpPr>
        <p:spPr bwMode="auto">
          <a:xfrm>
            <a:off x="4038600" y="6356354"/>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8610600" y="6356354"/>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808FA5D1-D859-4970-AC62-9E88EF81D51C}" type="slidenum">
              <a:rPr lang="zh-CN" altLang="en-US"/>
              <a:t>‹#›</a:t>
            </a:fld>
            <a:endParaRPr lang="zh-CN" altLang="en-US" sz="1800">
              <a:solidFill>
                <a:schemeClr val="tx1"/>
              </a:solidFill>
            </a:endParaRPr>
          </a:p>
        </p:txBody>
      </p:sp>
      <p:sp>
        <p:nvSpPr>
          <p:cNvPr id="1032" name="矩形 6"/>
          <p:cNvSpPr>
            <a:spLocks noChangeArrowheads="1"/>
          </p:cNvSpPr>
          <p:nvPr/>
        </p:nvSpPr>
        <p:spPr bwMode="auto">
          <a:xfrm>
            <a:off x="0" y="0"/>
            <a:ext cx="12192000" cy="6858000"/>
          </a:xfrm>
          <a:prstGeom prst="rect">
            <a:avLst/>
          </a:prstGeom>
          <a:solidFill>
            <a:srgbClr val="FCF8ED"/>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3" name="矩形 7"/>
          <p:cNvSpPr>
            <a:spLocks noChangeArrowheads="1"/>
          </p:cNvSpPr>
          <p:nvPr/>
        </p:nvSpPr>
        <p:spPr bwMode="auto">
          <a:xfrm>
            <a:off x="0" y="6445250"/>
            <a:ext cx="12192000" cy="419100"/>
          </a:xfrm>
          <a:prstGeom prst="rect">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4" name="矩形 8"/>
          <p:cNvSpPr>
            <a:spLocks noChangeArrowheads="1"/>
          </p:cNvSpPr>
          <p:nvPr/>
        </p:nvSpPr>
        <p:spPr bwMode="auto">
          <a:xfrm>
            <a:off x="2" y="6445250"/>
            <a:ext cx="1062039" cy="419100"/>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377" indent="-914377"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566"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754"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5943"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131"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594" indent="-228594"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783" indent="-228594"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2971" indent="-228594"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160" indent="-228594"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349" indent="-228594"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537" indent="-228594"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726" indent="-228594"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8914" indent="-228594"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103" indent="-228594"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rapidesign.cn/"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椭圆 8"/>
          <p:cNvSpPr>
            <a:spLocks noChangeArrowheads="1"/>
          </p:cNvSpPr>
          <p:nvPr/>
        </p:nvSpPr>
        <p:spPr bwMode="auto">
          <a:xfrm>
            <a:off x="11550649" y="6496050"/>
            <a:ext cx="298451" cy="300039"/>
          </a:xfrm>
          <a:prstGeom prst="ellipse">
            <a:avLst/>
          </a:prstGeom>
          <a:solidFill>
            <a:srgbClr val="FCF8ED"/>
          </a:solidFill>
          <a:ln>
            <a:noFill/>
          </a:ln>
          <a:extLst>
            <a:ext uri="{91240B29-F687-4F45-9708-019B960494DF}">
              <a14:hiddenLine xmlns:a14="http://schemas.microsoft.com/office/drawing/2010/main" w="127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5" name="右箭头 9"/>
          <p:cNvSpPr>
            <a:spLocks noChangeArrowheads="1"/>
          </p:cNvSpPr>
          <p:nvPr/>
        </p:nvSpPr>
        <p:spPr bwMode="auto">
          <a:xfrm>
            <a:off x="11639551" y="6556376"/>
            <a:ext cx="144463" cy="168275"/>
          </a:xfrm>
          <a:prstGeom prst="rightArrow">
            <a:avLst>
              <a:gd name="adj1" fmla="val 50000"/>
              <a:gd name="adj2" fmla="val 50000"/>
            </a:avLst>
          </a:prstGeom>
          <a:solidFill>
            <a:srgbClr val="222A35"/>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6" name="直接连接符 17"/>
          <p:cNvSpPr>
            <a:spLocks noChangeShapeType="1"/>
          </p:cNvSpPr>
          <p:nvPr/>
        </p:nvSpPr>
        <p:spPr bwMode="auto">
          <a:xfrm>
            <a:off x="4776791" y="4632326"/>
            <a:ext cx="2622551"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endParaRPr lang="zh-CN" altLang="en-US"/>
          </a:p>
        </p:txBody>
      </p:sp>
      <p:sp>
        <p:nvSpPr>
          <p:cNvPr id="3077" name="矩形 2"/>
          <p:cNvSpPr>
            <a:spLocks noChangeArrowheads="1"/>
          </p:cNvSpPr>
          <p:nvPr/>
        </p:nvSpPr>
        <p:spPr bwMode="auto">
          <a:xfrm>
            <a:off x="0" y="104775"/>
            <a:ext cx="18053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000000"/>
                </a:solidFill>
                <a:sym typeface="宋体" panose="02010600030101010101" pitchFamily="2" charset="-122"/>
              </a:rPr>
              <a:t>口令：RAPID708</a:t>
            </a:r>
            <a:endParaRPr lang="zh-CN" altLang="en-US" sz="1800">
              <a:latin typeface="Arial" panose="020B0604020202020204" pitchFamily="34" charset="0"/>
            </a:endParaRPr>
          </a:p>
        </p:txBody>
      </p:sp>
      <p:grpSp>
        <p:nvGrpSpPr>
          <p:cNvPr id="3079" name="组合 1"/>
          <p:cNvGrpSpPr/>
          <p:nvPr/>
        </p:nvGrpSpPr>
        <p:grpSpPr bwMode="auto">
          <a:xfrm>
            <a:off x="8418514" y="5501899"/>
            <a:ext cx="3132139" cy="400110"/>
            <a:chOff x="0" y="0"/>
            <a:chExt cx="2562727" cy="400091"/>
          </a:xfrm>
        </p:grpSpPr>
        <p:sp>
          <p:nvSpPr>
            <p:cNvPr id="3083" name="文本框 23"/>
            <p:cNvSpPr>
              <a:spLocks noChangeArrowheads="1"/>
            </p:cNvSpPr>
            <p:nvPr/>
          </p:nvSpPr>
          <p:spPr bwMode="auto">
            <a:xfrm>
              <a:off x="300790" y="0"/>
              <a:ext cx="198521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21</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日</a:t>
              </a:r>
            </a:p>
          </p:txBody>
        </p:sp>
        <p:sp>
          <p:nvSpPr>
            <p:cNvPr id="3084" name="直接连接符 29"/>
            <p:cNvSpPr>
              <a:spLocks noChangeShapeType="1"/>
            </p:cNvSpPr>
            <p:nvPr/>
          </p:nvSpPr>
          <p:spPr bwMode="auto">
            <a:xfrm>
              <a:off x="0" y="179812"/>
              <a:ext cx="288758" cy="1"/>
            </a:xfrm>
            <a:prstGeom prst="line">
              <a:avLst/>
            </a:prstGeom>
            <a:noFill/>
            <a:ln w="6350">
              <a:solidFill>
                <a:srgbClr val="131426"/>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5" name="直接连接符 30"/>
            <p:cNvSpPr>
              <a:spLocks noChangeShapeType="1"/>
            </p:cNvSpPr>
            <p:nvPr/>
          </p:nvSpPr>
          <p:spPr bwMode="auto">
            <a:xfrm>
              <a:off x="2273969" y="167781"/>
              <a:ext cx="288758" cy="1"/>
            </a:xfrm>
            <a:prstGeom prst="line">
              <a:avLst/>
            </a:prstGeom>
            <a:noFill/>
            <a:ln w="6350">
              <a:solidFill>
                <a:srgbClr val="131426"/>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2" name="任意多边形 14"/>
          <p:cNvSpPr>
            <a:spLocks noChangeArrowheads="1"/>
          </p:cNvSpPr>
          <p:nvPr/>
        </p:nvSpPr>
        <p:spPr bwMode="auto">
          <a:xfrm>
            <a:off x="0" y="4"/>
            <a:ext cx="12192000" cy="3101975"/>
          </a:xfrm>
          <a:custGeom>
            <a:avLst/>
            <a:gdLst>
              <a:gd name="T0" fmla="*/ 0 w 12192000"/>
              <a:gd name="T1" fmla="*/ 0 h 3101556"/>
              <a:gd name="T2" fmla="*/ 12192000 w 12192000"/>
              <a:gd name="T3" fmla="*/ 0 h 3101556"/>
              <a:gd name="T4" fmla="*/ 12192000 w 12192000"/>
              <a:gd name="T5" fmla="*/ 3104489 h 3101556"/>
              <a:gd name="T6" fmla="*/ 4152453 w 12192000"/>
              <a:gd name="T7" fmla="*/ 3104489 h 3101556"/>
              <a:gd name="T8" fmla="*/ 4130878 w 12192000"/>
              <a:gd name="T9" fmla="*/ 2890263 h 3101556"/>
              <a:gd name="T10" fmla="*/ 2875546 w 12192000"/>
              <a:gd name="T11" fmla="*/ 1866172 h 3101556"/>
              <a:gd name="T12" fmla="*/ 1620215 w 12192000"/>
              <a:gd name="T13" fmla="*/ 2890263 h 3101556"/>
              <a:gd name="T14" fmla="*/ 1598640 w 12192000"/>
              <a:gd name="T15" fmla="*/ 3104489 h 3101556"/>
              <a:gd name="T16" fmla="*/ 0 w 12192000"/>
              <a:gd name="T17" fmla="*/ 3104489 h 3101556"/>
              <a:gd name="T18" fmla="*/ 0 w 12192000"/>
              <a:gd name="T19" fmla="*/ 0 h 31015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lnTo>
                  <a:pt x="0" y="0"/>
                </a:lnTo>
                <a:close/>
              </a:path>
            </a:pathLst>
          </a:custGeom>
          <a:solidFill>
            <a:srgbClr val="131426"/>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3" name="文本框 22"/>
          <p:cNvSpPr>
            <a:spLocks noChangeArrowheads="1"/>
          </p:cNvSpPr>
          <p:nvPr/>
        </p:nvSpPr>
        <p:spPr bwMode="auto">
          <a:xfrm>
            <a:off x="5126527" y="2230531"/>
            <a:ext cx="60245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zh-CN" altLang="en-US"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翻转课堂</a:t>
            </a:r>
            <a:r>
              <a:rPr lang="en-US" altLang="zh-CN"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维护</a:t>
            </a:r>
            <a:endParaRPr lang="en-US" altLang="zh-CN" sz="48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081"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888" y="1918506"/>
            <a:ext cx="2426305" cy="236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文本框 58"/>
          <p:cNvSpPr>
            <a:spLocks noChangeArrowheads="1"/>
          </p:cNvSpPr>
          <p:nvPr/>
        </p:nvSpPr>
        <p:spPr bwMode="auto">
          <a:xfrm>
            <a:off x="1824380" y="4337051"/>
            <a:ext cx="20313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2017SE-G03</a:t>
            </a:r>
          </a:p>
          <a:p>
            <a:pPr algn="dist"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Arial" panose="020B0604020202020204" pitchFamily="34" charset="0"/>
              </a:rPr>
              <a:t>组长：陈董锴</a:t>
            </a: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a:p>
            <a:pPr algn="dist"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Arial" panose="020B0604020202020204" pitchFamily="34" charset="0"/>
              </a:rPr>
              <a:t>组员：吴安之</a:t>
            </a: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a:p>
            <a:pPr algn="dist" eaLnBrk="1" hangingPunct="1">
              <a:lnSpc>
                <a:spcPct val="100000"/>
              </a:lnSpc>
              <a:spcBef>
                <a:spcPct val="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	</a:t>
            </a:r>
            <a:r>
              <a:rPr lang="zh-CN" altLang="en-US" sz="2400">
                <a:latin typeface="微软雅黑" panose="020B0503020204020204" pitchFamily="34" charset="-122"/>
                <a:ea typeface="微软雅黑" panose="020B0503020204020204" pitchFamily="34" charset="-122"/>
                <a:sym typeface="Arial" panose="020B0604020202020204" pitchFamily="34" charset="0"/>
              </a:rPr>
              <a:t>吕莉</a:t>
            </a:r>
          </a:p>
        </p:txBody>
      </p:sp>
      <p:sp>
        <p:nvSpPr>
          <p:cNvPr id="4" name="矩形 3">
            <a:extLst>
              <a:ext uri="{FF2B5EF4-FFF2-40B4-BE49-F238E27FC236}">
                <a16:creationId xmlns:a16="http://schemas.microsoft.com/office/drawing/2014/main" id="{84C89C71-F5B7-4B73-A423-7716FF7A7FCB}"/>
              </a:ext>
            </a:extLst>
          </p:cNvPr>
          <p:cNvSpPr/>
          <p:nvPr/>
        </p:nvSpPr>
        <p:spPr>
          <a:xfrm>
            <a:off x="5306712" y="2934850"/>
            <a:ext cx="5712269" cy="1015663"/>
          </a:xfrm>
          <a:prstGeom prst="rect">
            <a:avLst/>
          </a:prstGeom>
        </p:spPr>
        <p:txBody>
          <a:bodyPr wrap="none">
            <a:spAutoFit/>
          </a:bodyPr>
          <a:lstStyle/>
          <a:p>
            <a:r>
              <a:rPr lang="en-US" altLang="zh-CN" sz="6000" dirty="0">
                <a:solidFill>
                  <a:srgbClr val="131426"/>
                </a:solidFill>
                <a:latin typeface="Broadway" panose="04040905080B02020502" pitchFamily="82" charset="0"/>
              </a:rPr>
              <a:t>Maintenance</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12" presetClass="entr" presetSubtype="2" fill="hold" nodeType="afterEffect">
                                  <p:stCondLst>
                                    <p:cond delay="0"/>
                                  </p:stCondLst>
                                  <p:childTnLst>
                                    <p:set>
                                      <p:cBhvr>
                                        <p:cTn id="11" dur="1" fill="hold">
                                          <p:stCondLst>
                                            <p:cond delay="0"/>
                                          </p:stCondLst>
                                        </p:cTn>
                                        <p:tgtEl>
                                          <p:spTgt spid="3079"/>
                                        </p:tgtEl>
                                        <p:attrNameLst>
                                          <p:attrName>style.visibility</p:attrName>
                                        </p:attrNameLst>
                                      </p:cBhvr>
                                      <p:to>
                                        <p:strVal val="visible"/>
                                      </p:to>
                                    </p:set>
                                    <p:anim calcmode="lin" valueType="num">
                                      <p:cBhvr>
                                        <p:cTn id="12" dur="250"/>
                                        <p:tgtEl>
                                          <p:spTgt spid="3079"/>
                                        </p:tgtEl>
                                        <p:attrNameLst>
                                          <p:attrName>ppt_x</p:attrName>
                                        </p:attrNameLst>
                                      </p:cBhvr>
                                      <p:tavLst>
                                        <p:tav tm="0">
                                          <p:val>
                                            <p:strVal val="#ppt_x+#ppt_w*1.125000"/>
                                          </p:val>
                                        </p:tav>
                                        <p:tav tm="100000">
                                          <p:val>
                                            <p:strVal val="#ppt_x"/>
                                          </p:val>
                                        </p:tav>
                                      </p:tavLst>
                                    </p:anim>
                                    <p:animEffect filter="wipe(left)">
                                      <p:cBhvr>
                                        <p:cTn id="13" dur="25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260096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维护成本</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6776719" y="1562542"/>
            <a:ext cx="4892042" cy="3970318"/>
          </a:xfrm>
          <a:prstGeom prst="rect">
            <a:avLst/>
          </a:prstGeom>
        </p:spPr>
        <p:txBody>
          <a:bodyPr wrap="square">
            <a:spAutoFit/>
          </a:bodyPr>
          <a:lstStyle/>
          <a:p>
            <a:pPr>
              <a:lnSpc>
                <a:spcPct val="150000"/>
              </a:lnSpc>
            </a:pPr>
            <a:r>
              <a:rPr lang="zh-CN" altLang="en-US" sz="2400" dirty="0"/>
              <a:t>       报告表明，维护成本高。在估算软件维护的一项研究发现，维修费用更是高达</a:t>
            </a:r>
            <a:r>
              <a:rPr lang="en-US" altLang="zh-CN" sz="2400" dirty="0"/>
              <a:t>67</a:t>
            </a:r>
            <a:r>
              <a:rPr lang="zh-CN" altLang="en-US" sz="2400" dirty="0"/>
              <a:t>％，整个软件流程周期的成本上的平均，软件维护的成本是所有</a:t>
            </a:r>
            <a:r>
              <a:rPr lang="en-US" altLang="zh-CN" sz="2400" dirty="0"/>
              <a:t>SDLC</a:t>
            </a:r>
            <a:r>
              <a:rPr lang="zh-CN" altLang="en-US" sz="2400" dirty="0"/>
              <a:t>阶段的</a:t>
            </a:r>
            <a:r>
              <a:rPr lang="en-US" altLang="zh-CN" sz="2400" dirty="0"/>
              <a:t>50</a:t>
            </a:r>
            <a:r>
              <a:rPr lang="zh-CN" altLang="en-US" sz="2400" dirty="0"/>
              <a:t>％以上。有各种因素，其中触发维护成本变高。</a:t>
            </a:r>
          </a:p>
        </p:txBody>
      </p:sp>
      <p:pic>
        <p:nvPicPr>
          <p:cNvPr id="4" name="图片 3">
            <a:extLst>
              <a:ext uri="{FF2B5EF4-FFF2-40B4-BE49-F238E27FC236}">
                <a16:creationId xmlns:a16="http://schemas.microsoft.com/office/drawing/2014/main" id="{B9258482-B79E-4F4F-AF7C-6320591F52C6}"/>
              </a:ext>
            </a:extLst>
          </p:cNvPr>
          <p:cNvPicPr>
            <a:picLocks noChangeAspect="1"/>
          </p:cNvPicPr>
          <p:nvPr/>
        </p:nvPicPr>
        <p:blipFill>
          <a:blip r:embed="rId3"/>
          <a:stretch>
            <a:fillRect/>
          </a:stretch>
        </p:blipFill>
        <p:spPr>
          <a:xfrm>
            <a:off x="523239" y="1405802"/>
            <a:ext cx="5916099" cy="4283798"/>
          </a:xfrm>
          <a:prstGeom prst="rect">
            <a:avLst/>
          </a:prstGeom>
        </p:spPr>
      </p:pic>
    </p:spTree>
    <p:extLst>
      <p:ext uri="{BB962C8B-B14F-4D97-AF65-F5344CB8AC3E}">
        <p14:creationId xmlns:p14="http://schemas.microsoft.com/office/powerpoint/2010/main" val="107769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5203C39-1726-4B1D-9957-7AD6C309713A}"/>
              </a:ext>
            </a:extLst>
          </p:cNvPr>
          <p:cNvSpPr>
            <a:spLocks noGrp="1"/>
          </p:cNvSpPr>
          <p:nvPr>
            <p:ph type="ftr" sz="quarter" idx="10"/>
          </p:nvPr>
        </p:nvSpPr>
        <p:spPr/>
        <p:txBody>
          <a:bodyPr/>
          <a:lstStyle/>
          <a:p>
            <a:r>
              <a:rPr lang="zh-CN" altLang="en-US"/>
              <a:t>软件工程</a:t>
            </a:r>
          </a:p>
        </p:txBody>
      </p:sp>
      <p:sp>
        <p:nvSpPr>
          <p:cNvPr id="6" name="灯片编号占位符 4">
            <a:extLst>
              <a:ext uri="{FF2B5EF4-FFF2-40B4-BE49-F238E27FC236}">
                <a16:creationId xmlns:a16="http://schemas.microsoft.com/office/drawing/2014/main" id="{6070C6BF-806D-4643-97F8-FB6EEC648966}"/>
              </a:ext>
            </a:extLst>
          </p:cNvPr>
          <p:cNvSpPr>
            <a:spLocks noGrp="1"/>
          </p:cNvSpPr>
          <p:nvPr>
            <p:ph type="sldNum" sz="quarter" idx="11"/>
          </p:nvPr>
        </p:nvSpPr>
        <p:spPr/>
        <p:txBody>
          <a:bodyPr/>
          <a:lstStyle/>
          <a:p>
            <a:fld id="{0970189C-AACC-480E-8A5D-457E4D7EDBBE}" type="slidenum">
              <a:rPr lang="en-US" altLang="zh-CN"/>
              <a:pPr/>
              <a:t>11</a:t>
            </a:fld>
            <a:endParaRPr lang="en-US" altLang="zh-CN"/>
          </a:p>
        </p:txBody>
      </p:sp>
      <p:graphicFrame>
        <p:nvGraphicFramePr>
          <p:cNvPr id="2954244" name="Object 4">
            <a:extLst>
              <a:ext uri="{FF2B5EF4-FFF2-40B4-BE49-F238E27FC236}">
                <a16:creationId xmlns:a16="http://schemas.microsoft.com/office/drawing/2014/main" id="{049FD5CD-1D0A-4496-AC3F-BAC2D0FEB20E}"/>
              </a:ext>
            </a:extLst>
          </p:cNvPr>
          <p:cNvGraphicFramePr>
            <a:graphicFrameLocks noChangeAspect="1"/>
          </p:cNvGraphicFramePr>
          <p:nvPr>
            <p:extLst>
              <p:ext uri="{D42A27DB-BD31-4B8C-83A1-F6EECF244321}">
                <p14:modId xmlns:p14="http://schemas.microsoft.com/office/powerpoint/2010/main" val="1737723586"/>
              </p:ext>
            </p:extLst>
          </p:nvPr>
        </p:nvGraphicFramePr>
        <p:xfrm>
          <a:off x="4624344" y="895034"/>
          <a:ext cx="4205123" cy="1010919"/>
        </p:xfrm>
        <a:graphic>
          <a:graphicData uri="http://schemas.openxmlformats.org/presentationml/2006/ole">
            <mc:AlternateContent xmlns:mc="http://schemas.openxmlformats.org/markup-compatibility/2006">
              <mc:Choice xmlns:v="urn:schemas-microsoft-com:vml" Requires="v">
                <p:oleObj spid="_x0000_s1029" name="公式" r:id="rId3" imgW="901440" imgH="228600" progId="Equation.3">
                  <p:embed/>
                </p:oleObj>
              </mc:Choice>
              <mc:Fallback>
                <p:oleObj name="公式" r:id="rId3" imgW="901440" imgH="228600" progId="Equation.3">
                  <p:embed/>
                  <p:pic>
                    <p:nvPicPr>
                      <p:cNvPr id="2954244" name="Object 4">
                        <a:extLst>
                          <a:ext uri="{FF2B5EF4-FFF2-40B4-BE49-F238E27FC236}">
                            <a16:creationId xmlns:a16="http://schemas.microsoft.com/office/drawing/2014/main" id="{049FD5CD-1D0A-4496-AC3F-BAC2D0FEB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4344" y="895034"/>
                        <a:ext cx="4205123" cy="1010919"/>
                      </a:xfrm>
                      <a:prstGeom prst="rect">
                        <a:avLst/>
                      </a:prstGeom>
                      <a:noFill/>
                      <a:ln>
                        <a:noFill/>
                      </a:ln>
                      <a:effectLst/>
                    </p:spPr>
                  </p:pic>
                </p:oleObj>
              </mc:Fallback>
            </mc:AlternateContent>
          </a:graphicData>
        </a:graphic>
      </p:graphicFrame>
      <p:sp>
        <p:nvSpPr>
          <p:cNvPr id="2954247" name="Rectangle 7">
            <a:extLst>
              <a:ext uri="{FF2B5EF4-FFF2-40B4-BE49-F238E27FC236}">
                <a16:creationId xmlns:a16="http://schemas.microsoft.com/office/drawing/2014/main" id="{971F9F52-B3A9-4B9C-9994-6C4243B10A2F}"/>
              </a:ext>
            </a:extLst>
          </p:cNvPr>
          <p:cNvSpPr>
            <a:spLocks noGrp="1" noChangeArrowheads="1"/>
          </p:cNvSpPr>
          <p:nvPr>
            <p:ph type="body" idx="1"/>
          </p:nvPr>
        </p:nvSpPr>
        <p:spPr>
          <a:xfrm>
            <a:off x="406400" y="2046311"/>
            <a:ext cx="8229600" cy="2486717"/>
          </a:xfrm>
        </p:spPr>
        <p:txBody>
          <a:bodyPr/>
          <a:lstStyle/>
          <a:p>
            <a:pPr marL="990600" lvl="1" indent="-533400">
              <a:lnSpc>
                <a:spcPct val="100000"/>
              </a:lnSpc>
            </a:pPr>
            <a:r>
              <a:rPr lang="en-US" altLang="zh-CN" dirty="0">
                <a:solidFill>
                  <a:srgbClr val="FF3300"/>
                </a:solidFill>
                <a:latin typeface="Times New Roman" panose="02020603050405020304" pitchFamily="18" charset="0"/>
              </a:rPr>
              <a:t>M </a:t>
            </a:r>
            <a:r>
              <a:rPr lang="zh-CN" altLang="en-US" dirty="0">
                <a:latin typeface="Times New Roman" panose="02020603050405020304" pitchFamily="18" charset="0"/>
              </a:rPr>
              <a:t>是维护中消耗的总工作量</a:t>
            </a:r>
          </a:p>
          <a:p>
            <a:pPr marL="990600" lvl="1" indent="-533400">
              <a:lnSpc>
                <a:spcPct val="100000"/>
              </a:lnSpc>
            </a:pPr>
            <a:r>
              <a:rPr lang="en-US" altLang="zh-CN" dirty="0">
                <a:solidFill>
                  <a:srgbClr val="FF3300"/>
                </a:solidFill>
                <a:latin typeface="Times New Roman" panose="02020603050405020304" pitchFamily="18" charset="0"/>
              </a:rPr>
              <a:t>p  </a:t>
            </a:r>
            <a:r>
              <a:rPr lang="zh-CN" altLang="en-US" dirty="0">
                <a:latin typeface="Times New Roman" panose="02020603050405020304" pitchFamily="18" charset="0"/>
              </a:rPr>
              <a:t>是上面描述的生产性工作量</a:t>
            </a:r>
          </a:p>
          <a:p>
            <a:pPr marL="990600" lvl="1" indent="-533400">
              <a:lnSpc>
                <a:spcPct val="100000"/>
              </a:lnSpc>
            </a:pPr>
            <a:r>
              <a:rPr lang="en-US" altLang="zh-CN" dirty="0">
                <a:solidFill>
                  <a:srgbClr val="FF3300"/>
                </a:solidFill>
                <a:latin typeface="Times New Roman" panose="02020603050405020304" pitchFamily="18" charset="0"/>
              </a:rPr>
              <a:t>K </a:t>
            </a:r>
            <a:r>
              <a:rPr lang="zh-CN" altLang="en-US" dirty="0">
                <a:latin typeface="Times New Roman" panose="02020603050405020304" pitchFamily="18" charset="0"/>
              </a:rPr>
              <a:t>是一个经验常数</a:t>
            </a:r>
          </a:p>
          <a:p>
            <a:pPr marL="990600" lvl="1" indent="-533400">
              <a:lnSpc>
                <a:spcPct val="100000"/>
              </a:lnSpc>
            </a:pPr>
            <a:r>
              <a:rPr lang="en-US" altLang="zh-CN" dirty="0">
                <a:solidFill>
                  <a:srgbClr val="FF3300"/>
                </a:solidFill>
                <a:latin typeface="Times New Roman" panose="02020603050405020304" pitchFamily="18" charset="0"/>
              </a:rPr>
              <a:t>c  </a:t>
            </a:r>
            <a:r>
              <a:rPr lang="zh-CN" altLang="en-US" dirty="0">
                <a:latin typeface="Times New Roman" panose="02020603050405020304" pitchFamily="18" charset="0"/>
              </a:rPr>
              <a:t>是因缺乏好的设计和文档而导致复杂性的度量</a:t>
            </a:r>
          </a:p>
          <a:p>
            <a:pPr marL="990600" lvl="1" indent="-533400">
              <a:lnSpc>
                <a:spcPct val="100000"/>
              </a:lnSpc>
            </a:pPr>
            <a:r>
              <a:rPr lang="en-US" altLang="zh-CN" dirty="0">
                <a:solidFill>
                  <a:srgbClr val="FF3300"/>
                </a:solidFill>
                <a:latin typeface="Times New Roman" panose="02020603050405020304" pitchFamily="18" charset="0"/>
              </a:rPr>
              <a:t>d </a:t>
            </a:r>
            <a:r>
              <a:rPr lang="zh-CN" altLang="en-US" dirty="0">
                <a:latin typeface="Times New Roman" panose="02020603050405020304" pitchFamily="18" charset="0"/>
              </a:rPr>
              <a:t>是对软件熟悉程度的度量。</a:t>
            </a:r>
          </a:p>
        </p:txBody>
      </p:sp>
      <p:grpSp>
        <p:nvGrpSpPr>
          <p:cNvPr id="8" name="组合 3">
            <a:extLst>
              <a:ext uri="{FF2B5EF4-FFF2-40B4-BE49-F238E27FC236}">
                <a16:creationId xmlns:a16="http://schemas.microsoft.com/office/drawing/2014/main" id="{DB05F8C0-FDAE-423A-8484-85F63CD6F7CD}"/>
              </a:ext>
            </a:extLst>
          </p:cNvPr>
          <p:cNvGrpSpPr/>
          <p:nvPr/>
        </p:nvGrpSpPr>
        <p:grpSpPr bwMode="auto">
          <a:xfrm>
            <a:off x="0" y="619125"/>
            <a:ext cx="3581400" cy="493714"/>
            <a:chOff x="0" y="0"/>
            <a:chExt cx="3370216" cy="493479"/>
          </a:xfrm>
        </p:grpSpPr>
        <p:grpSp>
          <p:nvGrpSpPr>
            <p:cNvPr id="9" name="组合 37">
              <a:extLst>
                <a:ext uri="{FF2B5EF4-FFF2-40B4-BE49-F238E27FC236}">
                  <a16:creationId xmlns:a16="http://schemas.microsoft.com/office/drawing/2014/main" id="{F30CCC43-1897-4FA0-9368-E04161FFBE16}"/>
                </a:ext>
              </a:extLst>
            </p:cNvPr>
            <p:cNvGrpSpPr/>
            <p:nvPr/>
          </p:nvGrpSpPr>
          <p:grpSpPr bwMode="auto">
            <a:xfrm>
              <a:off x="0" y="0"/>
              <a:ext cx="3370216" cy="493479"/>
              <a:chOff x="0" y="0"/>
              <a:chExt cx="3370216" cy="493479"/>
            </a:xfrm>
          </p:grpSpPr>
          <p:sp>
            <p:nvSpPr>
              <p:cNvPr id="11" name="矩形 38">
                <a:extLst>
                  <a:ext uri="{FF2B5EF4-FFF2-40B4-BE49-F238E27FC236}">
                    <a16:creationId xmlns:a16="http://schemas.microsoft.com/office/drawing/2014/main" id="{85FF5A03-F7C6-453B-BC17-63B1E4A1AB32}"/>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a:extLst>
                  <a:ext uri="{FF2B5EF4-FFF2-40B4-BE49-F238E27FC236}">
                    <a16:creationId xmlns:a16="http://schemas.microsoft.com/office/drawing/2014/main" id="{1A135F27-EEF2-4526-A54D-EFFA37B96F8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a:extLst>
                <a:ext uri="{FF2B5EF4-FFF2-40B4-BE49-F238E27FC236}">
                  <a16:creationId xmlns:a16="http://schemas.microsoft.com/office/drawing/2014/main" id="{964D1DA4-3866-4517-9845-449A0454EE33}"/>
                </a:ext>
              </a:extLst>
            </p:cNvPr>
            <p:cNvSpPr>
              <a:spLocks noChangeArrowheads="1"/>
            </p:cNvSpPr>
            <p:nvPr/>
          </p:nvSpPr>
          <p:spPr bwMode="auto">
            <a:xfrm>
              <a:off x="382436" y="19103"/>
              <a:ext cx="2670374"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维护工作量的模型</a:t>
              </a:r>
              <a:endParaRPr lang="zh-CN" altLang="en-US" sz="2400" b="1" dirty="0"/>
            </a:p>
          </p:txBody>
        </p:sp>
      </p:grpSp>
      <p:sp>
        <p:nvSpPr>
          <p:cNvPr id="7" name="矩形 6">
            <a:extLst>
              <a:ext uri="{FF2B5EF4-FFF2-40B4-BE49-F238E27FC236}">
                <a16:creationId xmlns:a16="http://schemas.microsoft.com/office/drawing/2014/main" id="{55F175C6-C279-42DA-A00B-D32EB51F367A}"/>
              </a:ext>
            </a:extLst>
          </p:cNvPr>
          <p:cNvSpPr/>
          <p:nvPr/>
        </p:nvSpPr>
        <p:spPr>
          <a:xfrm>
            <a:off x="822960" y="4533028"/>
            <a:ext cx="10292080" cy="1200329"/>
          </a:xfrm>
          <a:prstGeom prst="rect">
            <a:avLst/>
          </a:prstGeom>
        </p:spPr>
        <p:txBody>
          <a:bodyPr wrap="square">
            <a:spAutoFit/>
          </a:bodyPr>
          <a:lstStyle/>
          <a:p>
            <a:pPr>
              <a:lnSpc>
                <a:spcPct val="150000"/>
              </a:lnSpc>
            </a:pPr>
            <a:r>
              <a:rPr lang="zh-CN" altLang="en-US" sz="2400" dirty="0"/>
              <a:t>       模型指明，如果使用了不好的软件开发方法，原来参加开发的人员或小组不能参加维护，则工作量（及成本）将按指数级增加。</a:t>
            </a:r>
          </a:p>
        </p:txBody>
      </p:sp>
      <p:pic>
        <p:nvPicPr>
          <p:cNvPr id="17" name="图片 21">
            <a:extLst>
              <a:ext uri="{FF2B5EF4-FFF2-40B4-BE49-F238E27FC236}">
                <a16:creationId xmlns:a16="http://schemas.microsoft.com/office/drawing/2014/main" id="{87AC0EAF-610A-4C54-A8C8-19C5052554F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00809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5203C39-1726-4B1D-9957-7AD6C309713A}"/>
              </a:ext>
            </a:extLst>
          </p:cNvPr>
          <p:cNvSpPr>
            <a:spLocks noGrp="1"/>
          </p:cNvSpPr>
          <p:nvPr>
            <p:ph type="ftr" sz="quarter" idx="10"/>
          </p:nvPr>
        </p:nvSpPr>
        <p:spPr/>
        <p:txBody>
          <a:bodyPr/>
          <a:lstStyle/>
          <a:p>
            <a:r>
              <a:rPr lang="zh-CN" altLang="en-US"/>
              <a:t>软件工程</a:t>
            </a:r>
          </a:p>
        </p:txBody>
      </p:sp>
      <p:sp>
        <p:nvSpPr>
          <p:cNvPr id="6" name="灯片编号占位符 4">
            <a:extLst>
              <a:ext uri="{FF2B5EF4-FFF2-40B4-BE49-F238E27FC236}">
                <a16:creationId xmlns:a16="http://schemas.microsoft.com/office/drawing/2014/main" id="{6070C6BF-806D-4643-97F8-FB6EEC648966}"/>
              </a:ext>
            </a:extLst>
          </p:cNvPr>
          <p:cNvSpPr>
            <a:spLocks noGrp="1"/>
          </p:cNvSpPr>
          <p:nvPr>
            <p:ph type="sldNum" sz="quarter" idx="11"/>
          </p:nvPr>
        </p:nvSpPr>
        <p:spPr/>
        <p:txBody>
          <a:bodyPr/>
          <a:lstStyle/>
          <a:p>
            <a:fld id="{0970189C-AACC-480E-8A5D-457E4D7EDBBE}" type="slidenum">
              <a:rPr lang="en-US" altLang="zh-CN"/>
              <a:pPr/>
              <a:t>12</a:t>
            </a:fld>
            <a:endParaRPr lang="en-US" altLang="zh-CN"/>
          </a:p>
        </p:txBody>
      </p:sp>
      <p:grpSp>
        <p:nvGrpSpPr>
          <p:cNvPr id="8" name="组合 3">
            <a:extLst>
              <a:ext uri="{FF2B5EF4-FFF2-40B4-BE49-F238E27FC236}">
                <a16:creationId xmlns:a16="http://schemas.microsoft.com/office/drawing/2014/main" id="{DB05F8C0-FDAE-423A-8484-85F63CD6F7CD}"/>
              </a:ext>
            </a:extLst>
          </p:cNvPr>
          <p:cNvGrpSpPr/>
          <p:nvPr/>
        </p:nvGrpSpPr>
        <p:grpSpPr bwMode="auto">
          <a:xfrm>
            <a:off x="0" y="619125"/>
            <a:ext cx="3037840" cy="493714"/>
            <a:chOff x="0" y="0"/>
            <a:chExt cx="3370216" cy="493479"/>
          </a:xfrm>
        </p:grpSpPr>
        <p:grpSp>
          <p:nvGrpSpPr>
            <p:cNvPr id="9" name="组合 37">
              <a:extLst>
                <a:ext uri="{FF2B5EF4-FFF2-40B4-BE49-F238E27FC236}">
                  <a16:creationId xmlns:a16="http://schemas.microsoft.com/office/drawing/2014/main" id="{F30CCC43-1897-4FA0-9368-E04161FFBE16}"/>
                </a:ext>
              </a:extLst>
            </p:cNvPr>
            <p:cNvGrpSpPr/>
            <p:nvPr/>
          </p:nvGrpSpPr>
          <p:grpSpPr bwMode="auto">
            <a:xfrm>
              <a:off x="0" y="0"/>
              <a:ext cx="3370216" cy="493479"/>
              <a:chOff x="0" y="0"/>
              <a:chExt cx="3370216" cy="493479"/>
            </a:xfrm>
          </p:grpSpPr>
          <p:sp>
            <p:nvSpPr>
              <p:cNvPr id="11" name="矩形 38">
                <a:extLst>
                  <a:ext uri="{FF2B5EF4-FFF2-40B4-BE49-F238E27FC236}">
                    <a16:creationId xmlns:a16="http://schemas.microsoft.com/office/drawing/2014/main" id="{85FF5A03-F7C6-453B-BC17-63B1E4A1AB32}"/>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a:extLst>
                  <a:ext uri="{FF2B5EF4-FFF2-40B4-BE49-F238E27FC236}">
                    <a16:creationId xmlns:a16="http://schemas.microsoft.com/office/drawing/2014/main" id="{1A135F27-EEF2-4526-A54D-EFFA37B96F8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a:extLst>
                <a:ext uri="{FF2B5EF4-FFF2-40B4-BE49-F238E27FC236}">
                  <a16:creationId xmlns:a16="http://schemas.microsoft.com/office/drawing/2014/main" id="{964D1DA4-3866-4517-9845-449A0454EE33}"/>
                </a:ext>
              </a:extLst>
            </p:cNvPr>
            <p:cNvSpPr>
              <a:spLocks noChangeArrowheads="1"/>
            </p:cNvSpPr>
            <p:nvPr/>
          </p:nvSpPr>
          <p:spPr bwMode="auto">
            <a:xfrm>
              <a:off x="382436" y="19103"/>
              <a:ext cx="2670374"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维护的问题</a:t>
              </a:r>
              <a:endParaRPr lang="zh-CN" altLang="en-US" sz="2400" b="1" dirty="0"/>
            </a:p>
          </p:txBody>
        </p:sp>
      </p:grpSp>
      <p:sp>
        <p:nvSpPr>
          <p:cNvPr id="7" name="矩形 6">
            <a:extLst>
              <a:ext uri="{FF2B5EF4-FFF2-40B4-BE49-F238E27FC236}">
                <a16:creationId xmlns:a16="http://schemas.microsoft.com/office/drawing/2014/main" id="{55F175C6-C279-42DA-A00B-D32EB51F367A}"/>
              </a:ext>
            </a:extLst>
          </p:cNvPr>
          <p:cNvSpPr/>
          <p:nvPr/>
        </p:nvSpPr>
        <p:spPr>
          <a:xfrm>
            <a:off x="1349482" y="1720840"/>
            <a:ext cx="10292080" cy="3416320"/>
          </a:xfrm>
          <a:prstGeom prst="rect">
            <a:avLst/>
          </a:prstGeom>
        </p:spPr>
        <p:txBody>
          <a:bodyPr wrap="square">
            <a:spAutoFit/>
          </a:bodyPr>
          <a:lstStyle/>
          <a:p>
            <a:pPr>
              <a:lnSpc>
                <a:spcPct val="150000"/>
              </a:lnSpc>
            </a:pPr>
            <a:r>
              <a:rPr lang="en-US" altLang="zh-CN" sz="2400" dirty="0"/>
              <a:t>(1) </a:t>
            </a:r>
            <a:r>
              <a:rPr lang="zh-CN" altLang="en-US" sz="2400" dirty="0"/>
              <a:t>理解别人写的程序通常非常困难</a:t>
            </a:r>
            <a:r>
              <a:rPr lang="en-US" altLang="zh-CN" sz="2400" dirty="0"/>
              <a:t>.</a:t>
            </a:r>
          </a:p>
          <a:p>
            <a:pPr>
              <a:lnSpc>
                <a:spcPct val="150000"/>
              </a:lnSpc>
            </a:pPr>
            <a:r>
              <a:rPr lang="en-US" altLang="zh-CN" sz="2400" dirty="0"/>
              <a:t>(2) </a:t>
            </a:r>
            <a:r>
              <a:rPr lang="zh-CN" altLang="en-US" sz="2400" dirty="0"/>
              <a:t>需要维护的软件无文档或不全</a:t>
            </a:r>
            <a:r>
              <a:rPr lang="en-US" altLang="zh-CN" sz="2400" dirty="0"/>
              <a:t>.</a:t>
            </a:r>
          </a:p>
          <a:p>
            <a:pPr>
              <a:lnSpc>
                <a:spcPct val="150000"/>
              </a:lnSpc>
            </a:pPr>
            <a:r>
              <a:rPr lang="en-US" altLang="zh-CN" sz="2400" dirty="0"/>
              <a:t>(3) </a:t>
            </a:r>
            <a:r>
              <a:rPr lang="zh-CN" altLang="en-US" sz="2400" dirty="0"/>
              <a:t>软件人员流动性大</a:t>
            </a:r>
            <a:r>
              <a:rPr lang="en-US" altLang="zh-CN" sz="2400" dirty="0"/>
              <a:t>.</a:t>
            </a:r>
          </a:p>
          <a:p>
            <a:pPr>
              <a:lnSpc>
                <a:spcPct val="150000"/>
              </a:lnSpc>
            </a:pPr>
            <a:r>
              <a:rPr lang="en-US" altLang="zh-CN" sz="2400" dirty="0"/>
              <a:t>(4) </a:t>
            </a:r>
            <a:r>
              <a:rPr lang="zh-CN" altLang="en-US" sz="2400" dirty="0"/>
              <a:t>设计时未考虑将来修改需要，修改困难</a:t>
            </a:r>
          </a:p>
          <a:p>
            <a:pPr>
              <a:lnSpc>
                <a:spcPct val="150000"/>
              </a:lnSpc>
            </a:pPr>
            <a:r>
              <a:rPr lang="en-US" altLang="zh-CN" sz="2400" dirty="0"/>
              <a:t>(5) </a:t>
            </a:r>
            <a:r>
              <a:rPr lang="zh-CN" altLang="en-US" sz="2400" dirty="0"/>
              <a:t>维护工作无吸引力，缺乏成就感</a:t>
            </a:r>
            <a:r>
              <a:rPr lang="en-US" altLang="zh-CN" sz="2400" dirty="0"/>
              <a:t>.</a:t>
            </a:r>
          </a:p>
          <a:p>
            <a:pPr>
              <a:lnSpc>
                <a:spcPct val="150000"/>
              </a:lnSpc>
            </a:pPr>
            <a:endParaRPr lang="zh-CN" altLang="en-US" sz="2400" dirty="0"/>
          </a:p>
        </p:txBody>
      </p:sp>
      <p:pic>
        <p:nvPicPr>
          <p:cNvPr id="17" name="图片 21">
            <a:extLst>
              <a:ext uri="{FF2B5EF4-FFF2-40B4-BE49-F238E27FC236}">
                <a16:creationId xmlns:a16="http://schemas.microsoft.com/office/drawing/2014/main" id="{87AC0EAF-610A-4C54-A8C8-19C5052554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27150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页脚占位符 3">
            <a:extLst>
              <a:ext uri="{FF2B5EF4-FFF2-40B4-BE49-F238E27FC236}">
                <a16:creationId xmlns:a16="http://schemas.microsoft.com/office/drawing/2014/main" id="{1950BFDB-EA8C-40E1-AB3F-4E241870DDAB}"/>
              </a:ext>
            </a:extLst>
          </p:cNvPr>
          <p:cNvSpPr>
            <a:spLocks noGrp="1"/>
          </p:cNvSpPr>
          <p:nvPr>
            <p:ph type="ftr" sz="quarter" idx="10"/>
          </p:nvPr>
        </p:nvSpPr>
        <p:spPr/>
        <p:txBody>
          <a:bodyPr/>
          <a:lstStyle/>
          <a:p>
            <a:r>
              <a:rPr lang="zh-CN" altLang="en-US"/>
              <a:t>软件工程</a:t>
            </a:r>
          </a:p>
        </p:txBody>
      </p:sp>
      <p:sp>
        <p:nvSpPr>
          <p:cNvPr id="84" name="灯片编号占位符 4">
            <a:extLst>
              <a:ext uri="{FF2B5EF4-FFF2-40B4-BE49-F238E27FC236}">
                <a16:creationId xmlns:a16="http://schemas.microsoft.com/office/drawing/2014/main" id="{9C88A113-ABE4-4A5D-9F10-4F296B9EF7A0}"/>
              </a:ext>
            </a:extLst>
          </p:cNvPr>
          <p:cNvSpPr>
            <a:spLocks noGrp="1"/>
          </p:cNvSpPr>
          <p:nvPr>
            <p:ph type="sldNum" sz="quarter" idx="11"/>
          </p:nvPr>
        </p:nvSpPr>
        <p:spPr/>
        <p:txBody>
          <a:bodyPr/>
          <a:lstStyle/>
          <a:p>
            <a:fld id="{1D1B31EF-2F42-49F7-A176-61FF24848B3A}" type="slidenum">
              <a:rPr lang="en-US" altLang="zh-CN"/>
              <a:pPr/>
              <a:t>13</a:t>
            </a:fld>
            <a:endParaRPr lang="en-US" altLang="zh-CN"/>
          </a:p>
        </p:txBody>
      </p:sp>
      <p:grpSp>
        <p:nvGrpSpPr>
          <p:cNvPr id="2962526" name="Group 94">
            <a:extLst>
              <a:ext uri="{FF2B5EF4-FFF2-40B4-BE49-F238E27FC236}">
                <a16:creationId xmlns:a16="http://schemas.microsoft.com/office/drawing/2014/main" id="{AB7A6905-E8EA-40B7-84BA-CE6EE1BB86CA}"/>
              </a:ext>
            </a:extLst>
          </p:cNvPr>
          <p:cNvGrpSpPr>
            <a:grpSpLocks/>
          </p:cNvGrpSpPr>
          <p:nvPr/>
        </p:nvGrpSpPr>
        <p:grpSpPr bwMode="auto">
          <a:xfrm>
            <a:off x="534134" y="482534"/>
            <a:ext cx="11251466" cy="5737229"/>
            <a:chOff x="-1993" y="133"/>
            <a:chExt cx="7516" cy="4073"/>
          </a:xfrm>
        </p:grpSpPr>
        <p:sp>
          <p:nvSpPr>
            <p:cNvPr id="2962436" name="Rectangle 4">
              <a:extLst>
                <a:ext uri="{FF2B5EF4-FFF2-40B4-BE49-F238E27FC236}">
                  <a16:creationId xmlns:a16="http://schemas.microsoft.com/office/drawing/2014/main" id="{383DABFA-70AB-4260-B13D-71CEC6943ECB}"/>
                </a:ext>
              </a:extLst>
            </p:cNvPr>
            <p:cNvSpPr>
              <a:spLocks noChangeArrowheads="1"/>
            </p:cNvSpPr>
            <p:nvPr/>
          </p:nvSpPr>
          <p:spPr bwMode="auto">
            <a:xfrm>
              <a:off x="-1993" y="1204"/>
              <a:ext cx="1396"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endParaRPr kumimoji="1" lang="zh-CN" altLang="en-US" sz="3200" b="1" dirty="0">
                <a:solidFill>
                  <a:schemeClr val="tx2"/>
                </a:solidFill>
                <a:latin typeface="楷体_GB2312" pitchFamily="49" charset="-122"/>
                <a:ea typeface="楷体_GB2312" pitchFamily="49" charset="-122"/>
              </a:endParaRPr>
            </a:p>
          </p:txBody>
        </p:sp>
        <p:grpSp>
          <p:nvGrpSpPr>
            <p:cNvPr id="2962439" name="Group 7">
              <a:extLst>
                <a:ext uri="{FF2B5EF4-FFF2-40B4-BE49-F238E27FC236}">
                  <a16:creationId xmlns:a16="http://schemas.microsoft.com/office/drawing/2014/main" id="{00595D53-7312-489B-9285-04E3A160BABC}"/>
                </a:ext>
              </a:extLst>
            </p:cNvPr>
            <p:cNvGrpSpPr>
              <a:grpSpLocks/>
            </p:cNvGrpSpPr>
            <p:nvPr/>
          </p:nvGrpSpPr>
          <p:grpSpPr bwMode="auto">
            <a:xfrm>
              <a:off x="107" y="133"/>
              <a:ext cx="461" cy="265"/>
              <a:chOff x="56" y="111"/>
              <a:chExt cx="461" cy="265"/>
            </a:xfrm>
          </p:grpSpPr>
          <p:sp>
            <p:nvSpPr>
              <p:cNvPr id="2962437" name="Rectangle 5">
                <a:extLst>
                  <a:ext uri="{FF2B5EF4-FFF2-40B4-BE49-F238E27FC236}">
                    <a16:creationId xmlns:a16="http://schemas.microsoft.com/office/drawing/2014/main" id="{66D7F614-71E3-42E0-9590-7CAA1EA276BC}"/>
                  </a:ext>
                </a:extLst>
              </p:cNvPr>
              <p:cNvSpPr>
                <a:spLocks noChangeArrowheads="1"/>
              </p:cNvSpPr>
              <p:nvPr/>
            </p:nvSpPr>
            <p:spPr bwMode="auto">
              <a:xfrm>
                <a:off x="56" y="122"/>
                <a:ext cx="432" cy="25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38" name="Text Box 6">
                <a:extLst>
                  <a:ext uri="{FF2B5EF4-FFF2-40B4-BE49-F238E27FC236}">
                    <a16:creationId xmlns:a16="http://schemas.microsoft.com/office/drawing/2014/main" id="{95F27B0E-F8A8-4736-87BD-C42AC8DCF78E}"/>
                  </a:ext>
                </a:extLst>
              </p:cNvPr>
              <p:cNvSpPr txBox="1">
                <a:spLocks noChangeArrowheads="1"/>
              </p:cNvSpPr>
              <p:nvPr/>
            </p:nvSpPr>
            <p:spPr bwMode="auto">
              <a:xfrm>
                <a:off x="79" y="111"/>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用户</a:t>
                </a:r>
              </a:p>
            </p:txBody>
          </p:sp>
        </p:grpSp>
        <p:grpSp>
          <p:nvGrpSpPr>
            <p:cNvPr id="2962443" name="Group 11">
              <a:extLst>
                <a:ext uri="{FF2B5EF4-FFF2-40B4-BE49-F238E27FC236}">
                  <a16:creationId xmlns:a16="http://schemas.microsoft.com/office/drawing/2014/main" id="{38A1129C-4ED6-49E2-AFE6-CC02AE28A9BA}"/>
                </a:ext>
              </a:extLst>
            </p:cNvPr>
            <p:cNvGrpSpPr>
              <a:grpSpLocks/>
            </p:cNvGrpSpPr>
            <p:nvPr/>
          </p:nvGrpSpPr>
          <p:grpSpPr bwMode="auto">
            <a:xfrm>
              <a:off x="601" y="133"/>
              <a:ext cx="760" cy="265"/>
              <a:chOff x="550" y="111"/>
              <a:chExt cx="760" cy="265"/>
            </a:xfrm>
          </p:grpSpPr>
          <p:sp>
            <p:nvSpPr>
              <p:cNvPr id="2962441" name="Rectangle 9">
                <a:extLst>
                  <a:ext uri="{FF2B5EF4-FFF2-40B4-BE49-F238E27FC236}">
                    <a16:creationId xmlns:a16="http://schemas.microsoft.com/office/drawing/2014/main" id="{C6E602C4-A4AE-44B8-9F1E-EE9DB6049C54}"/>
                  </a:ext>
                </a:extLst>
              </p:cNvPr>
              <p:cNvSpPr>
                <a:spLocks noChangeArrowheads="1"/>
              </p:cNvSpPr>
              <p:nvPr/>
            </p:nvSpPr>
            <p:spPr bwMode="auto">
              <a:xfrm>
                <a:off x="576" y="122"/>
                <a:ext cx="706" cy="25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42" name="Text Box 10">
                <a:extLst>
                  <a:ext uri="{FF2B5EF4-FFF2-40B4-BE49-F238E27FC236}">
                    <a16:creationId xmlns:a16="http://schemas.microsoft.com/office/drawing/2014/main" id="{051D5493-9EB5-4E42-8206-4A6CD955E620}"/>
                  </a:ext>
                </a:extLst>
              </p:cNvPr>
              <p:cNvSpPr txBox="1">
                <a:spLocks noChangeArrowheads="1"/>
              </p:cNvSpPr>
              <p:nvPr/>
            </p:nvSpPr>
            <p:spPr bwMode="auto">
              <a:xfrm>
                <a:off x="550" y="111"/>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维护人员</a:t>
                </a:r>
              </a:p>
            </p:txBody>
          </p:sp>
        </p:grpSp>
        <p:grpSp>
          <p:nvGrpSpPr>
            <p:cNvPr id="2962446" name="Group 14">
              <a:extLst>
                <a:ext uri="{FF2B5EF4-FFF2-40B4-BE49-F238E27FC236}">
                  <a16:creationId xmlns:a16="http://schemas.microsoft.com/office/drawing/2014/main" id="{F65033BD-D127-4463-A315-D69657E58BD5}"/>
                </a:ext>
              </a:extLst>
            </p:cNvPr>
            <p:cNvGrpSpPr>
              <a:grpSpLocks/>
            </p:cNvGrpSpPr>
            <p:nvPr/>
          </p:nvGrpSpPr>
          <p:grpSpPr bwMode="auto">
            <a:xfrm>
              <a:off x="284" y="586"/>
              <a:ext cx="636" cy="626"/>
              <a:chOff x="995" y="1072"/>
              <a:chExt cx="636" cy="626"/>
            </a:xfrm>
          </p:grpSpPr>
          <p:sp>
            <p:nvSpPr>
              <p:cNvPr id="2962445" name="Oval 13">
                <a:extLst>
                  <a:ext uri="{FF2B5EF4-FFF2-40B4-BE49-F238E27FC236}">
                    <a16:creationId xmlns:a16="http://schemas.microsoft.com/office/drawing/2014/main" id="{88D6D6DE-35C0-4ADA-8DF8-5C0DCDD111FD}"/>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44" name="Text Box 12">
                <a:extLst>
                  <a:ext uri="{FF2B5EF4-FFF2-40B4-BE49-F238E27FC236}">
                    <a16:creationId xmlns:a16="http://schemas.microsoft.com/office/drawing/2014/main" id="{547565D6-A922-4852-BF08-ADDE6AC8D4D4}"/>
                  </a:ext>
                </a:extLst>
              </p:cNvPr>
              <p:cNvSpPr txBox="1">
                <a:spLocks noChangeArrowheads="1"/>
              </p:cNvSpPr>
              <p:nvPr/>
            </p:nvSpPr>
            <p:spPr bwMode="auto">
              <a:xfrm>
                <a:off x="1014" y="1101"/>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确定</a:t>
                </a:r>
              </a:p>
              <a:p>
                <a:pPr algn="ctr">
                  <a:lnSpc>
                    <a:spcPct val="90000"/>
                  </a:lnSpc>
                </a:pPr>
                <a:r>
                  <a:rPr kumimoji="1" lang="zh-CN" altLang="en-US" sz="2000" b="1" dirty="0">
                    <a:latin typeface="Times New Roman" panose="02020603050405020304" pitchFamily="18" charset="0"/>
                    <a:ea typeface="仿宋_GB2312" pitchFamily="49" charset="-122"/>
                  </a:rPr>
                  <a:t>变更要</a:t>
                </a:r>
              </a:p>
              <a:p>
                <a:pPr algn="ctr">
                  <a:lnSpc>
                    <a:spcPct val="90000"/>
                  </a:lnSpc>
                </a:pPr>
                <a:r>
                  <a:rPr kumimoji="1" lang="zh-CN" altLang="en-US" sz="2000" b="1" dirty="0">
                    <a:latin typeface="Times New Roman" panose="02020603050405020304" pitchFamily="18" charset="0"/>
                    <a:ea typeface="仿宋_GB2312" pitchFamily="49" charset="-122"/>
                  </a:rPr>
                  <a:t>求</a:t>
                </a:r>
              </a:p>
            </p:txBody>
          </p:sp>
        </p:grpSp>
        <p:sp>
          <p:nvSpPr>
            <p:cNvPr id="2962447" name="Freeform 15">
              <a:extLst>
                <a:ext uri="{FF2B5EF4-FFF2-40B4-BE49-F238E27FC236}">
                  <a16:creationId xmlns:a16="http://schemas.microsoft.com/office/drawing/2014/main" id="{28D35290-18E4-417F-89E4-7C1367C4F3C3}"/>
                </a:ext>
              </a:extLst>
            </p:cNvPr>
            <p:cNvSpPr>
              <a:spLocks/>
            </p:cNvSpPr>
            <p:nvPr/>
          </p:nvSpPr>
          <p:spPr bwMode="auto">
            <a:xfrm>
              <a:off x="237" y="420"/>
              <a:ext cx="204" cy="203"/>
            </a:xfrm>
            <a:custGeom>
              <a:avLst/>
              <a:gdLst>
                <a:gd name="T0" fmla="*/ 0 w 204"/>
                <a:gd name="T1" fmla="*/ 0 h 203"/>
                <a:gd name="T2" fmla="*/ 34 w 204"/>
                <a:gd name="T3" fmla="*/ 76 h 203"/>
                <a:gd name="T4" fmla="*/ 136 w 204"/>
                <a:gd name="T5" fmla="*/ 178 h 203"/>
                <a:gd name="T6" fmla="*/ 204 w 204"/>
                <a:gd name="T7" fmla="*/ 203 h 203"/>
              </a:gdLst>
              <a:ahLst/>
              <a:cxnLst>
                <a:cxn ang="0">
                  <a:pos x="T0" y="T1"/>
                </a:cxn>
                <a:cxn ang="0">
                  <a:pos x="T2" y="T3"/>
                </a:cxn>
                <a:cxn ang="0">
                  <a:pos x="T4" y="T5"/>
                </a:cxn>
                <a:cxn ang="0">
                  <a:pos x="T6" y="T7"/>
                </a:cxn>
              </a:cxnLst>
              <a:rect l="0" t="0" r="r" b="b"/>
              <a:pathLst>
                <a:path w="204" h="203">
                  <a:moveTo>
                    <a:pt x="0" y="0"/>
                  </a:moveTo>
                  <a:cubicBezTo>
                    <a:pt x="5" y="23"/>
                    <a:pt x="11" y="46"/>
                    <a:pt x="34" y="76"/>
                  </a:cubicBezTo>
                  <a:cubicBezTo>
                    <a:pt x="57" y="106"/>
                    <a:pt x="108" y="157"/>
                    <a:pt x="136" y="178"/>
                  </a:cubicBezTo>
                  <a:cubicBezTo>
                    <a:pt x="164" y="199"/>
                    <a:pt x="193" y="199"/>
                    <a:pt x="204" y="203"/>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48" name="Freeform 16">
              <a:extLst>
                <a:ext uri="{FF2B5EF4-FFF2-40B4-BE49-F238E27FC236}">
                  <a16:creationId xmlns:a16="http://schemas.microsoft.com/office/drawing/2014/main" id="{14D19E36-EA5C-4AF6-8585-B746D48C83DD}"/>
                </a:ext>
              </a:extLst>
            </p:cNvPr>
            <p:cNvSpPr>
              <a:spLocks/>
            </p:cNvSpPr>
            <p:nvPr/>
          </p:nvSpPr>
          <p:spPr bwMode="auto">
            <a:xfrm>
              <a:off x="407" y="403"/>
              <a:ext cx="144" cy="203"/>
            </a:xfrm>
            <a:custGeom>
              <a:avLst/>
              <a:gdLst>
                <a:gd name="T0" fmla="*/ 153 w 153"/>
                <a:gd name="T1" fmla="*/ 170 h 170"/>
                <a:gd name="T2" fmla="*/ 119 w 153"/>
                <a:gd name="T3" fmla="*/ 93 h 170"/>
                <a:gd name="T4" fmla="*/ 51 w 153"/>
                <a:gd name="T5" fmla="*/ 26 h 170"/>
                <a:gd name="T6" fmla="*/ 0 w 153"/>
                <a:gd name="T7" fmla="*/ 0 h 170"/>
              </a:gdLst>
              <a:ahLst/>
              <a:cxnLst>
                <a:cxn ang="0">
                  <a:pos x="T0" y="T1"/>
                </a:cxn>
                <a:cxn ang="0">
                  <a:pos x="T2" y="T3"/>
                </a:cxn>
                <a:cxn ang="0">
                  <a:pos x="T4" y="T5"/>
                </a:cxn>
                <a:cxn ang="0">
                  <a:pos x="T6" y="T7"/>
                </a:cxn>
              </a:cxnLst>
              <a:rect l="0" t="0" r="r" b="b"/>
              <a:pathLst>
                <a:path w="153" h="170">
                  <a:moveTo>
                    <a:pt x="153" y="170"/>
                  </a:moveTo>
                  <a:cubicBezTo>
                    <a:pt x="144" y="143"/>
                    <a:pt x="136" y="117"/>
                    <a:pt x="119" y="93"/>
                  </a:cubicBezTo>
                  <a:cubicBezTo>
                    <a:pt x="102" y="69"/>
                    <a:pt x="71" y="42"/>
                    <a:pt x="51" y="26"/>
                  </a:cubicBezTo>
                  <a:cubicBezTo>
                    <a:pt x="31" y="10"/>
                    <a:pt x="9" y="4"/>
                    <a:pt x="0" y="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49" name="Freeform 17">
              <a:extLst>
                <a:ext uri="{FF2B5EF4-FFF2-40B4-BE49-F238E27FC236}">
                  <a16:creationId xmlns:a16="http://schemas.microsoft.com/office/drawing/2014/main" id="{5674A6C1-3006-4D6A-9942-061441363E8B}"/>
                </a:ext>
              </a:extLst>
            </p:cNvPr>
            <p:cNvSpPr>
              <a:spLocks/>
            </p:cNvSpPr>
            <p:nvPr/>
          </p:nvSpPr>
          <p:spPr bwMode="auto">
            <a:xfrm>
              <a:off x="796" y="420"/>
              <a:ext cx="178" cy="220"/>
            </a:xfrm>
            <a:custGeom>
              <a:avLst/>
              <a:gdLst>
                <a:gd name="T0" fmla="*/ 178 w 178"/>
                <a:gd name="T1" fmla="*/ 0 h 220"/>
                <a:gd name="T2" fmla="*/ 144 w 178"/>
                <a:gd name="T3" fmla="*/ 76 h 220"/>
                <a:gd name="T4" fmla="*/ 111 w 178"/>
                <a:gd name="T5" fmla="*/ 144 h 220"/>
                <a:gd name="T6" fmla="*/ 0 w 178"/>
                <a:gd name="T7" fmla="*/ 220 h 220"/>
              </a:gdLst>
              <a:ahLst/>
              <a:cxnLst>
                <a:cxn ang="0">
                  <a:pos x="T0" y="T1"/>
                </a:cxn>
                <a:cxn ang="0">
                  <a:pos x="T2" y="T3"/>
                </a:cxn>
                <a:cxn ang="0">
                  <a:pos x="T4" y="T5"/>
                </a:cxn>
                <a:cxn ang="0">
                  <a:pos x="T6" y="T7"/>
                </a:cxn>
              </a:cxnLst>
              <a:rect l="0" t="0" r="r" b="b"/>
              <a:pathLst>
                <a:path w="178" h="220">
                  <a:moveTo>
                    <a:pt x="178" y="0"/>
                  </a:moveTo>
                  <a:cubicBezTo>
                    <a:pt x="166" y="26"/>
                    <a:pt x="155" y="52"/>
                    <a:pt x="144" y="76"/>
                  </a:cubicBezTo>
                  <a:cubicBezTo>
                    <a:pt x="133" y="100"/>
                    <a:pt x="135" y="120"/>
                    <a:pt x="111" y="144"/>
                  </a:cubicBezTo>
                  <a:cubicBezTo>
                    <a:pt x="87" y="168"/>
                    <a:pt x="18" y="207"/>
                    <a:pt x="0" y="22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962450" name="Group 18">
              <a:extLst>
                <a:ext uri="{FF2B5EF4-FFF2-40B4-BE49-F238E27FC236}">
                  <a16:creationId xmlns:a16="http://schemas.microsoft.com/office/drawing/2014/main" id="{F82FBC2E-2B27-4E00-BB88-B8D7185EC6AD}"/>
                </a:ext>
              </a:extLst>
            </p:cNvPr>
            <p:cNvGrpSpPr>
              <a:grpSpLocks/>
            </p:cNvGrpSpPr>
            <p:nvPr/>
          </p:nvGrpSpPr>
          <p:grpSpPr bwMode="auto">
            <a:xfrm>
              <a:off x="880" y="1611"/>
              <a:ext cx="652" cy="626"/>
              <a:chOff x="995" y="1072"/>
              <a:chExt cx="652" cy="626"/>
            </a:xfrm>
          </p:grpSpPr>
          <p:sp>
            <p:nvSpPr>
              <p:cNvPr id="2962451" name="Oval 19">
                <a:extLst>
                  <a:ext uri="{FF2B5EF4-FFF2-40B4-BE49-F238E27FC236}">
                    <a16:creationId xmlns:a16="http://schemas.microsoft.com/office/drawing/2014/main" id="{397DD905-F8C7-41AB-95E1-391F10BFB4D3}"/>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52" name="Text Box 20">
                <a:extLst>
                  <a:ext uri="{FF2B5EF4-FFF2-40B4-BE49-F238E27FC236}">
                    <a16:creationId xmlns:a16="http://schemas.microsoft.com/office/drawing/2014/main" id="{5C534C43-1D0E-46DE-992F-8557F19C2203}"/>
                  </a:ext>
                </a:extLst>
              </p:cNvPr>
              <p:cNvSpPr txBox="1">
                <a:spLocks noChangeArrowheads="1"/>
              </p:cNvSpPr>
              <p:nvPr/>
            </p:nvSpPr>
            <p:spPr bwMode="auto">
              <a:xfrm>
                <a:off x="1048" y="1108"/>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判别</a:t>
                </a:r>
              </a:p>
              <a:p>
                <a:pPr algn="ctr">
                  <a:lnSpc>
                    <a:spcPct val="90000"/>
                  </a:lnSpc>
                </a:pPr>
                <a:r>
                  <a:rPr kumimoji="1" lang="zh-CN" altLang="en-US" sz="2000" b="1" dirty="0">
                    <a:latin typeface="Times New Roman" panose="02020603050405020304" pitchFamily="18" charset="0"/>
                    <a:ea typeface="仿宋_GB2312" pitchFamily="49" charset="-122"/>
                  </a:rPr>
                  <a:t>维护类</a:t>
                </a:r>
              </a:p>
              <a:p>
                <a:pPr algn="ctr">
                  <a:lnSpc>
                    <a:spcPct val="90000"/>
                  </a:lnSpc>
                </a:pPr>
                <a:r>
                  <a:rPr kumimoji="1" lang="zh-CN" altLang="en-US" sz="2000" b="1" dirty="0">
                    <a:latin typeface="Times New Roman" panose="02020603050405020304" pitchFamily="18" charset="0"/>
                    <a:ea typeface="仿宋_GB2312" pitchFamily="49" charset="-122"/>
                  </a:rPr>
                  <a:t>型</a:t>
                </a:r>
              </a:p>
            </p:txBody>
          </p:sp>
        </p:grpSp>
        <p:grpSp>
          <p:nvGrpSpPr>
            <p:cNvPr id="2962453" name="Group 21">
              <a:extLst>
                <a:ext uri="{FF2B5EF4-FFF2-40B4-BE49-F238E27FC236}">
                  <a16:creationId xmlns:a16="http://schemas.microsoft.com/office/drawing/2014/main" id="{7BF4607B-E2D6-464A-B166-7698610FCC66}"/>
                </a:ext>
              </a:extLst>
            </p:cNvPr>
            <p:cNvGrpSpPr>
              <a:grpSpLocks/>
            </p:cNvGrpSpPr>
            <p:nvPr/>
          </p:nvGrpSpPr>
          <p:grpSpPr bwMode="auto">
            <a:xfrm>
              <a:off x="873" y="2792"/>
              <a:ext cx="636" cy="626"/>
              <a:chOff x="995" y="1072"/>
              <a:chExt cx="636" cy="626"/>
            </a:xfrm>
          </p:grpSpPr>
          <p:sp>
            <p:nvSpPr>
              <p:cNvPr id="2962454" name="Oval 22">
                <a:extLst>
                  <a:ext uri="{FF2B5EF4-FFF2-40B4-BE49-F238E27FC236}">
                    <a16:creationId xmlns:a16="http://schemas.microsoft.com/office/drawing/2014/main" id="{D06C22D8-81CF-475A-ADD6-2A7431E19D70}"/>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55" name="Text Box 23">
                <a:extLst>
                  <a:ext uri="{FF2B5EF4-FFF2-40B4-BE49-F238E27FC236}">
                    <a16:creationId xmlns:a16="http://schemas.microsoft.com/office/drawing/2014/main" id="{33D04AD3-99E4-4330-8964-CEE905067340}"/>
                  </a:ext>
                </a:extLst>
              </p:cNvPr>
              <p:cNvSpPr txBox="1">
                <a:spLocks noChangeArrowheads="1"/>
              </p:cNvSpPr>
              <p:nvPr/>
            </p:nvSpPr>
            <p:spPr bwMode="auto">
              <a:xfrm>
                <a:off x="1014" y="1101"/>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评价</a:t>
                </a:r>
              </a:p>
              <a:p>
                <a:pPr algn="ctr">
                  <a:lnSpc>
                    <a:spcPct val="90000"/>
                  </a:lnSpc>
                </a:pPr>
                <a:r>
                  <a:rPr kumimoji="1" lang="zh-CN" altLang="en-US" sz="2000" b="1" dirty="0">
                    <a:latin typeface="Times New Roman" panose="02020603050405020304" pitchFamily="18" charset="0"/>
                    <a:ea typeface="仿宋_GB2312" pitchFamily="49" charset="-122"/>
                  </a:rPr>
                  <a:t>优先次</a:t>
                </a:r>
              </a:p>
              <a:p>
                <a:pPr algn="ctr">
                  <a:lnSpc>
                    <a:spcPct val="90000"/>
                  </a:lnSpc>
                </a:pPr>
                <a:r>
                  <a:rPr kumimoji="1" lang="zh-CN" altLang="en-US" sz="2000" b="1" dirty="0">
                    <a:latin typeface="Times New Roman" panose="02020603050405020304" pitchFamily="18" charset="0"/>
                    <a:ea typeface="仿宋_GB2312" pitchFamily="49" charset="-122"/>
                  </a:rPr>
                  <a:t>序</a:t>
                </a:r>
              </a:p>
            </p:txBody>
          </p:sp>
        </p:grpSp>
        <p:sp>
          <p:nvSpPr>
            <p:cNvPr id="2962456" name="Text Box 24">
              <a:extLst>
                <a:ext uri="{FF2B5EF4-FFF2-40B4-BE49-F238E27FC236}">
                  <a16:creationId xmlns:a16="http://schemas.microsoft.com/office/drawing/2014/main" id="{CA6AC0E5-DDAD-47CB-89BE-42CFFE0E134A}"/>
                </a:ext>
              </a:extLst>
            </p:cNvPr>
            <p:cNvSpPr txBox="1">
              <a:spLocks noChangeArrowheads="1"/>
            </p:cNvSpPr>
            <p:nvPr/>
          </p:nvSpPr>
          <p:spPr bwMode="auto">
            <a:xfrm>
              <a:off x="178" y="3773"/>
              <a:ext cx="124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dirty="0">
                  <a:latin typeface="Times New Roman" panose="02020603050405020304" pitchFamily="18" charset="0"/>
                  <a:ea typeface="仿宋_GB2312" pitchFamily="49" charset="-122"/>
                </a:rPr>
                <a:t>把安排好的维护</a:t>
              </a:r>
            </a:p>
            <a:p>
              <a:pPr>
                <a:lnSpc>
                  <a:spcPct val="90000"/>
                </a:lnSpc>
              </a:pPr>
              <a:r>
                <a:rPr kumimoji="1" lang="zh-CN" altLang="en-US" sz="2000" b="1" dirty="0">
                  <a:latin typeface="Times New Roman" panose="02020603050405020304" pitchFamily="18" charset="0"/>
                  <a:ea typeface="仿宋_GB2312" pitchFamily="49" charset="-122"/>
                </a:rPr>
                <a:t>工作量列入计划</a:t>
              </a:r>
            </a:p>
          </p:txBody>
        </p:sp>
        <p:grpSp>
          <p:nvGrpSpPr>
            <p:cNvPr id="2962459" name="Group 27">
              <a:extLst>
                <a:ext uri="{FF2B5EF4-FFF2-40B4-BE49-F238E27FC236}">
                  <a16:creationId xmlns:a16="http://schemas.microsoft.com/office/drawing/2014/main" id="{C962BAA9-B856-46DD-9F6E-E2699314A615}"/>
                </a:ext>
              </a:extLst>
            </p:cNvPr>
            <p:cNvGrpSpPr>
              <a:grpSpLocks/>
            </p:cNvGrpSpPr>
            <p:nvPr/>
          </p:nvGrpSpPr>
          <p:grpSpPr bwMode="auto">
            <a:xfrm>
              <a:off x="246" y="4174"/>
              <a:ext cx="1118" cy="32"/>
              <a:chOff x="195" y="4152"/>
              <a:chExt cx="1118" cy="32"/>
            </a:xfrm>
          </p:grpSpPr>
          <p:sp>
            <p:nvSpPr>
              <p:cNvPr id="2962457" name="Line 25">
                <a:extLst>
                  <a:ext uri="{FF2B5EF4-FFF2-40B4-BE49-F238E27FC236}">
                    <a16:creationId xmlns:a16="http://schemas.microsoft.com/office/drawing/2014/main" id="{AE4BB451-C3E0-491C-892F-5C8F9A2B2063}"/>
                  </a:ext>
                </a:extLst>
              </p:cNvPr>
              <p:cNvSpPr>
                <a:spLocks noChangeShapeType="1"/>
              </p:cNvSpPr>
              <p:nvPr/>
            </p:nvSpPr>
            <p:spPr bwMode="auto">
              <a:xfrm>
                <a:off x="195" y="4152"/>
                <a:ext cx="1118"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58" name="Line 26">
                <a:extLst>
                  <a:ext uri="{FF2B5EF4-FFF2-40B4-BE49-F238E27FC236}">
                    <a16:creationId xmlns:a16="http://schemas.microsoft.com/office/drawing/2014/main" id="{BDEF8695-4870-4AE4-8399-72F47C458E81}"/>
                  </a:ext>
                </a:extLst>
              </p:cNvPr>
              <p:cNvSpPr>
                <a:spLocks noChangeShapeType="1"/>
              </p:cNvSpPr>
              <p:nvPr/>
            </p:nvSpPr>
            <p:spPr bwMode="auto">
              <a:xfrm>
                <a:off x="195" y="4184"/>
                <a:ext cx="1118"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62460" name="Freeform 28">
              <a:extLst>
                <a:ext uri="{FF2B5EF4-FFF2-40B4-BE49-F238E27FC236}">
                  <a16:creationId xmlns:a16="http://schemas.microsoft.com/office/drawing/2014/main" id="{12E011E6-7681-4B03-A622-A572349844A1}"/>
                </a:ext>
              </a:extLst>
            </p:cNvPr>
            <p:cNvSpPr>
              <a:spLocks/>
            </p:cNvSpPr>
            <p:nvPr/>
          </p:nvSpPr>
          <p:spPr bwMode="auto">
            <a:xfrm>
              <a:off x="952" y="2190"/>
              <a:ext cx="82" cy="661"/>
            </a:xfrm>
            <a:custGeom>
              <a:avLst/>
              <a:gdLst>
                <a:gd name="T0" fmla="*/ 90 w 90"/>
                <a:gd name="T1" fmla="*/ 0 h 670"/>
                <a:gd name="T2" fmla="*/ 14 w 90"/>
                <a:gd name="T3" fmla="*/ 195 h 670"/>
                <a:gd name="T4" fmla="*/ 5 w 90"/>
                <a:gd name="T5" fmla="*/ 407 h 670"/>
                <a:gd name="T6" fmla="*/ 31 w 90"/>
                <a:gd name="T7" fmla="*/ 585 h 670"/>
                <a:gd name="T8" fmla="*/ 73 w 90"/>
                <a:gd name="T9" fmla="*/ 670 h 670"/>
              </a:gdLst>
              <a:ahLst/>
              <a:cxnLst>
                <a:cxn ang="0">
                  <a:pos x="T0" y="T1"/>
                </a:cxn>
                <a:cxn ang="0">
                  <a:pos x="T2" y="T3"/>
                </a:cxn>
                <a:cxn ang="0">
                  <a:pos x="T4" y="T5"/>
                </a:cxn>
                <a:cxn ang="0">
                  <a:pos x="T6" y="T7"/>
                </a:cxn>
                <a:cxn ang="0">
                  <a:pos x="T8" y="T9"/>
                </a:cxn>
              </a:cxnLst>
              <a:rect l="0" t="0" r="r" b="b"/>
              <a:pathLst>
                <a:path w="90" h="670">
                  <a:moveTo>
                    <a:pt x="90" y="0"/>
                  </a:moveTo>
                  <a:cubicBezTo>
                    <a:pt x="59" y="63"/>
                    <a:pt x="28" y="127"/>
                    <a:pt x="14" y="195"/>
                  </a:cubicBezTo>
                  <a:cubicBezTo>
                    <a:pt x="0" y="263"/>
                    <a:pt x="2" y="342"/>
                    <a:pt x="5" y="407"/>
                  </a:cubicBezTo>
                  <a:cubicBezTo>
                    <a:pt x="8" y="472"/>
                    <a:pt x="20" y="541"/>
                    <a:pt x="31" y="585"/>
                  </a:cubicBezTo>
                  <a:cubicBezTo>
                    <a:pt x="42" y="629"/>
                    <a:pt x="67" y="657"/>
                    <a:pt x="73" y="67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61" name="Freeform 29">
              <a:extLst>
                <a:ext uri="{FF2B5EF4-FFF2-40B4-BE49-F238E27FC236}">
                  <a16:creationId xmlns:a16="http://schemas.microsoft.com/office/drawing/2014/main" id="{292B7676-CD46-4630-94CB-FB8B94A893D4}"/>
                </a:ext>
              </a:extLst>
            </p:cNvPr>
            <p:cNvSpPr>
              <a:spLocks/>
            </p:cNvSpPr>
            <p:nvPr/>
          </p:nvSpPr>
          <p:spPr bwMode="auto">
            <a:xfrm flipH="1">
              <a:off x="1354" y="2210"/>
              <a:ext cx="82" cy="661"/>
            </a:xfrm>
            <a:custGeom>
              <a:avLst/>
              <a:gdLst>
                <a:gd name="T0" fmla="*/ 90 w 90"/>
                <a:gd name="T1" fmla="*/ 0 h 670"/>
                <a:gd name="T2" fmla="*/ 14 w 90"/>
                <a:gd name="T3" fmla="*/ 195 h 670"/>
                <a:gd name="T4" fmla="*/ 5 w 90"/>
                <a:gd name="T5" fmla="*/ 407 h 670"/>
                <a:gd name="T6" fmla="*/ 31 w 90"/>
                <a:gd name="T7" fmla="*/ 585 h 670"/>
                <a:gd name="T8" fmla="*/ 73 w 90"/>
                <a:gd name="T9" fmla="*/ 670 h 670"/>
              </a:gdLst>
              <a:ahLst/>
              <a:cxnLst>
                <a:cxn ang="0">
                  <a:pos x="T0" y="T1"/>
                </a:cxn>
                <a:cxn ang="0">
                  <a:pos x="T2" y="T3"/>
                </a:cxn>
                <a:cxn ang="0">
                  <a:pos x="T4" y="T5"/>
                </a:cxn>
                <a:cxn ang="0">
                  <a:pos x="T6" y="T7"/>
                </a:cxn>
                <a:cxn ang="0">
                  <a:pos x="T8" y="T9"/>
                </a:cxn>
              </a:cxnLst>
              <a:rect l="0" t="0" r="r" b="b"/>
              <a:pathLst>
                <a:path w="90" h="670">
                  <a:moveTo>
                    <a:pt x="90" y="0"/>
                  </a:moveTo>
                  <a:cubicBezTo>
                    <a:pt x="59" y="63"/>
                    <a:pt x="28" y="127"/>
                    <a:pt x="14" y="195"/>
                  </a:cubicBezTo>
                  <a:cubicBezTo>
                    <a:pt x="0" y="263"/>
                    <a:pt x="2" y="342"/>
                    <a:pt x="5" y="407"/>
                  </a:cubicBezTo>
                  <a:cubicBezTo>
                    <a:pt x="8" y="472"/>
                    <a:pt x="20" y="541"/>
                    <a:pt x="31" y="585"/>
                  </a:cubicBezTo>
                  <a:cubicBezTo>
                    <a:pt x="42" y="629"/>
                    <a:pt x="67" y="657"/>
                    <a:pt x="73" y="67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62" name="Freeform 30">
              <a:extLst>
                <a:ext uri="{FF2B5EF4-FFF2-40B4-BE49-F238E27FC236}">
                  <a16:creationId xmlns:a16="http://schemas.microsoft.com/office/drawing/2014/main" id="{EB0C281D-3124-4B26-88DA-32816F738DEF}"/>
                </a:ext>
              </a:extLst>
            </p:cNvPr>
            <p:cNvSpPr>
              <a:spLocks/>
            </p:cNvSpPr>
            <p:nvPr/>
          </p:nvSpPr>
          <p:spPr bwMode="auto">
            <a:xfrm>
              <a:off x="611" y="1217"/>
              <a:ext cx="304" cy="568"/>
            </a:xfrm>
            <a:custGeom>
              <a:avLst/>
              <a:gdLst>
                <a:gd name="T0" fmla="*/ 0 w 304"/>
                <a:gd name="T1" fmla="*/ 0 h 568"/>
                <a:gd name="T2" fmla="*/ 25 w 304"/>
                <a:gd name="T3" fmla="*/ 178 h 568"/>
                <a:gd name="T4" fmla="*/ 118 w 304"/>
                <a:gd name="T5" fmla="*/ 398 h 568"/>
                <a:gd name="T6" fmla="*/ 304 w 304"/>
                <a:gd name="T7" fmla="*/ 568 h 568"/>
              </a:gdLst>
              <a:ahLst/>
              <a:cxnLst>
                <a:cxn ang="0">
                  <a:pos x="T0" y="T1"/>
                </a:cxn>
                <a:cxn ang="0">
                  <a:pos x="T2" y="T3"/>
                </a:cxn>
                <a:cxn ang="0">
                  <a:pos x="T4" y="T5"/>
                </a:cxn>
                <a:cxn ang="0">
                  <a:pos x="T6" y="T7"/>
                </a:cxn>
              </a:cxnLst>
              <a:rect l="0" t="0" r="r" b="b"/>
              <a:pathLst>
                <a:path w="304" h="568">
                  <a:moveTo>
                    <a:pt x="0" y="0"/>
                  </a:moveTo>
                  <a:cubicBezTo>
                    <a:pt x="2" y="56"/>
                    <a:pt x="5" y="112"/>
                    <a:pt x="25" y="178"/>
                  </a:cubicBezTo>
                  <a:cubicBezTo>
                    <a:pt x="45" y="244"/>
                    <a:pt x="72" y="333"/>
                    <a:pt x="118" y="398"/>
                  </a:cubicBezTo>
                  <a:cubicBezTo>
                    <a:pt x="164" y="463"/>
                    <a:pt x="273" y="541"/>
                    <a:pt x="304" y="568"/>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63" name="Text Box 31">
              <a:extLst>
                <a:ext uri="{FF2B5EF4-FFF2-40B4-BE49-F238E27FC236}">
                  <a16:creationId xmlns:a16="http://schemas.microsoft.com/office/drawing/2014/main" id="{BDCE9C57-6AB3-46DB-9E95-3295E1A94266}"/>
                </a:ext>
              </a:extLst>
            </p:cNvPr>
            <p:cNvSpPr txBox="1">
              <a:spLocks noChangeArrowheads="1"/>
            </p:cNvSpPr>
            <p:nvPr/>
          </p:nvSpPr>
          <p:spPr bwMode="auto">
            <a:xfrm>
              <a:off x="668" y="1346"/>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维护要求</a:t>
              </a:r>
            </a:p>
          </p:txBody>
        </p:sp>
        <p:grpSp>
          <p:nvGrpSpPr>
            <p:cNvPr id="2962464" name="Group 32">
              <a:extLst>
                <a:ext uri="{FF2B5EF4-FFF2-40B4-BE49-F238E27FC236}">
                  <a16:creationId xmlns:a16="http://schemas.microsoft.com/office/drawing/2014/main" id="{50DD52E4-24EF-45C6-85BE-119C8B403E9D}"/>
                </a:ext>
              </a:extLst>
            </p:cNvPr>
            <p:cNvGrpSpPr>
              <a:grpSpLocks/>
            </p:cNvGrpSpPr>
            <p:nvPr/>
          </p:nvGrpSpPr>
          <p:grpSpPr bwMode="auto">
            <a:xfrm>
              <a:off x="2483" y="1630"/>
              <a:ext cx="636" cy="626"/>
              <a:chOff x="995" y="1072"/>
              <a:chExt cx="636" cy="626"/>
            </a:xfrm>
          </p:grpSpPr>
          <p:sp>
            <p:nvSpPr>
              <p:cNvPr id="2962465" name="Oval 33">
                <a:extLst>
                  <a:ext uri="{FF2B5EF4-FFF2-40B4-BE49-F238E27FC236}">
                    <a16:creationId xmlns:a16="http://schemas.microsoft.com/office/drawing/2014/main" id="{A407ABE9-0D9B-4366-8D67-6710D9F5CB80}"/>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66" name="Text Box 34">
                <a:extLst>
                  <a:ext uri="{FF2B5EF4-FFF2-40B4-BE49-F238E27FC236}">
                    <a16:creationId xmlns:a16="http://schemas.microsoft.com/office/drawing/2014/main" id="{2AA682C7-E005-4209-A025-96211BC84338}"/>
                  </a:ext>
                </a:extLst>
              </p:cNvPr>
              <p:cNvSpPr txBox="1">
                <a:spLocks noChangeArrowheads="1"/>
              </p:cNvSpPr>
              <p:nvPr/>
            </p:nvSpPr>
            <p:spPr bwMode="auto">
              <a:xfrm>
                <a:off x="1026" y="1102"/>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安排</a:t>
                </a:r>
              </a:p>
              <a:p>
                <a:pPr algn="ctr">
                  <a:lnSpc>
                    <a:spcPct val="90000"/>
                  </a:lnSpc>
                </a:pPr>
                <a:r>
                  <a:rPr kumimoji="1" lang="zh-CN" altLang="en-US" sz="2000" b="1" dirty="0">
                    <a:latin typeface="Times New Roman" panose="02020603050405020304" pitchFamily="18" charset="0"/>
                    <a:ea typeface="仿宋_GB2312" pitchFamily="49" charset="-122"/>
                  </a:rPr>
                  <a:t>改正性</a:t>
                </a:r>
              </a:p>
              <a:p>
                <a:pPr algn="ctr">
                  <a:lnSpc>
                    <a:spcPct val="90000"/>
                  </a:lnSpc>
                </a:pPr>
                <a:r>
                  <a:rPr kumimoji="1" lang="zh-CN" altLang="en-US" sz="2000" b="1" dirty="0">
                    <a:latin typeface="Times New Roman" panose="02020603050405020304" pitchFamily="18" charset="0"/>
                    <a:ea typeface="仿宋_GB2312" pitchFamily="49" charset="-122"/>
                  </a:rPr>
                  <a:t>维护</a:t>
                </a:r>
              </a:p>
            </p:txBody>
          </p:sp>
        </p:grpSp>
        <p:sp>
          <p:nvSpPr>
            <p:cNvPr id="2962467" name="Text Box 35">
              <a:extLst>
                <a:ext uri="{FF2B5EF4-FFF2-40B4-BE49-F238E27FC236}">
                  <a16:creationId xmlns:a16="http://schemas.microsoft.com/office/drawing/2014/main" id="{4D2D96C1-18B7-4679-B86E-CA25EEE614CC}"/>
                </a:ext>
              </a:extLst>
            </p:cNvPr>
            <p:cNvSpPr txBox="1">
              <a:spLocks noChangeArrowheads="1"/>
            </p:cNvSpPr>
            <p:nvPr/>
          </p:nvSpPr>
          <p:spPr bwMode="auto">
            <a:xfrm>
              <a:off x="1984" y="2585"/>
              <a:ext cx="92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latin typeface="Times New Roman" panose="02020603050405020304" pitchFamily="18" charset="0"/>
                  <a:ea typeface="仿宋_GB2312" pitchFamily="49" charset="-122"/>
                </a:rPr>
                <a:t>把改正错误</a:t>
              </a:r>
            </a:p>
            <a:p>
              <a:pPr>
                <a:lnSpc>
                  <a:spcPct val="90000"/>
                </a:lnSpc>
              </a:pPr>
              <a:r>
                <a:rPr kumimoji="1" lang="zh-CN" altLang="en-US" sz="2000" b="1">
                  <a:latin typeface="Times New Roman" panose="02020603050405020304" pitchFamily="18" charset="0"/>
                  <a:ea typeface="仿宋_GB2312" pitchFamily="49" charset="-122"/>
                </a:rPr>
                <a:t>列入计划</a:t>
              </a:r>
            </a:p>
          </p:txBody>
        </p:sp>
        <p:grpSp>
          <p:nvGrpSpPr>
            <p:cNvPr id="2962468" name="Group 36">
              <a:extLst>
                <a:ext uri="{FF2B5EF4-FFF2-40B4-BE49-F238E27FC236}">
                  <a16:creationId xmlns:a16="http://schemas.microsoft.com/office/drawing/2014/main" id="{D4CDF01D-9B00-4A6D-A527-53119744FF0F}"/>
                </a:ext>
              </a:extLst>
            </p:cNvPr>
            <p:cNvGrpSpPr>
              <a:grpSpLocks/>
            </p:cNvGrpSpPr>
            <p:nvPr/>
          </p:nvGrpSpPr>
          <p:grpSpPr bwMode="auto">
            <a:xfrm>
              <a:off x="2020" y="2979"/>
              <a:ext cx="838" cy="27"/>
              <a:chOff x="195" y="4152"/>
              <a:chExt cx="1118" cy="32"/>
            </a:xfrm>
          </p:grpSpPr>
          <p:sp>
            <p:nvSpPr>
              <p:cNvPr id="2962469" name="Line 37">
                <a:extLst>
                  <a:ext uri="{FF2B5EF4-FFF2-40B4-BE49-F238E27FC236}">
                    <a16:creationId xmlns:a16="http://schemas.microsoft.com/office/drawing/2014/main" id="{746FA291-460B-4F6B-9B87-32D4C20858A1}"/>
                  </a:ext>
                </a:extLst>
              </p:cNvPr>
              <p:cNvSpPr>
                <a:spLocks noChangeShapeType="1"/>
              </p:cNvSpPr>
              <p:nvPr/>
            </p:nvSpPr>
            <p:spPr bwMode="auto">
              <a:xfrm>
                <a:off x="195" y="4152"/>
                <a:ext cx="1118"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70" name="Line 38">
                <a:extLst>
                  <a:ext uri="{FF2B5EF4-FFF2-40B4-BE49-F238E27FC236}">
                    <a16:creationId xmlns:a16="http://schemas.microsoft.com/office/drawing/2014/main" id="{A8043C37-C828-471C-B788-BD4EAD516315}"/>
                  </a:ext>
                </a:extLst>
              </p:cNvPr>
              <p:cNvSpPr>
                <a:spLocks noChangeShapeType="1"/>
              </p:cNvSpPr>
              <p:nvPr/>
            </p:nvSpPr>
            <p:spPr bwMode="auto">
              <a:xfrm>
                <a:off x="195" y="4184"/>
                <a:ext cx="1118" cy="0"/>
              </a:xfrm>
              <a:prstGeom prst="line">
                <a:avLst/>
              </a:prstGeom>
              <a:noFill/>
              <a:ln w="222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962477" name="Group 45">
              <a:extLst>
                <a:ext uri="{FF2B5EF4-FFF2-40B4-BE49-F238E27FC236}">
                  <a16:creationId xmlns:a16="http://schemas.microsoft.com/office/drawing/2014/main" id="{1D5588AD-7957-4D3F-AE19-A66362AA9B66}"/>
                </a:ext>
              </a:extLst>
            </p:cNvPr>
            <p:cNvGrpSpPr>
              <a:grpSpLocks/>
            </p:cNvGrpSpPr>
            <p:nvPr/>
          </p:nvGrpSpPr>
          <p:grpSpPr bwMode="auto">
            <a:xfrm>
              <a:off x="3501" y="251"/>
              <a:ext cx="636" cy="626"/>
              <a:chOff x="995" y="1072"/>
              <a:chExt cx="636" cy="626"/>
            </a:xfrm>
          </p:grpSpPr>
          <p:sp>
            <p:nvSpPr>
              <p:cNvPr id="2962478" name="Oval 46">
                <a:extLst>
                  <a:ext uri="{FF2B5EF4-FFF2-40B4-BE49-F238E27FC236}">
                    <a16:creationId xmlns:a16="http://schemas.microsoft.com/office/drawing/2014/main" id="{8AD7FD63-EBA8-48F3-9AA0-D8BB1B714EF5}"/>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79" name="Text Box 47">
                <a:extLst>
                  <a:ext uri="{FF2B5EF4-FFF2-40B4-BE49-F238E27FC236}">
                    <a16:creationId xmlns:a16="http://schemas.microsoft.com/office/drawing/2014/main" id="{EA99F84E-A8F9-4259-A8E6-3742EE61A117}"/>
                  </a:ext>
                </a:extLst>
              </p:cNvPr>
              <p:cNvSpPr txBox="1">
                <a:spLocks noChangeArrowheads="1"/>
              </p:cNvSpPr>
              <p:nvPr/>
            </p:nvSpPr>
            <p:spPr bwMode="auto">
              <a:xfrm>
                <a:off x="1031" y="1086"/>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开始</a:t>
                </a:r>
              </a:p>
              <a:p>
                <a:pPr algn="ctr">
                  <a:lnSpc>
                    <a:spcPct val="90000"/>
                  </a:lnSpc>
                </a:pPr>
                <a:r>
                  <a:rPr kumimoji="1" lang="zh-CN" altLang="en-US" sz="2000" b="1" dirty="0">
                    <a:latin typeface="Times New Roman" panose="02020603050405020304" pitchFamily="18" charset="0"/>
                    <a:ea typeface="仿宋_GB2312" pitchFamily="49" charset="-122"/>
                  </a:rPr>
                  <a:t>问题分</a:t>
                </a:r>
              </a:p>
              <a:p>
                <a:pPr algn="ctr">
                  <a:lnSpc>
                    <a:spcPct val="90000"/>
                  </a:lnSpc>
                </a:pPr>
                <a:r>
                  <a:rPr kumimoji="1" lang="zh-CN" altLang="en-US" sz="2000" b="1" dirty="0">
                    <a:latin typeface="Times New Roman" panose="02020603050405020304" pitchFamily="18" charset="0"/>
                    <a:ea typeface="仿宋_GB2312" pitchFamily="49" charset="-122"/>
                  </a:rPr>
                  <a:t>析</a:t>
                </a:r>
              </a:p>
            </p:txBody>
          </p:sp>
        </p:grpSp>
        <p:grpSp>
          <p:nvGrpSpPr>
            <p:cNvPr id="2962483" name="Group 51">
              <a:extLst>
                <a:ext uri="{FF2B5EF4-FFF2-40B4-BE49-F238E27FC236}">
                  <a16:creationId xmlns:a16="http://schemas.microsoft.com/office/drawing/2014/main" id="{A97DF46A-9E02-4768-B785-B734140D7F56}"/>
                </a:ext>
              </a:extLst>
            </p:cNvPr>
            <p:cNvGrpSpPr>
              <a:grpSpLocks/>
            </p:cNvGrpSpPr>
            <p:nvPr/>
          </p:nvGrpSpPr>
          <p:grpSpPr bwMode="auto">
            <a:xfrm>
              <a:off x="3644" y="1802"/>
              <a:ext cx="636" cy="626"/>
              <a:chOff x="3467" y="1925"/>
              <a:chExt cx="636" cy="626"/>
            </a:xfrm>
          </p:grpSpPr>
          <p:sp>
            <p:nvSpPr>
              <p:cNvPr id="2962481" name="Oval 49">
                <a:extLst>
                  <a:ext uri="{FF2B5EF4-FFF2-40B4-BE49-F238E27FC236}">
                    <a16:creationId xmlns:a16="http://schemas.microsoft.com/office/drawing/2014/main" id="{7DA69CF0-B81A-4438-A988-49AA5AD7C3C0}"/>
                  </a:ext>
                </a:extLst>
              </p:cNvPr>
              <p:cNvSpPr>
                <a:spLocks noChangeArrowheads="1"/>
              </p:cNvSpPr>
              <p:nvPr/>
            </p:nvSpPr>
            <p:spPr bwMode="auto">
              <a:xfrm>
                <a:off x="3467" y="1925"/>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82" name="Text Box 50">
                <a:extLst>
                  <a:ext uri="{FF2B5EF4-FFF2-40B4-BE49-F238E27FC236}">
                    <a16:creationId xmlns:a16="http://schemas.microsoft.com/office/drawing/2014/main" id="{CD68032E-F509-4B29-973A-83158081C6D2}"/>
                  </a:ext>
                </a:extLst>
              </p:cNvPr>
              <p:cNvSpPr txBox="1">
                <a:spLocks noChangeArrowheads="1"/>
              </p:cNvSpPr>
              <p:nvPr/>
            </p:nvSpPr>
            <p:spPr bwMode="auto">
              <a:xfrm>
                <a:off x="3566" y="2042"/>
                <a:ext cx="43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维护</a:t>
                </a:r>
              </a:p>
              <a:p>
                <a:pPr algn="ctr">
                  <a:lnSpc>
                    <a:spcPct val="90000"/>
                  </a:lnSpc>
                </a:pPr>
                <a:r>
                  <a:rPr kumimoji="1" lang="zh-CN" altLang="en-US" sz="2000" b="1" dirty="0">
                    <a:latin typeface="Times New Roman" panose="02020603050405020304" pitchFamily="18" charset="0"/>
                    <a:ea typeface="仿宋_GB2312" pitchFamily="49" charset="-122"/>
                  </a:rPr>
                  <a:t>实施</a:t>
                </a:r>
              </a:p>
            </p:txBody>
          </p:sp>
        </p:grpSp>
        <p:grpSp>
          <p:nvGrpSpPr>
            <p:cNvPr id="2962487" name="Group 55">
              <a:extLst>
                <a:ext uri="{FF2B5EF4-FFF2-40B4-BE49-F238E27FC236}">
                  <a16:creationId xmlns:a16="http://schemas.microsoft.com/office/drawing/2014/main" id="{E4A420F8-735D-46BA-922E-422B60424F86}"/>
                </a:ext>
              </a:extLst>
            </p:cNvPr>
            <p:cNvGrpSpPr>
              <a:grpSpLocks/>
            </p:cNvGrpSpPr>
            <p:nvPr/>
          </p:nvGrpSpPr>
          <p:grpSpPr bwMode="auto">
            <a:xfrm>
              <a:off x="4156" y="2856"/>
              <a:ext cx="636" cy="626"/>
              <a:chOff x="4105" y="2834"/>
              <a:chExt cx="636" cy="626"/>
            </a:xfrm>
          </p:grpSpPr>
          <p:sp>
            <p:nvSpPr>
              <p:cNvPr id="2962485" name="Oval 53">
                <a:extLst>
                  <a:ext uri="{FF2B5EF4-FFF2-40B4-BE49-F238E27FC236}">
                    <a16:creationId xmlns:a16="http://schemas.microsoft.com/office/drawing/2014/main" id="{7BBFEA7E-D963-494A-BC70-59EF4850085D}"/>
                  </a:ext>
                </a:extLst>
              </p:cNvPr>
              <p:cNvSpPr>
                <a:spLocks noChangeArrowheads="1"/>
              </p:cNvSpPr>
              <p:nvPr/>
            </p:nvSpPr>
            <p:spPr bwMode="auto">
              <a:xfrm>
                <a:off x="4105" y="2834"/>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86" name="Text Box 54">
                <a:extLst>
                  <a:ext uri="{FF2B5EF4-FFF2-40B4-BE49-F238E27FC236}">
                    <a16:creationId xmlns:a16="http://schemas.microsoft.com/office/drawing/2014/main" id="{727CBC30-6217-4725-99F1-10C877B1B085}"/>
                  </a:ext>
                </a:extLst>
              </p:cNvPr>
              <p:cNvSpPr txBox="1">
                <a:spLocks noChangeArrowheads="1"/>
              </p:cNvSpPr>
              <p:nvPr/>
            </p:nvSpPr>
            <p:spPr bwMode="auto">
              <a:xfrm>
                <a:off x="4204" y="3023"/>
                <a:ext cx="4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latin typeface="Times New Roman" panose="02020603050405020304" pitchFamily="18" charset="0"/>
                    <a:ea typeface="仿宋_GB2312" pitchFamily="49" charset="-122"/>
                  </a:rPr>
                  <a:t>复审</a:t>
                </a:r>
              </a:p>
            </p:txBody>
          </p:sp>
        </p:grpSp>
        <p:grpSp>
          <p:nvGrpSpPr>
            <p:cNvPr id="2962488" name="Group 56">
              <a:extLst>
                <a:ext uri="{FF2B5EF4-FFF2-40B4-BE49-F238E27FC236}">
                  <a16:creationId xmlns:a16="http://schemas.microsoft.com/office/drawing/2014/main" id="{8580BF02-E952-490F-A698-4EF82D127B65}"/>
                </a:ext>
              </a:extLst>
            </p:cNvPr>
            <p:cNvGrpSpPr>
              <a:grpSpLocks/>
            </p:cNvGrpSpPr>
            <p:nvPr/>
          </p:nvGrpSpPr>
          <p:grpSpPr bwMode="auto">
            <a:xfrm>
              <a:off x="1764" y="442"/>
              <a:ext cx="679" cy="669"/>
              <a:chOff x="995" y="1072"/>
              <a:chExt cx="636" cy="626"/>
            </a:xfrm>
          </p:grpSpPr>
          <p:sp>
            <p:nvSpPr>
              <p:cNvPr id="2962489" name="Oval 57">
                <a:extLst>
                  <a:ext uri="{FF2B5EF4-FFF2-40B4-BE49-F238E27FC236}">
                    <a16:creationId xmlns:a16="http://schemas.microsoft.com/office/drawing/2014/main" id="{8EE0B879-EAFF-4876-9226-FFD31A82F7A1}"/>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90" name="Text Box 58">
                <a:extLst>
                  <a:ext uri="{FF2B5EF4-FFF2-40B4-BE49-F238E27FC236}">
                    <a16:creationId xmlns:a16="http://schemas.microsoft.com/office/drawing/2014/main" id="{35C0CD64-25F5-4E2E-8006-B98A397EE59D}"/>
                  </a:ext>
                </a:extLst>
              </p:cNvPr>
              <p:cNvSpPr txBox="1">
                <a:spLocks noChangeArrowheads="1"/>
              </p:cNvSpPr>
              <p:nvPr/>
            </p:nvSpPr>
            <p:spPr bwMode="auto">
              <a:xfrm>
                <a:off x="1032" y="1101"/>
                <a:ext cx="562" cy="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dirty="0">
                    <a:latin typeface="Times New Roman" panose="02020603050405020304" pitchFamily="18" charset="0"/>
                    <a:ea typeface="仿宋_GB2312" pitchFamily="49" charset="-122"/>
                  </a:rPr>
                  <a:t>评价</a:t>
                </a:r>
              </a:p>
              <a:p>
                <a:pPr algn="ctr">
                  <a:lnSpc>
                    <a:spcPct val="90000"/>
                  </a:lnSpc>
                </a:pPr>
                <a:r>
                  <a:rPr kumimoji="1" lang="zh-CN" altLang="en-US" sz="2000" b="1" dirty="0">
                    <a:latin typeface="Times New Roman" panose="02020603050405020304" pitchFamily="18" charset="0"/>
                    <a:ea typeface="仿宋_GB2312" pitchFamily="49" charset="-122"/>
                  </a:rPr>
                  <a:t>错误严</a:t>
                </a:r>
              </a:p>
              <a:p>
                <a:pPr algn="ctr">
                  <a:lnSpc>
                    <a:spcPct val="90000"/>
                  </a:lnSpc>
                </a:pPr>
                <a:r>
                  <a:rPr kumimoji="1" lang="zh-CN" altLang="en-US" sz="2000" b="1" dirty="0">
                    <a:latin typeface="Times New Roman" panose="02020603050405020304" pitchFamily="18" charset="0"/>
                    <a:ea typeface="仿宋_GB2312" pitchFamily="49" charset="-122"/>
                  </a:rPr>
                  <a:t>重程度</a:t>
                </a:r>
              </a:p>
            </p:txBody>
          </p:sp>
        </p:grpSp>
        <p:sp>
          <p:nvSpPr>
            <p:cNvPr id="2962492" name="Freeform 60">
              <a:extLst>
                <a:ext uri="{FF2B5EF4-FFF2-40B4-BE49-F238E27FC236}">
                  <a16:creationId xmlns:a16="http://schemas.microsoft.com/office/drawing/2014/main" id="{65A881FB-F2EF-49EA-8FDB-9B9271E06921}"/>
                </a:ext>
              </a:extLst>
            </p:cNvPr>
            <p:cNvSpPr>
              <a:spLocks/>
            </p:cNvSpPr>
            <p:nvPr/>
          </p:nvSpPr>
          <p:spPr bwMode="auto">
            <a:xfrm>
              <a:off x="2431" y="484"/>
              <a:ext cx="1043" cy="190"/>
            </a:xfrm>
            <a:custGeom>
              <a:avLst/>
              <a:gdLst>
                <a:gd name="T0" fmla="*/ 0 w 1034"/>
                <a:gd name="T1" fmla="*/ 190 h 190"/>
                <a:gd name="T2" fmla="*/ 187 w 1034"/>
                <a:gd name="T3" fmla="*/ 106 h 190"/>
                <a:gd name="T4" fmla="*/ 508 w 1034"/>
                <a:gd name="T5" fmla="*/ 29 h 190"/>
                <a:gd name="T6" fmla="*/ 813 w 1034"/>
                <a:gd name="T7" fmla="*/ 4 h 190"/>
                <a:gd name="T8" fmla="*/ 1034 w 1034"/>
                <a:gd name="T9" fmla="*/ 4 h 190"/>
              </a:gdLst>
              <a:ahLst/>
              <a:cxnLst>
                <a:cxn ang="0">
                  <a:pos x="T0" y="T1"/>
                </a:cxn>
                <a:cxn ang="0">
                  <a:pos x="T2" y="T3"/>
                </a:cxn>
                <a:cxn ang="0">
                  <a:pos x="T4" y="T5"/>
                </a:cxn>
                <a:cxn ang="0">
                  <a:pos x="T6" y="T7"/>
                </a:cxn>
                <a:cxn ang="0">
                  <a:pos x="T8" y="T9"/>
                </a:cxn>
              </a:cxnLst>
              <a:rect l="0" t="0" r="r" b="b"/>
              <a:pathLst>
                <a:path w="1034" h="190">
                  <a:moveTo>
                    <a:pt x="0" y="190"/>
                  </a:moveTo>
                  <a:cubicBezTo>
                    <a:pt x="51" y="161"/>
                    <a:pt x="102" y="133"/>
                    <a:pt x="187" y="106"/>
                  </a:cubicBezTo>
                  <a:cubicBezTo>
                    <a:pt x="272" y="79"/>
                    <a:pt x="404" y="46"/>
                    <a:pt x="508" y="29"/>
                  </a:cubicBezTo>
                  <a:cubicBezTo>
                    <a:pt x="612" y="12"/>
                    <a:pt x="725" y="8"/>
                    <a:pt x="813" y="4"/>
                  </a:cubicBezTo>
                  <a:cubicBezTo>
                    <a:pt x="901" y="0"/>
                    <a:pt x="997" y="4"/>
                    <a:pt x="1034" y="4"/>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93" name="Text Box 61">
              <a:extLst>
                <a:ext uri="{FF2B5EF4-FFF2-40B4-BE49-F238E27FC236}">
                  <a16:creationId xmlns:a16="http://schemas.microsoft.com/office/drawing/2014/main" id="{07E82AAA-1491-40D1-B7D3-47799842765E}"/>
                </a:ext>
              </a:extLst>
            </p:cNvPr>
            <p:cNvSpPr txBox="1">
              <a:spLocks noChangeArrowheads="1"/>
            </p:cNvSpPr>
            <p:nvPr/>
          </p:nvSpPr>
          <p:spPr bwMode="auto">
            <a:xfrm rot="-551613">
              <a:off x="2496" y="544"/>
              <a:ext cx="9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仿宋_GB2312" pitchFamily="49" charset="-122"/>
                  <a:ea typeface="仿宋_GB2312" pitchFamily="49" charset="-122"/>
                </a:rPr>
                <a:t>严重</a:t>
              </a:r>
              <a:r>
                <a:rPr kumimoji="1" lang="en-US" altLang="zh-CN" sz="2000" b="1">
                  <a:latin typeface="仿宋_GB2312" pitchFamily="49" charset="-122"/>
                  <a:ea typeface="仿宋_GB2312" pitchFamily="49" charset="-122"/>
                </a:rPr>
                <a:t>(</a:t>
              </a:r>
              <a:r>
                <a:rPr kumimoji="1" lang="zh-CN" altLang="en-US" sz="2000" b="1">
                  <a:latin typeface="仿宋_GB2312" pitchFamily="49" charset="-122"/>
                  <a:ea typeface="仿宋_GB2312" pitchFamily="49" charset="-122"/>
                </a:rPr>
                <a:t>救火</a:t>
              </a:r>
              <a:r>
                <a:rPr kumimoji="1" lang="en-US" altLang="zh-CN" sz="2000" b="1">
                  <a:latin typeface="仿宋_GB2312" pitchFamily="49" charset="-122"/>
                  <a:ea typeface="仿宋_GB2312" pitchFamily="49" charset="-122"/>
                </a:rPr>
                <a:t>)</a:t>
              </a:r>
            </a:p>
          </p:txBody>
        </p:sp>
        <p:sp>
          <p:nvSpPr>
            <p:cNvPr id="2962494" name="Freeform 62">
              <a:extLst>
                <a:ext uri="{FF2B5EF4-FFF2-40B4-BE49-F238E27FC236}">
                  <a16:creationId xmlns:a16="http://schemas.microsoft.com/office/drawing/2014/main" id="{1E9BBB40-AE27-4924-B7E4-4B70270BD742}"/>
                </a:ext>
              </a:extLst>
            </p:cNvPr>
            <p:cNvSpPr>
              <a:spLocks/>
            </p:cNvSpPr>
            <p:nvPr/>
          </p:nvSpPr>
          <p:spPr bwMode="auto">
            <a:xfrm>
              <a:off x="3871" y="886"/>
              <a:ext cx="108" cy="906"/>
            </a:xfrm>
            <a:custGeom>
              <a:avLst/>
              <a:gdLst>
                <a:gd name="T0" fmla="*/ 0 w 108"/>
                <a:gd name="T1" fmla="*/ 0 h 906"/>
                <a:gd name="T2" fmla="*/ 68 w 108"/>
                <a:gd name="T3" fmla="*/ 263 h 906"/>
                <a:gd name="T4" fmla="*/ 102 w 108"/>
                <a:gd name="T5" fmla="*/ 593 h 906"/>
                <a:gd name="T6" fmla="*/ 102 w 108"/>
                <a:gd name="T7" fmla="*/ 906 h 906"/>
              </a:gdLst>
              <a:ahLst/>
              <a:cxnLst>
                <a:cxn ang="0">
                  <a:pos x="T0" y="T1"/>
                </a:cxn>
                <a:cxn ang="0">
                  <a:pos x="T2" y="T3"/>
                </a:cxn>
                <a:cxn ang="0">
                  <a:pos x="T4" y="T5"/>
                </a:cxn>
                <a:cxn ang="0">
                  <a:pos x="T6" y="T7"/>
                </a:cxn>
              </a:cxnLst>
              <a:rect l="0" t="0" r="r" b="b"/>
              <a:pathLst>
                <a:path w="108" h="906">
                  <a:moveTo>
                    <a:pt x="0" y="0"/>
                  </a:moveTo>
                  <a:cubicBezTo>
                    <a:pt x="25" y="82"/>
                    <a:pt x="51" y="164"/>
                    <a:pt x="68" y="263"/>
                  </a:cubicBezTo>
                  <a:cubicBezTo>
                    <a:pt x="85" y="362"/>
                    <a:pt x="96" y="486"/>
                    <a:pt x="102" y="593"/>
                  </a:cubicBezTo>
                  <a:cubicBezTo>
                    <a:pt x="108" y="700"/>
                    <a:pt x="102" y="854"/>
                    <a:pt x="102" y="906"/>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95" name="Text Box 63">
              <a:extLst>
                <a:ext uri="{FF2B5EF4-FFF2-40B4-BE49-F238E27FC236}">
                  <a16:creationId xmlns:a16="http://schemas.microsoft.com/office/drawing/2014/main" id="{BBABDB3F-370C-4A7E-B84D-1DAD2031D8E3}"/>
                </a:ext>
              </a:extLst>
            </p:cNvPr>
            <p:cNvSpPr txBox="1">
              <a:spLocks noChangeArrowheads="1"/>
            </p:cNvSpPr>
            <p:nvPr/>
          </p:nvSpPr>
          <p:spPr bwMode="auto">
            <a:xfrm>
              <a:off x="3187" y="997"/>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人员安排</a:t>
              </a:r>
            </a:p>
          </p:txBody>
        </p:sp>
        <p:sp>
          <p:nvSpPr>
            <p:cNvPr id="2962496" name="Freeform 64">
              <a:extLst>
                <a:ext uri="{FF2B5EF4-FFF2-40B4-BE49-F238E27FC236}">
                  <a16:creationId xmlns:a16="http://schemas.microsoft.com/office/drawing/2014/main" id="{C2CD2009-9A2E-409B-8760-E1EA48F90AE9}"/>
                </a:ext>
              </a:extLst>
            </p:cNvPr>
            <p:cNvSpPr>
              <a:spLocks/>
            </p:cNvSpPr>
            <p:nvPr/>
          </p:nvSpPr>
          <p:spPr bwMode="auto">
            <a:xfrm>
              <a:off x="1516" y="1072"/>
              <a:ext cx="449" cy="746"/>
            </a:xfrm>
            <a:custGeom>
              <a:avLst/>
              <a:gdLst>
                <a:gd name="T0" fmla="*/ 0 w 441"/>
                <a:gd name="T1" fmla="*/ 720 h 720"/>
                <a:gd name="T2" fmla="*/ 170 w 441"/>
                <a:gd name="T3" fmla="*/ 601 h 720"/>
                <a:gd name="T4" fmla="*/ 339 w 441"/>
                <a:gd name="T5" fmla="*/ 347 h 720"/>
                <a:gd name="T6" fmla="*/ 441 w 441"/>
                <a:gd name="T7" fmla="*/ 0 h 720"/>
              </a:gdLst>
              <a:ahLst/>
              <a:cxnLst>
                <a:cxn ang="0">
                  <a:pos x="T0" y="T1"/>
                </a:cxn>
                <a:cxn ang="0">
                  <a:pos x="T2" y="T3"/>
                </a:cxn>
                <a:cxn ang="0">
                  <a:pos x="T4" y="T5"/>
                </a:cxn>
                <a:cxn ang="0">
                  <a:pos x="T6" y="T7"/>
                </a:cxn>
              </a:cxnLst>
              <a:rect l="0" t="0" r="r" b="b"/>
              <a:pathLst>
                <a:path w="441" h="720">
                  <a:moveTo>
                    <a:pt x="0" y="720"/>
                  </a:moveTo>
                  <a:cubicBezTo>
                    <a:pt x="57" y="691"/>
                    <a:pt x="114" y="663"/>
                    <a:pt x="170" y="601"/>
                  </a:cubicBezTo>
                  <a:cubicBezTo>
                    <a:pt x="226" y="539"/>
                    <a:pt x="294" y="447"/>
                    <a:pt x="339" y="347"/>
                  </a:cubicBezTo>
                  <a:cubicBezTo>
                    <a:pt x="384" y="247"/>
                    <a:pt x="424" y="58"/>
                    <a:pt x="441" y="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97" name="Text Box 65">
              <a:extLst>
                <a:ext uri="{FF2B5EF4-FFF2-40B4-BE49-F238E27FC236}">
                  <a16:creationId xmlns:a16="http://schemas.microsoft.com/office/drawing/2014/main" id="{D920253F-AE85-4C1F-8362-06C1CA8D0321}"/>
                </a:ext>
              </a:extLst>
            </p:cNvPr>
            <p:cNvSpPr txBox="1">
              <a:spLocks noChangeArrowheads="1"/>
            </p:cNvSpPr>
            <p:nvPr/>
          </p:nvSpPr>
          <p:spPr bwMode="auto">
            <a:xfrm>
              <a:off x="1601" y="1661"/>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Times New Roman" panose="02020603050405020304" pitchFamily="18" charset="0"/>
                  <a:ea typeface="仿宋_GB2312" pitchFamily="49" charset="-122"/>
                </a:rPr>
                <a:t>改正性</a:t>
              </a:r>
            </a:p>
          </p:txBody>
        </p:sp>
        <p:sp>
          <p:nvSpPr>
            <p:cNvPr id="2962498" name="Freeform 66">
              <a:extLst>
                <a:ext uri="{FF2B5EF4-FFF2-40B4-BE49-F238E27FC236}">
                  <a16:creationId xmlns:a16="http://schemas.microsoft.com/office/drawing/2014/main" id="{141E7E1D-E65F-4820-BED1-38E1D5FAF9DA}"/>
                </a:ext>
              </a:extLst>
            </p:cNvPr>
            <p:cNvSpPr>
              <a:spLocks/>
            </p:cNvSpPr>
            <p:nvPr/>
          </p:nvSpPr>
          <p:spPr bwMode="auto">
            <a:xfrm>
              <a:off x="2211" y="1115"/>
              <a:ext cx="313" cy="703"/>
            </a:xfrm>
            <a:custGeom>
              <a:avLst/>
              <a:gdLst>
                <a:gd name="T0" fmla="*/ 0 w 296"/>
                <a:gd name="T1" fmla="*/ 0 h 711"/>
                <a:gd name="T2" fmla="*/ 42 w 296"/>
                <a:gd name="T3" fmla="*/ 237 h 711"/>
                <a:gd name="T4" fmla="*/ 110 w 296"/>
                <a:gd name="T5" fmla="*/ 483 h 711"/>
                <a:gd name="T6" fmla="*/ 296 w 296"/>
                <a:gd name="T7" fmla="*/ 711 h 711"/>
              </a:gdLst>
              <a:ahLst/>
              <a:cxnLst>
                <a:cxn ang="0">
                  <a:pos x="T0" y="T1"/>
                </a:cxn>
                <a:cxn ang="0">
                  <a:pos x="T2" y="T3"/>
                </a:cxn>
                <a:cxn ang="0">
                  <a:pos x="T4" y="T5"/>
                </a:cxn>
                <a:cxn ang="0">
                  <a:pos x="T6" y="T7"/>
                </a:cxn>
              </a:cxnLst>
              <a:rect l="0" t="0" r="r" b="b"/>
              <a:pathLst>
                <a:path w="296" h="711">
                  <a:moveTo>
                    <a:pt x="0" y="0"/>
                  </a:moveTo>
                  <a:cubicBezTo>
                    <a:pt x="12" y="78"/>
                    <a:pt x="24" y="157"/>
                    <a:pt x="42" y="237"/>
                  </a:cubicBezTo>
                  <a:cubicBezTo>
                    <a:pt x="60" y="317"/>
                    <a:pt x="68" y="404"/>
                    <a:pt x="110" y="483"/>
                  </a:cubicBezTo>
                  <a:cubicBezTo>
                    <a:pt x="152" y="562"/>
                    <a:pt x="265" y="673"/>
                    <a:pt x="296" y="711"/>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499" name="Text Box 67">
              <a:extLst>
                <a:ext uri="{FF2B5EF4-FFF2-40B4-BE49-F238E27FC236}">
                  <a16:creationId xmlns:a16="http://schemas.microsoft.com/office/drawing/2014/main" id="{CC9C1660-077A-4EC4-A8AE-36E56061AD3C}"/>
                </a:ext>
              </a:extLst>
            </p:cNvPr>
            <p:cNvSpPr txBox="1">
              <a:spLocks noChangeArrowheads="1"/>
            </p:cNvSpPr>
            <p:nvPr/>
          </p:nvSpPr>
          <p:spPr bwMode="auto">
            <a:xfrm>
              <a:off x="2229" y="118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不严重</a:t>
              </a:r>
            </a:p>
          </p:txBody>
        </p:sp>
        <p:sp>
          <p:nvSpPr>
            <p:cNvPr id="2962500" name="Text Box 68">
              <a:extLst>
                <a:ext uri="{FF2B5EF4-FFF2-40B4-BE49-F238E27FC236}">
                  <a16:creationId xmlns:a16="http://schemas.microsoft.com/office/drawing/2014/main" id="{2EF72AF4-C50D-4167-9D4D-412BFA1B5CBD}"/>
                </a:ext>
              </a:extLst>
            </p:cNvPr>
            <p:cNvSpPr txBox="1">
              <a:spLocks noChangeArrowheads="1"/>
            </p:cNvSpPr>
            <p:nvPr/>
          </p:nvSpPr>
          <p:spPr bwMode="auto">
            <a:xfrm>
              <a:off x="2458" y="814"/>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sym typeface="Symbol" panose="05050102010706020507" pitchFamily="18" charset="2"/>
                </a:rPr>
                <a:t></a:t>
              </a:r>
              <a:endParaRPr kumimoji="1" lang="en-US" altLang="zh-CN" sz="2800" b="1">
                <a:solidFill>
                  <a:schemeClr val="tx2"/>
                </a:solidFill>
                <a:latin typeface="Times New Roman" panose="02020603050405020304" pitchFamily="18" charset="0"/>
              </a:endParaRPr>
            </a:p>
          </p:txBody>
        </p:sp>
        <p:sp>
          <p:nvSpPr>
            <p:cNvPr id="2962501" name="Text Box 69">
              <a:extLst>
                <a:ext uri="{FF2B5EF4-FFF2-40B4-BE49-F238E27FC236}">
                  <a16:creationId xmlns:a16="http://schemas.microsoft.com/office/drawing/2014/main" id="{49B0DAF7-C990-4D6B-A462-DEFB011F3EE4}"/>
                </a:ext>
              </a:extLst>
            </p:cNvPr>
            <p:cNvSpPr txBox="1">
              <a:spLocks noChangeArrowheads="1"/>
            </p:cNvSpPr>
            <p:nvPr/>
          </p:nvSpPr>
          <p:spPr bwMode="auto">
            <a:xfrm>
              <a:off x="1478" y="195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tx2"/>
                  </a:solidFill>
                  <a:latin typeface="Times New Roman" panose="02020603050405020304" pitchFamily="18" charset="0"/>
                  <a:sym typeface="Symbol" panose="05050102010706020507" pitchFamily="18" charset="2"/>
                </a:rPr>
                <a:t></a:t>
              </a:r>
              <a:endParaRPr kumimoji="1" lang="en-US" altLang="zh-CN" sz="2800" b="1" dirty="0">
                <a:solidFill>
                  <a:schemeClr val="tx2"/>
                </a:solidFill>
                <a:latin typeface="Times New Roman" panose="02020603050405020304" pitchFamily="18" charset="0"/>
              </a:endParaRPr>
            </a:p>
          </p:txBody>
        </p:sp>
        <p:sp>
          <p:nvSpPr>
            <p:cNvPr id="2962502" name="Text Box 70">
              <a:extLst>
                <a:ext uri="{FF2B5EF4-FFF2-40B4-BE49-F238E27FC236}">
                  <a16:creationId xmlns:a16="http://schemas.microsoft.com/office/drawing/2014/main" id="{AA66CB96-EDB7-4D8F-BA6E-E14587F751BA}"/>
                </a:ext>
              </a:extLst>
            </p:cNvPr>
            <p:cNvSpPr txBox="1">
              <a:spLocks noChangeArrowheads="1"/>
            </p:cNvSpPr>
            <p:nvPr/>
          </p:nvSpPr>
          <p:spPr bwMode="auto">
            <a:xfrm>
              <a:off x="1046" y="224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sym typeface="Symbol" panose="05050102010706020507" pitchFamily="18" charset="2"/>
                </a:rPr>
                <a:t></a:t>
              </a:r>
              <a:endParaRPr kumimoji="1" lang="en-US" altLang="zh-CN" sz="2800" b="1">
                <a:solidFill>
                  <a:schemeClr val="tx2"/>
                </a:solidFill>
                <a:latin typeface="Times New Roman" panose="02020603050405020304" pitchFamily="18" charset="0"/>
              </a:endParaRPr>
            </a:p>
          </p:txBody>
        </p:sp>
        <p:sp>
          <p:nvSpPr>
            <p:cNvPr id="2962503" name="Text Box 71">
              <a:extLst>
                <a:ext uri="{FF2B5EF4-FFF2-40B4-BE49-F238E27FC236}">
                  <a16:creationId xmlns:a16="http://schemas.microsoft.com/office/drawing/2014/main" id="{4ECBE3D8-88DE-44F8-A2E9-B840DA33125D}"/>
                </a:ext>
              </a:extLst>
            </p:cNvPr>
            <p:cNvSpPr txBox="1">
              <a:spLocks noChangeArrowheads="1"/>
            </p:cNvSpPr>
            <p:nvPr/>
          </p:nvSpPr>
          <p:spPr bwMode="auto">
            <a:xfrm>
              <a:off x="1224" y="3400"/>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chemeClr val="tx2"/>
                  </a:solidFill>
                  <a:latin typeface="Times New Roman" panose="02020603050405020304" pitchFamily="18" charset="0"/>
                  <a:sym typeface="Symbol" panose="05050102010706020507" pitchFamily="18" charset="2"/>
                </a:rPr>
                <a:t></a:t>
              </a:r>
              <a:endParaRPr kumimoji="1" lang="en-US" altLang="zh-CN" sz="2800" b="1">
                <a:solidFill>
                  <a:schemeClr val="tx2"/>
                </a:solidFill>
                <a:latin typeface="Times New Roman" panose="02020603050405020304" pitchFamily="18" charset="0"/>
              </a:endParaRPr>
            </a:p>
          </p:txBody>
        </p:sp>
        <p:sp>
          <p:nvSpPr>
            <p:cNvPr id="2962505" name="Text Box 73">
              <a:extLst>
                <a:ext uri="{FF2B5EF4-FFF2-40B4-BE49-F238E27FC236}">
                  <a16:creationId xmlns:a16="http://schemas.microsoft.com/office/drawing/2014/main" id="{31B2455A-FF9B-4BA3-A28D-AFA2C071D82A}"/>
                </a:ext>
              </a:extLst>
            </p:cNvPr>
            <p:cNvSpPr txBox="1">
              <a:spLocks noChangeArrowheads="1"/>
            </p:cNvSpPr>
            <p:nvPr/>
          </p:nvSpPr>
          <p:spPr bwMode="auto">
            <a:xfrm>
              <a:off x="374" y="2400"/>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完善性</a:t>
              </a:r>
            </a:p>
          </p:txBody>
        </p:sp>
        <p:sp>
          <p:nvSpPr>
            <p:cNvPr id="2962506" name="Text Box 74">
              <a:extLst>
                <a:ext uri="{FF2B5EF4-FFF2-40B4-BE49-F238E27FC236}">
                  <a16:creationId xmlns:a16="http://schemas.microsoft.com/office/drawing/2014/main" id="{A997BED6-C363-45AB-ADEF-12A520ACB7A9}"/>
                </a:ext>
              </a:extLst>
            </p:cNvPr>
            <p:cNvSpPr txBox="1">
              <a:spLocks noChangeArrowheads="1"/>
            </p:cNvSpPr>
            <p:nvPr/>
          </p:nvSpPr>
          <p:spPr bwMode="auto">
            <a:xfrm>
              <a:off x="1426" y="239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适应性</a:t>
              </a:r>
            </a:p>
          </p:txBody>
        </p:sp>
        <p:sp>
          <p:nvSpPr>
            <p:cNvPr id="2962507" name="Freeform 75">
              <a:extLst>
                <a:ext uri="{FF2B5EF4-FFF2-40B4-BE49-F238E27FC236}">
                  <a16:creationId xmlns:a16="http://schemas.microsoft.com/office/drawing/2014/main" id="{8337E2E9-F49E-47A4-8DAB-9A8E8C405CBE}"/>
                </a:ext>
              </a:extLst>
            </p:cNvPr>
            <p:cNvSpPr>
              <a:spLocks/>
            </p:cNvSpPr>
            <p:nvPr/>
          </p:nvSpPr>
          <p:spPr bwMode="auto">
            <a:xfrm>
              <a:off x="923" y="3377"/>
              <a:ext cx="119" cy="407"/>
            </a:xfrm>
            <a:custGeom>
              <a:avLst/>
              <a:gdLst>
                <a:gd name="T0" fmla="*/ 119 w 119"/>
                <a:gd name="T1" fmla="*/ 0 h 390"/>
                <a:gd name="T2" fmla="*/ 51 w 119"/>
                <a:gd name="T3" fmla="*/ 110 h 390"/>
                <a:gd name="T4" fmla="*/ 9 w 119"/>
                <a:gd name="T5" fmla="*/ 271 h 390"/>
                <a:gd name="T6" fmla="*/ 0 w 119"/>
                <a:gd name="T7" fmla="*/ 390 h 390"/>
              </a:gdLst>
              <a:ahLst/>
              <a:cxnLst>
                <a:cxn ang="0">
                  <a:pos x="T0" y="T1"/>
                </a:cxn>
                <a:cxn ang="0">
                  <a:pos x="T2" y="T3"/>
                </a:cxn>
                <a:cxn ang="0">
                  <a:pos x="T4" y="T5"/>
                </a:cxn>
                <a:cxn ang="0">
                  <a:pos x="T6" y="T7"/>
                </a:cxn>
              </a:cxnLst>
              <a:rect l="0" t="0" r="r" b="b"/>
              <a:pathLst>
                <a:path w="119" h="390">
                  <a:moveTo>
                    <a:pt x="119" y="0"/>
                  </a:moveTo>
                  <a:cubicBezTo>
                    <a:pt x="94" y="32"/>
                    <a:pt x="69" y="65"/>
                    <a:pt x="51" y="110"/>
                  </a:cubicBezTo>
                  <a:cubicBezTo>
                    <a:pt x="33" y="155"/>
                    <a:pt x="18" y="224"/>
                    <a:pt x="9" y="271"/>
                  </a:cubicBezTo>
                  <a:cubicBezTo>
                    <a:pt x="0" y="318"/>
                    <a:pt x="1" y="370"/>
                    <a:pt x="0" y="39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08" name="Freeform 76">
              <a:extLst>
                <a:ext uri="{FF2B5EF4-FFF2-40B4-BE49-F238E27FC236}">
                  <a16:creationId xmlns:a16="http://schemas.microsoft.com/office/drawing/2014/main" id="{46D8CDE9-5275-4F19-B8B1-A06F7148424A}"/>
                </a:ext>
              </a:extLst>
            </p:cNvPr>
            <p:cNvSpPr>
              <a:spLocks/>
            </p:cNvSpPr>
            <p:nvPr/>
          </p:nvSpPr>
          <p:spPr bwMode="auto">
            <a:xfrm>
              <a:off x="1499" y="3249"/>
              <a:ext cx="1025" cy="246"/>
            </a:xfrm>
            <a:custGeom>
              <a:avLst/>
              <a:gdLst>
                <a:gd name="T0" fmla="*/ 0 w 1025"/>
                <a:gd name="T1" fmla="*/ 0 h 288"/>
                <a:gd name="T2" fmla="*/ 297 w 1025"/>
                <a:gd name="T3" fmla="*/ 26 h 288"/>
                <a:gd name="T4" fmla="*/ 704 w 1025"/>
                <a:gd name="T5" fmla="*/ 144 h 288"/>
                <a:gd name="T6" fmla="*/ 1025 w 1025"/>
                <a:gd name="T7" fmla="*/ 288 h 288"/>
              </a:gdLst>
              <a:ahLst/>
              <a:cxnLst>
                <a:cxn ang="0">
                  <a:pos x="T0" y="T1"/>
                </a:cxn>
                <a:cxn ang="0">
                  <a:pos x="T2" y="T3"/>
                </a:cxn>
                <a:cxn ang="0">
                  <a:pos x="T4" y="T5"/>
                </a:cxn>
                <a:cxn ang="0">
                  <a:pos x="T6" y="T7"/>
                </a:cxn>
              </a:cxnLst>
              <a:rect l="0" t="0" r="r" b="b"/>
              <a:pathLst>
                <a:path w="1025" h="288">
                  <a:moveTo>
                    <a:pt x="0" y="0"/>
                  </a:moveTo>
                  <a:cubicBezTo>
                    <a:pt x="90" y="1"/>
                    <a:pt x="180" y="2"/>
                    <a:pt x="297" y="26"/>
                  </a:cubicBezTo>
                  <a:cubicBezTo>
                    <a:pt x="414" y="50"/>
                    <a:pt x="583" y="100"/>
                    <a:pt x="704" y="144"/>
                  </a:cubicBezTo>
                  <a:cubicBezTo>
                    <a:pt x="825" y="188"/>
                    <a:pt x="972" y="264"/>
                    <a:pt x="1025" y="288"/>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09" name="Text Box 77">
              <a:extLst>
                <a:ext uri="{FF2B5EF4-FFF2-40B4-BE49-F238E27FC236}">
                  <a16:creationId xmlns:a16="http://schemas.microsoft.com/office/drawing/2014/main" id="{C70286D9-63D8-496F-A624-7F1A671F06BF}"/>
                </a:ext>
              </a:extLst>
            </p:cNvPr>
            <p:cNvSpPr txBox="1">
              <a:spLocks noChangeArrowheads="1"/>
            </p:cNvSpPr>
            <p:nvPr/>
          </p:nvSpPr>
          <p:spPr bwMode="auto">
            <a:xfrm>
              <a:off x="698" y="3344"/>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低</a:t>
              </a:r>
            </a:p>
          </p:txBody>
        </p:sp>
        <p:sp>
          <p:nvSpPr>
            <p:cNvPr id="2962510" name="Text Box 78">
              <a:extLst>
                <a:ext uri="{FF2B5EF4-FFF2-40B4-BE49-F238E27FC236}">
                  <a16:creationId xmlns:a16="http://schemas.microsoft.com/office/drawing/2014/main" id="{42F61970-3638-4898-9F59-5A53174CDE37}"/>
                </a:ext>
              </a:extLst>
            </p:cNvPr>
            <p:cNvSpPr txBox="1">
              <a:spLocks noChangeArrowheads="1"/>
            </p:cNvSpPr>
            <p:nvPr/>
          </p:nvSpPr>
          <p:spPr bwMode="auto">
            <a:xfrm>
              <a:off x="1751" y="3314"/>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高</a:t>
              </a:r>
            </a:p>
          </p:txBody>
        </p:sp>
        <p:sp>
          <p:nvSpPr>
            <p:cNvPr id="2962511" name="Freeform 79">
              <a:extLst>
                <a:ext uri="{FF2B5EF4-FFF2-40B4-BE49-F238E27FC236}">
                  <a16:creationId xmlns:a16="http://schemas.microsoft.com/office/drawing/2014/main" id="{F0B63483-247E-46B3-872B-2BE6C34D932E}"/>
                </a:ext>
              </a:extLst>
            </p:cNvPr>
            <p:cNvSpPr>
              <a:spLocks/>
            </p:cNvSpPr>
            <p:nvPr/>
          </p:nvSpPr>
          <p:spPr bwMode="auto">
            <a:xfrm>
              <a:off x="2524" y="2225"/>
              <a:ext cx="136" cy="389"/>
            </a:xfrm>
            <a:custGeom>
              <a:avLst/>
              <a:gdLst>
                <a:gd name="T0" fmla="*/ 136 w 136"/>
                <a:gd name="T1" fmla="*/ 0 h 389"/>
                <a:gd name="T2" fmla="*/ 51 w 136"/>
                <a:gd name="T3" fmla="*/ 127 h 389"/>
                <a:gd name="T4" fmla="*/ 9 w 136"/>
                <a:gd name="T5" fmla="*/ 279 h 389"/>
                <a:gd name="T6" fmla="*/ 0 w 136"/>
                <a:gd name="T7" fmla="*/ 389 h 389"/>
              </a:gdLst>
              <a:ahLst/>
              <a:cxnLst>
                <a:cxn ang="0">
                  <a:pos x="T0" y="T1"/>
                </a:cxn>
                <a:cxn ang="0">
                  <a:pos x="T2" y="T3"/>
                </a:cxn>
                <a:cxn ang="0">
                  <a:pos x="T4" y="T5"/>
                </a:cxn>
                <a:cxn ang="0">
                  <a:pos x="T6" y="T7"/>
                </a:cxn>
              </a:cxnLst>
              <a:rect l="0" t="0" r="r" b="b"/>
              <a:pathLst>
                <a:path w="136" h="389">
                  <a:moveTo>
                    <a:pt x="136" y="0"/>
                  </a:moveTo>
                  <a:cubicBezTo>
                    <a:pt x="104" y="40"/>
                    <a:pt x="72" y="81"/>
                    <a:pt x="51" y="127"/>
                  </a:cubicBezTo>
                  <a:cubicBezTo>
                    <a:pt x="30" y="173"/>
                    <a:pt x="17" y="235"/>
                    <a:pt x="9" y="279"/>
                  </a:cubicBezTo>
                  <a:cubicBezTo>
                    <a:pt x="1" y="323"/>
                    <a:pt x="1" y="371"/>
                    <a:pt x="0" y="389"/>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12" name="Freeform 80">
              <a:extLst>
                <a:ext uri="{FF2B5EF4-FFF2-40B4-BE49-F238E27FC236}">
                  <a16:creationId xmlns:a16="http://schemas.microsoft.com/office/drawing/2014/main" id="{F90653ED-A081-49D3-BE49-33C2F07D843C}"/>
                </a:ext>
              </a:extLst>
            </p:cNvPr>
            <p:cNvSpPr>
              <a:spLocks/>
            </p:cNvSpPr>
            <p:nvPr/>
          </p:nvSpPr>
          <p:spPr bwMode="auto">
            <a:xfrm>
              <a:off x="2982" y="2411"/>
              <a:ext cx="913" cy="1109"/>
            </a:xfrm>
            <a:custGeom>
              <a:avLst/>
              <a:gdLst>
                <a:gd name="T0" fmla="*/ 0 w 913"/>
                <a:gd name="T1" fmla="*/ 1016 h 1016"/>
                <a:gd name="T2" fmla="*/ 313 w 913"/>
                <a:gd name="T3" fmla="*/ 855 h 1016"/>
                <a:gd name="T4" fmla="*/ 610 w 913"/>
                <a:gd name="T5" fmla="*/ 584 h 1016"/>
                <a:gd name="T6" fmla="*/ 864 w 913"/>
                <a:gd name="T7" fmla="*/ 144 h 1016"/>
                <a:gd name="T8" fmla="*/ 906 w 913"/>
                <a:gd name="T9" fmla="*/ 0 h 1016"/>
              </a:gdLst>
              <a:ahLst/>
              <a:cxnLst>
                <a:cxn ang="0">
                  <a:pos x="T0" y="T1"/>
                </a:cxn>
                <a:cxn ang="0">
                  <a:pos x="T2" y="T3"/>
                </a:cxn>
                <a:cxn ang="0">
                  <a:pos x="T4" y="T5"/>
                </a:cxn>
                <a:cxn ang="0">
                  <a:pos x="T6" y="T7"/>
                </a:cxn>
                <a:cxn ang="0">
                  <a:pos x="T8" y="T9"/>
                </a:cxn>
              </a:cxnLst>
              <a:rect l="0" t="0" r="r" b="b"/>
              <a:pathLst>
                <a:path w="913" h="1016">
                  <a:moveTo>
                    <a:pt x="0" y="1016"/>
                  </a:moveTo>
                  <a:cubicBezTo>
                    <a:pt x="105" y="971"/>
                    <a:pt x="211" y="927"/>
                    <a:pt x="313" y="855"/>
                  </a:cubicBezTo>
                  <a:cubicBezTo>
                    <a:pt x="415" y="783"/>
                    <a:pt x="518" y="702"/>
                    <a:pt x="610" y="584"/>
                  </a:cubicBezTo>
                  <a:cubicBezTo>
                    <a:pt x="702" y="466"/>
                    <a:pt x="815" y="241"/>
                    <a:pt x="864" y="144"/>
                  </a:cubicBezTo>
                  <a:cubicBezTo>
                    <a:pt x="913" y="47"/>
                    <a:pt x="899" y="24"/>
                    <a:pt x="906" y="0"/>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962474" name="Group 42">
              <a:extLst>
                <a:ext uri="{FF2B5EF4-FFF2-40B4-BE49-F238E27FC236}">
                  <a16:creationId xmlns:a16="http://schemas.microsoft.com/office/drawing/2014/main" id="{A4620C8F-CE07-4667-8388-7F2AEAC937F9}"/>
                </a:ext>
              </a:extLst>
            </p:cNvPr>
            <p:cNvGrpSpPr>
              <a:grpSpLocks/>
            </p:cNvGrpSpPr>
            <p:nvPr/>
          </p:nvGrpSpPr>
          <p:grpSpPr bwMode="auto">
            <a:xfrm>
              <a:off x="2465" y="3352"/>
              <a:ext cx="636" cy="626"/>
              <a:chOff x="995" y="1072"/>
              <a:chExt cx="636" cy="626"/>
            </a:xfrm>
          </p:grpSpPr>
          <p:sp>
            <p:nvSpPr>
              <p:cNvPr id="2962475" name="Oval 43">
                <a:extLst>
                  <a:ext uri="{FF2B5EF4-FFF2-40B4-BE49-F238E27FC236}">
                    <a16:creationId xmlns:a16="http://schemas.microsoft.com/office/drawing/2014/main" id="{0FC9169F-3EE4-47B8-9955-A90468593C40}"/>
                  </a:ext>
                </a:extLst>
              </p:cNvPr>
              <p:cNvSpPr>
                <a:spLocks noChangeArrowheads="1"/>
              </p:cNvSpPr>
              <p:nvPr/>
            </p:nvSpPr>
            <p:spPr bwMode="auto">
              <a:xfrm>
                <a:off x="995" y="1072"/>
                <a:ext cx="636" cy="626"/>
              </a:xfrm>
              <a:prstGeom prst="ellipse">
                <a:avLst/>
              </a:prstGeom>
              <a:solidFill>
                <a:srgbClr val="FFC0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62476" name="Text Box 44">
                <a:extLst>
                  <a:ext uri="{FF2B5EF4-FFF2-40B4-BE49-F238E27FC236}">
                    <a16:creationId xmlns:a16="http://schemas.microsoft.com/office/drawing/2014/main" id="{259C1E62-5377-4BBF-9DCB-9B72ABF738A9}"/>
                  </a:ext>
                </a:extLst>
              </p:cNvPr>
              <p:cNvSpPr txBox="1">
                <a:spLocks noChangeArrowheads="1"/>
              </p:cNvSpPr>
              <p:nvPr/>
            </p:nvSpPr>
            <p:spPr bwMode="auto">
              <a:xfrm>
                <a:off x="1014" y="1101"/>
                <a:ext cx="59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latin typeface="Times New Roman" panose="02020603050405020304" pitchFamily="18" charset="0"/>
                    <a:ea typeface="仿宋_GB2312" pitchFamily="49" charset="-122"/>
                  </a:rPr>
                  <a:t>开始</a:t>
                </a:r>
              </a:p>
              <a:p>
                <a:pPr algn="ctr">
                  <a:lnSpc>
                    <a:spcPct val="90000"/>
                  </a:lnSpc>
                </a:pPr>
                <a:r>
                  <a:rPr kumimoji="1" lang="zh-CN" altLang="en-US" sz="2000" b="1">
                    <a:latin typeface="Times New Roman" panose="02020603050405020304" pitchFamily="18" charset="0"/>
                    <a:ea typeface="仿宋_GB2312" pitchFamily="49" charset="-122"/>
                  </a:rPr>
                  <a:t>问题分</a:t>
                </a:r>
              </a:p>
              <a:p>
                <a:pPr algn="ctr">
                  <a:lnSpc>
                    <a:spcPct val="90000"/>
                  </a:lnSpc>
                </a:pPr>
                <a:r>
                  <a:rPr kumimoji="1" lang="zh-CN" altLang="en-US" sz="2000" b="1">
                    <a:latin typeface="Times New Roman" panose="02020603050405020304" pitchFamily="18" charset="0"/>
                    <a:ea typeface="仿宋_GB2312" pitchFamily="49" charset="-122"/>
                  </a:rPr>
                  <a:t>析</a:t>
                </a:r>
              </a:p>
            </p:txBody>
          </p:sp>
        </p:grpSp>
        <p:sp>
          <p:nvSpPr>
            <p:cNvPr id="2962513" name="Text Box 81">
              <a:extLst>
                <a:ext uri="{FF2B5EF4-FFF2-40B4-BE49-F238E27FC236}">
                  <a16:creationId xmlns:a16="http://schemas.microsoft.com/office/drawing/2014/main" id="{B8EB0286-6435-405D-BFB6-54D6F28E1BD7}"/>
                </a:ext>
              </a:extLst>
            </p:cNvPr>
            <p:cNvSpPr txBox="1">
              <a:spLocks noChangeArrowheads="1"/>
            </p:cNvSpPr>
            <p:nvPr/>
          </p:nvSpPr>
          <p:spPr bwMode="auto">
            <a:xfrm>
              <a:off x="3317" y="3253"/>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人员安排</a:t>
              </a:r>
            </a:p>
          </p:txBody>
        </p:sp>
        <p:sp>
          <p:nvSpPr>
            <p:cNvPr id="2962514" name="Freeform 82">
              <a:extLst>
                <a:ext uri="{FF2B5EF4-FFF2-40B4-BE49-F238E27FC236}">
                  <a16:creationId xmlns:a16="http://schemas.microsoft.com/office/drawing/2014/main" id="{3D89C514-4E7C-45C8-BF4F-A08FF3D6FA52}"/>
                </a:ext>
              </a:extLst>
            </p:cNvPr>
            <p:cNvSpPr>
              <a:spLocks/>
            </p:cNvSpPr>
            <p:nvPr/>
          </p:nvSpPr>
          <p:spPr bwMode="auto">
            <a:xfrm>
              <a:off x="4041" y="2436"/>
              <a:ext cx="220" cy="517"/>
            </a:xfrm>
            <a:custGeom>
              <a:avLst/>
              <a:gdLst>
                <a:gd name="T0" fmla="*/ 0 w 220"/>
                <a:gd name="T1" fmla="*/ 0 h 508"/>
                <a:gd name="T2" fmla="*/ 42 w 220"/>
                <a:gd name="T3" fmla="*/ 211 h 508"/>
                <a:gd name="T4" fmla="*/ 169 w 220"/>
                <a:gd name="T5" fmla="*/ 440 h 508"/>
                <a:gd name="T6" fmla="*/ 220 w 220"/>
                <a:gd name="T7" fmla="*/ 508 h 508"/>
              </a:gdLst>
              <a:ahLst/>
              <a:cxnLst>
                <a:cxn ang="0">
                  <a:pos x="T0" y="T1"/>
                </a:cxn>
                <a:cxn ang="0">
                  <a:pos x="T2" y="T3"/>
                </a:cxn>
                <a:cxn ang="0">
                  <a:pos x="T4" y="T5"/>
                </a:cxn>
                <a:cxn ang="0">
                  <a:pos x="T6" y="T7"/>
                </a:cxn>
              </a:cxnLst>
              <a:rect l="0" t="0" r="r" b="b"/>
              <a:pathLst>
                <a:path w="220" h="508">
                  <a:moveTo>
                    <a:pt x="0" y="0"/>
                  </a:moveTo>
                  <a:cubicBezTo>
                    <a:pt x="7" y="69"/>
                    <a:pt x="14" y="138"/>
                    <a:pt x="42" y="211"/>
                  </a:cubicBezTo>
                  <a:cubicBezTo>
                    <a:pt x="70" y="284"/>
                    <a:pt x="139" y="391"/>
                    <a:pt x="169" y="440"/>
                  </a:cubicBezTo>
                  <a:cubicBezTo>
                    <a:pt x="199" y="489"/>
                    <a:pt x="212" y="497"/>
                    <a:pt x="220" y="508"/>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15" name="Text Box 83">
              <a:extLst>
                <a:ext uri="{FF2B5EF4-FFF2-40B4-BE49-F238E27FC236}">
                  <a16:creationId xmlns:a16="http://schemas.microsoft.com/office/drawing/2014/main" id="{14C1C154-ED3A-4B5B-B037-6B5C5CE0D219}"/>
                </a:ext>
              </a:extLst>
            </p:cNvPr>
            <p:cNvSpPr txBox="1">
              <a:spLocks noChangeArrowheads="1"/>
            </p:cNvSpPr>
            <p:nvPr/>
          </p:nvSpPr>
          <p:spPr bwMode="auto">
            <a:xfrm>
              <a:off x="4079" y="2466"/>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修改过的软件</a:t>
              </a:r>
            </a:p>
          </p:txBody>
        </p:sp>
        <p:sp>
          <p:nvSpPr>
            <p:cNvPr id="2962516" name="Text Box 84">
              <a:extLst>
                <a:ext uri="{FF2B5EF4-FFF2-40B4-BE49-F238E27FC236}">
                  <a16:creationId xmlns:a16="http://schemas.microsoft.com/office/drawing/2014/main" id="{C4F73A1C-7082-4234-AE70-7D92D42E11F7}"/>
                </a:ext>
              </a:extLst>
            </p:cNvPr>
            <p:cNvSpPr txBox="1">
              <a:spLocks noChangeArrowheads="1"/>
            </p:cNvSpPr>
            <p:nvPr/>
          </p:nvSpPr>
          <p:spPr bwMode="auto">
            <a:xfrm>
              <a:off x="3952" y="3526"/>
              <a:ext cx="108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Times New Roman" panose="02020603050405020304" pitchFamily="18" charset="0"/>
                  <a:ea typeface="仿宋_GB2312" pitchFamily="49" charset="-122"/>
                </a:rPr>
                <a:t>通过并交付</a:t>
              </a:r>
            </a:p>
            <a:p>
              <a:r>
                <a:rPr kumimoji="1" lang="zh-CN" altLang="en-US" sz="2000" b="1">
                  <a:latin typeface="Times New Roman" panose="02020603050405020304" pitchFamily="18" charset="0"/>
                  <a:ea typeface="仿宋_GB2312" pitchFamily="49" charset="-122"/>
                </a:rPr>
                <a:t>    使用的软件</a:t>
              </a:r>
            </a:p>
          </p:txBody>
        </p:sp>
        <p:sp>
          <p:nvSpPr>
            <p:cNvPr id="2962517" name="Freeform 85">
              <a:extLst>
                <a:ext uri="{FF2B5EF4-FFF2-40B4-BE49-F238E27FC236}">
                  <a16:creationId xmlns:a16="http://schemas.microsoft.com/office/drawing/2014/main" id="{4D4B2E52-5DA5-44C8-B1EA-CAD3D7965D3C}"/>
                </a:ext>
              </a:extLst>
            </p:cNvPr>
            <p:cNvSpPr>
              <a:spLocks/>
            </p:cNvSpPr>
            <p:nvPr/>
          </p:nvSpPr>
          <p:spPr bwMode="auto">
            <a:xfrm>
              <a:off x="4693" y="3427"/>
              <a:ext cx="830" cy="305"/>
            </a:xfrm>
            <a:custGeom>
              <a:avLst/>
              <a:gdLst>
                <a:gd name="T0" fmla="*/ 0 w 830"/>
                <a:gd name="T1" fmla="*/ 0 h 305"/>
                <a:gd name="T2" fmla="*/ 195 w 830"/>
                <a:gd name="T3" fmla="*/ 161 h 305"/>
                <a:gd name="T4" fmla="*/ 576 w 830"/>
                <a:gd name="T5" fmla="*/ 280 h 305"/>
                <a:gd name="T6" fmla="*/ 830 w 830"/>
                <a:gd name="T7" fmla="*/ 305 h 305"/>
              </a:gdLst>
              <a:ahLst/>
              <a:cxnLst>
                <a:cxn ang="0">
                  <a:pos x="T0" y="T1"/>
                </a:cxn>
                <a:cxn ang="0">
                  <a:pos x="T2" y="T3"/>
                </a:cxn>
                <a:cxn ang="0">
                  <a:pos x="T4" y="T5"/>
                </a:cxn>
                <a:cxn ang="0">
                  <a:pos x="T6" y="T7"/>
                </a:cxn>
              </a:cxnLst>
              <a:rect l="0" t="0" r="r" b="b"/>
              <a:pathLst>
                <a:path w="830" h="305">
                  <a:moveTo>
                    <a:pt x="0" y="0"/>
                  </a:moveTo>
                  <a:cubicBezTo>
                    <a:pt x="49" y="57"/>
                    <a:pt x="99" y="114"/>
                    <a:pt x="195" y="161"/>
                  </a:cubicBezTo>
                  <a:cubicBezTo>
                    <a:pt x="291" y="208"/>
                    <a:pt x="470" y="256"/>
                    <a:pt x="576" y="280"/>
                  </a:cubicBezTo>
                  <a:cubicBezTo>
                    <a:pt x="682" y="304"/>
                    <a:pt x="788" y="301"/>
                    <a:pt x="830" y="305"/>
                  </a:cubicBezTo>
                </a:path>
              </a:pathLst>
            </a:custGeom>
            <a:noFill/>
            <a:ln w="22225" cap="flat" cmpd="sng">
              <a:solidFill>
                <a:schemeClr val="tx1"/>
              </a:solidFill>
              <a:prstDash val="solid"/>
              <a:miter lim="800000"/>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18" name="Text Box 86">
              <a:extLst>
                <a:ext uri="{FF2B5EF4-FFF2-40B4-BE49-F238E27FC236}">
                  <a16:creationId xmlns:a16="http://schemas.microsoft.com/office/drawing/2014/main" id="{21556E50-4FC4-41B0-B665-57E2B8B3A149}"/>
                </a:ext>
              </a:extLst>
            </p:cNvPr>
            <p:cNvSpPr txBox="1">
              <a:spLocks noChangeArrowheads="1"/>
            </p:cNvSpPr>
            <p:nvPr/>
          </p:nvSpPr>
          <p:spPr bwMode="auto">
            <a:xfrm>
              <a:off x="4221" y="1333"/>
              <a:ext cx="10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latin typeface="Times New Roman" panose="02020603050405020304" pitchFamily="18" charset="0"/>
                  <a:ea typeface="仿宋_GB2312" pitchFamily="49" charset="-122"/>
                </a:rPr>
                <a:t>理解程序</a:t>
              </a:r>
            </a:p>
            <a:p>
              <a:pPr>
                <a:lnSpc>
                  <a:spcPct val="90000"/>
                </a:lnSpc>
              </a:pPr>
              <a:r>
                <a:rPr kumimoji="1" lang="zh-CN" altLang="en-US" sz="2000" b="1">
                  <a:latin typeface="Times New Roman" panose="02020603050405020304" pitchFamily="18" charset="0"/>
                  <a:ea typeface="仿宋_GB2312" pitchFamily="49" charset="-122"/>
                </a:rPr>
                <a:t>    分析原设计</a:t>
              </a:r>
            </a:p>
          </p:txBody>
        </p:sp>
        <p:sp>
          <p:nvSpPr>
            <p:cNvPr id="2962519" name="Text Box 87">
              <a:extLst>
                <a:ext uri="{FF2B5EF4-FFF2-40B4-BE49-F238E27FC236}">
                  <a16:creationId xmlns:a16="http://schemas.microsoft.com/office/drawing/2014/main" id="{63BB99C7-C72D-480C-A1D6-8E78AB5F087E}"/>
                </a:ext>
              </a:extLst>
            </p:cNvPr>
            <p:cNvSpPr txBox="1">
              <a:spLocks noChangeArrowheads="1"/>
            </p:cNvSpPr>
            <p:nvPr/>
          </p:nvSpPr>
          <p:spPr bwMode="auto">
            <a:xfrm>
              <a:off x="4546" y="1760"/>
              <a:ext cx="9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latin typeface="Times New Roman" panose="02020603050405020304" pitchFamily="18" charset="0"/>
                  <a:ea typeface="仿宋_GB2312" pitchFamily="49" charset="-122"/>
                </a:rPr>
                <a:t>安排计划</a:t>
              </a:r>
            </a:p>
            <a:p>
              <a:pPr>
                <a:lnSpc>
                  <a:spcPct val="90000"/>
                </a:lnSpc>
              </a:pPr>
              <a:r>
                <a:rPr kumimoji="1" lang="zh-CN" altLang="en-US" sz="2000" b="1">
                  <a:latin typeface="Times New Roman" panose="02020603050405020304" pitchFamily="18" charset="0"/>
                  <a:ea typeface="仿宋_GB2312" pitchFamily="49" charset="-122"/>
                </a:rPr>
                <a:t>    修改程序</a:t>
              </a:r>
            </a:p>
          </p:txBody>
        </p:sp>
        <p:sp>
          <p:nvSpPr>
            <p:cNvPr id="2962520" name="Text Box 88">
              <a:extLst>
                <a:ext uri="{FF2B5EF4-FFF2-40B4-BE49-F238E27FC236}">
                  <a16:creationId xmlns:a16="http://schemas.microsoft.com/office/drawing/2014/main" id="{4F56C4BE-459B-46FA-82D4-7540B555B5A6}"/>
                </a:ext>
              </a:extLst>
            </p:cNvPr>
            <p:cNvSpPr txBox="1">
              <a:spLocks noChangeArrowheads="1"/>
            </p:cNvSpPr>
            <p:nvPr/>
          </p:nvSpPr>
          <p:spPr bwMode="auto">
            <a:xfrm>
              <a:off x="4506" y="2211"/>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2000" b="1">
                  <a:latin typeface="Times New Roman" panose="02020603050405020304" pitchFamily="18" charset="0"/>
                  <a:ea typeface="仿宋_GB2312" pitchFamily="49" charset="-122"/>
                </a:rPr>
                <a:t>测试程序</a:t>
              </a:r>
            </a:p>
          </p:txBody>
        </p:sp>
        <p:sp>
          <p:nvSpPr>
            <p:cNvPr id="2962521" name="Line 89">
              <a:extLst>
                <a:ext uri="{FF2B5EF4-FFF2-40B4-BE49-F238E27FC236}">
                  <a16:creationId xmlns:a16="http://schemas.microsoft.com/office/drawing/2014/main" id="{CB9751A8-7423-4385-ACC9-893251350F2E}"/>
                </a:ext>
              </a:extLst>
            </p:cNvPr>
            <p:cNvSpPr>
              <a:spLocks noChangeShapeType="1"/>
            </p:cNvSpPr>
            <p:nvPr/>
          </p:nvSpPr>
          <p:spPr bwMode="auto">
            <a:xfrm flipV="1">
              <a:off x="4135" y="1610"/>
              <a:ext cx="236" cy="236"/>
            </a:xfrm>
            <a:prstGeom prst="line">
              <a:avLst/>
            </a:prstGeom>
            <a:noFill/>
            <a:ln w="22225">
              <a:solidFill>
                <a:srgbClr val="FFC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22" name="Line 90">
              <a:extLst>
                <a:ext uri="{FF2B5EF4-FFF2-40B4-BE49-F238E27FC236}">
                  <a16:creationId xmlns:a16="http://schemas.microsoft.com/office/drawing/2014/main" id="{F18E87F2-360C-4F75-A33E-A10ED1115A2D}"/>
                </a:ext>
              </a:extLst>
            </p:cNvPr>
            <p:cNvSpPr>
              <a:spLocks noChangeShapeType="1"/>
            </p:cNvSpPr>
            <p:nvPr/>
          </p:nvSpPr>
          <p:spPr bwMode="auto">
            <a:xfrm flipV="1">
              <a:off x="4274" y="1977"/>
              <a:ext cx="350" cy="61"/>
            </a:xfrm>
            <a:prstGeom prst="line">
              <a:avLst/>
            </a:prstGeom>
            <a:noFill/>
            <a:ln w="22225">
              <a:solidFill>
                <a:srgbClr val="FFC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62523" name="Line 91">
              <a:extLst>
                <a:ext uri="{FF2B5EF4-FFF2-40B4-BE49-F238E27FC236}">
                  <a16:creationId xmlns:a16="http://schemas.microsoft.com/office/drawing/2014/main" id="{A6269ED8-5C62-48A1-AF95-6D919DE61434}"/>
                </a:ext>
              </a:extLst>
            </p:cNvPr>
            <p:cNvSpPr>
              <a:spLocks noChangeShapeType="1"/>
            </p:cNvSpPr>
            <p:nvPr/>
          </p:nvSpPr>
          <p:spPr bwMode="auto">
            <a:xfrm>
              <a:off x="4274" y="2238"/>
              <a:ext cx="254" cy="87"/>
            </a:xfrm>
            <a:prstGeom prst="line">
              <a:avLst/>
            </a:prstGeom>
            <a:noFill/>
            <a:ln w="22225">
              <a:solidFill>
                <a:srgbClr val="FFC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5" name="组合 3">
            <a:extLst>
              <a:ext uri="{FF2B5EF4-FFF2-40B4-BE49-F238E27FC236}">
                <a16:creationId xmlns:a16="http://schemas.microsoft.com/office/drawing/2014/main" id="{955A5EA1-F465-4DB4-AFBD-01C414FADB8D}"/>
              </a:ext>
            </a:extLst>
          </p:cNvPr>
          <p:cNvGrpSpPr/>
          <p:nvPr/>
        </p:nvGrpSpPr>
        <p:grpSpPr bwMode="auto">
          <a:xfrm>
            <a:off x="0" y="619125"/>
            <a:ext cx="3581400" cy="493714"/>
            <a:chOff x="0" y="0"/>
            <a:chExt cx="3370216" cy="493479"/>
          </a:xfrm>
        </p:grpSpPr>
        <p:grpSp>
          <p:nvGrpSpPr>
            <p:cNvPr id="86" name="组合 37">
              <a:extLst>
                <a:ext uri="{FF2B5EF4-FFF2-40B4-BE49-F238E27FC236}">
                  <a16:creationId xmlns:a16="http://schemas.microsoft.com/office/drawing/2014/main" id="{67E30DAF-DB4C-47F3-8165-CF27599041F2}"/>
                </a:ext>
              </a:extLst>
            </p:cNvPr>
            <p:cNvGrpSpPr/>
            <p:nvPr/>
          </p:nvGrpSpPr>
          <p:grpSpPr bwMode="auto">
            <a:xfrm>
              <a:off x="0" y="0"/>
              <a:ext cx="3370216" cy="493479"/>
              <a:chOff x="0" y="0"/>
              <a:chExt cx="3370216" cy="493479"/>
            </a:xfrm>
          </p:grpSpPr>
          <p:sp>
            <p:nvSpPr>
              <p:cNvPr id="88" name="矩形 38">
                <a:extLst>
                  <a:ext uri="{FF2B5EF4-FFF2-40B4-BE49-F238E27FC236}">
                    <a16:creationId xmlns:a16="http://schemas.microsoft.com/office/drawing/2014/main" id="{DAD5ECE0-5FAA-4D74-B5AF-C055899EF939}"/>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9" name="直角三角形 39">
                <a:extLst>
                  <a:ext uri="{FF2B5EF4-FFF2-40B4-BE49-F238E27FC236}">
                    <a16:creationId xmlns:a16="http://schemas.microsoft.com/office/drawing/2014/main" id="{A3D7A7D4-B9F6-42EC-BF7C-349D4DE7DBC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7" name="文本框 40">
              <a:extLst>
                <a:ext uri="{FF2B5EF4-FFF2-40B4-BE49-F238E27FC236}">
                  <a16:creationId xmlns:a16="http://schemas.microsoft.com/office/drawing/2014/main" id="{C7F03F02-B569-4AF0-A9F2-0DF743F750A9}"/>
                </a:ext>
              </a:extLst>
            </p:cNvPr>
            <p:cNvSpPr>
              <a:spLocks noChangeArrowheads="1"/>
            </p:cNvSpPr>
            <p:nvPr/>
          </p:nvSpPr>
          <p:spPr bwMode="auto">
            <a:xfrm>
              <a:off x="382436" y="19103"/>
              <a:ext cx="2670374"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软件维护工作流程</a:t>
              </a:r>
            </a:p>
          </p:txBody>
        </p:sp>
      </p:grpSp>
      <p:pic>
        <p:nvPicPr>
          <p:cNvPr id="90" name="图片 21">
            <a:extLst>
              <a:ext uri="{FF2B5EF4-FFF2-40B4-BE49-F238E27FC236}">
                <a16:creationId xmlns:a16="http://schemas.microsoft.com/office/drawing/2014/main" id="{4EAB5A1C-DB9A-44D4-B98C-842924B92A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27B8FF8A-910D-49CE-90F2-E30FF35095A0}"/>
              </a:ext>
            </a:extLst>
          </p:cNvPr>
          <p:cNvSpPr txBox="1"/>
          <p:nvPr/>
        </p:nvSpPr>
        <p:spPr>
          <a:xfrm>
            <a:off x="590288" y="2136231"/>
            <a:ext cx="3070839" cy="2790572"/>
          </a:xfrm>
          <a:prstGeom prst="rect">
            <a:avLst/>
          </a:prstGeom>
          <a:noFill/>
        </p:spPr>
        <p:txBody>
          <a:bodyPr wrap="square" rtlCol="0">
            <a:spAutoFit/>
          </a:bodyPr>
          <a:lstStyle/>
          <a:p>
            <a:pPr>
              <a:lnSpc>
                <a:spcPct val="150000"/>
              </a:lnSpc>
            </a:pPr>
            <a:r>
              <a:rPr lang="en-US" altLang="zh-CN" sz="2400" dirty="0"/>
              <a:t>1.</a:t>
            </a:r>
            <a:r>
              <a:rPr lang="zh-CN" altLang="en-US" sz="2400" dirty="0"/>
              <a:t>维护组织</a:t>
            </a:r>
            <a:endParaRPr lang="en-US" altLang="zh-CN" sz="2400" dirty="0"/>
          </a:p>
          <a:p>
            <a:pPr>
              <a:lnSpc>
                <a:spcPct val="150000"/>
              </a:lnSpc>
            </a:pPr>
            <a:r>
              <a:rPr lang="en-US" altLang="zh-CN" sz="2400" dirty="0"/>
              <a:t>2.</a:t>
            </a:r>
            <a:r>
              <a:rPr lang="zh-CN" altLang="en-US" sz="2400" dirty="0"/>
              <a:t>维护报告</a:t>
            </a:r>
            <a:endParaRPr lang="en-US" altLang="zh-CN" sz="2400" dirty="0"/>
          </a:p>
          <a:p>
            <a:pPr>
              <a:lnSpc>
                <a:spcPct val="150000"/>
              </a:lnSpc>
            </a:pPr>
            <a:r>
              <a:rPr lang="en-US" altLang="zh-CN" sz="2400" dirty="0"/>
              <a:t>3.</a:t>
            </a:r>
            <a:r>
              <a:rPr lang="zh-CN" altLang="en-US" sz="2400" dirty="0"/>
              <a:t>维护的事件流</a:t>
            </a:r>
            <a:endParaRPr lang="en-US" altLang="zh-CN" sz="2400" dirty="0"/>
          </a:p>
          <a:p>
            <a:pPr>
              <a:lnSpc>
                <a:spcPct val="150000"/>
              </a:lnSpc>
            </a:pPr>
            <a:r>
              <a:rPr lang="en-US" altLang="zh-CN" sz="2400" dirty="0"/>
              <a:t>4.</a:t>
            </a:r>
            <a:r>
              <a:rPr lang="zh-CN" altLang="en-US" sz="2400" dirty="0"/>
              <a:t>保存维护记录</a:t>
            </a:r>
            <a:endParaRPr lang="en-US" altLang="zh-CN" sz="2400" dirty="0"/>
          </a:p>
          <a:p>
            <a:pPr>
              <a:lnSpc>
                <a:spcPct val="150000"/>
              </a:lnSpc>
            </a:pPr>
            <a:r>
              <a:rPr lang="en-US" altLang="zh-CN" sz="2400" dirty="0"/>
              <a:t>5.</a:t>
            </a:r>
            <a:r>
              <a:rPr lang="zh-CN" altLang="en-US" sz="2400" dirty="0"/>
              <a:t>评价维护活动</a:t>
            </a:r>
          </a:p>
        </p:txBody>
      </p:sp>
    </p:spTree>
    <p:extLst>
      <p:ext uri="{BB962C8B-B14F-4D97-AF65-F5344CB8AC3E}">
        <p14:creationId xmlns:p14="http://schemas.microsoft.com/office/powerpoint/2010/main" val="275021196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p:cTn id="7" dur="250" fill="hold"/>
                                        <p:tgtEl>
                                          <p:spTgt spid="85"/>
                                        </p:tgtEl>
                                        <p:attrNameLst>
                                          <p:attrName>ppt_x</p:attrName>
                                        </p:attrNameLst>
                                      </p:cBhvr>
                                      <p:tavLst>
                                        <p:tav tm="0">
                                          <p:val>
                                            <p:strVal val="0-#ppt_w/2"/>
                                          </p:val>
                                        </p:tav>
                                        <p:tav tm="100000">
                                          <p:val>
                                            <p:strVal val="#ppt_x"/>
                                          </p:val>
                                        </p:tav>
                                      </p:tavLst>
                                    </p:anim>
                                    <p:anim calcmode="lin" valueType="num">
                                      <p:cBhvr>
                                        <p:cTn id="8" dur="25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5203C39-1726-4B1D-9957-7AD6C309713A}"/>
              </a:ext>
            </a:extLst>
          </p:cNvPr>
          <p:cNvSpPr>
            <a:spLocks noGrp="1"/>
          </p:cNvSpPr>
          <p:nvPr>
            <p:ph type="ftr" sz="quarter" idx="10"/>
          </p:nvPr>
        </p:nvSpPr>
        <p:spPr/>
        <p:txBody>
          <a:bodyPr/>
          <a:lstStyle/>
          <a:p>
            <a:r>
              <a:rPr lang="zh-CN" altLang="en-US"/>
              <a:t>软件工程</a:t>
            </a:r>
          </a:p>
        </p:txBody>
      </p:sp>
      <p:sp>
        <p:nvSpPr>
          <p:cNvPr id="6" name="灯片编号占位符 4">
            <a:extLst>
              <a:ext uri="{FF2B5EF4-FFF2-40B4-BE49-F238E27FC236}">
                <a16:creationId xmlns:a16="http://schemas.microsoft.com/office/drawing/2014/main" id="{6070C6BF-806D-4643-97F8-FB6EEC648966}"/>
              </a:ext>
            </a:extLst>
          </p:cNvPr>
          <p:cNvSpPr>
            <a:spLocks noGrp="1"/>
          </p:cNvSpPr>
          <p:nvPr>
            <p:ph type="sldNum" sz="quarter" idx="11"/>
          </p:nvPr>
        </p:nvSpPr>
        <p:spPr/>
        <p:txBody>
          <a:bodyPr/>
          <a:lstStyle/>
          <a:p>
            <a:fld id="{0970189C-AACC-480E-8A5D-457E4D7EDBBE}" type="slidenum">
              <a:rPr lang="en-US" altLang="zh-CN"/>
              <a:pPr/>
              <a:t>14</a:t>
            </a:fld>
            <a:endParaRPr lang="en-US" altLang="zh-CN"/>
          </a:p>
        </p:txBody>
      </p:sp>
      <p:grpSp>
        <p:nvGrpSpPr>
          <p:cNvPr id="8" name="组合 3">
            <a:extLst>
              <a:ext uri="{FF2B5EF4-FFF2-40B4-BE49-F238E27FC236}">
                <a16:creationId xmlns:a16="http://schemas.microsoft.com/office/drawing/2014/main" id="{DB05F8C0-FDAE-423A-8484-85F63CD6F7CD}"/>
              </a:ext>
            </a:extLst>
          </p:cNvPr>
          <p:cNvGrpSpPr/>
          <p:nvPr/>
        </p:nvGrpSpPr>
        <p:grpSpPr bwMode="auto">
          <a:xfrm>
            <a:off x="0" y="619125"/>
            <a:ext cx="3322320" cy="493714"/>
            <a:chOff x="0" y="0"/>
            <a:chExt cx="3370216" cy="493479"/>
          </a:xfrm>
        </p:grpSpPr>
        <p:grpSp>
          <p:nvGrpSpPr>
            <p:cNvPr id="9" name="组合 37">
              <a:extLst>
                <a:ext uri="{FF2B5EF4-FFF2-40B4-BE49-F238E27FC236}">
                  <a16:creationId xmlns:a16="http://schemas.microsoft.com/office/drawing/2014/main" id="{F30CCC43-1897-4FA0-9368-E04161FFBE16}"/>
                </a:ext>
              </a:extLst>
            </p:cNvPr>
            <p:cNvGrpSpPr/>
            <p:nvPr/>
          </p:nvGrpSpPr>
          <p:grpSpPr bwMode="auto">
            <a:xfrm>
              <a:off x="0" y="0"/>
              <a:ext cx="3370216" cy="493479"/>
              <a:chOff x="0" y="0"/>
              <a:chExt cx="3370216" cy="493479"/>
            </a:xfrm>
          </p:grpSpPr>
          <p:sp>
            <p:nvSpPr>
              <p:cNvPr id="11" name="矩形 38">
                <a:extLst>
                  <a:ext uri="{FF2B5EF4-FFF2-40B4-BE49-F238E27FC236}">
                    <a16:creationId xmlns:a16="http://schemas.microsoft.com/office/drawing/2014/main" id="{85FF5A03-F7C6-453B-BC17-63B1E4A1AB32}"/>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a:extLst>
                  <a:ext uri="{FF2B5EF4-FFF2-40B4-BE49-F238E27FC236}">
                    <a16:creationId xmlns:a16="http://schemas.microsoft.com/office/drawing/2014/main" id="{1A135F27-EEF2-4526-A54D-EFFA37B96F8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a:extLst>
                <a:ext uri="{FF2B5EF4-FFF2-40B4-BE49-F238E27FC236}">
                  <a16:creationId xmlns:a16="http://schemas.microsoft.com/office/drawing/2014/main" id="{964D1DA4-3866-4517-9845-449A0454EE33}"/>
                </a:ext>
              </a:extLst>
            </p:cNvPr>
            <p:cNvSpPr>
              <a:spLocks noChangeArrowheads="1"/>
            </p:cNvSpPr>
            <p:nvPr/>
          </p:nvSpPr>
          <p:spPr bwMode="auto">
            <a:xfrm>
              <a:off x="382436" y="19103"/>
              <a:ext cx="2670375"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软件的可维护性</a:t>
              </a:r>
              <a:endParaRPr lang="zh-CN" altLang="en-US" sz="2400" b="1" dirty="0"/>
            </a:p>
          </p:txBody>
        </p:sp>
      </p:grpSp>
      <p:sp>
        <p:nvSpPr>
          <p:cNvPr id="7" name="矩形 6">
            <a:extLst>
              <a:ext uri="{FF2B5EF4-FFF2-40B4-BE49-F238E27FC236}">
                <a16:creationId xmlns:a16="http://schemas.microsoft.com/office/drawing/2014/main" id="{55F175C6-C279-42DA-A00B-D32EB51F367A}"/>
              </a:ext>
            </a:extLst>
          </p:cNvPr>
          <p:cNvSpPr/>
          <p:nvPr/>
        </p:nvSpPr>
        <p:spPr>
          <a:xfrm>
            <a:off x="1173480" y="1537960"/>
            <a:ext cx="9657080" cy="3970318"/>
          </a:xfrm>
          <a:prstGeom prst="rect">
            <a:avLst/>
          </a:prstGeom>
        </p:spPr>
        <p:txBody>
          <a:bodyPr wrap="square">
            <a:spAutoFit/>
          </a:bodyPr>
          <a:lstStyle/>
          <a:p>
            <a:pPr>
              <a:lnSpc>
                <a:spcPct val="150000"/>
              </a:lnSpc>
            </a:pPr>
            <a:r>
              <a:rPr lang="zh-CN" altLang="en-US" sz="2400" dirty="0"/>
              <a:t>       软件可维护性即维护人员对该软件进行维护的难易程度</a:t>
            </a:r>
            <a:r>
              <a:rPr lang="en-US" altLang="zh-CN" sz="2400" dirty="0"/>
              <a:t>,</a:t>
            </a:r>
            <a:r>
              <a:rPr lang="zh-CN" altLang="en-US" sz="2400" dirty="0"/>
              <a:t>具体包括理解、改正、改动和改进该软件的难易程度。</a:t>
            </a:r>
          </a:p>
          <a:p>
            <a:pPr>
              <a:lnSpc>
                <a:spcPct val="150000"/>
              </a:lnSpc>
            </a:pPr>
            <a:endParaRPr lang="en-US" altLang="zh-CN" sz="2400" dirty="0"/>
          </a:p>
          <a:p>
            <a:pPr>
              <a:lnSpc>
                <a:spcPct val="150000"/>
              </a:lnSpc>
            </a:pPr>
            <a:r>
              <a:rPr lang="zh-CN" altLang="en-US" sz="2400" dirty="0"/>
              <a:t>决定可维护性的因素：</a:t>
            </a:r>
          </a:p>
          <a:p>
            <a:pPr>
              <a:lnSpc>
                <a:spcPct val="150000"/>
              </a:lnSpc>
            </a:pPr>
            <a:r>
              <a:rPr lang="en-US" altLang="zh-CN" sz="2400" dirty="0"/>
              <a:t>1.</a:t>
            </a:r>
            <a:r>
              <a:rPr lang="zh-CN" altLang="en-US" sz="2400" dirty="0"/>
              <a:t>系统的大小</a:t>
            </a:r>
          </a:p>
          <a:p>
            <a:pPr>
              <a:lnSpc>
                <a:spcPct val="150000"/>
              </a:lnSpc>
            </a:pPr>
            <a:r>
              <a:rPr lang="en-US" altLang="zh-CN" sz="2400" dirty="0"/>
              <a:t>2.</a:t>
            </a:r>
            <a:r>
              <a:rPr lang="zh-CN" altLang="en-US" sz="2400" dirty="0"/>
              <a:t>系统的年龄</a:t>
            </a:r>
          </a:p>
          <a:p>
            <a:pPr>
              <a:lnSpc>
                <a:spcPct val="150000"/>
              </a:lnSpc>
            </a:pPr>
            <a:r>
              <a:rPr lang="en-US" altLang="zh-CN" sz="2400" dirty="0"/>
              <a:t>3.</a:t>
            </a:r>
            <a:r>
              <a:rPr lang="zh-CN" altLang="en-US" sz="2400" dirty="0"/>
              <a:t>结构合理性</a:t>
            </a:r>
          </a:p>
        </p:txBody>
      </p:sp>
      <p:pic>
        <p:nvPicPr>
          <p:cNvPr id="17" name="图片 21">
            <a:extLst>
              <a:ext uri="{FF2B5EF4-FFF2-40B4-BE49-F238E27FC236}">
                <a16:creationId xmlns:a16="http://schemas.microsoft.com/office/drawing/2014/main" id="{87AC0EAF-610A-4C54-A8C8-19C5052554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21537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a:extLst>
              <a:ext uri="{FF2B5EF4-FFF2-40B4-BE49-F238E27FC236}">
                <a16:creationId xmlns:a16="http://schemas.microsoft.com/office/drawing/2014/main" id="{05203C39-1726-4B1D-9957-7AD6C309713A}"/>
              </a:ext>
            </a:extLst>
          </p:cNvPr>
          <p:cNvSpPr>
            <a:spLocks noGrp="1"/>
          </p:cNvSpPr>
          <p:nvPr>
            <p:ph type="ftr" sz="quarter" idx="10"/>
          </p:nvPr>
        </p:nvSpPr>
        <p:spPr/>
        <p:txBody>
          <a:bodyPr/>
          <a:lstStyle/>
          <a:p>
            <a:r>
              <a:rPr lang="zh-CN" altLang="en-US"/>
              <a:t>软件工程</a:t>
            </a:r>
          </a:p>
        </p:txBody>
      </p:sp>
      <p:sp>
        <p:nvSpPr>
          <p:cNvPr id="6" name="灯片编号占位符 4">
            <a:extLst>
              <a:ext uri="{FF2B5EF4-FFF2-40B4-BE49-F238E27FC236}">
                <a16:creationId xmlns:a16="http://schemas.microsoft.com/office/drawing/2014/main" id="{6070C6BF-806D-4643-97F8-FB6EEC648966}"/>
              </a:ext>
            </a:extLst>
          </p:cNvPr>
          <p:cNvSpPr>
            <a:spLocks noGrp="1"/>
          </p:cNvSpPr>
          <p:nvPr>
            <p:ph type="sldNum" sz="quarter" idx="11"/>
          </p:nvPr>
        </p:nvSpPr>
        <p:spPr/>
        <p:txBody>
          <a:bodyPr/>
          <a:lstStyle/>
          <a:p>
            <a:fld id="{0970189C-AACC-480E-8A5D-457E4D7EDBBE}" type="slidenum">
              <a:rPr lang="en-US" altLang="zh-CN"/>
              <a:pPr/>
              <a:t>15</a:t>
            </a:fld>
            <a:endParaRPr lang="en-US" altLang="zh-CN"/>
          </a:p>
        </p:txBody>
      </p:sp>
      <p:grpSp>
        <p:nvGrpSpPr>
          <p:cNvPr id="8" name="组合 3">
            <a:extLst>
              <a:ext uri="{FF2B5EF4-FFF2-40B4-BE49-F238E27FC236}">
                <a16:creationId xmlns:a16="http://schemas.microsoft.com/office/drawing/2014/main" id="{DB05F8C0-FDAE-423A-8484-85F63CD6F7CD}"/>
              </a:ext>
            </a:extLst>
          </p:cNvPr>
          <p:cNvGrpSpPr/>
          <p:nvPr/>
        </p:nvGrpSpPr>
        <p:grpSpPr bwMode="auto">
          <a:xfrm>
            <a:off x="0" y="619125"/>
            <a:ext cx="4338320" cy="850109"/>
            <a:chOff x="0" y="0"/>
            <a:chExt cx="3370216" cy="849704"/>
          </a:xfrm>
        </p:grpSpPr>
        <p:grpSp>
          <p:nvGrpSpPr>
            <p:cNvPr id="9" name="组合 37">
              <a:extLst>
                <a:ext uri="{FF2B5EF4-FFF2-40B4-BE49-F238E27FC236}">
                  <a16:creationId xmlns:a16="http://schemas.microsoft.com/office/drawing/2014/main" id="{F30CCC43-1897-4FA0-9368-E04161FFBE16}"/>
                </a:ext>
              </a:extLst>
            </p:cNvPr>
            <p:cNvGrpSpPr/>
            <p:nvPr/>
          </p:nvGrpSpPr>
          <p:grpSpPr bwMode="auto">
            <a:xfrm>
              <a:off x="0" y="0"/>
              <a:ext cx="3370216" cy="493479"/>
              <a:chOff x="0" y="0"/>
              <a:chExt cx="3370216" cy="493479"/>
            </a:xfrm>
          </p:grpSpPr>
          <p:sp>
            <p:nvSpPr>
              <p:cNvPr id="11" name="矩形 38">
                <a:extLst>
                  <a:ext uri="{FF2B5EF4-FFF2-40B4-BE49-F238E27FC236}">
                    <a16:creationId xmlns:a16="http://schemas.microsoft.com/office/drawing/2014/main" id="{85FF5A03-F7C6-453B-BC17-63B1E4A1AB32}"/>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a:extLst>
                  <a:ext uri="{FF2B5EF4-FFF2-40B4-BE49-F238E27FC236}">
                    <a16:creationId xmlns:a16="http://schemas.microsoft.com/office/drawing/2014/main" id="{1A135F27-EEF2-4526-A54D-EFFA37B96F87}"/>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a:extLst>
                <a:ext uri="{FF2B5EF4-FFF2-40B4-BE49-F238E27FC236}">
                  <a16:creationId xmlns:a16="http://schemas.microsoft.com/office/drawing/2014/main" id="{964D1DA4-3866-4517-9845-449A0454EE33}"/>
                </a:ext>
              </a:extLst>
            </p:cNvPr>
            <p:cNvSpPr>
              <a:spLocks noChangeArrowheads="1"/>
            </p:cNvSpPr>
            <p:nvPr/>
          </p:nvSpPr>
          <p:spPr bwMode="auto">
            <a:xfrm>
              <a:off x="382436" y="19103"/>
              <a:ext cx="2670375" cy="83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可维护性的度量标准</a:t>
              </a:r>
              <a:endParaRPr lang="zh-CN" altLang="en-US" sz="2400" b="1" dirty="0"/>
            </a:p>
          </p:txBody>
        </p:sp>
      </p:grpSp>
      <p:sp>
        <p:nvSpPr>
          <p:cNvPr id="7" name="矩形 6">
            <a:extLst>
              <a:ext uri="{FF2B5EF4-FFF2-40B4-BE49-F238E27FC236}">
                <a16:creationId xmlns:a16="http://schemas.microsoft.com/office/drawing/2014/main" id="{55F175C6-C279-42DA-A00B-D32EB51F367A}"/>
              </a:ext>
            </a:extLst>
          </p:cNvPr>
          <p:cNvSpPr/>
          <p:nvPr/>
        </p:nvSpPr>
        <p:spPr>
          <a:xfrm>
            <a:off x="838200" y="1128127"/>
            <a:ext cx="10292080" cy="6186309"/>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a:t>可理解性</a:t>
            </a:r>
            <a:r>
              <a:rPr lang="en-US" altLang="zh-CN" sz="2400" dirty="0"/>
              <a:t>:</a:t>
            </a:r>
            <a:r>
              <a:rPr lang="zh-CN" altLang="en-US" sz="2400" dirty="0"/>
              <a:t>人们通过阅读源代码和相关文档，了解程序功及其如何运行的容易程度。</a:t>
            </a:r>
          </a:p>
          <a:p>
            <a:pPr marL="342900" indent="-342900">
              <a:lnSpc>
                <a:spcPct val="150000"/>
              </a:lnSpc>
              <a:buFont typeface="Arial" panose="020B0604020202020204" pitchFamily="34" charset="0"/>
              <a:buChar char="•"/>
            </a:pPr>
            <a:r>
              <a:rPr lang="zh-CN" altLang="en-US" sz="2400" b="1" dirty="0"/>
              <a:t>可靠性</a:t>
            </a:r>
            <a:r>
              <a:rPr lang="en-US" altLang="zh-CN" sz="2400" dirty="0"/>
              <a:t>:</a:t>
            </a:r>
            <a:r>
              <a:rPr lang="zh-CN" altLang="en-US" sz="2400" dirty="0"/>
              <a:t>表明一个程序按照用户的要求和设计目标，在给定的一段时间内正确执行的概率。</a:t>
            </a:r>
            <a:endParaRPr lang="en-US" altLang="zh-CN" sz="2400" dirty="0"/>
          </a:p>
          <a:p>
            <a:pPr marL="342900" indent="-342900">
              <a:lnSpc>
                <a:spcPct val="150000"/>
              </a:lnSpc>
              <a:buFont typeface="Arial" panose="020B0604020202020204" pitchFamily="34" charset="0"/>
              <a:buChar char="•"/>
            </a:pPr>
            <a:r>
              <a:rPr lang="zh-CN" altLang="en-US" sz="2400" b="1" dirty="0"/>
              <a:t>可测试性</a:t>
            </a:r>
            <a:r>
              <a:rPr lang="en-US" altLang="zh-CN" sz="2400" dirty="0"/>
              <a:t>:</a:t>
            </a:r>
            <a:r>
              <a:rPr lang="zh-CN" altLang="en-US" sz="2400" dirty="0"/>
              <a:t>表明诊断和测试的容易程度。</a:t>
            </a:r>
            <a:endParaRPr lang="en-US" altLang="zh-CN" sz="2400" dirty="0"/>
          </a:p>
          <a:p>
            <a:pPr marL="342900" indent="-342900">
              <a:lnSpc>
                <a:spcPct val="150000"/>
              </a:lnSpc>
              <a:buFont typeface="Arial" panose="020B0604020202020204" pitchFamily="34" charset="0"/>
              <a:buChar char="•"/>
            </a:pPr>
            <a:r>
              <a:rPr lang="zh-CN" altLang="en-US" sz="2400" b="1" dirty="0"/>
              <a:t>可修改性</a:t>
            </a:r>
            <a:r>
              <a:rPr lang="en-US" altLang="zh-CN" sz="2400" dirty="0"/>
              <a:t>:</a:t>
            </a:r>
            <a:r>
              <a:rPr lang="zh-CN" altLang="en-US" sz="2400" dirty="0"/>
              <a:t>表明程序容易修改的程度。</a:t>
            </a:r>
            <a:endParaRPr lang="en-US" altLang="zh-CN" sz="2400" dirty="0"/>
          </a:p>
          <a:p>
            <a:pPr marL="342900" indent="-342900">
              <a:lnSpc>
                <a:spcPct val="150000"/>
              </a:lnSpc>
              <a:buFont typeface="Arial" panose="020B0604020202020204" pitchFamily="34" charset="0"/>
              <a:buChar char="•"/>
            </a:pPr>
            <a:r>
              <a:rPr lang="zh-CN" altLang="en-US" sz="2400" b="1" dirty="0"/>
              <a:t>可移植性</a:t>
            </a:r>
            <a:r>
              <a:rPr lang="en-US" altLang="zh-CN" sz="2400" dirty="0"/>
              <a:t>:</a:t>
            </a:r>
            <a:r>
              <a:rPr lang="zh-CN" altLang="en-US" sz="2400" dirty="0"/>
              <a:t>表明把程序从一种计算环境转移到另一种计算环境的难易程度。</a:t>
            </a:r>
          </a:p>
          <a:p>
            <a:pPr marL="342900" indent="-342900">
              <a:lnSpc>
                <a:spcPct val="150000"/>
              </a:lnSpc>
              <a:buFont typeface="Arial" panose="020B0604020202020204" pitchFamily="34" charset="0"/>
              <a:buChar char="•"/>
            </a:pPr>
            <a:r>
              <a:rPr lang="zh-CN" altLang="en-US" sz="2400" b="1" dirty="0"/>
              <a:t>可重用性</a:t>
            </a:r>
            <a:r>
              <a:rPr lang="en-US" altLang="zh-CN" sz="2400" dirty="0"/>
              <a:t>:</a:t>
            </a:r>
            <a:r>
              <a:rPr lang="zh-CN" altLang="en-US" sz="2400" dirty="0"/>
              <a:t>指同一个软件</a:t>
            </a:r>
            <a:r>
              <a:rPr lang="en-US" altLang="zh-CN" sz="2400" dirty="0"/>
              <a:t>(</a:t>
            </a:r>
            <a:r>
              <a:rPr lang="zh-CN" altLang="en-US" sz="2400" dirty="0"/>
              <a:t>或软件成份</a:t>
            </a:r>
            <a:r>
              <a:rPr lang="en-US" altLang="zh-CN" sz="2400" dirty="0"/>
              <a:t>) </a:t>
            </a:r>
            <a:r>
              <a:rPr lang="zh-CN" altLang="en-US" sz="2400" dirty="0"/>
              <a:t>不做修改或稍加改动，就可以在不同环境中多次重复使用。</a:t>
            </a:r>
          </a:p>
          <a:p>
            <a:pPr>
              <a:lnSpc>
                <a:spcPct val="150000"/>
              </a:lnSpc>
            </a:pPr>
            <a:endParaRPr lang="zh-CN" altLang="en-US" sz="2400" dirty="0"/>
          </a:p>
          <a:p>
            <a:pPr>
              <a:lnSpc>
                <a:spcPct val="150000"/>
              </a:lnSpc>
            </a:pPr>
            <a:endParaRPr lang="zh-CN" altLang="en-US" sz="2400" dirty="0"/>
          </a:p>
        </p:txBody>
      </p:sp>
      <p:pic>
        <p:nvPicPr>
          <p:cNvPr id="17" name="图片 21">
            <a:extLst>
              <a:ext uri="{FF2B5EF4-FFF2-40B4-BE49-F238E27FC236}">
                <a16:creationId xmlns:a16="http://schemas.microsoft.com/office/drawing/2014/main" id="{87AC0EAF-610A-4C54-A8C8-19C5052554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84443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7EF7B7E6-01C5-4C50-97FA-B74467BBE006}"/>
              </a:ext>
            </a:extLst>
          </p:cNvPr>
          <p:cNvSpPr>
            <a:spLocks noGrp="1" noChangeArrowheads="1"/>
          </p:cNvSpPr>
          <p:nvPr>
            <p:ph type="body" idx="1"/>
          </p:nvPr>
        </p:nvSpPr>
        <p:spPr>
          <a:xfrm>
            <a:off x="701994" y="1322326"/>
            <a:ext cx="10413046" cy="4897437"/>
          </a:xfrm>
        </p:spPr>
        <p:txBody>
          <a:bodyPr/>
          <a:lstStyle/>
          <a:p>
            <a:pPr marL="457189" lvl="1" indent="0">
              <a:lnSpc>
                <a:spcPct val="100000"/>
              </a:lnSpc>
              <a:buNone/>
            </a:pPr>
            <a:r>
              <a:rPr lang="en-US" altLang="zh-CN" b="1" dirty="0">
                <a:latin typeface="+mn-ea"/>
              </a:rPr>
              <a:t>1. </a:t>
            </a:r>
            <a:r>
              <a:rPr lang="zh-CN" altLang="en-US" b="1" dirty="0">
                <a:latin typeface="+mn-ea"/>
              </a:rPr>
              <a:t>建立明确的软件质量目标和优先级</a:t>
            </a:r>
          </a:p>
          <a:p>
            <a:pPr marL="457189" lvl="1" indent="0">
              <a:lnSpc>
                <a:spcPct val="100000"/>
              </a:lnSpc>
              <a:buNone/>
            </a:pPr>
            <a:r>
              <a:rPr lang="zh-CN" altLang="en-US" dirty="0">
                <a:latin typeface="+mn-ea"/>
              </a:rPr>
              <a:t>	一个可维护的程序应是可理解的、可靠的、可测试的、可修改的、可移植的、效率高的、可使用的。</a:t>
            </a:r>
          </a:p>
          <a:p>
            <a:pPr marL="457189" lvl="1" indent="0">
              <a:lnSpc>
                <a:spcPct val="100000"/>
              </a:lnSpc>
              <a:buNone/>
            </a:pPr>
            <a:r>
              <a:rPr lang="zh-CN" altLang="en-US" dirty="0">
                <a:latin typeface="+mn-ea"/>
              </a:rPr>
              <a:t>	尽管可维护性要求每</a:t>
            </a:r>
            <a:r>
              <a:rPr lang="en-US" altLang="zh-CN" dirty="0">
                <a:latin typeface="+mn-ea"/>
              </a:rPr>
              <a:t>—</a:t>
            </a:r>
            <a:r>
              <a:rPr lang="zh-CN" altLang="en-US" dirty="0">
                <a:latin typeface="+mn-ea"/>
              </a:rPr>
              <a:t>种质量特性都要得到满足，但它们的相对重要性应随程序的用途及计算环境的不同而不同。所以当对程序的质量特性，在提出目标的同时还必须规定它们的优先级。</a:t>
            </a:r>
            <a:endParaRPr lang="zh-CN" altLang="en-US" b="1" dirty="0">
              <a:latin typeface="+mn-ea"/>
            </a:endParaRPr>
          </a:p>
          <a:p>
            <a:pPr marL="457189" lvl="1" indent="0">
              <a:lnSpc>
                <a:spcPct val="100000"/>
              </a:lnSpc>
              <a:buNone/>
            </a:pPr>
            <a:endParaRPr lang="en-US" altLang="zh-CN" b="1" dirty="0">
              <a:latin typeface="+mn-ea"/>
            </a:endParaRPr>
          </a:p>
          <a:p>
            <a:pPr marL="457189" lvl="1" indent="0">
              <a:lnSpc>
                <a:spcPct val="100000"/>
              </a:lnSpc>
              <a:buNone/>
            </a:pPr>
            <a:r>
              <a:rPr lang="en-US" altLang="zh-CN" b="1" dirty="0">
                <a:latin typeface="+mn-ea"/>
              </a:rPr>
              <a:t>2. </a:t>
            </a:r>
            <a:r>
              <a:rPr lang="zh-CN" altLang="en-US" b="1" dirty="0">
                <a:latin typeface="+mn-ea"/>
              </a:rPr>
              <a:t>使用提高软件质量的技术和工具</a:t>
            </a:r>
          </a:p>
          <a:p>
            <a:pPr marL="457189" lvl="1" indent="0">
              <a:lnSpc>
                <a:spcPct val="100000"/>
              </a:lnSpc>
              <a:buNone/>
            </a:pPr>
            <a:r>
              <a:rPr lang="en-US" altLang="zh-CN" dirty="0">
                <a:latin typeface="+mn-ea"/>
              </a:rPr>
              <a:t>(1) </a:t>
            </a:r>
            <a:r>
              <a:rPr lang="zh-CN" altLang="en-US" dirty="0">
                <a:latin typeface="+mn-ea"/>
              </a:rPr>
              <a:t>模块化和结构化程序设计</a:t>
            </a:r>
          </a:p>
          <a:p>
            <a:pPr marL="457189" lvl="1" indent="0">
              <a:lnSpc>
                <a:spcPct val="100000"/>
              </a:lnSpc>
              <a:buNone/>
            </a:pPr>
            <a:r>
              <a:rPr lang="en-US" altLang="zh-CN" dirty="0">
                <a:latin typeface="+mn-ea"/>
              </a:rPr>
              <a:t>(2) </a:t>
            </a:r>
            <a:r>
              <a:rPr lang="zh-CN" altLang="en-US" dirty="0">
                <a:latin typeface="+mn-ea"/>
              </a:rPr>
              <a:t>使用结构化程序设计技术，提高现有系统的可维护性</a:t>
            </a:r>
            <a:endParaRPr lang="zh-CN" altLang="en-US" b="1" dirty="0">
              <a:latin typeface="+mn-ea"/>
            </a:endParaRPr>
          </a:p>
          <a:p>
            <a:pPr lvl="1">
              <a:lnSpc>
                <a:spcPct val="100000"/>
              </a:lnSpc>
            </a:pPr>
            <a:endParaRPr lang="en-US" altLang="zh-CN" dirty="0">
              <a:latin typeface="+mn-ea"/>
            </a:endParaRPr>
          </a:p>
        </p:txBody>
      </p:sp>
      <p:grpSp>
        <p:nvGrpSpPr>
          <p:cNvPr id="4" name="组合 3">
            <a:extLst>
              <a:ext uri="{FF2B5EF4-FFF2-40B4-BE49-F238E27FC236}">
                <a16:creationId xmlns:a16="http://schemas.microsoft.com/office/drawing/2014/main" id="{70243C21-6362-42B9-89C6-A043DB6CB4E2}"/>
              </a:ext>
            </a:extLst>
          </p:cNvPr>
          <p:cNvGrpSpPr/>
          <p:nvPr/>
        </p:nvGrpSpPr>
        <p:grpSpPr bwMode="auto">
          <a:xfrm>
            <a:off x="0" y="619125"/>
            <a:ext cx="4338320" cy="493714"/>
            <a:chOff x="0" y="0"/>
            <a:chExt cx="3370216" cy="493479"/>
          </a:xfrm>
        </p:grpSpPr>
        <p:grpSp>
          <p:nvGrpSpPr>
            <p:cNvPr id="5" name="组合 37">
              <a:extLst>
                <a:ext uri="{FF2B5EF4-FFF2-40B4-BE49-F238E27FC236}">
                  <a16:creationId xmlns:a16="http://schemas.microsoft.com/office/drawing/2014/main" id="{00D544F8-789B-407C-ABE0-F7429FC0DB7C}"/>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216AB4B8-A113-469D-B86F-CA820729F730}"/>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D681BE0C-7D1B-49EB-8F95-6B2E066F75B6}"/>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C002EE4D-ED6F-407A-80EF-ABF3497F6687}"/>
                </a:ext>
              </a:extLst>
            </p:cNvPr>
            <p:cNvSpPr>
              <a:spLocks noChangeArrowheads="1"/>
            </p:cNvSpPr>
            <p:nvPr/>
          </p:nvSpPr>
          <p:spPr bwMode="auto">
            <a:xfrm>
              <a:off x="382436" y="19103"/>
              <a:ext cx="2670375"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提高可维护性的方法</a:t>
              </a:r>
              <a:endParaRPr lang="zh-CN" altLang="en-US" sz="2400" b="1" dirty="0"/>
            </a:p>
          </p:txBody>
        </p:sp>
      </p:grpSp>
      <p:pic>
        <p:nvPicPr>
          <p:cNvPr id="11" name="图片 21">
            <a:extLst>
              <a:ext uri="{FF2B5EF4-FFF2-40B4-BE49-F238E27FC236}">
                <a16:creationId xmlns:a16="http://schemas.microsoft.com/office/drawing/2014/main" id="{E24AB82C-3CE3-45FA-A55C-482473EC83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31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928AB2BB-36F9-4A55-8DE4-F3772D13104A}"/>
              </a:ext>
            </a:extLst>
          </p:cNvPr>
          <p:cNvSpPr>
            <a:spLocks noGrp="1" noChangeArrowheads="1"/>
          </p:cNvSpPr>
          <p:nvPr>
            <p:ph type="body" idx="1"/>
          </p:nvPr>
        </p:nvSpPr>
        <p:spPr>
          <a:xfrm>
            <a:off x="246146" y="1329056"/>
            <a:ext cx="11699708" cy="5040313"/>
          </a:xfrm>
        </p:spPr>
        <p:txBody>
          <a:bodyPr/>
          <a:lstStyle/>
          <a:p>
            <a:pPr marL="457189" lvl="1" indent="0">
              <a:lnSpc>
                <a:spcPct val="150000"/>
              </a:lnSpc>
              <a:buNone/>
            </a:pPr>
            <a:r>
              <a:rPr lang="en-US" altLang="zh-CN" b="1" dirty="0">
                <a:latin typeface="宋体" panose="02010600030101010101" pitchFamily="2" charset="-122"/>
                <a:ea typeface="宋体" panose="02010600030101010101" pitchFamily="2" charset="-122"/>
              </a:rPr>
              <a:t>3. </a:t>
            </a:r>
            <a:r>
              <a:rPr lang="zh-CN" altLang="en-US" b="1" dirty="0">
                <a:latin typeface="宋体" panose="02010600030101010101" pitchFamily="2" charset="-122"/>
                <a:ea typeface="宋体" panose="02010600030101010101" pitchFamily="2" charset="-122"/>
              </a:rPr>
              <a:t>进行明确的质量保证审查</a:t>
            </a:r>
          </a:p>
          <a:p>
            <a:pPr marL="457189" lvl="1" indent="0">
              <a:lnSpc>
                <a:spcPct val="150000"/>
              </a:lnSpc>
              <a:buNone/>
            </a:pPr>
            <a:r>
              <a:rPr lang="en-US" altLang="zh-CN" b="1" dirty="0">
                <a:latin typeface="宋体" panose="02010600030101010101" pitchFamily="2" charset="-122"/>
                <a:ea typeface="宋体" panose="02010600030101010101" pitchFamily="2" charset="-122"/>
              </a:rPr>
              <a:t>4. </a:t>
            </a:r>
            <a:r>
              <a:rPr lang="zh-CN" altLang="en-US" b="1" dirty="0">
                <a:latin typeface="宋体" panose="02010600030101010101" pitchFamily="2" charset="-122"/>
                <a:ea typeface="宋体" panose="02010600030101010101" pitchFamily="2" charset="-122"/>
              </a:rPr>
              <a:t>验收检查</a:t>
            </a:r>
          </a:p>
          <a:p>
            <a:pPr marL="457189" lvl="1" indent="0">
              <a:lnSpc>
                <a:spcPct val="150000"/>
              </a:lnSpc>
              <a:buNone/>
            </a:pPr>
            <a:r>
              <a:rPr lang="zh-CN" altLang="en-US" dirty="0">
                <a:latin typeface="宋体" panose="02010600030101010101" pitchFamily="2" charset="-122"/>
                <a:ea typeface="宋体" panose="02010600030101010101" pitchFamily="2" charset="-122"/>
              </a:rPr>
              <a:t>验收检查是一个特殊的检查点的检查，是交付使用前的最后一次检查，是软件投入运行之前保证可维护性的最后机会。</a:t>
            </a:r>
          </a:p>
          <a:p>
            <a:pPr marL="457189" lvl="1" indent="0">
              <a:lnSpc>
                <a:spcPct val="150000"/>
              </a:lnSpc>
              <a:buNone/>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需求和规范标准：需求应当以可测试的术语进行书写，排列优先次序和定义；</a:t>
            </a:r>
          </a:p>
          <a:p>
            <a:pPr marL="457189" lvl="1" indent="0">
              <a:lnSpc>
                <a:spcPct val="150000"/>
              </a:lnSpc>
              <a:buNone/>
            </a:pP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设计标准：程序应设计成分层的模块结构，每个模块应完成唯一的功能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源代码标准尽可能使用最高级的程序设计语言，且只使用语言的标准版本</a:t>
            </a:r>
          </a:p>
          <a:p>
            <a:pPr marL="457189" lvl="1" indent="0">
              <a:lnSpc>
                <a:spcPct val="150000"/>
              </a:lnSpc>
              <a:buNone/>
            </a:pPr>
            <a:r>
              <a:rPr lang="en-US" altLang="zh-CN" dirty="0">
                <a:latin typeface="宋体" panose="02010600030101010101" pitchFamily="2" charset="-122"/>
                <a:ea typeface="宋体" panose="02010600030101010101" pitchFamily="2" charset="-122"/>
              </a:rPr>
              <a:t>(4) </a:t>
            </a:r>
            <a:r>
              <a:rPr lang="zh-CN" altLang="en-US" dirty="0">
                <a:latin typeface="宋体" panose="02010600030101010101" pitchFamily="2" charset="-122"/>
                <a:ea typeface="宋体" panose="02010600030101010101" pitchFamily="2" charset="-122"/>
              </a:rPr>
              <a:t>文档标准：文档中应说明程序的输入／输出</a:t>
            </a:r>
            <a:endParaRPr lang="zh-CN" altLang="en-US" b="1" dirty="0">
              <a:latin typeface="宋体" panose="02010600030101010101" pitchFamily="2" charset="-122"/>
              <a:ea typeface="宋体" panose="02010600030101010101" pitchFamily="2" charset="-122"/>
            </a:endParaRPr>
          </a:p>
          <a:p>
            <a:pPr marL="457189" lvl="1" indent="0">
              <a:buNone/>
            </a:pPr>
            <a:endParaRPr lang="en-US" altLang="zh-CN" dirty="0">
              <a:latin typeface="宋体" panose="02010600030101010101" pitchFamily="2" charset="-122"/>
              <a:ea typeface="宋体" panose="02010600030101010101" pitchFamily="2" charset="-122"/>
            </a:endParaRPr>
          </a:p>
        </p:txBody>
      </p:sp>
      <p:grpSp>
        <p:nvGrpSpPr>
          <p:cNvPr id="4" name="组合 3">
            <a:extLst>
              <a:ext uri="{FF2B5EF4-FFF2-40B4-BE49-F238E27FC236}">
                <a16:creationId xmlns:a16="http://schemas.microsoft.com/office/drawing/2014/main" id="{DDFE4EB7-F929-4007-983E-621EAFA19A2F}"/>
              </a:ext>
            </a:extLst>
          </p:cNvPr>
          <p:cNvGrpSpPr/>
          <p:nvPr/>
        </p:nvGrpSpPr>
        <p:grpSpPr bwMode="auto">
          <a:xfrm>
            <a:off x="0" y="619125"/>
            <a:ext cx="4338320" cy="493714"/>
            <a:chOff x="0" y="0"/>
            <a:chExt cx="3370216" cy="493479"/>
          </a:xfrm>
        </p:grpSpPr>
        <p:grpSp>
          <p:nvGrpSpPr>
            <p:cNvPr id="5" name="组合 37">
              <a:extLst>
                <a:ext uri="{FF2B5EF4-FFF2-40B4-BE49-F238E27FC236}">
                  <a16:creationId xmlns:a16="http://schemas.microsoft.com/office/drawing/2014/main" id="{814B80D2-F828-41F6-B4DC-9E595DA9020B}"/>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10AF7A9F-D851-4B06-A488-05031B7DD6EC}"/>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1698C805-38D8-4599-B5EF-715478862694}"/>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7DF9F4C3-C8F5-45D6-A470-1542055565BC}"/>
                </a:ext>
              </a:extLst>
            </p:cNvPr>
            <p:cNvSpPr>
              <a:spLocks noChangeArrowheads="1"/>
            </p:cNvSpPr>
            <p:nvPr/>
          </p:nvSpPr>
          <p:spPr bwMode="auto">
            <a:xfrm>
              <a:off x="382436" y="19103"/>
              <a:ext cx="2670375"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提高可维护性的方法</a:t>
              </a:r>
              <a:endParaRPr lang="zh-CN" altLang="en-US" sz="2400" b="1" dirty="0"/>
            </a:p>
          </p:txBody>
        </p:sp>
      </p:grpSp>
      <p:pic>
        <p:nvPicPr>
          <p:cNvPr id="11" name="图片 21">
            <a:extLst>
              <a:ext uri="{FF2B5EF4-FFF2-40B4-BE49-F238E27FC236}">
                <a16:creationId xmlns:a16="http://schemas.microsoft.com/office/drawing/2014/main" id="{EA1A9CF6-1F7F-4A81-9847-706887C55A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8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555E4557-EFF0-4139-BE55-9A4224AF22E8}"/>
              </a:ext>
            </a:extLst>
          </p:cNvPr>
          <p:cNvSpPr>
            <a:spLocks noGrp="1" noChangeArrowheads="1"/>
          </p:cNvSpPr>
          <p:nvPr>
            <p:ph type="body" idx="1"/>
          </p:nvPr>
        </p:nvSpPr>
        <p:spPr>
          <a:xfrm>
            <a:off x="492292" y="1641476"/>
            <a:ext cx="11313628" cy="5616575"/>
          </a:xfrm>
        </p:spPr>
        <p:txBody>
          <a:bodyPr/>
          <a:lstStyle/>
          <a:p>
            <a:pPr marL="457189" lvl="1" indent="0">
              <a:buNone/>
            </a:pPr>
            <a:r>
              <a:rPr lang="en-US" altLang="zh-CN" dirty="0">
                <a:latin typeface="宋体" panose="02010600030101010101" pitchFamily="2" charset="-122"/>
                <a:ea typeface="宋体" panose="02010600030101010101" pitchFamily="2" charset="-122"/>
              </a:rPr>
              <a:t>5. </a:t>
            </a:r>
            <a:r>
              <a:rPr lang="zh-CN" altLang="en-US" dirty="0">
                <a:latin typeface="宋体" panose="02010600030101010101" pitchFamily="2" charset="-122"/>
                <a:ea typeface="宋体" panose="02010600030101010101" pitchFamily="2" charset="-122"/>
              </a:rPr>
              <a:t>周期性地维护审查</a:t>
            </a:r>
          </a:p>
          <a:p>
            <a:pPr marL="457189" lvl="1" indent="0">
              <a:buNone/>
            </a:pPr>
            <a:r>
              <a:rPr lang="en-US" altLang="zh-CN" dirty="0">
                <a:latin typeface="宋体" panose="02010600030101010101" pitchFamily="2" charset="-122"/>
                <a:ea typeface="宋体" panose="02010600030101010101" pitchFamily="2" charset="-122"/>
              </a:rPr>
              <a:t>6. </a:t>
            </a:r>
            <a:r>
              <a:rPr lang="zh-CN" altLang="en-US" dirty="0">
                <a:latin typeface="宋体" panose="02010600030101010101" pitchFamily="2" charset="-122"/>
                <a:ea typeface="宋体" panose="02010600030101010101" pitchFamily="2" charset="-122"/>
              </a:rPr>
              <a:t>选择可维护的程序设计语言</a:t>
            </a:r>
          </a:p>
          <a:p>
            <a:pPr marL="457189" lvl="1" indent="0">
              <a:buNone/>
            </a:pPr>
            <a:r>
              <a:rPr lang="en-US" altLang="zh-CN" dirty="0">
                <a:latin typeface="宋体" panose="02010600030101010101" pitchFamily="2" charset="-122"/>
                <a:ea typeface="宋体" panose="02010600030101010101" pitchFamily="2" charset="-122"/>
              </a:rPr>
              <a:t>7. </a:t>
            </a:r>
            <a:r>
              <a:rPr lang="zh-CN" altLang="en-US" dirty="0">
                <a:latin typeface="宋体" panose="02010600030101010101" pitchFamily="2" charset="-122"/>
                <a:ea typeface="宋体" panose="02010600030101010101" pitchFamily="2" charset="-122"/>
              </a:rPr>
              <a:t>健全程序的文档</a:t>
            </a:r>
          </a:p>
          <a:p>
            <a:pPr marL="457189" lvl="1" indent="0">
              <a:buNone/>
            </a:pPr>
            <a:r>
              <a:rPr lang="zh-CN" altLang="en-US" dirty="0">
                <a:latin typeface="宋体" panose="02010600030101010101" pitchFamily="2" charset="-122"/>
                <a:ea typeface="宋体" panose="02010600030101010101" pitchFamily="2" charset="-122"/>
              </a:rPr>
              <a:t>好的文档是建立可维护性的基本条件，它的作用和意义有三点：</a:t>
            </a:r>
          </a:p>
          <a:p>
            <a:pPr marL="457189" lvl="1" indent="0">
              <a:buNone/>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文档好的程序比没有文档的程序容易操作，因为它增加了程序的可读性和可使用性。但不正确的文档比根本没有文档要坏得多。</a:t>
            </a:r>
          </a:p>
          <a:p>
            <a:pPr marL="457189" lvl="1" indent="0">
              <a:buNone/>
            </a:pP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好的文档意味着简洁、风格一致且易于更新。</a:t>
            </a:r>
          </a:p>
          <a:p>
            <a:pPr marL="457189" lvl="1" indent="0">
              <a:buNone/>
            </a:pP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程序应当成为其自身的文档，也就是说，在程序中应插入注释，以提高程序的可理解性，并缩进、空行等明显的视觉组织来突出程序的控制结构。如果程序越长越复杂，则它对文档的需要就越迫切。</a:t>
            </a:r>
          </a:p>
          <a:p>
            <a:pPr lvl="1"/>
            <a:endParaRPr lang="en-US" altLang="zh-CN" dirty="0">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C7DC185E-A755-4BB2-BA1C-62A1BB54C25E}"/>
              </a:ext>
            </a:extLst>
          </p:cNvPr>
          <p:cNvGrpSpPr/>
          <p:nvPr/>
        </p:nvGrpSpPr>
        <p:grpSpPr bwMode="auto">
          <a:xfrm>
            <a:off x="0" y="619125"/>
            <a:ext cx="4338320" cy="493714"/>
            <a:chOff x="0" y="0"/>
            <a:chExt cx="3370216" cy="493479"/>
          </a:xfrm>
        </p:grpSpPr>
        <p:grpSp>
          <p:nvGrpSpPr>
            <p:cNvPr id="5" name="组合 37">
              <a:extLst>
                <a:ext uri="{FF2B5EF4-FFF2-40B4-BE49-F238E27FC236}">
                  <a16:creationId xmlns:a16="http://schemas.microsoft.com/office/drawing/2014/main" id="{53B0BCF2-3473-47F2-A133-41E6E7597E6A}"/>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7DD45E0B-7ED6-4EEC-81BB-49F56D117206}"/>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B0DC00D5-9E83-4EBC-97B2-E9EE0D6B0828}"/>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F2843E7B-32E8-42E3-8FF7-B402C8FFEC12}"/>
                </a:ext>
              </a:extLst>
            </p:cNvPr>
            <p:cNvSpPr>
              <a:spLocks noChangeArrowheads="1"/>
            </p:cNvSpPr>
            <p:nvPr/>
          </p:nvSpPr>
          <p:spPr bwMode="auto">
            <a:xfrm>
              <a:off x="382436" y="19103"/>
              <a:ext cx="2670375"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提高可维护性的方法</a:t>
              </a:r>
              <a:endParaRPr lang="zh-CN" altLang="en-US" sz="2400" b="1" dirty="0"/>
            </a:p>
          </p:txBody>
        </p:sp>
      </p:grpSp>
      <p:pic>
        <p:nvPicPr>
          <p:cNvPr id="11" name="图片 21">
            <a:extLst>
              <a:ext uri="{FF2B5EF4-FFF2-40B4-BE49-F238E27FC236}">
                <a16:creationId xmlns:a16="http://schemas.microsoft.com/office/drawing/2014/main" id="{B1C0CCBC-79B9-45F4-B851-079A9EA38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96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555E4557-EFF0-4139-BE55-9A4224AF22E8}"/>
              </a:ext>
            </a:extLst>
          </p:cNvPr>
          <p:cNvSpPr>
            <a:spLocks noGrp="1" noChangeArrowheads="1"/>
          </p:cNvSpPr>
          <p:nvPr>
            <p:ph type="body" idx="1"/>
          </p:nvPr>
        </p:nvSpPr>
        <p:spPr>
          <a:xfrm>
            <a:off x="2503033" y="513716"/>
            <a:ext cx="6768720" cy="578168"/>
          </a:xfrm>
        </p:spPr>
        <p:txBody>
          <a:bodyPr/>
          <a:lstStyle/>
          <a:p>
            <a:pPr marL="457189" lvl="1" indent="0">
              <a:buNone/>
            </a:pPr>
            <a:r>
              <a:rPr lang="zh-CN" altLang="en-US" dirty="0">
                <a:latin typeface="宋体" panose="02010600030101010101" pitchFamily="2" charset="-122"/>
                <a:ea typeface="宋体" panose="02010600030101010101" pitchFamily="2" charset="-122"/>
              </a:rPr>
              <a:t>文档是影响软件可维护性的决定因素。</a:t>
            </a:r>
            <a:endParaRPr lang="en-US" altLang="zh-CN" dirty="0">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C7DC185E-A755-4BB2-BA1C-62A1BB54C25E}"/>
              </a:ext>
            </a:extLst>
          </p:cNvPr>
          <p:cNvGrpSpPr/>
          <p:nvPr/>
        </p:nvGrpSpPr>
        <p:grpSpPr bwMode="auto">
          <a:xfrm>
            <a:off x="0" y="619125"/>
            <a:ext cx="2072640" cy="493714"/>
            <a:chOff x="0" y="0"/>
            <a:chExt cx="3370216" cy="493479"/>
          </a:xfrm>
        </p:grpSpPr>
        <p:grpSp>
          <p:nvGrpSpPr>
            <p:cNvPr id="5" name="组合 37">
              <a:extLst>
                <a:ext uri="{FF2B5EF4-FFF2-40B4-BE49-F238E27FC236}">
                  <a16:creationId xmlns:a16="http://schemas.microsoft.com/office/drawing/2014/main" id="{53B0BCF2-3473-47F2-A133-41E6E7597E6A}"/>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7DD45E0B-7ED6-4EEC-81BB-49F56D117206}"/>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B0DC00D5-9E83-4EBC-97B2-E9EE0D6B0828}"/>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F2843E7B-32E8-42E3-8FF7-B402C8FFEC12}"/>
                </a:ext>
              </a:extLst>
            </p:cNvPr>
            <p:cNvSpPr>
              <a:spLocks noChangeArrowheads="1"/>
            </p:cNvSpPr>
            <p:nvPr/>
          </p:nvSpPr>
          <p:spPr bwMode="auto">
            <a:xfrm>
              <a:off x="699840" y="11089"/>
              <a:ext cx="2670376"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文档</a:t>
              </a:r>
              <a:endParaRPr lang="zh-CN" altLang="en-US" sz="2400" b="1" dirty="0"/>
            </a:p>
          </p:txBody>
        </p:sp>
      </p:grpSp>
      <p:pic>
        <p:nvPicPr>
          <p:cNvPr id="2" name="图片 1">
            <a:extLst>
              <a:ext uri="{FF2B5EF4-FFF2-40B4-BE49-F238E27FC236}">
                <a16:creationId xmlns:a16="http://schemas.microsoft.com/office/drawing/2014/main" id="{DAE02120-766A-4D38-8477-68FC14C4983D}"/>
              </a:ext>
            </a:extLst>
          </p:cNvPr>
          <p:cNvPicPr>
            <a:picLocks noChangeAspect="1"/>
          </p:cNvPicPr>
          <p:nvPr/>
        </p:nvPicPr>
        <p:blipFill>
          <a:blip r:embed="rId3"/>
          <a:stretch>
            <a:fillRect/>
          </a:stretch>
        </p:blipFill>
        <p:spPr>
          <a:xfrm>
            <a:off x="2503033" y="985202"/>
            <a:ext cx="7362825" cy="5172075"/>
          </a:xfrm>
          <a:prstGeom prst="rect">
            <a:avLst/>
          </a:prstGeom>
        </p:spPr>
      </p:pic>
      <p:pic>
        <p:nvPicPr>
          <p:cNvPr id="9" name="图片 21">
            <a:extLst>
              <a:ext uri="{FF2B5EF4-FFF2-40B4-BE49-F238E27FC236}">
                <a16:creationId xmlns:a16="http://schemas.microsoft.com/office/drawing/2014/main" id="{4AD92846-1CAE-4CFE-877C-BEB6C3807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59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2"/>
          <p:cNvSpPr>
            <a:spLocks noGrp="1" noChangeArrowheads="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783" indent="-228594">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2971" indent="-228594">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160" indent="-228594">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349" indent="-228594">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537" indent="-228594"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726" indent="-228594"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8914" indent="-228594"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103" indent="-228594"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91641A4B-D15C-4115-AE7B-9E800125DA6E}" type="datetime1">
              <a:rPr lang="zh-CN" altLang="en-US" sz="1200">
                <a:solidFill>
                  <a:srgbClr val="898989"/>
                </a:solidFill>
                <a:latin typeface="Arial" panose="020B0604020202020204" pitchFamily="34" charset="0"/>
              </a:rPr>
              <a:t>2017/12/17</a:t>
            </a:fld>
            <a:endParaRPr lang="zh-CN" altLang="en-US" sz="1200">
              <a:solidFill>
                <a:srgbClr val="898989"/>
              </a:solidFill>
              <a:latin typeface="Arial" panose="020B0604020202020204" pitchFamily="34" charset="0"/>
            </a:endParaRPr>
          </a:p>
        </p:txBody>
      </p:sp>
      <p:sp>
        <p:nvSpPr>
          <p:cNvPr id="4099" name="矩形 6">
            <a:hlinkClick r:id="rId2"/>
          </p:cNvPr>
          <p:cNvSpPr>
            <a:spLocks noChangeArrowheads="1"/>
          </p:cNvSpPr>
          <p:nvPr/>
        </p:nvSpPr>
        <p:spPr bwMode="auto">
          <a:xfrm>
            <a:off x="1" y="2362835"/>
            <a:ext cx="3698875" cy="1568451"/>
          </a:xfrm>
          <a:prstGeom prst="rect">
            <a:avLst/>
          </a:prstGeom>
          <a:solidFill>
            <a:srgbClr val="E74C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000">
              <a:solidFill>
                <a:srgbClr val="FFFFFF"/>
              </a:solidFill>
              <a:latin typeface="宋体" panose="02010600030101010101" pitchFamily="2" charset="-122"/>
              <a:sym typeface="宋体" panose="02010600030101010101" pitchFamily="2" charset="-122"/>
            </a:endParaRPr>
          </a:p>
        </p:txBody>
      </p:sp>
      <p:grpSp>
        <p:nvGrpSpPr>
          <p:cNvPr id="4100" name="组合 1"/>
          <p:cNvGrpSpPr/>
          <p:nvPr/>
        </p:nvGrpSpPr>
        <p:grpSpPr bwMode="auto">
          <a:xfrm>
            <a:off x="801689" y="2478725"/>
            <a:ext cx="1989137" cy="1188863"/>
            <a:chOff x="0" y="0"/>
            <a:chExt cx="1604534" cy="1081605"/>
          </a:xfrm>
        </p:grpSpPr>
        <p:sp>
          <p:nvSpPr>
            <p:cNvPr id="4117" name="文本框 7">
              <a:hlinkClick r:id="rId2"/>
            </p:cNvPr>
            <p:cNvSpPr>
              <a:spLocks noChangeArrowheads="1"/>
            </p:cNvSpPr>
            <p:nvPr/>
          </p:nvSpPr>
          <p:spPr bwMode="auto">
            <a:xfrm>
              <a:off x="0" y="0"/>
              <a:ext cx="1604534" cy="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zh-CN" altLang="en-US" sz="4800">
                  <a:solidFill>
                    <a:srgbClr val="FFFFFF"/>
                  </a:solidFill>
                  <a:latin typeface="微软雅黑" panose="020B0503020204020204" pitchFamily="34" charset="-122"/>
                  <a:ea typeface="微软雅黑" panose="020B0503020204020204" pitchFamily="34" charset="-122"/>
                  <a:sym typeface="Arial" panose="020B0604020202020204" pitchFamily="34" charset="0"/>
                </a:rPr>
                <a:t>目录</a:t>
              </a:r>
            </a:p>
          </p:txBody>
        </p:sp>
        <p:sp>
          <p:nvSpPr>
            <p:cNvPr id="4118" name="文本框 8">
              <a:hlinkClick r:id="rId2"/>
            </p:cNvPr>
            <p:cNvSpPr>
              <a:spLocks noChangeArrowheads="1"/>
            </p:cNvSpPr>
            <p:nvPr/>
          </p:nvSpPr>
          <p:spPr bwMode="auto">
            <a:xfrm>
              <a:off x="71372" y="759594"/>
              <a:ext cx="1492149" cy="32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1700" b="1">
                  <a:solidFill>
                    <a:srgbClr val="FFFFFF"/>
                  </a:solidFill>
                  <a:latin typeface="方正中等线简体" pitchFamily="1" charset="-122"/>
                  <a:ea typeface="方正中等线简体" pitchFamily="1" charset="-122"/>
                  <a:sym typeface="Arial" panose="020B0604020202020204" pitchFamily="34" charset="0"/>
                </a:rPr>
                <a:t>CONTENTS</a:t>
              </a:r>
              <a:endParaRPr lang="zh-CN" altLang="en-US" sz="1700" b="1">
                <a:solidFill>
                  <a:srgbClr val="FFFFFF"/>
                </a:solidFill>
                <a:latin typeface="方正中等线简体" pitchFamily="1" charset="-122"/>
                <a:ea typeface="方正中等线简体" pitchFamily="1" charset="-122"/>
                <a:sym typeface="Arial" panose="020B0604020202020204" pitchFamily="34" charset="0"/>
              </a:endParaRPr>
            </a:p>
          </p:txBody>
        </p:sp>
      </p:grpSp>
      <p:grpSp>
        <p:nvGrpSpPr>
          <p:cNvPr id="4101" name="组合 14"/>
          <p:cNvGrpSpPr/>
          <p:nvPr/>
        </p:nvGrpSpPr>
        <p:grpSpPr bwMode="auto">
          <a:xfrm>
            <a:off x="4892677" y="2945451"/>
            <a:ext cx="4342767" cy="284693"/>
            <a:chOff x="0" y="0"/>
            <a:chExt cx="3504203" cy="258072"/>
          </a:xfrm>
        </p:grpSpPr>
        <p:sp>
          <p:nvSpPr>
            <p:cNvPr id="9" name="椭圆 15"/>
            <p:cNvSpPr>
              <a:spLocks noChangeArrowheads="1"/>
            </p:cNvSpPr>
            <p:nvPr/>
          </p:nvSpPr>
          <p:spPr bwMode="auto">
            <a:xfrm>
              <a:off x="0" y="53244"/>
              <a:ext cx="125534" cy="125198"/>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783" fontAlgn="auto">
                <a:lnSpc>
                  <a:spcPct val="100000"/>
                </a:lnSpc>
                <a:spcBef>
                  <a:spcPct val="0"/>
                </a:spcBef>
                <a:spcAft>
                  <a:spcPts val="0"/>
                </a:spcAft>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10" name="文本框 17">
              <a:hlinkClick r:id="rId2"/>
            </p:cNvPr>
            <p:cNvSpPr>
              <a:spLocks noChangeArrowheads="1"/>
            </p:cNvSpPr>
            <p:nvPr/>
          </p:nvSpPr>
          <p:spPr bwMode="auto">
            <a:xfrm>
              <a:off x="234417" y="0"/>
              <a:ext cx="3269786" cy="25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783" fontAlgn="auto">
                <a:lnSpc>
                  <a:spcPts val="1500"/>
                </a:lnSpc>
                <a:spcBef>
                  <a:spcPct val="0"/>
                </a:spcBef>
                <a:spcAft>
                  <a:spcPts val="0"/>
                </a:spcAft>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软件维护的过程</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2" name="组合 18"/>
          <p:cNvGrpSpPr/>
          <p:nvPr/>
        </p:nvGrpSpPr>
        <p:grpSpPr bwMode="auto">
          <a:xfrm>
            <a:off x="4892678" y="3694751"/>
            <a:ext cx="3600451" cy="284693"/>
            <a:chOff x="0" y="0"/>
            <a:chExt cx="2905875" cy="259997"/>
          </a:xfrm>
        </p:grpSpPr>
        <p:sp>
          <p:nvSpPr>
            <p:cNvPr id="12" name="椭圆 19"/>
            <p:cNvSpPr>
              <a:spLocks noChangeArrowheads="1"/>
            </p:cNvSpPr>
            <p:nvPr/>
          </p:nvSpPr>
          <p:spPr bwMode="auto">
            <a:xfrm>
              <a:off x="0" y="52192"/>
              <a:ext cx="125562" cy="126131"/>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783" fontAlgn="auto">
                <a:lnSpc>
                  <a:spcPct val="100000"/>
                </a:lnSpc>
                <a:spcBef>
                  <a:spcPct val="0"/>
                </a:spcBef>
                <a:spcAft>
                  <a:spcPts val="0"/>
                </a:spcAft>
                <a:buNone/>
                <a:defRPr/>
              </a:pPr>
              <a:endParaRPr lang="zh-CN" altLang="zh-CN" sz="1300" kern="0">
                <a:solidFill>
                  <a:srgbClr val="FFFFFF"/>
                </a:solidFill>
                <a:latin typeface="宋体" panose="02010600030101010101" pitchFamily="2" charset="-122"/>
                <a:sym typeface="宋体" panose="02010600030101010101" pitchFamily="2" charset="-122"/>
              </a:endParaRPr>
            </a:p>
          </p:txBody>
        </p:sp>
        <p:sp>
          <p:nvSpPr>
            <p:cNvPr id="13" name="文本框 21">
              <a:hlinkClick r:id="rId2"/>
            </p:cNvPr>
            <p:cNvSpPr>
              <a:spLocks noChangeArrowheads="1"/>
            </p:cNvSpPr>
            <p:nvPr/>
          </p:nvSpPr>
          <p:spPr bwMode="auto">
            <a:xfrm>
              <a:off x="234468" y="0"/>
              <a:ext cx="2671407" cy="25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783" fontAlgn="auto">
                <a:lnSpc>
                  <a:spcPts val="1500"/>
                </a:lnSpc>
                <a:spcBef>
                  <a:spcPct val="0"/>
                </a:spcBef>
                <a:spcAft>
                  <a:spcPts val="0"/>
                </a:spcAft>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可维护性</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3" name="组合 22"/>
          <p:cNvGrpSpPr/>
          <p:nvPr/>
        </p:nvGrpSpPr>
        <p:grpSpPr bwMode="auto">
          <a:xfrm>
            <a:off x="4892675" y="4391663"/>
            <a:ext cx="3926204" cy="284693"/>
            <a:chOff x="0" y="0"/>
            <a:chExt cx="3167935" cy="257263"/>
          </a:xfrm>
        </p:grpSpPr>
        <p:sp>
          <p:nvSpPr>
            <p:cNvPr id="15" name="椭圆 23"/>
            <p:cNvSpPr>
              <a:spLocks noChangeArrowheads="1"/>
            </p:cNvSpPr>
            <p:nvPr/>
          </p:nvSpPr>
          <p:spPr bwMode="auto">
            <a:xfrm>
              <a:off x="0" y="53079"/>
              <a:ext cx="125529" cy="124806"/>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783" fontAlgn="auto">
                <a:lnSpc>
                  <a:spcPct val="100000"/>
                </a:lnSpc>
                <a:spcBef>
                  <a:spcPct val="0"/>
                </a:spcBef>
                <a:spcAft>
                  <a:spcPts val="0"/>
                </a:spcAft>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16" name="文本框 25">
              <a:hlinkClick r:id="rId2"/>
            </p:cNvPr>
            <p:cNvSpPr>
              <a:spLocks noChangeArrowheads="1"/>
            </p:cNvSpPr>
            <p:nvPr/>
          </p:nvSpPr>
          <p:spPr bwMode="auto">
            <a:xfrm>
              <a:off x="234406" y="0"/>
              <a:ext cx="2933529" cy="2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783" fontAlgn="auto">
                <a:lnSpc>
                  <a:spcPts val="1500"/>
                </a:lnSpc>
                <a:spcBef>
                  <a:spcPct val="0"/>
                </a:spcBef>
                <a:spcAft>
                  <a:spcPts val="0"/>
                </a:spcAft>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软件再工程</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4" name="组合 13"/>
          <p:cNvGrpSpPr/>
          <p:nvPr/>
        </p:nvGrpSpPr>
        <p:grpSpPr bwMode="auto">
          <a:xfrm>
            <a:off x="4892678" y="2156462"/>
            <a:ext cx="2671763" cy="284693"/>
            <a:chOff x="0" y="0"/>
            <a:chExt cx="2155861" cy="259511"/>
          </a:xfrm>
        </p:grpSpPr>
        <p:sp>
          <p:nvSpPr>
            <p:cNvPr id="18" name="椭圆 9"/>
            <p:cNvSpPr>
              <a:spLocks noChangeArrowheads="1"/>
            </p:cNvSpPr>
            <p:nvPr/>
          </p:nvSpPr>
          <p:spPr bwMode="auto">
            <a:xfrm>
              <a:off x="0" y="52095"/>
              <a:ext cx="125534" cy="125897"/>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783" fontAlgn="auto">
                <a:lnSpc>
                  <a:spcPct val="100000"/>
                </a:lnSpc>
                <a:spcBef>
                  <a:spcPct val="0"/>
                </a:spcBef>
                <a:spcAft>
                  <a:spcPts val="0"/>
                </a:spcAft>
                <a:buNone/>
                <a:defRPr/>
              </a:pPr>
              <a:endParaRPr lang="zh-CN" altLang="zh-CN" sz="1300" kern="0">
                <a:solidFill>
                  <a:srgbClr val="FFFFFF"/>
                </a:solidFill>
                <a:latin typeface="宋体" panose="02010600030101010101" pitchFamily="2" charset="-122"/>
                <a:sym typeface="宋体" panose="02010600030101010101" pitchFamily="2" charset="-122"/>
              </a:endParaRPr>
            </a:p>
          </p:txBody>
        </p:sp>
        <p:sp>
          <p:nvSpPr>
            <p:cNvPr id="19" name="文本框 11">
              <a:hlinkClick r:id="rId2"/>
            </p:cNvPr>
            <p:cNvSpPr>
              <a:spLocks noChangeArrowheads="1"/>
            </p:cNvSpPr>
            <p:nvPr/>
          </p:nvSpPr>
          <p:spPr bwMode="auto">
            <a:xfrm>
              <a:off x="234417" y="0"/>
              <a:ext cx="1921444" cy="2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783" fontAlgn="auto">
                <a:lnSpc>
                  <a:spcPts val="1500"/>
                </a:lnSpc>
                <a:spcBef>
                  <a:spcPct val="0"/>
                </a:spcBef>
                <a:spcAft>
                  <a:spcPts val="0"/>
                </a:spcAft>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软件维护</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105"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170" y="378672"/>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任意多边形 28"/>
          <p:cNvSpPr>
            <a:spLocks noChangeArrowheads="1"/>
          </p:cNvSpPr>
          <p:nvPr/>
        </p:nvSpPr>
        <p:spPr bwMode="auto">
          <a:xfrm>
            <a:off x="1" y="-31751"/>
            <a:ext cx="12204700" cy="781051"/>
          </a:xfrm>
          <a:custGeom>
            <a:avLst/>
            <a:gdLst>
              <a:gd name="T0" fmla="*/ 0 w 12204032"/>
              <a:gd name="T1" fmla="*/ 0 h 780346"/>
              <a:gd name="T2" fmla="*/ 242885 w 12204032"/>
              <a:gd name="T3" fmla="*/ 0 h 780346"/>
              <a:gd name="T4" fmla="*/ 619205 w 12204032"/>
              <a:gd name="T5" fmla="*/ 0 h 780346"/>
              <a:gd name="T6" fmla="*/ 4327516 w 12204032"/>
              <a:gd name="T7" fmla="*/ 0 h 780346"/>
              <a:gd name="T8" fmla="*/ 12204700 w 12204032"/>
              <a:gd name="T9" fmla="*/ 0 h 780346"/>
              <a:gd name="T10" fmla="*/ 12204700 w 12204032"/>
              <a:gd name="T11" fmla="*/ 781050 h 780346"/>
              <a:gd name="T12" fmla="*/ 9743266 w 12204032"/>
              <a:gd name="T13" fmla="*/ 781050 h 780346"/>
              <a:gd name="T14" fmla="*/ 5989999 w 12204032"/>
              <a:gd name="T15" fmla="*/ 781050 h 780346"/>
              <a:gd name="T16" fmla="*/ 4855514 w 12204032"/>
              <a:gd name="T17" fmla="*/ 781050 h 780346"/>
              <a:gd name="T18" fmla="*/ 4327516 w 12204032"/>
              <a:gd name="T19" fmla="*/ 781050 h 780346"/>
              <a:gd name="T20" fmla="*/ 1905367 w 12204032"/>
              <a:gd name="T21" fmla="*/ 781050 h 780346"/>
              <a:gd name="T22" fmla="*/ 1902128 w 12204032"/>
              <a:gd name="T23" fmla="*/ 759817 h 780346"/>
              <a:gd name="T24" fmla="*/ 1338124 w 12204032"/>
              <a:gd name="T25" fmla="*/ 299750 h 780346"/>
              <a:gd name="T26" fmla="*/ 774120 w 12204032"/>
              <a:gd name="T27" fmla="*/ 759817 h 780346"/>
              <a:gd name="T28" fmla="*/ 770881 w 12204032"/>
              <a:gd name="T29" fmla="*/ 781050 h 780346"/>
              <a:gd name="T30" fmla="*/ 619205 w 12204032"/>
              <a:gd name="T31" fmla="*/ 781050 h 780346"/>
              <a:gd name="T32" fmla="*/ 242885 w 12204032"/>
              <a:gd name="T33" fmla="*/ 781050 h 780346"/>
              <a:gd name="T34" fmla="*/ 0 w 12204032"/>
              <a:gd name="T35" fmla="*/ 781050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lnTo>
                  <a:pt x="0" y="0"/>
                </a:lnTo>
                <a:close/>
              </a:path>
            </a:pathLst>
          </a:cu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555E4557-EFF0-4139-BE55-9A4224AF22E8}"/>
              </a:ext>
            </a:extLst>
          </p:cNvPr>
          <p:cNvSpPr>
            <a:spLocks noGrp="1" noChangeArrowheads="1"/>
          </p:cNvSpPr>
          <p:nvPr>
            <p:ph type="body" idx="1"/>
          </p:nvPr>
        </p:nvSpPr>
        <p:spPr>
          <a:xfrm>
            <a:off x="664072" y="1621156"/>
            <a:ext cx="10379848" cy="3987164"/>
          </a:xfrm>
        </p:spPr>
        <p:txBody>
          <a:bodyPr/>
          <a:lstStyle/>
          <a:p>
            <a:pPr lvl="1">
              <a:lnSpc>
                <a:spcPct val="150000"/>
              </a:lnSpc>
            </a:pPr>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开发文档：这类文档在软件项目开发过程中，体现了软件开发人员前一阶段工作的成果，同时又是后一阶段工作的依据。具有着里程碑的作用，同时也利于维护人员的维护工作。</a:t>
            </a:r>
          </a:p>
          <a:p>
            <a:pPr lvl="1">
              <a:lnSpc>
                <a:spcPct val="1500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管理文档：这类文档在软件项目开发过程中，由软件开发人员制定的需提交管理部门的一些工作计划、工作方案和工作报告。通过阅读这些文档，管理人员能够了解软件项目开发活动安排、进度、资源使用等情况。</a:t>
            </a:r>
          </a:p>
          <a:p>
            <a:pPr lvl="1">
              <a:lnSpc>
                <a:spcPct val="1500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用户文档：这类文档是软件开发人员为使用该软件的用户提供的有关本产品使用、操作的资料。</a:t>
            </a:r>
            <a:endParaRPr lang="en-US" altLang="zh-CN" sz="2000" dirty="0">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C7DC185E-A755-4BB2-BA1C-62A1BB54C25E}"/>
              </a:ext>
            </a:extLst>
          </p:cNvPr>
          <p:cNvGrpSpPr/>
          <p:nvPr/>
        </p:nvGrpSpPr>
        <p:grpSpPr bwMode="auto">
          <a:xfrm>
            <a:off x="0" y="619125"/>
            <a:ext cx="2072640" cy="493714"/>
            <a:chOff x="0" y="0"/>
            <a:chExt cx="3370216" cy="493479"/>
          </a:xfrm>
        </p:grpSpPr>
        <p:grpSp>
          <p:nvGrpSpPr>
            <p:cNvPr id="5" name="组合 37">
              <a:extLst>
                <a:ext uri="{FF2B5EF4-FFF2-40B4-BE49-F238E27FC236}">
                  <a16:creationId xmlns:a16="http://schemas.microsoft.com/office/drawing/2014/main" id="{53B0BCF2-3473-47F2-A133-41E6E7597E6A}"/>
                </a:ext>
              </a:extLst>
            </p:cNvPr>
            <p:cNvGrpSpPr/>
            <p:nvPr/>
          </p:nvGrpSpPr>
          <p:grpSpPr bwMode="auto">
            <a:xfrm>
              <a:off x="0" y="0"/>
              <a:ext cx="3370216" cy="493479"/>
              <a:chOff x="0" y="0"/>
              <a:chExt cx="3370216" cy="493479"/>
            </a:xfrm>
          </p:grpSpPr>
          <p:sp>
            <p:nvSpPr>
              <p:cNvPr id="7" name="矩形 38">
                <a:extLst>
                  <a:ext uri="{FF2B5EF4-FFF2-40B4-BE49-F238E27FC236}">
                    <a16:creationId xmlns:a16="http://schemas.microsoft.com/office/drawing/2014/main" id="{7DD45E0B-7ED6-4EEC-81BB-49F56D117206}"/>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8" name="直角三角形 39">
                <a:extLst>
                  <a:ext uri="{FF2B5EF4-FFF2-40B4-BE49-F238E27FC236}">
                    <a16:creationId xmlns:a16="http://schemas.microsoft.com/office/drawing/2014/main" id="{B0DC00D5-9E83-4EBC-97B2-E9EE0D6B0828}"/>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6" name="文本框 40">
              <a:extLst>
                <a:ext uri="{FF2B5EF4-FFF2-40B4-BE49-F238E27FC236}">
                  <a16:creationId xmlns:a16="http://schemas.microsoft.com/office/drawing/2014/main" id="{F2843E7B-32E8-42E3-8FF7-B402C8FFEC12}"/>
                </a:ext>
              </a:extLst>
            </p:cNvPr>
            <p:cNvSpPr>
              <a:spLocks noChangeArrowheads="1"/>
            </p:cNvSpPr>
            <p:nvPr/>
          </p:nvSpPr>
          <p:spPr bwMode="auto">
            <a:xfrm>
              <a:off x="699840" y="11089"/>
              <a:ext cx="2670376"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文档</a:t>
              </a:r>
              <a:endParaRPr lang="zh-CN" altLang="en-US" sz="2400" b="1" dirty="0"/>
            </a:p>
          </p:txBody>
        </p:sp>
      </p:grpSp>
      <p:pic>
        <p:nvPicPr>
          <p:cNvPr id="9" name="图片 21">
            <a:extLst>
              <a:ext uri="{FF2B5EF4-FFF2-40B4-BE49-F238E27FC236}">
                <a16:creationId xmlns:a16="http://schemas.microsoft.com/office/drawing/2014/main" id="{62D4838B-99BE-4CD4-A556-7BC0309DA0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632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0-#ppt_w/2"/>
                                          </p:val>
                                        </p:tav>
                                        <p:tav tm="100000">
                                          <p:val>
                                            <p:strVal val="#ppt_x"/>
                                          </p:val>
                                        </p:tav>
                                      </p:tavLst>
                                    </p:anim>
                                    <p:anim calcmode="lin" valueType="num">
                                      <p:cBhvr>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260096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软件再工程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026160" y="1577422"/>
            <a:ext cx="9973210" cy="3970318"/>
          </a:xfrm>
          <a:prstGeom prst="rect">
            <a:avLst/>
          </a:prstGeom>
        </p:spPr>
        <p:txBody>
          <a:bodyPr wrap="square">
            <a:spAutoFit/>
          </a:bodyPr>
          <a:lstStyle/>
          <a:p>
            <a:pPr>
              <a:lnSpc>
                <a:spcPct val="150000"/>
              </a:lnSpc>
            </a:pPr>
            <a:r>
              <a:rPr lang="zh-CN" altLang="en-US" sz="2400" dirty="0"/>
              <a:t>       当我们需要更新的软件，它保持目前的市场，而不会影响其功能，它被称为软件再工程。这是一个全面的过程，软件设计变更和程序重新写入。</a:t>
            </a:r>
            <a:endParaRPr lang="en-US" altLang="zh-CN" sz="2400" dirty="0"/>
          </a:p>
          <a:p>
            <a:pPr>
              <a:lnSpc>
                <a:spcPct val="150000"/>
              </a:lnSpc>
            </a:pPr>
            <a:r>
              <a:rPr lang="zh-CN" altLang="en-US" sz="2400" dirty="0"/>
              <a:t>传统的软件跟不上调整与市场上现有的最新技术。作为硬件已经过时，软件更新成为一个头疼的问题。即使软件衰老随着时间的推移，它的功能没有。</a:t>
            </a:r>
            <a:endParaRPr lang="en-US" altLang="zh-CN" sz="2400" dirty="0"/>
          </a:p>
          <a:p>
            <a:pPr>
              <a:lnSpc>
                <a:spcPct val="150000"/>
              </a:lnSpc>
            </a:pPr>
            <a:r>
              <a:rPr lang="zh-CN" altLang="en-US" sz="2400" dirty="0"/>
              <a:t>       </a:t>
            </a:r>
            <a:r>
              <a:rPr lang="zh-CN" altLang="en-US" sz="2400" dirty="0">
                <a:solidFill>
                  <a:srgbClr val="E74C2E"/>
                </a:solidFill>
              </a:rPr>
              <a:t>软件再工程</a:t>
            </a:r>
            <a:r>
              <a:rPr lang="zh-CN" altLang="en-US" sz="2400" dirty="0"/>
              <a:t>是现代化改造的一种形式，它通过引入现代技术和实践，提高了遗留系统的能力或可维护性。</a:t>
            </a:r>
          </a:p>
        </p:txBody>
      </p:sp>
    </p:spTree>
    <p:extLst>
      <p:ext uri="{BB962C8B-B14F-4D97-AF65-F5344CB8AC3E}">
        <p14:creationId xmlns:p14="http://schemas.microsoft.com/office/powerpoint/2010/main" val="38259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260096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软件再工程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ED19153D-41E6-48B5-9A7F-8878B2D36B0A}"/>
              </a:ext>
            </a:extLst>
          </p:cNvPr>
          <p:cNvPicPr>
            <a:picLocks noChangeAspect="1"/>
          </p:cNvPicPr>
          <p:nvPr/>
        </p:nvPicPr>
        <p:blipFill>
          <a:blip r:embed="rId3"/>
          <a:stretch>
            <a:fillRect/>
          </a:stretch>
        </p:blipFill>
        <p:spPr>
          <a:xfrm>
            <a:off x="2078388" y="685562"/>
            <a:ext cx="8035224" cy="5486876"/>
          </a:xfrm>
          <a:prstGeom prst="rect">
            <a:avLst/>
          </a:prstGeom>
        </p:spPr>
      </p:pic>
    </p:spTree>
    <p:extLst>
      <p:ext uri="{BB962C8B-B14F-4D97-AF65-F5344CB8AC3E}">
        <p14:creationId xmlns:p14="http://schemas.microsoft.com/office/powerpoint/2010/main" val="417878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72872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123633" y="32034"/>
              <a:ext cx="2887349"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主要的再工程技术</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2">
            <a:extLst>
              <a:ext uri="{FF2B5EF4-FFF2-40B4-BE49-F238E27FC236}">
                <a16:creationId xmlns:a16="http://schemas.microsoft.com/office/drawing/2014/main" id="{505F9799-0319-432B-AACA-D5827EA6FA20}"/>
              </a:ext>
            </a:extLst>
          </p:cNvPr>
          <p:cNvGraphicFramePr>
            <a:graphicFrameLocks noChangeAspect="1"/>
          </p:cNvGraphicFramePr>
          <p:nvPr>
            <p:extLst>
              <p:ext uri="{D42A27DB-BD31-4B8C-83A1-F6EECF244321}">
                <p14:modId xmlns:p14="http://schemas.microsoft.com/office/powerpoint/2010/main" val="2339747337"/>
              </p:ext>
            </p:extLst>
          </p:nvPr>
        </p:nvGraphicFramePr>
        <p:xfrm>
          <a:off x="2509043" y="1225554"/>
          <a:ext cx="7173913" cy="5495925"/>
        </p:xfrm>
        <a:graphic>
          <a:graphicData uri="http://schemas.openxmlformats.org/presentationml/2006/ole">
            <mc:AlternateContent xmlns:mc="http://schemas.openxmlformats.org/markup-compatibility/2006">
              <mc:Choice xmlns:v="urn:schemas-microsoft-com:vml" Requires="v">
                <p:oleObj spid="_x0000_s2052" name="文档" r:id="rId4" imgW="7214760" imgH="5711040" progId="Word.Document.8">
                  <p:embed/>
                </p:oleObj>
              </mc:Choice>
              <mc:Fallback>
                <p:oleObj name="文档" r:id="rId4" imgW="7214760" imgH="5711040" progId="Word.Document.8">
                  <p:embed/>
                  <p:pic>
                    <p:nvPicPr>
                      <p:cNvPr id="3039234" name="Object 2">
                        <a:extLst>
                          <a:ext uri="{FF2B5EF4-FFF2-40B4-BE49-F238E27FC236}">
                            <a16:creationId xmlns:a16="http://schemas.microsoft.com/office/drawing/2014/main" id="{515536F3-09BC-4276-9D2C-BAAF1EF856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043" y="1225554"/>
                        <a:ext cx="7173913" cy="549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8830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1.</a:t>
              </a:r>
              <a:r>
                <a:rPr lang="zh-CN" altLang="en-US" sz="2400" b="1" dirty="0">
                  <a:solidFill>
                    <a:schemeClr val="bg1"/>
                  </a:solidFill>
                  <a:latin typeface="微软雅黑" panose="020B0503020204020204" pitchFamily="34" charset="-122"/>
                  <a:ea typeface="微软雅黑" panose="020B0503020204020204" pitchFamily="34" charset="-122"/>
                </a:rPr>
                <a:t>库存目录分析</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838200" y="1303102"/>
            <a:ext cx="9973210" cy="4708981"/>
          </a:xfrm>
          <a:prstGeom prst="rect">
            <a:avLst/>
          </a:prstGeom>
        </p:spPr>
        <p:txBody>
          <a:bodyPr wrap="square">
            <a:spAutoFit/>
          </a:bodyPr>
          <a:lstStyle/>
          <a:p>
            <a:pPr>
              <a:lnSpc>
                <a:spcPct val="150000"/>
              </a:lnSpc>
            </a:pPr>
            <a:r>
              <a:rPr lang="zh-CN" altLang="en-US" sz="1600" dirty="0"/>
              <a:t> </a:t>
            </a:r>
            <a:r>
              <a:rPr lang="zh-CN" altLang="en-US" sz="2000" dirty="0"/>
              <a:t>      每个软件组织都应该保存其拥有的所有应用系统的库存目录。该目录包含关于每个应用系统的基本信息（例如应用系统的名字，最初构建它的日期，已做过的实质性修改字数，过去</a:t>
            </a:r>
            <a:r>
              <a:rPr lang="en-US" altLang="zh-CN" sz="2000" dirty="0"/>
              <a:t>18</a:t>
            </a:r>
            <a:r>
              <a:rPr lang="zh-CN" altLang="en-US" sz="2000" dirty="0"/>
              <a:t>个月报告的错误，用户数量，安装它的机器数量，它的复杂程度，文档质量，整体可维护性等级，预期寿命，在未来</a:t>
            </a:r>
            <a:r>
              <a:rPr lang="en-US" altLang="zh-CN" sz="2000" dirty="0"/>
              <a:t>36</a:t>
            </a:r>
            <a:r>
              <a:rPr lang="zh-CN" altLang="en-US" sz="2000" dirty="0"/>
              <a:t>个月内的预期修改次数，业务重要程度等</a:t>
            </a:r>
            <a:r>
              <a:rPr lang="en-US" altLang="zh-CN" sz="2000" dirty="0"/>
              <a:t>)</a:t>
            </a:r>
            <a:r>
              <a:rPr lang="zh-CN" altLang="en-US" sz="2000" dirty="0"/>
              <a:t>。</a:t>
            </a:r>
          </a:p>
          <a:p>
            <a:pPr>
              <a:lnSpc>
                <a:spcPct val="150000"/>
              </a:lnSpc>
            </a:pPr>
            <a:r>
              <a:rPr lang="zh-CN" altLang="en-US" sz="2000" dirty="0"/>
              <a:t>       目前仅能对有限种类的应用系统执行逆向工程或再工程，代价又十分高昂。因此，对库中每个程序都做逆向工程或再工程是不现实的。下述</a:t>
            </a:r>
            <a:r>
              <a:rPr lang="en-US" altLang="zh-CN" sz="2000" dirty="0"/>
              <a:t>3</a:t>
            </a:r>
            <a:r>
              <a:rPr lang="zh-CN" altLang="en-US" sz="2000" dirty="0"/>
              <a:t>类程序有可能成为预防性维护的对象。</a:t>
            </a:r>
          </a:p>
          <a:p>
            <a:pPr>
              <a:lnSpc>
                <a:spcPct val="150000"/>
              </a:lnSpc>
            </a:pPr>
            <a:r>
              <a:rPr lang="en-US" altLang="zh-CN" sz="2000" dirty="0"/>
              <a:t>       (1) </a:t>
            </a:r>
            <a:r>
              <a:rPr lang="zh-CN" altLang="en-US" sz="2000" dirty="0"/>
              <a:t>预定将使用多年的程序。</a:t>
            </a:r>
          </a:p>
          <a:p>
            <a:pPr>
              <a:lnSpc>
                <a:spcPct val="150000"/>
              </a:lnSpc>
            </a:pPr>
            <a:r>
              <a:rPr lang="en-US" altLang="zh-CN" sz="2000" dirty="0"/>
              <a:t>       (2) </a:t>
            </a:r>
            <a:r>
              <a:rPr lang="zh-CN" altLang="en-US" sz="2000" dirty="0"/>
              <a:t>当前正在成功地使用着的程序。</a:t>
            </a:r>
          </a:p>
          <a:p>
            <a:pPr>
              <a:lnSpc>
                <a:spcPct val="150000"/>
              </a:lnSpc>
            </a:pPr>
            <a:r>
              <a:rPr lang="en-US" altLang="zh-CN" sz="2000" dirty="0"/>
              <a:t>       (3) </a:t>
            </a:r>
            <a:r>
              <a:rPr lang="zh-CN" altLang="en-US" sz="2000" dirty="0"/>
              <a:t>在最近的将来可能要做重大修改或增强的程序。</a:t>
            </a:r>
            <a:endParaRPr lang="en-US" altLang="zh-CN" sz="2000" dirty="0"/>
          </a:p>
        </p:txBody>
      </p:sp>
    </p:spTree>
    <p:extLst>
      <p:ext uri="{BB962C8B-B14F-4D97-AF65-F5344CB8AC3E}">
        <p14:creationId xmlns:p14="http://schemas.microsoft.com/office/powerpoint/2010/main" val="51606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2.</a:t>
              </a:r>
              <a:r>
                <a:rPr lang="zh-CN" altLang="en-US" sz="2400" b="1" dirty="0">
                  <a:solidFill>
                    <a:schemeClr val="bg1"/>
                  </a:solidFill>
                  <a:latin typeface="微软雅黑" panose="020B0503020204020204" pitchFamily="34" charset="-122"/>
                  <a:ea typeface="微软雅黑" panose="020B0503020204020204" pitchFamily="34" charset="-122"/>
                </a:rPr>
                <a:t>文档重构</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838200" y="1305341"/>
            <a:ext cx="10530840" cy="4247317"/>
          </a:xfrm>
          <a:prstGeom prst="rect">
            <a:avLst/>
          </a:prstGeom>
        </p:spPr>
        <p:txBody>
          <a:bodyPr wrap="square">
            <a:spAutoFit/>
          </a:bodyPr>
          <a:lstStyle/>
          <a:p>
            <a:pPr>
              <a:lnSpc>
                <a:spcPct val="150000"/>
              </a:lnSpc>
            </a:pPr>
            <a:r>
              <a:rPr lang="zh-CN" altLang="en-US" sz="2000" dirty="0"/>
              <a:t>       老程序固有的特点是缺乏文档。具体情况不同</a:t>
            </a:r>
            <a:r>
              <a:rPr lang="en-US" altLang="zh-CN" sz="2000" dirty="0"/>
              <a:t>,</a:t>
            </a:r>
            <a:r>
              <a:rPr lang="zh-CN" altLang="en-US" sz="2000" dirty="0"/>
              <a:t>处理这个问题的方法也不同。</a:t>
            </a:r>
          </a:p>
          <a:p>
            <a:pPr>
              <a:lnSpc>
                <a:spcPct val="150000"/>
              </a:lnSpc>
            </a:pPr>
            <a:r>
              <a:rPr lang="en-US" altLang="zh-CN" sz="2000" dirty="0"/>
              <a:t>       (1) </a:t>
            </a:r>
            <a:r>
              <a:rPr lang="zh-CN" altLang="en-US" sz="2000" dirty="0"/>
              <a:t>建立文档非常耗费时间</a:t>
            </a:r>
            <a:r>
              <a:rPr lang="en-US" altLang="zh-CN" sz="2000" dirty="0"/>
              <a:t>,</a:t>
            </a:r>
            <a:r>
              <a:rPr lang="zh-CN" altLang="en-US" sz="2000" dirty="0"/>
              <a:t>不可能为数百个程序都重新建立文档。如果一个程序是相对稳定的</a:t>
            </a:r>
            <a:r>
              <a:rPr lang="en-US" altLang="zh-CN" sz="2000" dirty="0"/>
              <a:t>,</a:t>
            </a:r>
            <a:r>
              <a:rPr lang="zh-CN" altLang="en-US" sz="2000" dirty="0"/>
              <a:t>正在走向其有用生命的终点</a:t>
            </a:r>
            <a:r>
              <a:rPr lang="en-US" altLang="zh-CN" sz="2000" dirty="0"/>
              <a:t>,</a:t>
            </a:r>
            <a:r>
              <a:rPr lang="zh-CN" altLang="en-US" sz="2000" dirty="0"/>
              <a:t>而且可能不会再经历什么变化，那么，让它保持现状是一个明智的选择。</a:t>
            </a:r>
          </a:p>
          <a:p>
            <a:pPr>
              <a:lnSpc>
                <a:spcPct val="150000"/>
              </a:lnSpc>
            </a:pPr>
            <a:r>
              <a:rPr lang="en-US" altLang="zh-CN" sz="2000" dirty="0"/>
              <a:t>       (2) </a:t>
            </a:r>
            <a:r>
              <a:rPr lang="zh-CN" altLang="en-US" sz="2000" dirty="0"/>
              <a:t>为了便于今后的维护，必须更新文档，但是由于资源有限，应采用“使用时建文档”的方法，也就是说，不是一下子把某应用系统的文档全部都重建起来，而是只针对系统中当前正在修改的那些部分建立完整文档。随着时间流逝，将得到一组有用的和相关的文档。</a:t>
            </a:r>
          </a:p>
          <a:p>
            <a:pPr>
              <a:lnSpc>
                <a:spcPct val="150000"/>
              </a:lnSpc>
            </a:pPr>
            <a:r>
              <a:rPr lang="en-US" altLang="zh-CN" sz="2000" dirty="0"/>
              <a:t>       (3) </a:t>
            </a:r>
            <a:r>
              <a:rPr lang="zh-CN" altLang="en-US" sz="2000" dirty="0"/>
              <a:t>如果某应用系统是完成业务工作的关键，而且必须重构全部文档，则仍然应该设法把文档工作减少到必需的最小量。</a:t>
            </a:r>
          </a:p>
        </p:txBody>
      </p:sp>
    </p:spTree>
    <p:extLst>
      <p:ext uri="{BB962C8B-B14F-4D97-AF65-F5344CB8AC3E}">
        <p14:creationId xmlns:p14="http://schemas.microsoft.com/office/powerpoint/2010/main" val="37947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a:solidFill>
                    <a:schemeClr val="bg1"/>
                  </a:solidFill>
                  <a:latin typeface="微软雅黑" panose="020B0503020204020204" pitchFamily="34" charset="-122"/>
                  <a:ea typeface="微软雅黑" panose="020B0503020204020204" pitchFamily="34" charset="-122"/>
                </a:rPr>
                <a:t>逆向工程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158457" y="1819761"/>
            <a:ext cx="9638665" cy="364715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200" dirty="0"/>
              <a:t>软件逆向工程是设计恢复的过程。</a:t>
            </a:r>
          </a:p>
          <a:p>
            <a:pPr marL="342900" indent="-342900">
              <a:lnSpc>
                <a:spcPct val="150000"/>
              </a:lnSpc>
              <a:buFont typeface="Arial" panose="020B0604020202020204" pitchFamily="34" charset="0"/>
              <a:buChar char="•"/>
            </a:pPr>
            <a:r>
              <a:rPr lang="zh-CN" altLang="en-US" sz="2200" dirty="0"/>
              <a:t>逆向工程的抽象层次和产生的设计信息是原来设计的赝品。</a:t>
            </a:r>
          </a:p>
          <a:p>
            <a:pPr marL="342900" indent="-342900">
              <a:lnSpc>
                <a:spcPct val="150000"/>
              </a:lnSpc>
              <a:buFont typeface="Arial" panose="020B0604020202020204" pitchFamily="34" charset="0"/>
              <a:buChar char="•"/>
            </a:pPr>
            <a:r>
              <a:rPr lang="zh-CN" altLang="en-US" sz="2200" dirty="0"/>
              <a:t>逆向工程过程应当能够导出过程性设计的表示</a:t>
            </a:r>
            <a:r>
              <a:rPr lang="en-US" altLang="zh-CN" sz="2200" dirty="0"/>
              <a:t>(</a:t>
            </a:r>
            <a:r>
              <a:rPr lang="zh-CN" altLang="en-US" sz="2200" dirty="0"/>
              <a:t>最低层抽象</a:t>
            </a:r>
            <a:r>
              <a:rPr lang="en-US" altLang="zh-CN" sz="2200" dirty="0"/>
              <a:t>)</a:t>
            </a:r>
            <a:r>
              <a:rPr lang="zh-CN" altLang="en-US" sz="2200" dirty="0"/>
              <a:t>、程序和数据结构信息</a:t>
            </a:r>
            <a:r>
              <a:rPr lang="en-US" altLang="zh-CN" sz="2200" dirty="0"/>
              <a:t>(</a:t>
            </a:r>
            <a:r>
              <a:rPr lang="zh-CN" altLang="en-US" sz="2200" dirty="0"/>
              <a:t>低层抽象</a:t>
            </a:r>
            <a:r>
              <a:rPr lang="en-US" altLang="zh-CN" sz="2200" dirty="0"/>
              <a:t>)</a:t>
            </a:r>
            <a:r>
              <a:rPr lang="zh-CN" altLang="en-US" sz="2200" dirty="0"/>
              <a:t>、数据和控制流模型</a:t>
            </a:r>
            <a:r>
              <a:rPr lang="en-US" altLang="zh-CN" sz="2200" dirty="0"/>
              <a:t>(</a:t>
            </a:r>
            <a:r>
              <a:rPr lang="zh-CN" altLang="en-US" sz="2200" dirty="0"/>
              <a:t>中层抽象</a:t>
            </a:r>
            <a:r>
              <a:rPr lang="en-US" altLang="zh-CN" sz="2200" dirty="0"/>
              <a:t>)</a:t>
            </a:r>
            <a:r>
              <a:rPr lang="zh-CN" altLang="en-US" sz="2200" dirty="0"/>
              <a:t>和实体关系模型</a:t>
            </a:r>
            <a:r>
              <a:rPr lang="en-US" altLang="zh-CN" sz="2200" dirty="0"/>
              <a:t>(</a:t>
            </a:r>
            <a:r>
              <a:rPr lang="zh-CN" altLang="en-US" sz="2200" dirty="0"/>
              <a:t>高层抽象</a:t>
            </a:r>
            <a:r>
              <a:rPr lang="en-US" altLang="zh-CN" sz="2200" dirty="0"/>
              <a:t>)</a:t>
            </a:r>
            <a:r>
              <a:rPr lang="zh-CN" altLang="en-US" sz="2200" dirty="0"/>
              <a:t>。</a:t>
            </a:r>
          </a:p>
          <a:p>
            <a:pPr marL="342900" indent="-342900">
              <a:lnSpc>
                <a:spcPct val="150000"/>
              </a:lnSpc>
              <a:buFont typeface="Arial" panose="020B0604020202020204" pitchFamily="34" charset="0"/>
              <a:buChar char="•"/>
            </a:pPr>
            <a:r>
              <a:rPr lang="zh-CN" altLang="en-US" sz="2200" dirty="0"/>
              <a:t>随着抽象层次的增加，可以给软件工程师提供更多的信息，使得理解程序更容易。</a:t>
            </a:r>
          </a:p>
        </p:txBody>
      </p:sp>
    </p:spTree>
    <p:extLst>
      <p:ext uri="{BB962C8B-B14F-4D97-AF65-F5344CB8AC3E}">
        <p14:creationId xmlns:p14="http://schemas.microsoft.com/office/powerpoint/2010/main" val="58368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3.</a:t>
              </a:r>
              <a:r>
                <a:rPr lang="zh-CN" altLang="en-US" sz="2400" b="1" dirty="0">
                  <a:solidFill>
                    <a:schemeClr val="bg1"/>
                  </a:solidFill>
                  <a:latin typeface="微软雅黑" panose="020B0503020204020204" pitchFamily="34" charset="-122"/>
                  <a:ea typeface="微软雅黑" panose="020B0503020204020204" pitchFamily="34" charset="-122"/>
                </a:rPr>
                <a:t>逆向工程过程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41">
            <a:extLst>
              <a:ext uri="{FF2B5EF4-FFF2-40B4-BE49-F238E27FC236}">
                <a16:creationId xmlns:a16="http://schemas.microsoft.com/office/drawing/2014/main" id="{F4658322-9572-41E2-B6CA-B887BBACC018}"/>
              </a:ext>
            </a:extLst>
          </p:cNvPr>
          <p:cNvGrpSpPr>
            <a:grpSpLocks/>
          </p:cNvGrpSpPr>
          <p:nvPr/>
        </p:nvGrpSpPr>
        <p:grpSpPr bwMode="auto">
          <a:xfrm>
            <a:off x="2358708" y="1227076"/>
            <a:ext cx="7286625" cy="4992687"/>
            <a:chOff x="577" y="355"/>
            <a:chExt cx="4590" cy="3145"/>
          </a:xfrm>
        </p:grpSpPr>
        <p:sp>
          <p:nvSpPr>
            <p:cNvPr id="13" name="Line 3">
              <a:extLst>
                <a:ext uri="{FF2B5EF4-FFF2-40B4-BE49-F238E27FC236}">
                  <a16:creationId xmlns:a16="http://schemas.microsoft.com/office/drawing/2014/main" id="{6D20C147-0FE8-4674-9D2B-E81813578410}"/>
                </a:ext>
              </a:extLst>
            </p:cNvPr>
            <p:cNvSpPr>
              <a:spLocks noChangeShapeType="1"/>
            </p:cNvSpPr>
            <p:nvPr/>
          </p:nvSpPr>
          <p:spPr bwMode="auto">
            <a:xfrm flipH="1" flipV="1">
              <a:off x="1135" y="2413"/>
              <a:ext cx="0" cy="236"/>
            </a:xfrm>
            <a:prstGeom prst="line">
              <a:avLst/>
            </a:prstGeom>
            <a:noFill/>
            <a:ln w="28575">
              <a:solidFill>
                <a:srgbClr val="0000FF"/>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4">
              <a:extLst>
                <a:ext uri="{FF2B5EF4-FFF2-40B4-BE49-F238E27FC236}">
                  <a16:creationId xmlns:a16="http://schemas.microsoft.com/office/drawing/2014/main" id="{38DB435A-7B55-4EAA-9500-372EAD36C096}"/>
                </a:ext>
              </a:extLst>
            </p:cNvPr>
            <p:cNvSpPr>
              <a:spLocks noChangeShapeType="1"/>
            </p:cNvSpPr>
            <p:nvPr/>
          </p:nvSpPr>
          <p:spPr bwMode="auto">
            <a:xfrm flipV="1">
              <a:off x="1135" y="688"/>
              <a:ext cx="0" cy="237"/>
            </a:xfrm>
            <a:prstGeom prst="line">
              <a:avLst/>
            </a:prstGeom>
            <a:noFill/>
            <a:ln w="28575">
              <a:solidFill>
                <a:srgbClr val="0000FF"/>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5">
              <a:extLst>
                <a:ext uri="{FF2B5EF4-FFF2-40B4-BE49-F238E27FC236}">
                  <a16:creationId xmlns:a16="http://schemas.microsoft.com/office/drawing/2014/main" id="{B59AE45E-0555-40C6-9637-0F9908433CCE}"/>
                </a:ext>
              </a:extLst>
            </p:cNvPr>
            <p:cNvSpPr txBox="1">
              <a:spLocks noChangeArrowheads="1"/>
            </p:cNvSpPr>
            <p:nvPr/>
          </p:nvSpPr>
          <p:spPr bwMode="auto">
            <a:xfrm>
              <a:off x="577" y="457"/>
              <a:ext cx="128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anose="02020603050405020304" pitchFamily="18" charset="0"/>
                  <a:ea typeface="仿宋_GB2312" pitchFamily="49" charset="-122"/>
                </a:rPr>
                <a:t>非结构化源代码</a:t>
              </a:r>
            </a:p>
          </p:txBody>
        </p:sp>
        <p:sp>
          <p:nvSpPr>
            <p:cNvPr id="16" name="Line 6">
              <a:extLst>
                <a:ext uri="{FF2B5EF4-FFF2-40B4-BE49-F238E27FC236}">
                  <a16:creationId xmlns:a16="http://schemas.microsoft.com/office/drawing/2014/main" id="{164F96A0-45CE-4651-8CDC-A4243E08E62E}"/>
                </a:ext>
              </a:extLst>
            </p:cNvPr>
            <p:cNvSpPr>
              <a:spLocks noChangeShapeType="1"/>
            </p:cNvSpPr>
            <p:nvPr/>
          </p:nvSpPr>
          <p:spPr bwMode="auto">
            <a:xfrm flipV="1">
              <a:off x="1135" y="355"/>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7">
              <a:extLst>
                <a:ext uri="{FF2B5EF4-FFF2-40B4-BE49-F238E27FC236}">
                  <a16:creationId xmlns:a16="http://schemas.microsoft.com/office/drawing/2014/main" id="{1463414B-99E5-472B-9909-D46C823E2AF0}"/>
                </a:ext>
              </a:extLst>
            </p:cNvPr>
            <p:cNvSpPr>
              <a:spLocks noChangeShapeType="1"/>
            </p:cNvSpPr>
            <p:nvPr/>
          </p:nvSpPr>
          <p:spPr bwMode="auto">
            <a:xfrm flipV="1">
              <a:off x="1135" y="1206"/>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8">
              <a:extLst>
                <a:ext uri="{FF2B5EF4-FFF2-40B4-BE49-F238E27FC236}">
                  <a16:creationId xmlns:a16="http://schemas.microsoft.com/office/drawing/2014/main" id="{AB4B5B1C-141F-4660-9963-491666EA593A}"/>
                </a:ext>
              </a:extLst>
            </p:cNvPr>
            <p:cNvSpPr txBox="1">
              <a:spLocks noChangeArrowheads="1"/>
            </p:cNvSpPr>
            <p:nvPr/>
          </p:nvSpPr>
          <p:spPr bwMode="auto">
            <a:xfrm>
              <a:off x="615" y="1314"/>
              <a:ext cx="119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anose="02020603050405020304" pitchFamily="18" charset="0"/>
                  <a:ea typeface="仿宋_GB2312" pitchFamily="49" charset="-122"/>
                </a:rPr>
                <a:t>结构化源代码</a:t>
              </a:r>
            </a:p>
          </p:txBody>
        </p:sp>
        <p:sp>
          <p:nvSpPr>
            <p:cNvPr id="19" name="Line 9">
              <a:extLst>
                <a:ext uri="{FF2B5EF4-FFF2-40B4-BE49-F238E27FC236}">
                  <a16:creationId xmlns:a16="http://schemas.microsoft.com/office/drawing/2014/main" id="{E68B9005-641C-43D2-B65F-41E40BF62A8A}"/>
                </a:ext>
              </a:extLst>
            </p:cNvPr>
            <p:cNvSpPr>
              <a:spLocks noChangeShapeType="1"/>
            </p:cNvSpPr>
            <p:nvPr/>
          </p:nvSpPr>
          <p:spPr bwMode="auto">
            <a:xfrm flipV="1">
              <a:off x="1135" y="1537"/>
              <a:ext cx="0" cy="246"/>
            </a:xfrm>
            <a:prstGeom prst="line">
              <a:avLst/>
            </a:prstGeom>
            <a:noFill/>
            <a:ln w="28575">
              <a:solidFill>
                <a:srgbClr val="0000FF"/>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0">
              <a:extLst>
                <a:ext uri="{FF2B5EF4-FFF2-40B4-BE49-F238E27FC236}">
                  <a16:creationId xmlns:a16="http://schemas.microsoft.com/office/drawing/2014/main" id="{A828CB69-A9AD-446D-9B49-C5173DBCAFDB}"/>
                </a:ext>
              </a:extLst>
            </p:cNvPr>
            <p:cNvSpPr>
              <a:spLocks noChangeShapeType="1"/>
            </p:cNvSpPr>
            <p:nvPr/>
          </p:nvSpPr>
          <p:spPr bwMode="auto">
            <a:xfrm flipV="1">
              <a:off x="1135" y="2082"/>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Text Box 11">
              <a:extLst>
                <a:ext uri="{FF2B5EF4-FFF2-40B4-BE49-F238E27FC236}">
                  <a16:creationId xmlns:a16="http://schemas.microsoft.com/office/drawing/2014/main" id="{8D7F440F-9049-45EC-A833-51DC5B40D802}"/>
                </a:ext>
              </a:extLst>
            </p:cNvPr>
            <p:cNvSpPr txBox="1">
              <a:spLocks noChangeArrowheads="1"/>
            </p:cNvSpPr>
            <p:nvPr/>
          </p:nvSpPr>
          <p:spPr bwMode="auto">
            <a:xfrm>
              <a:off x="591" y="2204"/>
              <a:ext cx="141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anose="02020603050405020304" pitchFamily="18" charset="0"/>
                  <a:ea typeface="仿宋_GB2312" pitchFamily="49" charset="-122"/>
                </a:rPr>
                <a:t>初始的规格说明</a:t>
              </a:r>
            </a:p>
          </p:txBody>
        </p:sp>
        <p:sp>
          <p:nvSpPr>
            <p:cNvPr id="22" name="Text Box 12">
              <a:extLst>
                <a:ext uri="{FF2B5EF4-FFF2-40B4-BE49-F238E27FC236}">
                  <a16:creationId xmlns:a16="http://schemas.microsoft.com/office/drawing/2014/main" id="{D7773B61-FF9C-49E0-9D82-E2F6BD5A388D}"/>
                </a:ext>
              </a:extLst>
            </p:cNvPr>
            <p:cNvSpPr txBox="1">
              <a:spLocks noChangeArrowheads="1"/>
            </p:cNvSpPr>
            <p:nvPr/>
          </p:nvSpPr>
          <p:spPr bwMode="auto">
            <a:xfrm>
              <a:off x="591" y="3041"/>
              <a:ext cx="138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b="1">
                  <a:latin typeface="Times New Roman" panose="02020603050405020304" pitchFamily="18" charset="0"/>
                  <a:ea typeface="仿宋_GB2312" pitchFamily="49" charset="-122"/>
                </a:rPr>
                <a:t>最终的规格说明</a:t>
              </a:r>
            </a:p>
          </p:txBody>
        </p:sp>
        <p:sp>
          <p:nvSpPr>
            <p:cNvPr id="23" name="Line 13">
              <a:extLst>
                <a:ext uri="{FF2B5EF4-FFF2-40B4-BE49-F238E27FC236}">
                  <a16:creationId xmlns:a16="http://schemas.microsoft.com/office/drawing/2014/main" id="{8B1B5062-F386-4887-B833-C79B25AC249C}"/>
                </a:ext>
              </a:extLst>
            </p:cNvPr>
            <p:cNvSpPr>
              <a:spLocks noChangeShapeType="1"/>
            </p:cNvSpPr>
            <p:nvPr/>
          </p:nvSpPr>
          <p:spPr bwMode="auto">
            <a:xfrm flipH="1" flipV="1">
              <a:off x="1135" y="3264"/>
              <a:ext cx="0" cy="236"/>
            </a:xfrm>
            <a:prstGeom prst="line">
              <a:avLst/>
            </a:prstGeom>
            <a:noFill/>
            <a:ln w="28575">
              <a:solidFill>
                <a:srgbClr val="0000FF"/>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4" name="Rectangle 14">
              <a:extLst>
                <a:ext uri="{FF2B5EF4-FFF2-40B4-BE49-F238E27FC236}">
                  <a16:creationId xmlns:a16="http://schemas.microsoft.com/office/drawing/2014/main" id="{0D775EA3-13C5-4789-AC77-53FDDFFB91BA}"/>
                </a:ext>
              </a:extLst>
            </p:cNvPr>
            <p:cNvSpPr>
              <a:spLocks noChangeArrowheads="1"/>
            </p:cNvSpPr>
            <p:nvPr/>
          </p:nvSpPr>
          <p:spPr bwMode="auto">
            <a:xfrm>
              <a:off x="2400" y="1772"/>
              <a:ext cx="913"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理解界面</a:t>
              </a:r>
            </a:p>
          </p:txBody>
        </p:sp>
        <p:sp>
          <p:nvSpPr>
            <p:cNvPr id="25" name="Line 15">
              <a:extLst>
                <a:ext uri="{FF2B5EF4-FFF2-40B4-BE49-F238E27FC236}">
                  <a16:creationId xmlns:a16="http://schemas.microsoft.com/office/drawing/2014/main" id="{F5F0D880-85CD-467B-A428-3F9BA9607CD8}"/>
                </a:ext>
              </a:extLst>
            </p:cNvPr>
            <p:cNvSpPr>
              <a:spLocks noChangeShapeType="1"/>
            </p:cNvSpPr>
            <p:nvPr/>
          </p:nvSpPr>
          <p:spPr bwMode="auto">
            <a:xfrm>
              <a:off x="2864" y="1206"/>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6">
              <a:extLst>
                <a:ext uri="{FF2B5EF4-FFF2-40B4-BE49-F238E27FC236}">
                  <a16:creationId xmlns:a16="http://schemas.microsoft.com/office/drawing/2014/main" id="{95A9628D-F139-4F47-9C40-68CF13B97094}"/>
                </a:ext>
              </a:extLst>
            </p:cNvPr>
            <p:cNvSpPr>
              <a:spLocks noChangeShapeType="1"/>
            </p:cNvSpPr>
            <p:nvPr/>
          </p:nvSpPr>
          <p:spPr bwMode="auto">
            <a:xfrm>
              <a:off x="2864" y="1631"/>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7">
              <a:extLst>
                <a:ext uri="{FF2B5EF4-FFF2-40B4-BE49-F238E27FC236}">
                  <a16:creationId xmlns:a16="http://schemas.microsoft.com/office/drawing/2014/main" id="{32832E7E-43AF-4B11-A327-04E1C70CEFB4}"/>
                </a:ext>
              </a:extLst>
            </p:cNvPr>
            <p:cNvSpPr>
              <a:spLocks noChangeShapeType="1"/>
            </p:cNvSpPr>
            <p:nvPr/>
          </p:nvSpPr>
          <p:spPr bwMode="auto">
            <a:xfrm flipV="1">
              <a:off x="1590" y="1206"/>
              <a:ext cx="1274" cy="62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8">
              <a:extLst>
                <a:ext uri="{FF2B5EF4-FFF2-40B4-BE49-F238E27FC236}">
                  <a16:creationId xmlns:a16="http://schemas.microsoft.com/office/drawing/2014/main" id="{3CB605D2-F219-453B-94C0-C13A1638660E}"/>
                </a:ext>
              </a:extLst>
            </p:cNvPr>
            <p:cNvSpPr>
              <a:spLocks noChangeShapeType="1"/>
            </p:cNvSpPr>
            <p:nvPr/>
          </p:nvSpPr>
          <p:spPr bwMode="auto">
            <a:xfrm>
              <a:off x="2864" y="2057"/>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Rectangle 19">
              <a:extLst>
                <a:ext uri="{FF2B5EF4-FFF2-40B4-BE49-F238E27FC236}">
                  <a16:creationId xmlns:a16="http://schemas.microsoft.com/office/drawing/2014/main" id="{94DF64CB-B7E0-46A9-83B1-0FC75773F3C7}"/>
                </a:ext>
              </a:extLst>
            </p:cNvPr>
            <p:cNvSpPr>
              <a:spLocks noChangeArrowheads="1"/>
            </p:cNvSpPr>
            <p:nvPr/>
          </p:nvSpPr>
          <p:spPr bwMode="auto">
            <a:xfrm>
              <a:off x="2400" y="1344"/>
              <a:ext cx="913"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理解处理</a:t>
              </a:r>
            </a:p>
          </p:txBody>
        </p:sp>
        <p:sp>
          <p:nvSpPr>
            <p:cNvPr id="30" name="Line 20">
              <a:extLst>
                <a:ext uri="{FF2B5EF4-FFF2-40B4-BE49-F238E27FC236}">
                  <a16:creationId xmlns:a16="http://schemas.microsoft.com/office/drawing/2014/main" id="{154E6A8F-922C-4136-8453-EF1DD11A2DAA}"/>
                </a:ext>
              </a:extLst>
            </p:cNvPr>
            <p:cNvSpPr>
              <a:spLocks noChangeShapeType="1"/>
            </p:cNvSpPr>
            <p:nvPr/>
          </p:nvSpPr>
          <p:spPr bwMode="auto">
            <a:xfrm>
              <a:off x="2864" y="2492"/>
              <a:ext cx="0" cy="14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1">
              <a:extLst>
                <a:ext uri="{FF2B5EF4-FFF2-40B4-BE49-F238E27FC236}">
                  <a16:creationId xmlns:a16="http://schemas.microsoft.com/office/drawing/2014/main" id="{B9C2D9B0-6500-4497-9890-1E7D4632B524}"/>
                </a:ext>
              </a:extLst>
            </p:cNvPr>
            <p:cNvSpPr>
              <a:spLocks noChangeShapeType="1"/>
            </p:cNvSpPr>
            <p:nvPr/>
          </p:nvSpPr>
          <p:spPr bwMode="auto">
            <a:xfrm>
              <a:off x="1596" y="2067"/>
              <a:ext cx="1268" cy="55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Rectangle 22">
              <a:extLst>
                <a:ext uri="{FF2B5EF4-FFF2-40B4-BE49-F238E27FC236}">
                  <a16:creationId xmlns:a16="http://schemas.microsoft.com/office/drawing/2014/main" id="{876EC9FB-3113-402C-A4AC-6646398CE307}"/>
                </a:ext>
              </a:extLst>
            </p:cNvPr>
            <p:cNvSpPr>
              <a:spLocks noChangeArrowheads="1"/>
            </p:cNvSpPr>
            <p:nvPr/>
          </p:nvSpPr>
          <p:spPr bwMode="auto">
            <a:xfrm>
              <a:off x="2400" y="2202"/>
              <a:ext cx="913"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理解数据</a:t>
              </a:r>
            </a:p>
          </p:txBody>
        </p:sp>
        <p:sp>
          <p:nvSpPr>
            <p:cNvPr id="33" name="Rectangle 23">
              <a:extLst>
                <a:ext uri="{FF2B5EF4-FFF2-40B4-BE49-F238E27FC236}">
                  <a16:creationId xmlns:a16="http://schemas.microsoft.com/office/drawing/2014/main" id="{1949CCDC-2870-4D9C-B018-CEFFFEF49E75}"/>
                </a:ext>
              </a:extLst>
            </p:cNvPr>
            <p:cNvSpPr>
              <a:spLocks noChangeArrowheads="1"/>
            </p:cNvSpPr>
            <p:nvPr/>
          </p:nvSpPr>
          <p:spPr bwMode="auto">
            <a:xfrm>
              <a:off x="4255" y="1300"/>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分析模式</a:t>
              </a:r>
            </a:p>
          </p:txBody>
        </p:sp>
        <p:sp>
          <p:nvSpPr>
            <p:cNvPr id="34" name="Rectangle 24">
              <a:extLst>
                <a:ext uri="{FF2B5EF4-FFF2-40B4-BE49-F238E27FC236}">
                  <a16:creationId xmlns:a16="http://schemas.microsoft.com/office/drawing/2014/main" id="{88511D3B-57A6-486E-A458-CB4863151E62}"/>
                </a:ext>
              </a:extLst>
            </p:cNvPr>
            <p:cNvSpPr>
              <a:spLocks noChangeArrowheads="1"/>
            </p:cNvSpPr>
            <p:nvPr/>
          </p:nvSpPr>
          <p:spPr bwMode="auto">
            <a:xfrm>
              <a:off x="4255" y="1726"/>
              <a:ext cx="912" cy="283"/>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分析模块</a:t>
              </a:r>
            </a:p>
          </p:txBody>
        </p:sp>
        <p:sp>
          <p:nvSpPr>
            <p:cNvPr id="35" name="Rectangle 25">
              <a:extLst>
                <a:ext uri="{FF2B5EF4-FFF2-40B4-BE49-F238E27FC236}">
                  <a16:creationId xmlns:a16="http://schemas.microsoft.com/office/drawing/2014/main" id="{7414E35A-CEB6-45A5-9C73-D3C34E0F098A}"/>
                </a:ext>
              </a:extLst>
            </p:cNvPr>
            <p:cNvSpPr>
              <a:spLocks noChangeArrowheads="1"/>
            </p:cNvSpPr>
            <p:nvPr/>
          </p:nvSpPr>
          <p:spPr bwMode="auto">
            <a:xfrm>
              <a:off x="4255" y="2151"/>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分析程序</a:t>
              </a:r>
            </a:p>
          </p:txBody>
        </p:sp>
        <p:sp>
          <p:nvSpPr>
            <p:cNvPr id="36" name="Line 26">
              <a:extLst>
                <a:ext uri="{FF2B5EF4-FFF2-40B4-BE49-F238E27FC236}">
                  <a16:creationId xmlns:a16="http://schemas.microsoft.com/office/drawing/2014/main" id="{881909B3-AE70-4F30-9BD4-2D7086EDA5F0}"/>
                </a:ext>
              </a:extLst>
            </p:cNvPr>
            <p:cNvSpPr>
              <a:spLocks noChangeShapeType="1"/>
            </p:cNvSpPr>
            <p:nvPr/>
          </p:nvSpPr>
          <p:spPr bwMode="auto">
            <a:xfrm>
              <a:off x="4689" y="733"/>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7">
              <a:extLst>
                <a:ext uri="{FF2B5EF4-FFF2-40B4-BE49-F238E27FC236}">
                  <a16:creationId xmlns:a16="http://schemas.microsoft.com/office/drawing/2014/main" id="{F421B231-A7A5-469B-8C55-A449846C8CD3}"/>
                </a:ext>
              </a:extLst>
            </p:cNvPr>
            <p:cNvSpPr>
              <a:spLocks noChangeShapeType="1"/>
            </p:cNvSpPr>
            <p:nvPr/>
          </p:nvSpPr>
          <p:spPr bwMode="auto">
            <a:xfrm>
              <a:off x="4689" y="1159"/>
              <a:ext cx="0" cy="14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8">
              <a:extLst>
                <a:ext uri="{FF2B5EF4-FFF2-40B4-BE49-F238E27FC236}">
                  <a16:creationId xmlns:a16="http://schemas.microsoft.com/office/drawing/2014/main" id="{95915F30-9B1B-4956-83F6-7D2A578E4C50}"/>
                </a:ext>
              </a:extLst>
            </p:cNvPr>
            <p:cNvSpPr>
              <a:spLocks noChangeShapeType="1"/>
            </p:cNvSpPr>
            <p:nvPr/>
          </p:nvSpPr>
          <p:spPr bwMode="auto">
            <a:xfrm>
              <a:off x="4689" y="1584"/>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9">
              <a:extLst>
                <a:ext uri="{FF2B5EF4-FFF2-40B4-BE49-F238E27FC236}">
                  <a16:creationId xmlns:a16="http://schemas.microsoft.com/office/drawing/2014/main" id="{25EB4D05-A0EC-4104-8922-F75B233E259D}"/>
                </a:ext>
              </a:extLst>
            </p:cNvPr>
            <p:cNvSpPr>
              <a:spLocks noChangeShapeType="1"/>
            </p:cNvSpPr>
            <p:nvPr/>
          </p:nvSpPr>
          <p:spPr bwMode="auto">
            <a:xfrm>
              <a:off x="4689" y="2009"/>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0">
              <a:extLst>
                <a:ext uri="{FF2B5EF4-FFF2-40B4-BE49-F238E27FC236}">
                  <a16:creationId xmlns:a16="http://schemas.microsoft.com/office/drawing/2014/main" id="{13AECAE0-C9BB-4EE1-BC41-337D44039E0A}"/>
                </a:ext>
              </a:extLst>
            </p:cNvPr>
            <p:cNvSpPr>
              <a:spLocks noChangeShapeType="1"/>
            </p:cNvSpPr>
            <p:nvPr/>
          </p:nvSpPr>
          <p:spPr bwMode="auto">
            <a:xfrm>
              <a:off x="4689" y="2444"/>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1">
              <a:extLst>
                <a:ext uri="{FF2B5EF4-FFF2-40B4-BE49-F238E27FC236}">
                  <a16:creationId xmlns:a16="http://schemas.microsoft.com/office/drawing/2014/main" id="{03E2929D-35F0-4408-B466-7302F95B05FE}"/>
                </a:ext>
              </a:extLst>
            </p:cNvPr>
            <p:cNvSpPr>
              <a:spLocks noChangeShapeType="1"/>
            </p:cNvSpPr>
            <p:nvPr/>
          </p:nvSpPr>
          <p:spPr bwMode="auto">
            <a:xfrm>
              <a:off x="4689" y="2870"/>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2">
              <a:extLst>
                <a:ext uri="{FF2B5EF4-FFF2-40B4-BE49-F238E27FC236}">
                  <a16:creationId xmlns:a16="http://schemas.microsoft.com/office/drawing/2014/main" id="{4F9704F4-1067-43F6-A00E-51754A270B55}"/>
                </a:ext>
              </a:extLst>
            </p:cNvPr>
            <p:cNvSpPr>
              <a:spLocks noChangeShapeType="1"/>
            </p:cNvSpPr>
            <p:nvPr/>
          </p:nvSpPr>
          <p:spPr bwMode="auto">
            <a:xfrm flipV="1">
              <a:off x="3305" y="733"/>
              <a:ext cx="1377" cy="63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Rectangle 33">
              <a:extLst>
                <a:ext uri="{FF2B5EF4-FFF2-40B4-BE49-F238E27FC236}">
                  <a16:creationId xmlns:a16="http://schemas.microsoft.com/office/drawing/2014/main" id="{2BD0CA06-0862-43A0-B983-486E257BA8E9}"/>
                </a:ext>
              </a:extLst>
            </p:cNvPr>
            <p:cNvSpPr>
              <a:spLocks noChangeArrowheads="1"/>
            </p:cNvSpPr>
            <p:nvPr/>
          </p:nvSpPr>
          <p:spPr bwMode="auto">
            <a:xfrm>
              <a:off x="4255" y="875"/>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分析语句</a:t>
              </a:r>
            </a:p>
          </p:txBody>
        </p:sp>
        <p:sp>
          <p:nvSpPr>
            <p:cNvPr id="44" name="Line 34">
              <a:extLst>
                <a:ext uri="{FF2B5EF4-FFF2-40B4-BE49-F238E27FC236}">
                  <a16:creationId xmlns:a16="http://schemas.microsoft.com/office/drawing/2014/main" id="{255DB246-EBEC-4004-86A7-12A0CCE655CF}"/>
                </a:ext>
              </a:extLst>
            </p:cNvPr>
            <p:cNvSpPr>
              <a:spLocks noChangeShapeType="1"/>
            </p:cNvSpPr>
            <p:nvPr/>
          </p:nvSpPr>
          <p:spPr bwMode="auto">
            <a:xfrm>
              <a:off x="3312" y="1615"/>
              <a:ext cx="1377" cy="139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Rectangle 35">
              <a:extLst>
                <a:ext uri="{FF2B5EF4-FFF2-40B4-BE49-F238E27FC236}">
                  <a16:creationId xmlns:a16="http://schemas.microsoft.com/office/drawing/2014/main" id="{CD7BA283-8793-4518-8F4D-F2DBF6D0BD3B}"/>
                </a:ext>
              </a:extLst>
            </p:cNvPr>
            <p:cNvSpPr>
              <a:spLocks noChangeArrowheads="1"/>
            </p:cNvSpPr>
            <p:nvPr/>
          </p:nvSpPr>
          <p:spPr bwMode="auto">
            <a:xfrm>
              <a:off x="4255" y="2586"/>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分析系统</a:t>
              </a:r>
            </a:p>
          </p:txBody>
        </p:sp>
        <p:sp>
          <p:nvSpPr>
            <p:cNvPr id="46" name="Line 36">
              <a:extLst>
                <a:ext uri="{FF2B5EF4-FFF2-40B4-BE49-F238E27FC236}">
                  <a16:creationId xmlns:a16="http://schemas.microsoft.com/office/drawing/2014/main" id="{48FA4E25-6F7F-4F1A-B33D-96ED39ED69E3}"/>
                </a:ext>
              </a:extLst>
            </p:cNvPr>
            <p:cNvSpPr>
              <a:spLocks noChangeShapeType="1"/>
            </p:cNvSpPr>
            <p:nvPr/>
          </p:nvSpPr>
          <p:spPr bwMode="auto">
            <a:xfrm flipV="1">
              <a:off x="1135" y="2933"/>
              <a:ext cx="0" cy="14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Rectangle 37">
              <a:extLst>
                <a:ext uri="{FF2B5EF4-FFF2-40B4-BE49-F238E27FC236}">
                  <a16:creationId xmlns:a16="http://schemas.microsoft.com/office/drawing/2014/main" id="{BE4499B1-5546-4FA3-9D18-DA46C7335237}"/>
                </a:ext>
              </a:extLst>
            </p:cNvPr>
            <p:cNvSpPr>
              <a:spLocks noChangeArrowheads="1"/>
            </p:cNvSpPr>
            <p:nvPr/>
          </p:nvSpPr>
          <p:spPr bwMode="auto">
            <a:xfrm>
              <a:off x="650" y="2649"/>
              <a:ext cx="97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求精与简化</a:t>
              </a:r>
            </a:p>
          </p:txBody>
        </p:sp>
        <p:sp>
          <p:nvSpPr>
            <p:cNvPr id="48" name="Rectangle 38">
              <a:extLst>
                <a:ext uri="{FF2B5EF4-FFF2-40B4-BE49-F238E27FC236}">
                  <a16:creationId xmlns:a16="http://schemas.microsoft.com/office/drawing/2014/main" id="{64C3D8D8-76A8-4E46-905C-1A6D45CBADB7}"/>
                </a:ext>
              </a:extLst>
            </p:cNvPr>
            <p:cNvSpPr>
              <a:spLocks noChangeArrowheads="1"/>
            </p:cNvSpPr>
            <p:nvPr/>
          </p:nvSpPr>
          <p:spPr bwMode="auto">
            <a:xfrm>
              <a:off x="692" y="1798"/>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提取抽象</a:t>
              </a:r>
            </a:p>
          </p:txBody>
        </p:sp>
        <p:sp>
          <p:nvSpPr>
            <p:cNvPr id="49" name="Rectangle 39">
              <a:extLst>
                <a:ext uri="{FF2B5EF4-FFF2-40B4-BE49-F238E27FC236}">
                  <a16:creationId xmlns:a16="http://schemas.microsoft.com/office/drawing/2014/main" id="{75D8BE41-DF3E-4FA9-9F3A-2D82778C5032}"/>
                </a:ext>
              </a:extLst>
            </p:cNvPr>
            <p:cNvSpPr>
              <a:spLocks noChangeArrowheads="1"/>
            </p:cNvSpPr>
            <p:nvPr/>
          </p:nvSpPr>
          <p:spPr bwMode="auto">
            <a:xfrm>
              <a:off x="692" y="922"/>
              <a:ext cx="912" cy="284"/>
            </a:xfrm>
            <a:prstGeom prst="rect">
              <a:avLst/>
            </a:prstGeom>
            <a:solidFill>
              <a:srgbClr val="CCFF99"/>
            </a:solidFill>
            <a:ln w="9525">
              <a:solidFill>
                <a:srgbClr val="000000"/>
              </a:solidFill>
              <a:miter lim="800000"/>
              <a:headEnd/>
              <a:tailEnd/>
            </a:ln>
            <a:effectLst>
              <a:outerShdw dist="35921" dir="2700000" algn="ctr" rotWithShape="0">
                <a:srgbClr val="808080"/>
              </a:outerShdw>
            </a:effectLst>
          </p:spPr>
          <p:txBody>
            <a:bodyPr/>
            <a:lstStyle/>
            <a:p>
              <a:pPr algn="ctr" eaLnBrk="0" hangingPunct="0"/>
              <a:r>
                <a:rPr lang="zh-CN" altLang="en-US" sz="2000" b="1">
                  <a:latin typeface="Times New Roman" panose="02020603050405020304" pitchFamily="18" charset="0"/>
                  <a:ea typeface="仿宋_GB2312" pitchFamily="49" charset="-122"/>
                </a:rPr>
                <a:t>重构代码</a:t>
              </a:r>
            </a:p>
          </p:txBody>
        </p:sp>
      </p:grpSp>
    </p:spTree>
    <p:extLst>
      <p:ext uri="{BB962C8B-B14F-4D97-AF65-F5344CB8AC3E}">
        <p14:creationId xmlns:p14="http://schemas.microsoft.com/office/powerpoint/2010/main" val="82191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484879"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4.</a:t>
              </a:r>
              <a:r>
                <a:rPr lang="zh-CN" altLang="en-US" sz="2400" b="1" dirty="0">
                  <a:solidFill>
                    <a:schemeClr val="bg1"/>
                  </a:solidFill>
                  <a:latin typeface="微软雅黑" panose="020B0503020204020204" pitchFamily="34" charset="-122"/>
                  <a:ea typeface="微软雅黑" panose="020B0503020204020204" pitchFamily="34" charset="-122"/>
                </a:rPr>
                <a:t>代码重构</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55B2EB23-8406-4A1C-83F1-CEF144BFFFA6}"/>
              </a:ext>
            </a:extLst>
          </p:cNvPr>
          <p:cNvSpPr/>
          <p:nvPr/>
        </p:nvSpPr>
        <p:spPr>
          <a:xfrm>
            <a:off x="828916" y="1305920"/>
            <a:ext cx="5504967" cy="461151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t>代码转化是软件演化的低层方式，是对软件进行修改，使其易于理解或易于维护。</a:t>
            </a:r>
          </a:p>
          <a:p>
            <a:pPr marL="285750" indent="-285750">
              <a:lnSpc>
                <a:spcPct val="150000"/>
              </a:lnSpc>
              <a:buFont typeface="Arial" panose="020B0604020202020204" pitchFamily="34" charset="0"/>
              <a:buChar char="•"/>
            </a:pPr>
            <a:r>
              <a:rPr lang="zh-CN" altLang="en-US" sz="2000" dirty="0"/>
              <a:t>代码转化包括</a:t>
            </a:r>
          </a:p>
          <a:p>
            <a:pPr>
              <a:lnSpc>
                <a:spcPct val="150000"/>
              </a:lnSpc>
            </a:pPr>
            <a:r>
              <a:rPr lang="en-US" altLang="zh-CN" sz="2000" dirty="0"/>
              <a:t>	</a:t>
            </a:r>
            <a:r>
              <a:rPr lang="zh-CN" altLang="en-US" sz="2000" dirty="0"/>
              <a:t>重新定位目标机</a:t>
            </a:r>
          </a:p>
          <a:p>
            <a:pPr>
              <a:lnSpc>
                <a:spcPct val="150000"/>
              </a:lnSpc>
            </a:pPr>
            <a:r>
              <a:rPr lang="en-US" altLang="zh-CN" sz="2000" dirty="0"/>
              <a:t>	</a:t>
            </a:r>
            <a:r>
              <a:rPr lang="zh-CN" altLang="en-US" sz="2000" dirty="0"/>
              <a:t>源代码翻译</a:t>
            </a:r>
          </a:p>
          <a:p>
            <a:pPr marL="285750" indent="-285750">
              <a:lnSpc>
                <a:spcPct val="150000"/>
              </a:lnSpc>
              <a:buFont typeface="Arial" panose="020B0604020202020204" pitchFamily="34" charset="0"/>
              <a:buChar char="•"/>
            </a:pPr>
            <a:r>
              <a:rPr lang="zh-CN" altLang="en-US" sz="2000" dirty="0"/>
              <a:t>代码转化也称为代码重构，就是要变更源代码的控制结构，如右图所示。</a:t>
            </a:r>
            <a:endParaRPr lang="en-US" altLang="zh-CN" sz="2000" dirty="0"/>
          </a:p>
          <a:p>
            <a:pPr marL="285750" indent="-285750">
              <a:lnSpc>
                <a:spcPct val="150000"/>
              </a:lnSpc>
              <a:buFont typeface="Arial" panose="020B0604020202020204" pitchFamily="34" charset="0"/>
              <a:buChar char="•"/>
            </a:pPr>
            <a:r>
              <a:rPr lang="zh-CN" altLang="en-US" sz="2000" dirty="0"/>
              <a:t>代码转化不会改进遗留代码的结构，甚至经常会导致更加难以维护的代码。</a:t>
            </a:r>
          </a:p>
          <a:p>
            <a:pPr>
              <a:lnSpc>
                <a:spcPct val="150000"/>
              </a:lnSpc>
            </a:pPr>
            <a:endParaRPr lang="zh-CN" altLang="en-US" sz="1600" dirty="0"/>
          </a:p>
        </p:txBody>
      </p:sp>
      <p:pic>
        <p:nvPicPr>
          <p:cNvPr id="3" name="图片 2">
            <a:extLst>
              <a:ext uri="{FF2B5EF4-FFF2-40B4-BE49-F238E27FC236}">
                <a16:creationId xmlns:a16="http://schemas.microsoft.com/office/drawing/2014/main" id="{AAB6A138-7F92-4517-936D-3BDBF1868BD8}"/>
              </a:ext>
            </a:extLst>
          </p:cNvPr>
          <p:cNvPicPr>
            <a:picLocks noChangeAspect="1"/>
          </p:cNvPicPr>
          <p:nvPr/>
        </p:nvPicPr>
        <p:blipFill>
          <a:blip r:embed="rId3"/>
          <a:stretch>
            <a:fillRect/>
          </a:stretch>
        </p:blipFill>
        <p:spPr>
          <a:xfrm>
            <a:off x="4807433" y="2402524"/>
            <a:ext cx="6437934" cy="2682472"/>
          </a:xfrm>
          <a:prstGeom prst="rect">
            <a:avLst/>
          </a:prstGeom>
        </p:spPr>
      </p:pic>
    </p:spTree>
    <p:extLst>
      <p:ext uri="{BB962C8B-B14F-4D97-AF65-F5344CB8AC3E}">
        <p14:creationId xmlns:p14="http://schemas.microsoft.com/office/powerpoint/2010/main" val="59826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484879"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5.</a:t>
              </a:r>
              <a:r>
                <a:rPr lang="zh-CN" altLang="en-US" sz="2400" b="1" dirty="0">
                  <a:solidFill>
                    <a:schemeClr val="bg1"/>
                  </a:solidFill>
                  <a:latin typeface="微软雅黑" panose="020B0503020204020204" pitchFamily="34" charset="-122"/>
                  <a:ea typeface="微软雅黑" panose="020B0503020204020204" pitchFamily="34" charset="-122"/>
                </a:rPr>
                <a:t>数据重构</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55B2EB23-8406-4A1C-83F1-CEF144BFFFA6}"/>
              </a:ext>
            </a:extLst>
          </p:cNvPr>
          <p:cNvSpPr/>
          <p:nvPr/>
        </p:nvSpPr>
        <p:spPr>
          <a:xfrm>
            <a:off x="732395" y="1997924"/>
            <a:ext cx="4804805" cy="3323987"/>
          </a:xfrm>
          <a:prstGeom prst="rect">
            <a:avLst/>
          </a:prstGeom>
        </p:spPr>
        <p:txBody>
          <a:bodyPr wrap="square">
            <a:spAutoFit/>
          </a:bodyPr>
          <a:lstStyle/>
          <a:p>
            <a:pPr>
              <a:lnSpc>
                <a:spcPct val="150000"/>
              </a:lnSpc>
            </a:pPr>
            <a:r>
              <a:rPr lang="zh-CN" altLang="en-US" sz="2000" dirty="0"/>
              <a:t>       与代码重构不同，数据重构发生在相当低的抽象层次上，它是一种全范围的再工程活动。在大多数情况下，数据重构始于逆向工程，分解当前使用的数据体系结构，必要时定义数据模型，标识数据对象和属性，并从软件质量的角度复查现存的数据结构。</a:t>
            </a:r>
          </a:p>
        </p:txBody>
      </p:sp>
      <p:sp>
        <p:nvSpPr>
          <p:cNvPr id="4" name="矩形 3">
            <a:extLst>
              <a:ext uri="{FF2B5EF4-FFF2-40B4-BE49-F238E27FC236}">
                <a16:creationId xmlns:a16="http://schemas.microsoft.com/office/drawing/2014/main" id="{6B193459-0A1D-4A87-9F8B-8F14FE878404}"/>
              </a:ext>
            </a:extLst>
          </p:cNvPr>
          <p:cNvSpPr/>
          <p:nvPr/>
        </p:nvSpPr>
        <p:spPr>
          <a:xfrm>
            <a:off x="5881762" y="1452046"/>
            <a:ext cx="6096000" cy="3323987"/>
          </a:xfrm>
          <a:prstGeom prst="rect">
            <a:avLst/>
          </a:prstGeom>
        </p:spPr>
        <p:txBody>
          <a:bodyPr>
            <a:spAutoFit/>
          </a:bodyPr>
          <a:lstStyle/>
          <a:p>
            <a:pPr>
              <a:lnSpc>
                <a:spcPct val="150000"/>
              </a:lnSpc>
            </a:pPr>
            <a:endParaRPr lang="zh-CN" altLang="en-US" sz="2000" dirty="0"/>
          </a:p>
          <a:p>
            <a:pPr marL="342900" indent="-342900">
              <a:lnSpc>
                <a:spcPct val="150000"/>
              </a:lnSpc>
              <a:buFont typeface="Arial" panose="020B0604020202020204" pitchFamily="34" charset="0"/>
              <a:buChar char="•"/>
            </a:pPr>
            <a:r>
              <a:rPr lang="zh-CN" altLang="en-US" sz="2000" dirty="0"/>
              <a:t>修改数据的副作用</a:t>
            </a:r>
          </a:p>
          <a:p>
            <a:pPr>
              <a:lnSpc>
                <a:spcPct val="150000"/>
              </a:lnSpc>
            </a:pPr>
            <a:r>
              <a:rPr lang="en-US" altLang="zh-CN" sz="2000" dirty="0"/>
              <a:t>(1) </a:t>
            </a:r>
            <a:r>
              <a:rPr lang="zh-CN" altLang="en-US" sz="2000" dirty="0"/>
              <a:t>新定义局部的及全程的常数</a:t>
            </a:r>
          </a:p>
          <a:p>
            <a:pPr>
              <a:lnSpc>
                <a:spcPct val="150000"/>
              </a:lnSpc>
            </a:pPr>
            <a:r>
              <a:rPr lang="en-US" altLang="zh-CN" sz="2000" dirty="0"/>
              <a:t>(2) </a:t>
            </a:r>
            <a:r>
              <a:rPr lang="zh-CN" altLang="en-US" sz="2000" dirty="0"/>
              <a:t>重新定义记录和文件的格式</a:t>
            </a:r>
          </a:p>
          <a:p>
            <a:pPr>
              <a:lnSpc>
                <a:spcPct val="150000"/>
              </a:lnSpc>
            </a:pPr>
            <a:r>
              <a:rPr lang="en-US" altLang="zh-CN" sz="2000" dirty="0"/>
              <a:t>(3) </a:t>
            </a:r>
            <a:r>
              <a:rPr lang="zh-CN" altLang="en-US" sz="2000" dirty="0"/>
              <a:t>改变一个数组的大小或改变高层数据结构的大小</a:t>
            </a:r>
          </a:p>
          <a:p>
            <a:pPr>
              <a:lnSpc>
                <a:spcPct val="150000"/>
              </a:lnSpc>
            </a:pPr>
            <a:r>
              <a:rPr lang="en-US" altLang="zh-CN" sz="2000" dirty="0"/>
              <a:t>(4) </a:t>
            </a:r>
            <a:r>
              <a:rPr lang="zh-CN" altLang="en-US" sz="2000" dirty="0"/>
              <a:t>对控制标志或指针的重新初始化</a:t>
            </a:r>
          </a:p>
          <a:p>
            <a:pPr>
              <a:lnSpc>
                <a:spcPct val="150000"/>
              </a:lnSpc>
            </a:pPr>
            <a:r>
              <a:rPr lang="en-US" altLang="zh-CN" sz="2000" dirty="0"/>
              <a:t>(5) </a:t>
            </a:r>
            <a:r>
              <a:rPr lang="zh-CN" altLang="en-US" sz="2000" dirty="0"/>
              <a:t>重新安排输入输出参量。</a:t>
            </a:r>
          </a:p>
        </p:txBody>
      </p:sp>
    </p:spTree>
    <p:extLst>
      <p:ext uri="{BB962C8B-B14F-4D97-AF65-F5344CB8AC3E}">
        <p14:creationId xmlns:p14="http://schemas.microsoft.com/office/powerpoint/2010/main" val="124316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sp>
        <p:nvSpPr>
          <p:cNvPr id="2" name="矩形 1"/>
          <p:cNvSpPr/>
          <p:nvPr/>
        </p:nvSpPr>
        <p:spPr>
          <a:xfrm>
            <a:off x="626590" y="1741161"/>
            <a:ext cx="3931919" cy="1754326"/>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软件维护是指软件产品发布后，因修正错误，提升性能或其他属性而进行软件修改的过程。软件维护阶段占整开发的</a:t>
            </a:r>
            <a:r>
              <a:rPr lang="en-US" altLang="zh-CN" dirty="0">
                <a:solidFill>
                  <a:srgbClr val="E74C2E"/>
                </a:solidFill>
                <a:latin typeface="微软雅黑" panose="020B0503020204020204" pitchFamily="34" charset="-122"/>
                <a:ea typeface="微软雅黑" panose="020B0503020204020204" pitchFamily="34" charset="-122"/>
              </a:rPr>
              <a:t>70.8%</a:t>
            </a:r>
            <a:r>
              <a:rPr lang="zh-CN" altLang="en-US" dirty="0">
                <a:latin typeface="微软雅黑" panose="020B0503020204020204" pitchFamily="34" charset="-122"/>
                <a:ea typeface="微软雅黑" panose="020B0503020204020204" pitchFamily="34" charset="-122"/>
              </a:rPr>
              <a:t>。</a:t>
            </a:r>
          </a:p>
        </p:txBody>
      </p:sp>
      <p:grpSp>
        <p:nvGrpSpPr>
          <p:cNvPr id="6" name="组合 3"/>
          <p:cNvGrpSpPr/>
          <p:nvPr/>
        </p:nvGrpSpPr>
        <p:grpSpPr bwMode="auto">
          <a:xfrm>
            <a:off x="0" y="619125"/>
            <a:ext cx="291592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747695" y="19103"/>
              <a:ext cx="1987711"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92C7470A-C8D0-4310-9C17-F6B25E1E7250}"/>
              </a:ext>
            </a:extLst>
          </p:cNvPr>
          <p:cNvPicPr>
            <a:picLocks noChangeAspect="1"/>
          </p:cNvPicPr>
          <p:nvPr/>
        </p:nvPicPr>
        <p:blipFill>
          <a:blip r:embed="rId3"/>
          <a:stretch>
            <a:fillRect/>
          </a:stretch>
        </p:blipFill>
        <p:spPr>
          <a:xfrm>
            <a:off x="4774089" y="1203823"/>
            <a:ext cx="6791325" cy="4791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7"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6.</a:t>
              </a:r>
              <a:r>
                <a:rPr lang="zh-CN" altLang="en-US" sz="2400" b="1" dirty="0">
                  <a:solidFill>
                    <a:schemeClr val="bg1"/>
                  </a:solidFill>
                  <a:latin typeface="微软雅黑" panose="020B0503020204020204" pitchFamily="34" charset="-122"/>
                  <a:ea typeface="微软雅黑" panose="020B0503020204020204" pitchFamily="34" charset="-122"/>
                </a:rPr>
                <a:t>正向工程</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138137" y="1454636"/>
            <a:ext cx="9638665" cy="212365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200" dirty="0"/>
              <a:t>正向工程是从中通过逆向工程的方式被放倒在手的规格得到所希望的软件的过程。它假定有一些软件工程在过去已经完成。</a:t>
            </a:r>
            <a:endParaRPr lang="en-US" altLang="zh-CN" sz="2200" dirty="0"/>
          </a:p>
          <a:p>
            <a:pPr marL="342900" indent="-342900">
              <a:lnSpc>
                <a:spcPct val="150000"/>
              </a:lnSpc>
              <a:buFont typeface="Arial" panose="020B0604020202020204" pitchFamily="34" charset="0"/>
              <a:buChar char="•"/>
            </a:pPr>
            <a:r>
              <a:rPr lang="zh-CN" altLang="en-US" sz="2200" dirty="0"/>
              <a:t>正向工程是另一种变换。它从较前类的软件视图变换到较后类的软件视图。</a:t>
            </a:r>
          </a:p>
          <a:p>
            <a:pPr marL="342900" indent="-342900">
              <a:lnSpc>
                <a:spcPct val="150000"/>
              </a:lnSpc>
              <a:buFont typeface="Arial" panose="020B0604020202020204" pitchFamily="34" charset="0"/>
              <a:buChar char="•"/>
            </a:pPr>
            <a:r>
              <a:rPr lang="zh-CN" altLang="en-US" sz="2200" dirty="0"/>
              <a:t>例如，从数据流图</a:t>
            </a:r>
            <a:r>
              <a:rPr lang="en-US" altLang="zh-CN" sz="2200" dirty="0"/>
              <a:t>(DFD)</a:t>
            </a:r>
            <a:r>
              <a:rPr lang="zh-CN" altLang="en-US" sz="2200" dirty="0"/>
              <a:t>生成源程序代码，就是正向工程的活动。</a:t>
            </a:r>
          </a:p>
        </p:txBody>
      </p:sp>
      <p:pic>
        <p:nvPicPr>
          <p:cNvPr id="3" name="图片 2">
            <a:extLst>
              <a:ext uri="{FF2B5EF4-FFF2-40B4-BE49-F238E27FC236}">
                <a16:creationId xmlns:a16="http://schemas.microsoft.com/office/drawing/2014/main" id="{42F860DE-9977-47BC-82BB-222DC798A5A2}"/>
              </a:ext>
            </a:extLst>
          </p:cNvPr>
          <p:cNvPicPr>
            <a:picLocks noChangeAspect="1"/>
          </p:cNvPicPr>
          <p:nvPr/>
        </p:nvPicPr>
        <p:blipFill>
          <a:blip r:embed="rId3"/>
          <a:stretch>
            <a:fillRect/>
          </a:stretch>
        </p:blipFill>
        <p:spPr>
          <a:xfrm>
            <a:off x="1907390" y="4256125"/>
            <a:ext cx="7536977" cy="1546890"/>
          </a:xfrm>
          <a:prstGeom prst="rect">
            <a:avLst/>
          </a:prstGeom>
        </p:spPr>
      </p:pic>
    </p:spTree>
    <p:extLst>
      <p:ext uri="{BB962C8B-B14F-4D97-AF65-F5344CB8AC3E}">
        <p14:creationId xmlns:p14="http://schemas.microsoft.com/office/powerpoint/2010/main" val="26915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650991"/>
            <a:ext cx="2743200" cy="365125"/>
          </a:xfrm>
        </p:spPr>
        <p:txBody>
          <a:bodyPr/>
          <a:lstStyle/>
          <a:p>
            <a:pPr>
              <a:defRPr/>
            </a:pPr>
            <a:fld id="{8F615F07-D2C8-4EC0-8659-750452FBC750}" type="datetime1">
              <a:rPr lang="zh-CN" altLang="en-US" smtClean="0"/>
              <a:t>2017/12/17</a:t>
            </a:fld>
            <a:endParaRPr lang="zh-CN" altLang="en-US" sz="1800">
              <a:solidFill>
                <a:schemeClr val="tx1"/>
              </a:solidFill>
            </a:endParaRPr>
          </a:p>
        </p:txBody>
      </p:sp>
      <p:sp>
        <p:nvSpPr>
          <p:cNvPr id="4" name="内容占位符 2"/>
          <p:cNvSpPr txBox="1"/>
          <p:nvPr/>
        </p:nvSpPr>
        <p:spPr>
          <a:xfrm>
            <a:off x="1140109" y="2088832"/>
            <a:ext cx="10213691" cy="512064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a:lstStyle>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[1] </a:t>
            </a:r>
            <a:r>
              <a:rPr lang="zh-CN" altLang="en-US" sz="2400" kern="0" dirty="0">
                <a:latin typeface="方正粗圆宋简体" panose="02000000000000000000" pitchFamily="2" charset="-122"/>
                <a:ea typeface="方正粗圆宋简体" panose="02000000000000000000" pitchFamily="2" charset="-122"/>
              </a:rPr>
              <a:t>张海藩．软件工程导论</a:t>
            </a:r>
            <a:r>
              <a:rPr lang="en-US" altLang="zh-CN" sz="2400" kern="0" dirty="0">
                <a:latin typeface="方正粗圆宋简体" panose="02000000000000000000" pitchFamily="2" charset="-122"/>
                <a:ea typeface="方正粗圆宋简体" panose="02000000000000000000" pitchFamily="2" charset="-122"/>
              </a:rPr>
              <a:t>[M]</a:t>
            </a:r>
            <a:r>
              <a:rPr lang="zh-CN" altLang="en-US" sz="2400" kern="0" dirty="0">
                <a:latin typeface="方正粗圆宋简体" panose="02000000000000000000" pitchFamily="2" charset="-122"/>
                <a:ea typeface="方正粗圆宋简体" panose="02000000000000000000" pitchFamily="2" charset="-122"/>
              </a:rPr>
              <a:t>．北京</a:t>
            </a:r>
            <a:r>
              <a:rPr lang="en-US" altLang="zh-CN" sz="2400" kern="0" dirty="0">
                <a:latin typeface="方正粗圆宋简体" panose="02000000000000000000" pitchFamily="2" charset="-122"/>
                <a:ea typeface="方正粗圆宋简体" panose="02000000000000000000" pitchFamily="2" charset="-122"/>
              </a:rPr>
              <a:t>:</a:t>
            </a:r>
            <a:r>
              <a:rPr lang="zh-CN" altLang="en-US" sz="2400" kern="0" dirty="0">
                <a:latin typeface="方正粗圆宋简体" panose="02000000000000000000" pitchFamily="2" charset="-122"/>
                <a:ea typeface="方正粗圆宋简体" panose="02000000000000000000" pitchFamily="2" charset="-122"/>
              </a:rPr>
              <a:t>清华大学出版社．</a:t>
            </a:r>
            <a:r>
              <a:rPr lang="en-US" altLang="zh-CN" sz="2400" kern="0" dirty="0">
                <a:latin typeface="方正粗圆宋简体" panose="02000000000000000000" pitchFamily="2" charset="-122"/>
                <a:ea typeface="方正粗圆宋简体" panose="02000000000000000000" pitchFamily="2" charset="-122"/>
              </a:rPr>
              <a:t>2013</a:t>
            </a:r>
            <a:r>
              <a:rPr lang="zh-CN" altLang="en-US" sz="2400" kern="0" dirty="0">
                <a:latin typeface="方正粗圆宋简体" panose="02000000000000000000" pitchFamily="2" charset="-122"/>
                <a:ea typeface="方正粗圆宋简体" panose="02000000000000000000" pitchFamily="2" charset="-122"/>
              </a:rPr>
              <a:t>．</a:t>
            </a:r>
            <a:endParaRPr lang="en-US" altLang="zh-CN" sz="2400" kern="0" dirty="0"/>
          </a:p>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[2] </a:t>
            </a:r>
            <a:r>
              <a:rPr lang="zh-CN" altLang="en-US" sz="2400" kern="0" dirty="0">
                <a:latin typeface="方正粗圆宋简体" panose="02000000000000000000" pitchFamily="2" charset="-122"/>
                <a:ea typeface="方正粗圆宋简体" panose="02000000000000000000" pitchFamily="2" charset="-122"/>
              </a:rPr>
              <a:t>刘强</a:t>
            </a:r>
            <a:r>
              <a:rPr lang="en-US" altLang="zh-CN" sz="2400" kern="0" dirty="0">
                <a:latin typeface="方正粗圆宋简体" panose="02000000000000000000" pitchFamily="2" charset="-122"/>
                <a:ea typeface="方正粗圆宋简体" panose="02000000000000000000" pitchFamily="2" charset="-122"/>
              </a:rPr>
              <a:t>. </a:t>
            </a:r>
            <a:r>
              <a:rPr lang="zh-CN" altLang="en-US" sz="2400" kern="0" dirty="0">
                <a:latin typeface="方正粗圆宋简体" panose="02000000000000000000" pitchFamily="2" charset="-122"/>
                <a:ea typeface="方正粗圆宋简体" panose="02000000000000000000" pitchFamily="2" charset="-122"/>
              </a:rPr>
              <a:t>学堂在线慕课 软件工程基础</a:t>
            </a:r>
            <a:r>
              <a:rPr lang="en-US" altLang="zh-CN" sz="2400" kern="0" dirty="0">
                <a:latin typeface="方正粗圆宋简体" panose="02000000000000000000" pitchFamily="2" charset="-122"/>
                <a:ea typeface="方正粗圆宋简体" panose="02000000000000000000" pitchFamily="2" charset="-122"/>
              </a:rPr>
              <a:t> </a:t>
            </a:r>
            <a:r>
              <a:rPr lang="zh-CN" altLang="en-US" sz="2400" kern="0" dirty="0">
                <a:ea typeface="方正粗圆宋简体" panose="02000000000000000000" pitchFamily="2" charset="-122"/>
              </a:rPr>
              <a:t>课堂</a:t>
            </a:r>
            <a:r>
              <a:rPr lang="en-US" altLang="zh-CN" sz="2400" kern="0" dirty="0">
                <a:ea typeface="方正粗圆宋简体" panose="02000000000000000000" pitchFamily="2" charset="-122"/>
              </a:rPr>
              <a:t>PDF</a:t>
            </a:r>
          </a:p>
          <a:p>
            <a:pPr marL="0" indent="0">
              <a:lnSpc>
                <a:spcPct val="150000"/>
              </a:lnSpc>
              <a:buNone/>
            </a:pPr>
            <a:r>
              <a:rPr lang="en-US" altLang="zh-CN" sz="2400" kern="0" dirty="0">
                <a:latin typeface="方正粗圆宋简体" panose="02000000000000000000" pitchFamily="2" charset="-122"/>
                <a:ea typeface="方正粗圆宋简体" panose="02000000000000000000" pitchFamily="2" charset="-122"/>
              </a:rPr>
              <a:t>[3]</a:t>
            </a:r>
            <a:r>
              <a:rPr lang="zh-CN" altLang="en-US" sz="2400" kern="0" dirty="0">
                <a:latin typeface="方正粗圆宋简体" panose="02000000000000000000" pitchFamily="2" charset="-122"/>
                <a:ea typeface="方正粗圆宋简体" panose="02000000000000000000" pitchFamily="2" charset="-122"/>
              </a:rPr>
              <a:t> 刘翔</a:t>
            </a:r>
            <a:r>
              <a:rPr lang="en-US" altLang="zh-CN" sz="2400" kern="0" dirty="0">
                <a:latin typeface="方正粗圆宋简体" panose="02000000000000000000" pitchFamily="2" charset="-122"/>
                <a:ea typeface="方正粗圆宋简体" panose="02000000000000000000" pitchFamily="2" charset="-122"/>
              </a:rPr>
              <a:t>.</a:t>
            </a:r>
            <a:r>
              <a:rPr lang="zh-CN" altLang="en-US" sz="2400" kern="0" dirty="0">
                <a:latin typeface="方正粗圆宋简体" panose="02000000000000000000" pitchFamily="2" charset="-122"/>
                <a:ea typeface="方正粗圆宋简体" panose="02000000000000000000" pitchFamily="2" charset="-122"/>
              </a:rPr>
              <a:t>浅析软件工程管理的有效方法及实践</a:t>
            </a:r>
            <a:r>
              <a:rPr lang="en-US" altLang="zh-CN" sz="2400" kern="0" dirty="0">
                <a:latin typeface="方正粗圆宋简体" panose="02000000000000000000" pitchFamily="2" charset="-122"/>
                <a:ea typeface="方正粗圆宋简体" panose="02000000000000000000" pitchFamily="2" charset="-122"/>
              </a:rPr>
              <a:t>[J].</a:t>
            </a:r>
            <a:r>
              <a:rPr lang="zh-CN" altLang="en-US" sz="2400" kern="0" dirty="0">
                <a:latin typeface="方正粗圆宋简体" panose="02000000000000000000" pitchFamily="2" charset="-122"/>
                <a:ea typeface="方正粗圆宋简体" panose="02000000000000000000" pitchFamily="2" charset="-122"/>
              </a:rPr>
              <a:t>科技资讯</a:t>
            </a:r>
            <a:r>
              <a:rPr lang="en-US" altLang="zh-CN" sz="2400" kern="0" dirty="0">
                <a:latin typeface="方正粗圆宋简体" panose="02000000000000000000" pitchFamily="2" charset="-122"/>
                <a:ea typeface="方正粗圆宋简体" panose="02000000000000000000" pitchFamily="2" charset="-122"/>
              </a:rPr>
              <a:t>,2014,30:116 </a:t>
            </a:r>
            <a:endParaRPr lang="en-US" altLang="zh-CN" sz="2400" kern="0" dirty="0">
              <a:ea typeface="方正粗圆宋简体" panose="02000000000000000000" pitchFamily="2" charset="-122"/>
            </a:endParaRPr>
          </a:p>
        </p:txBody>
      </p:sp>
      <p:grpSp>
        <p:nvGrpSpPr>
          <p:cNvPr id="7" name="组合 3"/>
          <p:cNvGrpSpPr/>
          <p:nvPr/>
        </p:nvGrpSpPr>
        <p:grpSpPr bwMode="auto">
          <a:xfrm>
            <a:off x="0" y="913766"/>
            <a:ext cx="4033520" cy="493713"/>
            <a:chOff x="0" y="0"/>
            <a:chExt cx="3767549"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参考资料</a:t>
              </a:r>
              <a:endParaRPr lang="zh-CN" altLang="en-US" sz="2400" b="1" dirty="0"/>
            </a:p>
          </p:txBody>
        </p:sp>
      </p:grpSp>
      <p:pic>
        <p:nvPicPr>
          <p:cNvPr id="12"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47958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650991"/>
            <a:ext cx="2743200" cy="365125"/>
          </a:xfrm>
        </p:spPr>
        <p:txBody>
          <a:bodyPr/>
          <a:lstStyle/>
          <a:p>
            <a:pPr>
              <a:defRPr/>
            </a:pPr>
            <a:fld id="{8F615F07-D2C8-4EC0-8659-750452FBC750}" type="datetime1">
              <a:rPr lang="zh-CN" altLang="en-US" smtClean="0"/>
              <a:t>2017/12/17</a:t>
            </a:fld>
            <a:endParaRPr lang="zh-CN" altLang="en-US" sz="1800">
              <a:solidFill>
                <a:schemeClr val="tx1"/>
              </a:solidFill>
            </a:endParaRPr>
          </a:p>
        </p:txBody>
      </p:sp>
      <p:sp>
        <p:nvSpPr>
          <p:cNvPr id="4" name="内容占位符 2"/>
          <p:cNvSpPr txBox="1"/>
          <p:nvPr/>
        </p:nvSpPr>
        <p:spPr>
          <a:xfrm>
            <a:off x="1140109" y="2088832"/>
            <a:ext cx="10213691" cy="512064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a:lstStyle>
          <a:p>
            <a:pPr marL="0" indent="0">
              <a:lnSpc>
                <a:spcPct val="150000"/>
              </a:lnSpc>
              <a:buNone/>
            </a:pPr>
            <a:endParaRPr lang="en-US" altLang="zh-CN" sz="2400" kern="0" dirty="0">
              <a:ea typeface="方正粗圆宋简体" panose="02000000000000000000" pitchFamily="2" charset="-122"/>
            </a:endParaRPr>
          </a:p>
        </p:txBody>
      </p:sp>
      <p:grpSp>
        <p:nvGrpSpPr>
          <p:cNvPr id="7" name="组合 3"/>
          <p:cNvGrpSpPr/>
          <p:nvPr/>
        </p:nvGrpSpPr>
        <p:grpSpPr bwMode="auto">
          <a:xfrm>
            <a:off x="0" y="913766"/>
            <a:ext cx="4003040" cy="493713"/>
            <a:chOff x="0" y="0"/>
            <a:chExt cx="3767549"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小组分工</a:t>
              </a:r>
              <a:endParaRPr lang="zh-CN" altLang="en-US" sz="2400" b="1" dirty="0"/>
            </a:p>
          </p:txBody>
        </p:sp>
      </p:grpSp>
      <p:pic>
        <p:nvPicPr>
          <p:cNvPr id="12"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47958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28B2C2B-D114-4847-A2B0-C6069A1EF4EB}"/>
              </a:ext>
            </a:extLst>
          </p:cNvPr>
          <p:cNvSpPr txBox="1"/>
          <p:nvPr/>
        </p:nvSpPr>
        <p:spPr>
          <a:xfrm>
            <a:off x="2062480" y="2241232"/>
            <a:ext cx="5984240" cy="1947649"/>
          </a:xfrm>
          <a:prstGeom prst="rect">
            <a:avLst/>
          </a:prstGeom>
          <a:noFill/>
        </p:spPr>
        <p:txBody>
          <a:bodyPr wrap="square" rtlCol="0">
            <a:spAutoFit/>
          </a:bodyPr>
          <a:lstStyle/>
          <a:p>
            <a:pPr>
              <a:lnSpc>
                <a:spcPct val="150000"/>
              </a:lnSpc>
            </a:pPr>
            <a:r>
              <a:rPr lang="zh-CN" altLang="en-US" sz="2800" dirty="0"/>
              <a:t>陈董锴：</a:t>
            </a:r>
            <a:r>
              <a:rPr lang="en-US" altLang="zh-CN" sz="2800" dirty="0"/>
              <a:t>1</a:t>
            </a:r>
            <a:r>
              <a:rPr lang="zh-CN" altLang="en-US" sz="2800" dirty="0"/>
              <a:t>、</a:t>
            </a:r>
            <a:r>
              <a:rPr lang="en-US" altLang="zh-CN" sz="2800" dirty="0"/>
              <a:t>3</a:t>
            </a:r>
            <a:r>
              <a:rPr lang="zh-CN" altLang="en-US" sz="2800" dirty="0"/>
              <a:t>部分</a:t>
            </a:r>
            <a:endParaRPr lang="en-US" altLang="zh-CN" sz="2800" dirty="0"/>
          </a:p>
          <a:p>
            <a:pPr>
              <a:lnSpc>
                <a:spcPct val="150000"/>
              </a:lnSpc>
            </a:pPr>
            <a:r>
              <a:rPr lang="zh-CN" altLang="en-US" sz="2800" dirty="0"/>
              <a:t>吴安之：第</a:t>
            </a:r>
            <a:r>
              <a:rPr lang="en-US" altLang="zh-CN" sz="2800" dirty="0"/>
              <a:t>2</a:t>
            </a:r>
            <a:r>
              <a:rPr lang="zh-CN" altLang="en-US" sz="2800" dirty="0"/>
              <a:t>部分</a:t>
            </a:r>
            <a:endParaRPr lang="en-US" altLang="zh-CN" sz="2800" dirty="0"/>
          </a:p>
          <a:p>
            <a:pPr>
              <a:lnSpc>
                <a:spcPct val="150000"/>
              </a:lnSpc>
            </a:pPr>
            <a:r>
              <a:rPr lang="zh-CN" altLang="en-US" sz="2800" dirty="0"/>
              <a:t>吕    莉：第</a:t>
            </a:r>
            <a:r>
              <a:rPr lang="en-US" altLang="zh-CN" sz="2800" dirty="0"/>
              <a:t>4</a:t>
            </a:r>
            <a:r>
              <a:rPr lang="zh-CN" altLang="en-US" sz="2800" dirty="0"/>
              <a:t>部分</a:t>
            </a:r>
          </a:p>
        </p:txBody>
      </p:sp>
    </p:spTree>
    <p:extLst>
      <p:ext uri="{BB962C8B-B14F-4D97-AF65-F5344CB8AC3E}">
        <p14:creationId xmlns:p14="http://schemas.microsoft.com/office/powerpoint/2010/main" val="327404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任意多边形 1"/>
          <p:cNvSpPr>
            <a:spLocks noChangeArrowheads="1"/>
          </p:cNvSpPr>
          <p:nvPr/>
        </p:nvSpPr>
        <p:spPr bwMode="auto">
          <a:xfrm>
            <a:off x="0" y="4"/>
            <a:ext cx="12192000" cy="3101975"/>
          </a:xfrm>
          <a:custGeom>
            <a:avLst/>
            <a:gdLst>
              <a:gd name="T0" fmla="*/ 0 w 12192000"/>
              <a:gd name="T1" fmla="*/ 0 h 3101556"/>
              <a:gd name="T2" fmla="*/ 12192000 w 12192000"/>
              <a:gd name="T3" fmla="*/ 0 h 3101556"/>
              <a:gd name="T4" fmla="*/ 12192000 w 12192000"/>
              <a:gd name="T5" fmla="*/ 3104489 h 3101556"/>
              <a:gd name="T6" fmla="*/ 4152453 w 12192000"/>
              <a:gd name="T7" fmla="*/ 3104489 h 3101556"/>
              <a:gd name="T8" fmla="*/ 4130878 w 12192000"/>
              <a:gd name="T9" fmla="*/ 2890263 h 3101556"/>
              <a:gd name="T10" fmla="*/ 2875546 w 12192000"/>
              <a:gd name="T11" fmla="*/ 1866172 h 3101556"/>
              <a:gd name="T12" fmla="*/ 1620215 w 12192000"/>
              <a:gd name="T13" fmla="*/ 2890263 h 3101556"/>
              <a:gd name="T14" fmla="*/ 1598640 w 12192000"/>
              <a:gd name="T15" fmla="*/ 3104489 h 3101556"/>
              <a:gd name="T16" fmla="*/ 0 w 12192000"/>
              <a:gd name="T17" fmla="*/ 3104489 h 3101556"/>
              <a:gd name="T18" fmla="*/ 0 w 12192000"/>
              <a:gd name="T19" fmla="*/ 0 h 31015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lnTo>
                  <a:pt x="0" y="0"/>
                </a:lnTo>
                <a:close/>
              </a:path>
            </a:pathLst>
          </a:custGeom>
          <a:solidFill>
            <a:srgbClr val="131426"/>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88067" name="椭圆 2"/>
          <p:cNvSpPr>
            <a:spLocks noChangeArrowheads="1"/>
          </p:cNvSpPr>
          <p:nvPr/>
        </p:nvSpPr>
        <p:spPr bwMode="auto">
          <a:xfrm>
            <a:off x="1949453" y="2187578"/>
            <a:ext cx="1852613" cy="1852613"/>
          </a:xfrm>
          <a:prstGeom prst="ellipse">
            <a:avLst/>
          </a:prstGeom>
          <a:solidFill>
            <a:srgbClr val="E74C2E"/>
          </a:solidFill>
          <a:ln>
            <a:noFill/>
          </a:ln>
          <a:extLst>
            <a:ext uri="{91240B29-F687-4F45-9708-019B960494DF}">
              <a14:hiddenLine xmlns:a14="http://schemas.microsoft.com/office/drawing/2010/main" w="127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O(∩_∩)o</a:t>
            </a:r>
            <a:endParaRPr lang="zh-CN" altLang="en-US"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068" name="文本框 3"/>
          <p:cNvSpPr>
            <a:spLocks noChangeArrowheads="1"/>
          </p:cNvSpPr>
          <p:nvPr/>
        </p:nvSpPr>
        <p:spPr bwMode="auto">
          <a:xfrm>
            <a:off x="4394200" y="2432053"/>
            <a:ext cx="7391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4000" b="1" dirty="0">
                <a:solidFill>
                  <a:srgbClr val="E74C2E"/>
                </a:solidFill>
                <a:latin typeface="微软雅黑" panose="020B0503020204020204" pitchFamily="34" charset="-122"/>
                <a:ea typeface="微软雅黑" panose="020B0503020204020204" pitchFamily="34" charset="-122"/>
                <a:sym typeface="微软雅黑" panose="020B0503020204020204" pitchFamily="34" charset="-122"/>
              </a:rPr>
              <a:t>THANK YOU FOR YOUR LISTENING AND SLEEPING</a:t>
            </a:r>
          </a:p>
        </p:txBody>
      </p:sp>
    </p:spTree>
  </p:cSld>
  <p:clrMapOvr>
    <a:masterClrMapping/>
  </p:clrMapOvr>
  <p:transition spd="slow"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软件维护的类型</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6431718D-6909-4884-BE51-3F81FE8C07F1}"/>
              </a:ext>
            </a:extLst>
          </p:cNvPr>
          <p:cNvPicPr>
            <a:picLocks noChangeAspect="1"/>
          </p:cNvPicPr>
          <p:nvPr/>
        </p:nvPicPr>
        <p:blipFill>
          <a:blip r:embed="rId3"/>
          <a:stretch>
            <a:fillRect/>
          </a:stretch>
        </p:blipFill>
        <p:spPr>
          <a:xfrm>
            <a:off x="8848164" y="1123832"/>
            <a:ext cx="2800495" cy="2305168"/>
          </a:xfrm>
          <a:prstGeom prst="rect">
            <a:avLst/>
          </a:prstGeom>
        </p:spPr>
      </p:pic>
      <p:sp>
        <p:nvSpPr>
          <p:cNvPr id="5" name="矩形 4">
            <a:extLst>
              <a:ext uri="{FF2B5EF4-FFF2-40B4-BE49-F238E27FC236}">
                <a16:creationId xmlns:a16="http://schemas.microsoft.com/office/drawing/2014/main" id="{FC7855B5-CE1B-44FA-B436-2398922BA4A8}"/>
              </a:ext>
            </a:extLst>
          </p:cNvPr>
          <p:cNvSpPr/>
          <p:nvPr/>
        </p:nvSpPr>
        <p:spPr>
          <a:xfrm>
            <a:off x="779781" y="1015049"/>
            <a:ext cx="7937500" cy="2585323"/>
          </a:xfrm>
          <a:prstGeom prst="rect">
            <a:avLst/>
          </a:prstGeom>
        </p:spPr>
        <p:txBody>
          <a:bodyPr wrap="square">
            <a:spAutoFit/>
          </a:bodyPr>
          <a:lstStyle/>
          <a:p>
            <a:pPr>
              <a:lnSpc>
                <a:spcPct val="150000"/>
              </a:lnSpc>
            </a:pPr>
            <a:r>
              <a:rPr lang="zh-CN" altLang="en-US" sz="2800" b="1" dirty="0">
                <a:solidFill>
                  <a:srgbClr val="E74C2E"/>
                </a:solidFill>
              </a:rPr>
              <a:t>改正性维护</a:t>
            </a:r>
            <a:r>
              <a:rPr lang="zh-CN" altLang="en-US" sz="2000" dirty="0"/>
              <a:t>是指改正在系统开发阶段已发生而系统测试阶段尚未发现的错误。这方面的维护工作量要占整个维护工作量的</a:t>
            </a:r>
            <a:r>
              <a:rPr lang="en-US" altLang="zh-CN" sz="2000" dirty="0"/>
              <a:t>17%</a:t>
            </a:r>
            <a:r>
              <a:rPr lang="zh-CN" altLang="en-US" sz="2000" dirty="0"/>
              <a:t>～</a:t>
            </a:r>
            <a:r>
              <a:rPr lang="en-US" altLang="zh-CN" sz="2000" dirty="0"/>
              <a:t>21%</a:t>
            </a:r>
            <a:r>
              <a:rPr lang="zh-CN" altLang="en-US" sz="2000" dirty="0"/>
              <a:t>。所发现的错误有的不太重要，不影响系统的正常运行，其维护工作可随时进行：而有的错误非常重要，甚至影响整个系统的正常运行，其维护工作必须制定计划，进行修改，并且要进行复查和控制。</a:t>
            </a:r>
          </a:p>
        </p:txBody>
      </p:sp>
      <p:sp>
        <p:nvSpPr>
          <p:cNvPr id="12" name="矩形 11">
            <a:extLst>
              <a:ext uri="{FF2B5EF4-FFF2-40B4-BE49-F238E27FC236}">
                <a16:creationId xmlns:a16="http://schemas.microsoft.com/office/drawing/2014/main" id="{E8CD6356-1C05-4E0E-8E01-D83263258564}"/>
              </a:ext>
            </a:extLst>
          </p:cNvPr>
          <p:cNvSpPr/>
          <p:nvPr/>
        </p:nvSpPr>
        <p:spPr>
          <a:xfrm>
            <a:off x="718822" y="3456685"/>
            <a:ext cx="10929835" cy="2585323"/>
          </a:xfrm>
          <a:prstGeom prst="rect">
            <a:avLst/>
          </a:prstGeom>
        </p:spPr>
        <p:txBody>
          <a:bodyPr wrap="square">
            <a:spAutoFit/>
          </a:bodyPr>
          <a:lstStyle/>
          <a:p>
            <a:pPr>
              <a:lnSpc>
                <a:spcPct val="150000"/>
              </a:lnSpc>
            </a:pPr>
            <a:r>
              <a:rPr lang="zh-CN" altLang="en-US" sz="2800" b="1" dirty="0">
                <a:solidFill>
                  <a:srgbClr val="E74C2E"/>
                </a:solidFill>
              </a:rPr>
              <a:t>适应性维护</a:t>
            </a:r>
            <a:r>
              <a:rPr lang="zh-CN" altLang="en-US" sz="2000" dirty="0"/>
              <a:t>是指使用软件适应信息技术变化和管理需求变化而进行的修改。这方面的维护工作量占整个维护工作量的</a:t>
            </a:r>
            <a:r>
              <a:rPr lang="en-US" altLang="zh-CN" sz="2000" dirty="0"/>
              <a:t>18%</a:t>
            </a:r>
            <a:r>
              <a:rPr lang="zh-CN" altLang="en-US" sz="2000" dirty="0"/>
              <a:t>～</a:t>
            </a:r>
            <a:r>
              <a:rPr lang="en-US" altLang="zh-CN" sz="2000" dirty="0"/>
              <a:t>25%</a:t>
            </a:r>
            <a:r>
              <a:rPr lang="zh-CN" altLang="en-US" sz="2000" dirty="0"/>
              <a:t>。由于计算机硬件价格的不断下降，各类系统软件屡出不穷，人们常常为改善系统硬件环境和运行环境而产生系统更新换代的需求；企业的外部市场环境和管理需求的不断变化也使得各级管理人员不断提出新的信息需求。这些因素都将导致适应性维护工作的产生。进行这方面的维护工作也要像系统开发一样，有计划、有步骤地进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软件维护的类型</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C7855B5-CE1B-44FA-B436-2398922BA4A8}"/>
              </a:ext>
            </a:extLst>
          </p:cNvPr>
          <p:cNvSpPr/>
          <p:nvPr/>
        </p:nvSpPr>
        <p:spPr>
          <a:xfrm>
            <a:off x="810260" y="1188100"/>
            <a:ext cx="10571480" cy="2585323"/>
          </a:xfrm>
          <a:prstGeom prst="rect">
            <a:avLst/>
          </a:prstGeom>
        </p:spPr>
        <p:txBody>
          <a:bodyPr wrap="square">
            <a:spAutoFit/>
          </a:bodyPr>
          <a:lstStyle/>
          <a:p>
            <a:pPr>
              <a:lnSpc>
                <a:spcPct val="150000"/>
              </a:lnSpc>
            </a:pPr>
            <a:r>
              <a:rPr lang="zh-CN" altLang="en-US" sz="2800" b="1" dirty="0">
                <a:solidFill>
                  <a:srgbClr val="E74C2E"/>
                </a:solidFill>
              </a:rPr>
              <a:t>完善性维护</a:t>
            </a:r>
            <a:r>
              <a:rPr lang="zh-CN" altLang="en-US" sz="2000" dirty="0"/>
              <a:t>是为扩充功能和改善性能而进行的修改，主要是指对已有的软件系统增加一些在系统分析和设计阶段中没有规定的功能与性能特征。这些功能对完善系统功能是非常必要的。另外，还包括对处理效率和编写程序的改进，这方面的维护占整个维护工作的</a:t>
            </a:r>
            <a:r>
              <a:rPr lang="en-US" altLang="zh-CN" sz="2000" dirty="0"/>
              <a:t>50%</a:t>
            </a:r>
            <a:r>
              <a:rPr lang="zh-CN" altLang="en-US" sz="2000" dirty="0"/>
              <a:t>～</a:t>
            </a:r>
            <a:r>
              <a:rPr lang="en-US" altLang="zh-CN" sz="2000" dirty="0"/>
              <a:t>60%</a:t>
            </a:r>
            <a:r>
              <a:rPr lang="zh-CN" altLang="en-US" sz="2000" dirty="0"/>
              <a:t>，比重较大．也是关系到系统开发质量的重要方面。这方面的维护除了要有计划、有步骤地完成外．还要注意将相关的文档资料加入到前面相应的文档中去。</a:t>
            </a:r>
          </a:p>
        </p:txBody>
      </p:sp>
      <p:sp>
        <p:nvSpPr>
          <p:cNvPr id="12" name="矩形 11">
            <a:extLst>
              <a:ext uri="{FF2B5EF4-FFF2-40B4-BE49-F238E27FC236}">
                <a16:creationId xmlns:a16="http://schemas.microsoft.com/office/drawing/2014/main" id="{E8CD6356-1C05-4E0E-8E01-D83263258564}"/>
              </a:ext>
            </a:extLst>
          </p:cNvPr>
          <p:cNvSpPr/>
          <p:nvPr/>
        </p:nvSpPr>
        <p:spPr>
          <a:xfrm>
            <a:off x="810260" y="3773421"/>
            <a:ext cx="10515600" cy="2123658"/>
          </a:xfrm>
          <a:prstGeom prst="rect">
            <a:avLst/>
          </a:prstGeom>
        </p:spPr>
        <p:txBody>
          <a:bodyPr wrap="square">
            <a:spAutoFit/>
          </a:bodyPr>
          <a:lstStyle/>
          <a:p>
            <a:pPr>
              <a:lnSpc>
                <a:spcPct val="150000"/>
              </a:lnSpc>
            </a:pPr>
            <a:r>
              <a:rPr lang="zh-CN" altLang="en-US" sz="2800" b="1" dirty="0">
                <a:solidFill>
                  <a:srgbClr val="E74C2E"/>
                </a:solidFill>
              </a:rPr>
              <a:t>预防性维护</a:t>
            </a:r>
            <a:r>
              <a:rPr lang="zh-CN" altLang="en-US" sz="2000" dirty="0"/>
              <a:t>为了改进应用软件的可靠性和可维护性，为了适应未来的软硬件环境的变化，应主动增加预防性的新的功能，以使应用系统适应各类变化而不被淘汰。例如将专用报表功能改成通用报表生成功能，以适应将来报表格式的变化。这方面的维护工作量占整个维护工作量的</a:t>
            </a:r>
            <a:r>
              <a:rPr lang="en-US" altLang="zh-CN" sz="2000" dirty="0"/>
              <a:t>4%</a:t>
            </a:r>
            <a:r>
              <a:rPr lang="zh-CN" altLang="en-US" sz="2000" dirty="0"/>
              <a:t>左右。</a:t>
            </a:r>
          </a:p>
        </p:txBody>
      </p:sp>
    </p:spTree>
    <p:extLst>
      <p:ext uri="{BB962C8B-B14F-4D97-AF65-F5344CB8AC3E}">
        <p14:creationId xmlns:p14="http://schemas.microsoft.com/office/powerpoint/2010/main" val="28540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292608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非结构化维护</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211922" y="2136340"/>
            <a:ext cx="9768155" cy="2308324"/>
          </a:xfrm>
          <a:prstGeom prst="rect">
            <a:avLst/>
          </a:prstGeom>
        </p:spPr>
        <p:txBody>
          <a:bodyPr wrap="square">
            <a:spAutoFit/>
          </a:bodyPr>
          <a:lstStyle/>
          <a:p>
            <a:pPr>
              <a:lnSpc>
                <a:spcPct val="150000"/>
              </a:lnSpc>
            </a:pPr>
            <a:r>
              <a:rPr lang="zh-CN" altLang="en-US" sz="2400" dirty="0"/>
              <a:t>	无说明或者文档资料太少由于没有采用定义良好的软件项目管理过程来开发软件，软件项目管理的缺陷导致的叫“非结构化维护”</a:t>
            </a:r>
            <a:r>
              <a:rPr lang="en-US" altLang="zh-CN" sz="2400" dirty="0"/>
              <a:t>,</a:t>
            </a:r>
            <a:r>
              <a:rPr lang="zh-CN" altLang="en-US" sz="2400" dirty="0"/>
              <a:t>这会使软件维护付出较高的代价</a:t>
            </a:r>
            <a:r>
              <a:rPr lang="en-US" altLang="zh-CN" sz="2400" dirty="0"/>
              <a:t>.</a:t>
            </a:r>
          </a:p>
          <a:p>
            <a:pPr>
              <a:lnSpc>
                <a:spcPct val="150000"/>
              </a:lnSpc>
            </a:pPr>
            <a:endParaRPr lang="en-US" altLang="zh-CN" sz="2400" dirty="0"/>
          </a:p>
        </p:txBody>
      </p:sp>
    </p:spTree>
    <p:extLst>
      <p:ext uri="{BB962C8B-B14F-4D97-AF65-F5344CB8AC3E}">
        <p14:creationId xmlns:p14="http://schemas.microsoft.com/office/powerpoint/2010/main" val="256794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292608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结构化维护</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810261" y="1384500"/>
            <a:ext cx="10189110" cy="3901837"/>
          </a:xfrm>
          <a:prstGeom prst="rect">
            <a:avLst/>
          </a:prstGeom>
        </p:spPr>
        <p:txBody>
          <a:bodyPr wrap="square">
            <a:spAutoFit/>
          </a:bodyPr>
          <a:lstStyle/>
          <a:p>
            <a:pPr>
              <a:lnSpc>
                <a:spcPct val="150000"/>
              </a:lnSpc>
            </a:pPr>
            <a:endParaRPr lang="zh-CN" altLang="en-US" sz="2400" dirty="0"/>
          </a:p>
          <a:p>
            <a:pPr>
              <a:lnSpc>
                <a:spcPct val="150000"/>
              </a:lnSpc>
            </a:pPr>
            <a:r>
              <a:rPr lang="zh-CN" altLang="en-US" sz="2400" dirty="0"/>
              <a:t>	存在完整的软件系列文档，那么维护任务就从分析设计文件开始，确定软件的重要结构特性、功能特性和接口特性，确定所要求的修改或校正可能产生的影响，并且计划采用何种维护处理方法，修改设计并进行复审，编制出新的源程序，利用文档中的信息进行回归测试，然后重新交付软件。这种维护过程就叫做“结构化维护”。</a:t>
            </a:r>
          </a:p>
          <a:p>
            <a:pPr>
              <a:lnSpc>
                <a:spcPct val="150000"/>
              </a:lnSpc>
            </a:pPr>
            <a:r>
              <a:rPr lang="zh-CN" altLang="en-US" sz="2400" dirty="0"/>
              <a:t> </a:t>
            </a:r>
          </a:p>
        </p:txBody>
      </p:sp>
    </p:spTree>
    <p:extLst>
      <p:ext uri="{BB962C8B-B14F-4D97-AF65-F5344CB8AC3E}">
        <p14:creationId xmlns:p14="http://schemas.microsoft.com/office/powerpoint/2010/main" val="28985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软件维护的特点</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001445" y="1750260"/>
            <a:ext cx="10189110" cy="2862322"/>
          </a:xfrm>
          <a:prstGeom prst="rect">
            <a:avLst/>
          </a:prstGeom>
        </p:spPr>
        <p:txBody>
          <a:bodyPr wrap="square">
            <a:spAutoFit/>
          </a:bodyPr>
          <a:lstStyle/>
          <a:p>
            <a:pPr>
              <a:lnSpc>
                <a:spcPct val="150000"/>
              </a:lnSpc>
            </a:pPr>
            <a:r>
              <a:rPr lang="zh-CN" altLang="en-US" sz="2400" dirty="0"/>
              <a:t>       非结构化维护的代价很高，这种维护方式是没有使用软件工程方法学开发出来的软件的必然结果。以完整的软件配置为基础的结构化维护，是在软件开发中应用软件工程方法学的结果。虽然有了但是软件的完整配置并不能保证维护时没有问题，确实能减少精力的浪费并且可以提高维护的总体质量。</a:t>
            </a:r>
          </a:p>
        </p:txBody>
      </p:sp>
    </p:spTree>
    <p:extLst>
      <p:ext uri="{BB962C8B-B14F-4D97-AF65-F5344CB8AC3E}">
        <p14:creationId xmlns:p14="http://schemas.microsoft.com/office/powerpoint/2010/main" val="290794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2017/12/17</a:t>
            </a:fld>
            <a:endParaRPr lang="zh-CN" altLang="en-US" sz="1800"/>
          </a:p>
        </p:txBody>
      </p:sp>
      <p:grpSp>
        <p:nvGrpSpPr>
          <p:cNvPr id="6" name="组合 3"/>
          <p:cNvGrpSpPr/>
          <p:nvPr/>
        </p:nvGrpSpPr>
        <p:grpSpPr bwMode="auto">
          <a:xfrm>
            <a:off x="0" y="619125"/>
            <a:ext cx="3581400" cy="493714"/>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382436" y="19103"/>
              <a:ext cx="2352970" cy="46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latin typeface="微软雅黑" panose="020B0503020204020204" pitchFamily="34" charset="-122"/>
                  <a:ea typeface="微软雅黑" panose="020B0503020204020204" pitchFamily="34" charset="-122"/>
                </a:rPr>
                <a:t>软件维护的特点</a:t>
              </a:r>
              <a:endParaRPr lang="zh-CN" altLang="en-US" sz="2400" b="1"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70" y="184944"/>
            <a:ext cx="8921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39849FF-2AE3-4046-B536-083265F12270}"/>
              </a:ext>
            </a:extLst>
          </p:cNvPr>
          <p:cNvSpPr/>
          <p:nvPr/>
        </p:nvSpPr>
        <p:spPr>
          <a:xfrm>
            <a:off x="1001445" y="1750260"/>
            <a:ext cx="10189110" cy="2862322"/>
          </a:xfrm>
          <a:prstGeom prst="rect">
            <a:avLst/>
          </a:prstGeom>
        </p:spPr>
        <p:txBody>
          <a:bodyPr wrap="square">
            <a:spAutoFit/>
          </a:bodyPr>
          <a:lstStyle/>
          <a:p>
            <a:pPr>
              <a:lnSpc>
                <a:spcPct val="150000"/>
              </a:lnSpc>
            </a:pPr>
            <a:r>
              <a:rPr lang="zh-CN" altLang="en-US" sz="2400" dirty="0"/>
              <a:t>       非结构化维护的代价很高，这种维护方式是没有使用软件工程方法学开发出来的软件的必然结果。以完整的软件配置为基础的结构化维护，是在软件开发中应用软件工程方法学的结果。虽然有了但是软件的完整配置并不能保证维护时没有问题，确实能减少精力的浪费并且可以提高维护的总体质量。</a:t>
            </a:r>
          </a:p>
        </p:txBody>
      </p:sp>
    </p:spTree>
    <p:extLst>
      <p:ext uri="{BB962C8B-B14F-4D97-AF65-F5344CB8AC3E}">
        <p14:creationId xmlns:p14="http://schemas.microsoft.com/office/powerpoint/2010/main" val="265805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TotalTime>
  <Words>2569</Words>
  <Application>Microsoft Office PowerPoint</Application>
  <PresentationFormat>宽屏</PresentationFormat>
  <Paragraphs>252</Paragraphs>
  <Slides>33</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9" baseType="lpstr">
      <vt:lpstr>方正粗圆宋简体</vt:lpstr>
      <vt:lpstr>方正中等线简体</vt:lpstr>
      <vt:lpstr>仿宋_GB2312</vt:lpstr>
      <vt:lpstr>黑体</vt:lpstr>
      <vt:lpstr>楷体_GB2312</vt:lpstr>
      <vt:lpstr>宋体</vt:lpstr>
      <vt:lpstr>微软雅黑</vt:lpstr>
      <vt:lpstr>Arial</vt:lpstr>
      <vt:lpstr>Broadway</vt:lpstr>
      <vt:lpstr>Calibri</vt:lpstr>
      <vt:lpstr>Calibri Light</vt:lpstr>
      <vt:lpstr>Symbol</vt:lpstr>
      <vt:lpstr>Times New Roman</vt:lpstr>
      <vt:lpstr>Office 主题</vt:lpstr>
      <vt:lpstr>Microsoft 公式 3.0</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Yuusha</cp:lastModifiedBy>
  <cp:revision>158</cp:revision>
  <dcterms:created xsi:type="dcterms:W3CDTF">2013-10-25T14:41:00Z</dcterms:created>
  <dcterms:modified xsi:type="dcterms:W3CDTF">2017-12-17T15:45:47Z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