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73" r:id="rId2"/>
    <p:sldId id="274" r:id="rId3"/>
    <p:sldId id="272" r:id="rId4"/>
    <p:sldId id="275" r:id="rId5"/>
    <p:sldId id="358" r:id="rId6"/>
    <p:sldId id="362" r:id="rId7"/>
    <p:sldId id="360" r:id="rId8"/>
    <p:sldId id="359" r:id="rId9"/>
    <p:sldId id="363" r:id="rId10"/>
    <p:sldId id="365" r:id="rId11"/>
    <p:sldId id="367" r:id="rId12"/>
    <p:sldId id="370" r:id="rId13"/>
    <p:sldId id="369" r:id="rId14"/>
    <p:sldId id="371" r:id="rId15"/>
    <p:sldId id="372" r:id="rId16"/>
    <p:sldId id="373" r:id="rId17"/>
    <p:sldId id="374" r:id="rId18"/>
    <p:sldId id="375" r:id="rId19"/>
    <p:sldId id="385" r:id="rId20"/>
    <p:sldId id="386" r:id="rId21"/>
    <p:sldId id="364" r:id="rId22"/>
    <p:sldId id="376" r:id="rId23"/>
    <p:sldId id="381" r:id="rId24"/>
    <p:sldId id="377" r:id="rId25"/>
    <p:sldId id="378" r:id="rId26"/>
    <p:sldId id="379" r:id="rId27"/>
    <p:sldId id="380" r:id="rId28"/>
    <p:sldId id="382" r:id="rId29"/>
    <p:sldId id="383" r:id="rId30"/>
    <p:sldId id="384" r:id="rId31"/>
    <p:sldId id="294" r:id="rId32"/>
    <p:sldId id="387" r:id="rId33"/>
    <p:sldId id="293" r:id="rId3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4C2E"/>
    <a:srgbClr val="131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3858" autoAdjust="0"/>
  </p:normalViewPr>
  <p:slideViewPr>
    <p:cSldViewPr snapToGrid="0">
      <p:cViewPr varScale="1">
        <p:scale>
          <a:sx n="86" d="100"/>
          <a:sy n="86" d="100"/>
        </p:scale>
        <p:origin x="499" y="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4"/>
      </p:cViewPr>
      <p:guideLst/>
    </p:cSldViewPr>
  </p:notes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8F9580DD-4B9C-44B3-BA1D-E2592DDEA43F}" type="datetime1">
              <a:rPr lang="zh-CN" altLang="en-US"/>
              <a:t>2017/12/20</a:t>
            </a:fld>
            <a:endParaRPr lang="zh-CN" altLang="en-US" sz="1200"/>
          </a:p>
        </p:txBody>
      </p:sp>
      <p:sp>
        <p:nvSpPr>
          <p:cNvPr id="1638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1638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zh-CN" altLang="zh-CN" sz="1200"/>
              <a:t>单击此处编辑母版文本样式</a:t>
            </a:r>
          </a:p>
          <a:p>
            <a:pPr>
              <a:spcBef>
                <a:spcPct val="30000"/>
              </a:spcBef>
              <a:buFontTx/>
              <a:buNone/>
            </a:pPr>
            <a:r>
              <a:rPr lang="zh-CN" altLang="zh-CN" sz="1200"/>
              <a:t>第二级</a:t>
            </a:r>
          </a:p>
          <a:p>
            <a:pPr>
              <a:spcBef>
                <a:spcPct val="30000"/>
              </a:spcBef>
              <a:buFontTx/>
              <a:buNone/>
            </a:pPr>
            <a:r>
              <a:rPr lang="zh-CN" altLang="zh-CN" sz="1200"/>
              <a:t>第三级</a:t>
            </a:r>
          </a:p>
          <a:p>
            <a:pPr>
              <a:spcBef>
                <a:spcPct val="30000"/>
              </a:spcBef>
              <a:buFontTx/>
              <a:buNone/>
            </a:pPr>
            <a:r>
              <a:rPr lang="zh-CN" altLang="zh-CN" sz="1200"/>
              <a:t>第四级</a:t>
            </a:r>
          </a:p>
          <a:p>
            <a:pPr>
              <a:spcBef>
                <a:spcPct val="30000"/>
              </a:spcBef>
              <a:buFontTx/>
              <a:buNone/>
            </a:pPr>
            <a:r>
              <a:rPr lang="zh-CN" altLang="zh-CN"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78C677AE-3B95-4796-B845-D365529CC801}"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F0C878-7952-4FC9-B46C-090AF384EF03}"/>
              </a:ext>
            </a:extLst>
          </p:cNvPr>
          <p:cNvSpPr>
            <a:spLocks noGrp="1" noChangeArrowheads="1"/>
          </p:cNvSpPr>
          <p:nvPr>
            <p:ph type="sldNum" sz="quarter" idx="5"/>
          </p:nvPr>
        </p:nvSpPr>
        <p:spPr>
          <a:ln/>
        </p:spPr>
        <p:txBody>
          <a:bodyPr/>
          <a:lstStyle/>
          <a:p>
            <a:fld id="{6C9E9FF2-B79B-44D4-9EF1-9027D733FB5C}" type="slidenum">
              <a:rPr lang="en-US" altLang="zh-CN"/>
              <a:pPr/>
              <a:t>16</a:t>
            </a:fld>
            <a:endParaRPr lang="en-US" altLang="zh-CN"/>
          </a:p>
        </p:txBody>
      </p:sp>
      <p:sp>
        <p:nvSpPr>
          <p:cNvPr id="63490" name="Rectangle 2">
            <a:extLst>
              <a:ext uri="{FF2B5EF4-FFF2-40B4-BE49-F238E27FC236}">
                <a16:creationId xmlns:a16="http://schemas.microsoft.com/office/drawing/2014/main" id="{1293220D-2FD2-42A7-88B8-B907423EE0A6}"/>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0E41259B-276D-4324-888C-AF5E9BEEE1A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582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29D73D-3361-437B-85C8-1452B04AD105}"/>
              </a:ext>
            </a:extLst>
          </p:cNvPr>
          <p:cNvSpPr>
            <a:spLocks noGrp="1" noChangeArrowheads="1"/>
          </p:cNvSpPr>
          <p:nvPr>
            <p:ph type="sldNum" sz="quarter" idx="5"/>
          </p:nvPr>
        </p:nvSpPr>
        <p:spPr>
          <a:ln/>
        </p:spPr>
        <p:txBody>
          <a:bodyPr/>
          <a:lstStyle/>
          <a:p>
            <a:fld id="{D76F0C64-BA15-4F4E-A6C8-72B4EDC11FC6}" type="slidenum">
              <a:rPr lang="en-US" altLang="zh-CN"/>
              <a:pPr/>
              <a:t>17</a:t>
            </a:fld>
            <a:endParaRPr lang="en-US" altLang="zh-CN"/>
          </a:p>
        </p:txBody>
      </p:sp>
      <p:sp>
        <p:nvSpPr>
          <p:cNvPr id="64514" name="Rectangle 2">
            <a:extLst>
              <a:ext uri="{FF2B5EF4-FFF2-40B4-BE49-F238E27FC236}">
                <a16:creationId xmlns:a16="http://schemas.microsoft.com/office/drawing/2014/main" id="{2A54E30B-9D97-48FE-A725-207C79655947}"/>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26F18B43-14E0-47BE-AE64-10BE1226D5B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981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69806-76BD-45F3-9D6F-1CE59DE52E20}"/>
              </a:ext>
            </a:extLst>
          </p:cNvPr>
          <p:cNvSpPr>
            <a:spLocks noGrp="1" noChangeArrowheads="1"/>
          </p:cNvSpPr>
          <p:nvPr>
            <p:ph type="sldNum" sz="quarter" idx="5"/>
          </p:nvPr>
        </p:nvSpPr>
        <p:spPr>
          <a:ln/>
        </p:spPr>
        <p:txBody>
          <a:bodyPr/>
          <a:lstStyle/>
          <a:p>
            <a:fld id="{39197319-0A7C-4CA0-9CB1-20D13B7D887C}" type="slidenum">
              <a:rPr lang="en-US" altLang="zh-CN"/>
              <a:pPr/>
              <a:t>18</a:t>
            </a:fld>
            <a:endParaRPr lang="en-US" altLang="zh-CN"/>
          </a:p>
        </p:txBody>
      </p:sp>
      <p:sp>
        <p:nvSpPr>
          <p:cNvPr id="65538" name="Rectangle 2">
            <a:extLst>
              <a:ext uri="{FF2B5EF4-FFF2-40B4-BE49-F238E27FC236}">
                <a16:creationId xmlns:a16="http://schemas.microsoft.com/office/drawing/2014/main" id="{6799AC89-FB5B-4AAC-B970-F4FA7946E54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7DF378B2-E547-4755-A906-9306D5AE2B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2602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69806-76BD-45F3-9D6F-1CE59DE52E20}"/>
              </a:ext>
            </a:extLst>
          </p:cNvPr>
          <p:cNvSpPr>
            <a:spLocks noGrp="1" noChangeArrowheads="1"/>
          </p:cNvSpPr>
          <p:nvPr>
            <p:ph type="sldNum" sz="quarter" idx="5"/>
          </p:nvPr>
        </p:nvSpPr>
        <p:spPr>
          <a:ln/>
        </p:spPr>
        <p:txBody>
          <a:bodyPr/>
          <a:lstStyle/>
          <a:p>
            <a:fld id="{39197319-0A7C-4CA0-9CB1-20D13B7D887C}" type="slidenum">
              <a:rPr lang="en-US" altLang="zh-CN"/>
              <a:pPr/>
              <a:t>19</a:t>
            </a:fld>
            <a:endParaRPr lang="en-US" altLang="zh-CN"/>
          </a:p>
        </p:txBody>
      </p:sp>
      <p:sp>
        <p:nvSpPr>
          <p:cNvPr id="65538" name="Rectangle 2">
            <a:extLst>
              <a:ext uri="{FF2B5EF4-FFF2-40B4-BE49-F238E27FC236}">
                <a16:creationId xmlns:a16="http://schemas.microsoft.com/office/drawing/2014/main" id="{6799AC89-FB5B-4AAC-B970-F4FA7946E54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7DF378B2-E547-4755-A906-9306D5AE2B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13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69806-76BD-45F3-9D6F-1CE59DE52E20}"/>
              </a:ext>
            </a:extLst>
          </p:cNvPr>
          <p:cNvSpPr>
            <a:spLocks noGrp="1" noChangeArrowheads="1"/>
          </p:cNvSpPr>
          <p:nvPr>
            <p:ph type="sldNum" sz="quarter" idx="5"/>
          </p:nvPr>
        </p:nvSpPr>
        <p:spPr>
          <a:ln/>
        </p:spPr>
        <p:txBody>
          <a:bodyPr/>
          <a:lstStyle/>
          <a:p>
            <a:fld id="{39197319-0A7C-4CA0-9CB1-20D13B7D887C}" type="slidenum">
              <a:rPr lang="en-US" altLang="zh-CN"/>
              <a:pPr/>
              <a:t>20</a:t>
            </a:fld>
            <a:endParaRPr lang="en-US" altLang="zh-CN"/>
          </a:p>
        </p:txBody>
      </p:sp>
      <p:sp>
        <p:nvSpPr>
          <p:cNvPr id="65538" name="Rectangle 2">
            <a:extLst>
              <a:ext uri="{FF2B5EF4-FFF2-40B4-BE49-F238E27FC236}">
                <a16:creationId xmlns:a16="http://schemas.microsoft.com/office/drawing/2014/main" id="{6799AC89-FB5B-4AAC-B970-F4FA7946E54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7DF378B2-E547-4755-A906-9306D5AE2B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301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9"/>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4EAE958-5EAE-40A3-A6FE-55EDD52BF377}" type="datetime1">
              <a:rPr lang="zh-CN" altLang="en-US"/>
              <a:t>2017/12/20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A673BF5-2A89-4C15-B4FC-2BBE76DECD86}"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4CF7230-8F1D-403F-9498-A91675E2DA98}" type="datetime1">
              <a:rPr lang="zh-CN" altLang="en-US"/>
              <a:t>2017/12/20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F7AF5E2-14D4-4203-B3B6-AC77BFC2A64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57DABF0-A9E6-4F7C-BE66-A2745C8EDD1D}" type="datetime1">
              <a:rPr lang="zh-CN" altLang="en-US"/>
              <a:t>2017/12/20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E8FC9F36-717E-4181-9B0D-A193E97164AF}"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8F615F07-D2C8-4EC0-8659-750452FBC750}" type="datetime1">
              <a:rPr lang="zh-CN" altLang="en-US"/>
              <a:t>2017/12/20</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CF7ECE3-7170-4FD3-950E-27E27FD5442C}"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BF0BD45-BE08-459D-8CC9-1D32D297B8D4}" type="datetime1">
              <a:rPr lang="zh-CN" altLang="en-US"/>
              <a:t>2017/12/20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63E69D0-5EFA-4BE0-A7C5-7D16A3DBFFA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6C2A88D-2F32-4BCD-919E-63715D20B7AB}" type="datetime1">
              <a:rPr lang="zh-CN" altLang="en-US"/>
              <a:t>2017/12/20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B0124C2-BFC1-4F32-B3AD-F23CF5AD7F04}"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47F2263-5628-47D1-9D3C-924F0BBF7A09}" type="datetime1">
              <a:rPr lang="zh-CN" altLang="en-US"/>
              <a:t>2017/12/20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60DD2A3C-4401-43FA-9302-0D1EE865FD92}"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A60D9AD-E215-40F0-9AAF-4097FA106A93}" type="datetime1">
              <a:rPr lang="zh-CN" altLang="en-US"/>
              <a:t>2017/12/20</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74D0EDAA-BFB5-4591-8E97-E8B6AC3FD98D}"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7DF99E6F-CC6F-4490-A73F-146441178026}" type="datetime1">
              <a:rPr lang="zh-CN" altLang="en-US"/>
              <a:t>2017/12/20</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86C6783D-4744-478B-B468-C1E51E802BF9}"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B950486-493B-45B9-B5B1-62B6101556DD}" type="datetime1">
              <a:rPr lang="zh-CN" altLang="en-US"/>
              <a:t>2017/12/20</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3E2A97A2-C159-4339-9CC3-FB9ED30D051A}"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6" y="273054"/>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3"/>
            <a:ext cx="40116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60C5E03-F0F8-4A4F-97E0-EF1DF8E76B75}" type="datetime1">
              <a:rPr lang="zh-CN" altLang="en-US"/>
              <a:t>2017/12/20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4D4DE364-8129-4A22-95D6-E459FAB56EA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8F276582-95CD-4991-ADD5-599AD309F648}" type="datetime1">
              <a:rPr lang="zh-CN" altLang="en-US"/>
              <a:t>2017/12/20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318FD20D-7D3F-41BA-AC6E-EF410187B6CA}"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9"/>
          <p:cNvSpPr>
            <a:spLocks noChangeArrowheads="1"/>
          </p:cNvSpPr>
          <p:nvPr/>
        </p:nvSpPr>
        <p:spPr bwMode="auto">
          <a:xfrm>
            <a:off x="-638173" y="6486525"/>
            <a:ext cx="1701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Calibri" panose="020F0502020204030204" pitchFamily="34" charset="0"/>
                <a:sym typeface="宋体" panose="02010600030101010101" pitchFamily="2" charset="-122"/>
              </a:rPr>
              <a:t>口令：BBS1113</a:t>
            </a:r>
          </a:p>
        </p:txBody>
      </p:sp>
      <p:sp>
        <p:nvSpPr>
          <p:cNvPr id="1027" name="标题占位符 1"/>
          <p:cNvSpPr>
            <a:spLocks noGrp="1" noChangeArrowheads="1"/>
          </p:cNvSpPr>
          <p:nvPr>
            <p:ph type="title" idx="4294967295"/>
          </p:nvPr>
        </p:nvSpPr>
        <p:spPr bwMode="auto">
          <a:xfrm>
            <a:off x="838200" y="365129"/>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028"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9" name="日期占位符 3"/>
          <p:cNvSpPr>
            <a:spLocks noGrp="1" noChangeArrowheads="1"/>
          </p:cNvSpPr>
          <p:nvPr>
            <p:ph type="dt" sz="half" idx="2"/>
          </p:nvPr>
        </p:nvSpPr>
        <p:spPr bwMode="auto">
          <a:xfrm>
            <a:off x="838200" y="6356354"/>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DCE6A5F9-A341-4459-9312-7D95DFBBB1CB}" type="datetime1">
              <a:rPr lang="zh-CN" altLang="en-US"/>
              <a:t>2017/12/20</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4038600" y="6356354"/>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8610600" y="6356354"/>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808FA5D1-D859-4970-AC62-9E88EF81D51C}" type="slidenum">
              <a:rPr lang="zh-CN" altLang="en-US"/>
              <a:t>‹#›</a:t>
            </a:fld>
            <a:endParaRPr lang="zh-CN" altLang="en-US" sz="1800">
              <a:solidFill>
                <a:schemeClr val="tx1"/>
              </a:solidFill>
            </a:endParaRPr>
          </a:p>
        </p:txBody>
      </p:sp>
      <p:sp>
        <p:nvSpPr>
          <p:cNvPr id="1032" name="矩形 6"/>
          <p:cNvSpPr>
            <a:spLocks noChangeArrowheads="1"/>
          </p:cNvSpPr>
          <p:nvPr/>
        </p:nvSpPr>
        <p:spPr bwMode="auto">
          <a:xfrm>
            <a:off x="0" y="0"/>
            <a:ext cx="12192000" cy="6858000"/>
          </a:xfrm>
          <a:prstGeom prst="rect">
            <a:avLst/>
          </a:prstGeom>
          <a:solidFill>
            <a:srgbClr val="FCF8ED"/>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3" name="矩形 7"/>
          <p:cNvSpPr>
            <a:spLocks noChangeArrowheads="1"/>
          </p:cNvSpPr>
          <p:nvPr/>
        </p:nvSpPr>
        <p:spPr bwMode="auto">
          <a:xfrm>
            <a:off x="0" y="6445250"/>
            <a:ext cx="12192000" cy="419100"/>
          </a:xfrm>
          <a:prstGeom prst="rect">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4" name="矩形 8"/>
          <p:cNvSpPr>
            <a:spLocks noChangeArrowheads="1"/>
          </p:cNvSpPr>
          <p:nvPr/>
        </p:nvSpPr>
        <p:spPr bwMode="auto">
          <a:xfrm>
            <a:off x="2" y="6445250"/>
            <a:ext cx="1062039" cy="419100"/>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377" indent="-914377"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566"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754"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5943"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131"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594" indent="-228594"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783" indent="-228594"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2971" indent="-228594"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160" indent="-228594"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349" indent="-228594"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537"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726"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8914"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103"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apidesign.cn/"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8"/>
          <p:cNvSpPr>
            <a:spLocks noChangeArrowheads="1"/>
          </p:cNvSpPr>
          <p:nvPr/>
        </p:nvSpPr>
        <p:spPr bwMode="auto">
          <a:xfrm>
            <a:off x="11550649" y="6496050"/>
            <a:ext cx="298451" cy="300039"/>
          </a:xfrm>
          <a:prstGeom prst="ellipse">
            <a:avLst/>
          </a:prstGeom>
          <a:solidFill>
            <a:srgbClr val="FCF8ED"/>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5" name="右箭头 9"/>
          <p:cNvSpPr>
            <a:spLocks noChangeArrowheads="1"/>
          </p:cNvSpPr>
          <p:nvPr/>
        </p:nvSpPr>
        <p:spPr bwMode="auto">
          <a:xfrm>
            <a:off x="11639551" y="6556376"/>
            <a:ext cx="144463" cy="168275"/>
          </a:xfrm>
          <a:prstGeom prst="rightArrow">
            <a:avLst>
              <a:gd name="adj1" fmla="val 50000"/>
              <a:gd name="adj2" fmla="val 50000"/>
            </a:avLst>
          </a:prstGeom>
          <a:solidFill>
            <a:srgbClr val="222A3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6" name="直接连接符 17"/>
          <p:cNvSpPr>
            <a:spLocks noChangeShapeType="1"/>
          </p:cNvSpPr>
          <p:nvPr/>
        </p:nvSpPr>
        <p:spPr bwMode="auto">
          <a:xfrm>
            <a:off x="4776791" y="4632326"/>
            <a:ext cx="2622551"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3077" name="矩形 2"/>
          <p:cNvSpPr>
            <a:spLocks noChangeArrowheads="1"/>
          </p:cNvSpPr>
          <p:nvPr/>
        </p:nvSpPr>
        <p:spPr bwMode="auto">
          <a:xfrm>
            <a:off x="0" y="104775"/>
            <a:ext cx="180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sym typeface="宋体" panose="02010600030101010101" pitchFamily="2" charset="-122"/>
              </a:rPr>
              <a:t>口令：RAPID708</a:t>
            </a:r>
            <a:endParaRPr lang="zh-CN" altLang="en-US" sz="1800">
              <a:latin typeface="Arial" panose="020B0604020202020204" pitchFamily="34" charset="0"/>
            </a:endParaRPr>
          </a:p>
        </p:txBody>
      </p:sp>
      <p:grpSp>
        <p:nvGrpSpPr>
          <p:cNvPr id="3079" name="组合 1"/>
          <p:cNvGrpSpPr/>
          <p:nvPr/>
        </p:nvGrpSpPr>
        <p:grpSpPr bwMode="auto">
          <a:xfrm>
            <a:off x="8418514" y="5501899"/>
            <a:ext cx="3132139" cy="400110"/>
            <a:chOff x="0" y="0"/>
            <a:chExt cx="2562727" cy="400091"/>
          </a:xfrm>
        </p:grpSpPr>
        <p:sp>
          <p:nvSpPr>
            <p:cNvPr id="3083" name="文本框 23"/>
            <p:cNvSpPr>
              <a:spLocks noChangeArrowheads="1"/>
            </p:cNvSpPr>
            <p:nvPr/>
          </p:nvSpPr>
          <p:spPr bwMode="auto">
            <a:xfrm>
              <a:off x="300790" y="0"/>
              <a:ext cx="198521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21</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日</a:t>
              </a:r>
            </a:p>
          </p:txBody>
        </p:sp>
        <p:sp>
          <p:nvSpPr>
            <p:cNvPr id="3084" name="直接连接符 29"/>
            <p:cNvSpPr>
              <a:spLocks noChangeShapeType="1"/>
            </p:cNvSpPr>
            <p:nvPr/>
          </p:nvSpPr>
          <p:spPr bwMode="auto">
            <a:xfrm>
              <a:off x="0" y="179812"/>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30"/>
            <p:cNvSpPr>
              <a:spLocks noChangeShapeType="1"/>
            </p:cNvSpPr>
            <p:nvPr/>
          </p:nvSpPr>
          <p:spPr bwMode="auto">
            <a:xfrm>
              <a:off x="2273969" y="167781"/>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2" name="任意多边形 14"/>
          <p:cNvSpPr>
            <a:spLocks noChangeArrowheads="1"/>
          </p:cNvSpPr>
          <p:nvPr/>
        </p:nvSpPr>
        <p:spPr bwMode="auto">
          <a:xfrm>
            <a:off x="0" y="4"/>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3" name="文本框 22"/>
          <p:cNvSpPr>
            <a:spLocks noChangeArrowheads="1"/>
          </p:cNvSpPr>
          <p:nvPr/>
        </p:nvSpPr>
        <p:spPr bwMode="auto">
          <a:xfrm>
            <a:off x="5126527" y="2230531"/>
            <a:ext cx="6024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翻转课堂</a:t>
            </a:r>
            <a:r>
              <a:rPr lang="en-US" altLang="zh-CN"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维护</a:t>
            </a:r>
            <a:endParaRPr lang="en-US" altLang="zh-CN"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081"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888" y="1918506"/>
            <a:ext cx="2426305" cy="236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文本框 58"/>
          <p:cNvSpPr>
            <a:spLocks noChangeArrowheads="1"/>
          </p:cNvSpPr>
          <p:nvPr/>
        </p:nvSpPr>
        <p:spPr bwMode="auto">
          <a:xfrm>
            <a:off x="1824380" y="4337051"/>
            <a:ext cx="20313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2017SE-G03</a:t>
            </a: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组长：陈董锴</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组员：吴安之</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	</a:t>
            </a:r>
            <a:r>
              <a:rPr lang="zh-CN" altLang="en-US" sz="2400">
                <a:latin typeface="微软雅黑" panose="020B0503020204020204" pitchFamily="34" charset="-122"/>
                <a:ea typeface="微软雅黑" panose="020B0503020204020204" pitchFamily="34" charset="-122"/>
                <a:sym typeface="Arial" panose="020B0604020202020204" pitchFamily="34" charset="0"/>
              </a:rPr>
              <a:t>吕莉</a:t>
            </a:r>
          </a:p>
        </p:txBody>
      </p:sp>
      <p:sp>
        <p:nvSpPr>
          <p:cNvPr id="4" name="矩形 3">
            <a:extLst>
              <a:ext uri="{FF2B5EF4-FFF2-40B4-BE49-F238E27FC236}">
                <a16:creationId xmlns:a16="http://schemas.microsoft.com/office/drawing/2014/main" id="{84C89C71-F5B7-4B73-A423-7716FF7A7FCB}"/>
              </a:ext>
            </a:extLst>
          </p:cNvPr>
          <p:cNvSpPr/>
          <p:nvPr/>
        </p:nvSpPr>
        <p:spPr>
          <a:xfrm>
            <a:off x="5306712" y="2934850"/>
            <a:ext cx="5712269" cy="1015663"/>
          </a:xfrm>
          <a:prstGeom prst="rect">
            <a:avLst/>
          </a:prstGeom>
        </p:spPr>
        <p:txBody>
          <a:bodyPr wrap="none">
            <a:spAutoFit/>
          </a:bodyPr>
          <a:lstStyle/>
          <a:p>
            <a:r>
              <a:rPr lang="en-US" altLang="zh-CN" sz="6000" dirty="0">
                <a:solidFill>
                  <a:srgbClr val="131426"/>
                </a:solidFill>
                <a:latin typeface="Broadway" panose="04040905080B02020502" pitchFamily="82" charset="0"/>
              </a:rPr>
              <a:t>Maintenance</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12" presetClass="entr" presetSubtype="2" fill="hold" nodeType="afterEffect">
                                  <p:stCondLst>
                                    <p:cond delay="0"/>
                                  </p:stCondLst>
                                  <p:childTnLst>
                                    <p:set>
                                      <p:cBhvr>
                                        <p:cTn id="11" dur="1" fill="hold">
                                          <p:stCondLst>
                                            <p:cond delay="0"/>
                                          </p:stCondLst>
                                        </p:cTn>
                                        <p:tgtEl>
                                          <p:spTgt spid="3079"/>
                                        </p:tgtEl>
                                        <p:attrNameLst>
                                          <p:attrName>style.visibility</p:attrName>
                                        </p:attrNameLst>
                                      </p:cBhvr>
                                      <p:to>
                                        <p:strVal val="visible"/>
                                      </p:to>
                                    </p:set>
                                    <p:anim calcmode="lin" valueType="num">
                                      <p:cBhvr>
                                        <p:cTn id="12" dur="250"/>
                                        <p:tgtEl>
                                          <p:spTgt spid="3079"/>
                                        </p:tgtEl>
                                        <p:attrNameLst>
                                          <p:attrName>ppt_x</p:attrName>
                                        </p:attrNameLst>
                                      </p:cBhvr>
                                      <p:tavLst>
                                        <p:tav tm="0">
                                          <p:val>
                                            <p:strVal val="#ppt_x+#ppt_w*1.125000"/>
                                          </p:val>
                                        </p:tav>
                                        <p:tav tm="100000">
                                          <p:val>
                                            <p:strVal val="#ppt_x"/>
                                          </p:val>
                                        </p:tav>
                                      </p:tavLst>
                                    </p:anim>
                                    <p:animEffect filter="wipe(left)">
                                      <p:cBhvr>
                                        <p:cTn id="13" dur="25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260096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维护成本</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6776719" y="1562542"/>
            <a:ext cx="4892042" cy="3970318"/>
          </a:xfrm>
          <a:prstGeom prst="rect">
            <a:avLst/>
          </a:prstGeom>
        </p:spPr>
        <p:txBody>
          <a:bodyPr wrap="square">
            <a:spAutoFit/>
          </a:bodyPr>
          <a:lstStyle/>
          <a:p>
            <a:pPr>
              <a:lnSpc>
                <a:spcPct val="150000"/>
              </a:lnSpc>
            </a:pPr>
            <a:r>
              <a:rPr lang="zh-CN" altLang="en-US" sz="2400" dirty="0"/>
              <a:t>       报告表明，维护成本高。在估算软件维护的一项研究发现，维修费用更是高达</a:t>
            </a:r>
            <a:r>
              <a:rPr lang="en-US" altLang="zh-CN" sz="2400" dirty="0"/>
              <a:t>67</a:t>
            </a:r>
            <a:r>
              <a:rPr lang="zh-CN" altLang="en-US" sz="2400" dirty="0"/>
              <a:t>％，整个软件流程周期的成本上的平均，软件维护的成本是所有</a:t>
            </a:r>
            <a:r>
              <a:rPr lang="en-US" altLang="zh-CN" sz="2400" dirty="0"/>
              <a:t>SDLC</a:t>
            </a:r>
            <a:r>
              <a:rPr lang="zh-CN" altLang="en-US" sz="2400" dirty="0"/>
              <a:t>阶段的</a:t>
            </a:r>
            <a:r>
              <a:rPr lang="en-US" altLang="zh-CN" sz="2400" dirty="0"/>
              <a:t>50</a:t>
            </a:r>
            <a:r>
              <a:rPr lang="zh-CN" altLang="en-US" sz="2400" dirty="0"/>
              <a:t>％以上。有各种因素，其中触发维护成本变高。</a:t>
            </a:r>
          </a:p>
        </p:txBody>
      </p:sp>
      <p:pic>
        <p:nvPicPr>
          <p:cNvPr id="4" name="图片 3">
            <a:extLst>
              <a:ext uri="{FF2B5EF4-FFF2-40B4-BE49-F238E27FC236}">
                <a16:creationId xmlns:a16="http://schemas.microsoft.com/office/drawing/2014/main" id="{B9258482-B79E-4F4F-AF7C-6320591F52C6}"/>
              </a:ext>
            </a:extLst>
          </p:cNvPr>
          <p:cNvPicPr>
            <a:picLocks noChangeAspect="1"/>
          </p:cNvPicPr>
          <p:nvPr/>
        </p:nvPicPr>
        <p:blipFill>
          <a:blip r:embed="rId3"/>
          <a:stretch>
            <a:fillRect/>
          </a:stretch>
        </p:blipFill>
        <p:spPr>
          <a:xfrm>
            <a:off x="523239" y="1405802"/>
            <a:ext cx="5916099" cy="4283798"/>
          </a:xfrm>
          <a:prstGeom prst="rect">
            <a:avLst/>
          </a:prstGeom>
        </p:spPr>
      </p:pic>
    </p:spTree>
    <p:extLst>
      <p:ext uri="{BB962C8B-B14F-4D97-AF65-F5344CB8AC3E}">
        <p14:creationId xmlns:p14="http://schemas.microsoft.com/office/powerpoint/2010/main" val="107769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11</a:t>
            </a:fld>
            <a:endParaRPr lang="en-US" altLang="zh-CN"/>
          </a:p>
        </p:txBody>
      </p:sp>
      <p:graphicFrame>
        <p:nvGraphicFramePr>
          <p:cNvPr id="2954244" name="Object 4">
            <a:extLst>
              <a:ext uri="{FF2B5EF4-FFF2-40B4-BE49-F238E27FC236}">
                <a16:creationId xmlns:a16="http://schemas.microsoft.com/office/drawing/2014/main" id="{049FD5CD-1D0A-4496-AC3F-BAC2D0FEB20E}"/>
              </a:ext>
            </a:extLst>
          </p:cNvPr>
          <p:cNvGraphicFramePr>
            <a:graphicFrameLocks noChangeAspect="1"/>
          </p:cNvGraphicFramePr>
          <p:nvPr>
            <p:extLst>
              <p:ext uri="{D42A27DB-BD31-4B8C-83A1-F6EECF244321}">
                <p14:modId xmlns:p14="http://schemas.microsoft.com/office/powerpoint/2010/main" val="1737723586"/>
              </p:ext>
            </p:extLst>
          </p:nvPr>
        </p:nvGraphicFramePr>
        <p:xfrm>
          <a:off x="4624344" y="895034"/>
          <a:ext cx="4205123" cy="1010919"/>
        </p:xfrm>
        <a:graphic>
          <a:graphicData uri="http://schemas.openxmlformats.org/presentationml/2006/ole">
            <mc:AlternateContent xmlns:mc="http://schemas.openxmlformats.org/markup-compatibility/2006">
              <mc:Choice xmlns:v="urn:schemas-microsoft-com:vml" Requires="v">
                <p:oleObj spid="_x0000_s1030" name="公式" r:id="rId3" imgW="901440" imgH="228600" progId="Equation.3">
                  <p:embed/>
                </p:oleObj>
              </mc:Choice>
              <mc:Fallback>
                <p:oleObj name="公式" r:id="rId3" imgW="901440" imgH="228600" progId="Equation.3">
                  <p:embed/>
                  <p:pic>
                    <p:nvPicPr>
                      <p:cNvPr id="2954244" name="Object 4">
                        <a:extLst>
                          <a:ext uri="{FF2B5EF4-FFF2-40B4-BE49-F238E27FC236}">
                            <a16:creationId xmlns:a16="http://schemas.microsoft.com/office/drawing/2014/main" id="{049FD5CD-1D0A-4496-AC3F-BAC2D0FEB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344" y="895034"/>
                        <a:ext cx="4205123" cy="1010919"/>
                      </a:xfrm>
                      <a:prstGeom prst="rect">
                        <a:avLst/>
                      </a:prstGeom>
                      <a:noFill/>
                      <a:ln>
                        <a:noFill/>
                      </a:ln>
                      <a:effectLst/>
                    </p:spPr>
                  </p:pic>
                </p:oleObj>
              </mc:Fallback>
            </mc:AlternateContent>
          </a:graphicData>
        </a:graphic>
      </p:graphicFrame>
      <p:sp>
        <p:nvSpPr>
          <p:cNvPr id="2954247" name="Rectangle 7">
            <a:extLst>
              <a:ext uri="{FF2B5EF4-FFF2-40B4-BE49-F238E27FC236}">
                <a16:creationId xmlns:a16="http://schemas.microsoft.com/office/drawing/2014/main" id="{971F9F52-B3A9-4B9C-9994-6C4243B10A2F}"/>
              </a:ext>
            </a:extLst>
          </p:cNvPr>
          <p:cNvSpPr>
            <a:spLocks noGrp="1" noChangeArrowheads="1"/>
          </p:cNvSpPr>
          <p:nvPr>
            <p:ph type="body" idx="1"/>
          </p:nvPr>
        </p:nvSpPr>
        <p:spPr>
          <a:xfrm>
            <a:off x="406400" y="2046311"/>
            <a:ext cx="8229600" cy="2486717"/>
          </a:xfrm>
        </p:spPr>
        <p:txBody>
          <a:bodyPr/>
          <a:lstStyle/>
          <a:p>
            <a:pPr marL="990600" lvl="1" indent="-533400">
              <a:lnSpc>
                <a:spcPct val="100000"/>
              </a:lnSpc>
            </a:pPr>
            <a:r>
              <a:rPr lang="en-US" altLang="zh-CN" dirty="0">
                <a:solidFill>
                  <a:srgbClr val="FF3300"/>
                </a:solidFill>
                <a:latin typeface="Times New Roman" panose="02020603050405020304" pitchFamily="18" charset="0"/>
              </a:rPr>
              <a:t>M </a:t>
            </a:r>
            <a:r>
              <a:rPr lang="zh-CN" altLang="en-US" dirty="0">
                <a:latin typeface="Times New Roman" panose="02020603050405020304" pitchFamily="18" charset="0"/>
              </a:rPr>
              <a:t>是维护中消耗的总工作量</a:t>
            </a:r>
          </a:p>
          <a:p>
            <a:pPr marL="990600" lvl="1" indent="-533400">
              <a:lnSpc>
                <a:spcPct val="100000"/>
              </a:lnSpc>
            </a:pPr>
            <a:r>
              <a:rPr lang="en-US" altLang="zh-CN" dirty="0">
                <a:solidFill>
                  <a:srgbClr val="FF3300"/>
                </a:solidFill>
                <a:latin typeface="Times New Roman" panose="02020603050405020304" pitchFamily="18" charset="0"/>
              </a:rPr>
              <a:t>p  </a:t>
            </a:r>
            <a:r>
              <a:rPr lang="zh-CN" altLang="en-US" dirty="0">
                <a:latin typeface="Times New Roman" panose="02020603050405020304" pitchFamily="18" charset="0"/>
              </a:rPr>
              <a:t>是上面描述的生产性工作量</a:t>
            </a:r>
          </a:p>
          <a:p>
            <a:pPr marL="990600" lvl="1" indent="-533400">
              <a:lnSpc>
                <a:spcPct val="100000"/>
              </a:lnSpc>
            </a:pPr>
            <a:r>
              <a:rPr lang="en-US" altLang="zh-CN" dirty="0">
                <a:solidFill>
                  <a:srgbClr val="FF3300"/>
                </a:solidFill>
                <a:latin typeface="Times New Roman" panose="02020603050405020304" pitchFamily="18" charset="0"/>
              </a:rPr>
              <a:t>K </a:t>
            </a:r>
            <a:r>
              <a:rPr lang="zh-CN" altLang="en-US" dirty="0">
                <a:latin typeface="Times New Roman" panose="02020603050405020304" pitchFamily="18" charset="0"/>
              </a:rPr>
              <a:t>是一个经验常数</a:t>
            </a:r>
          </a:p>
          <a:p>
            <a:pPr marL="990600" lvl="1" indent="-533400">
              <a:lnSpc>
                <a:spcPct val="100000"/>
              </a:lnSpc>
            </a:pPr>
            <a:r>
              <a:rPr lang="en-US" altLang="zh-CN" dirty="0">
                <a:solidFill>
                  <a:srgbClr val="FF3300"/>
                </a:solidFill>
                <a:latin typeface="Times New Roman" panose="02020603050405020304" pitchFamily="18" charset="0"/>
              </a:rPr>
              <a:t>c  </a:t>
            </a:r>
            <a:r>
              <a:rPr lang="zh-CN" altLang="en-US" dirty="0">
                <a:latin typeface="Times New Roman" panose="02020603050405020304" pitchFamily="18" charset="0"/>
              </a:rPr>
              <a:t>是因缺乏好的设计和文档而导致复杂性的度量</a:t>
            </a:r>
          </a:p>
          <a:p>
            <a:pPr marL="990600" lvl="1" indent="-533400">
              <a:lnSpc>
                <a:spcPct val="100000"/>
              </a:lnSpc>
            </a:pPr>
            <a:r>
              <a:rPr lang="en-US" altLang="zh-CN" dirty="0">
                <a:solidFill>
                  <a:srgbClr val="FF3300"/>
                </a:solidFill>
                <a:latin typeface="Times New Roman" panose="02020603050405020304" pitchFamily="18" charset="0"/>
              </a:rPr>
              <a:t>d </a:t>
            </a:r>
            <a:r>
              <a:rPr lang="zh-CN" altLang="en-US" dirty="0">
                <a:latin typeface="Times New Roman" panose="02020603050405020304" pitchFamily="18" charset="0"/>
              </a:rPr>
              <a:t>是对软件熟悉程度的度量。</a:t>
            </a:r>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3581400" cy="493714"/>
            <a:chOff x="0" y="0"/>
            <a:chExt cx="3370216" cy="493479"/>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4"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维护工作量的模型</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822960" y="4533028"/>
            <a:ext cx="10292080" cy="1200329"/>
          </a:xfrm>
          <a:prstGeom prst="rect">
            <a:avLst/>
          </a:prstGeom>
        </p:spPr>
        <p:txBody>
          <a:bodyPr wrap="square">
            <a:spAutoFit/>
          </a:bodyPr>
          <a:lstStyle/>
          <a:p>
            <a:pPr>
              <a:lnSpc>
                <a:spcPct val="150000"/>
              </a:lnSpc>
            </a:pPr>
            <a:r>
              <a:rPr lang="zh-CN" altLang="en-US" sz="2400" dirty="0"/>
              <a:t>       模型指明，如果使用了不好的软件开发方法，原来参加开发的人员或小组不能参加维护，则工作量（及成本）将按指数级增加。</a:t>
            </a:r>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00809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12</a:t>
            </a:fld>
            <a:endParaRPr lang="en-US" altLang="zh-CN"/>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3037840" cy="493714"/>
            <a:chOff x="0" y="0"/>
            <a:chExt cx="3370216" cy="493479"/>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4"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维护的问题</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1349482" y="1720840"/>
            <a:ext cx="10292080" cy="3416320"/>
          </a:xfrm>
          <a:prstGeom prst="rect">
            <a:avLst/>
          </a:prstGeom>
        </p:spPr>
        <p:txBody>
          <a:bodyPr wrap="square">
            <a:spAutoFit/>
          </a:bodyPr>
          <a:lstStyle/>
          <a:p>
            <a:pPr>
              <a:lnSpc>
                <a:spcPct val="150000"/>
              </a:lnSpc>
            </a:pPr>
            <a:r>
              <a:rPr lang="en-US" altLang="zh-CN" sz="2400" dirty="0"/>
              <a:t>(1) </a:t>
            </a:r>
            <a:r>
              <a:rPr lang="zh-CN" altLang="en-US" sz="2400" dirty="0"/>
              <a:t>理解别人写的程序通常非常困难</a:t>
            </a:r>
            <a:r>
              <a:rPr lang="en-US" altLang="zh-CN" sz="2400" dirty="0"/>
              <a:t>.</a:t>
            </a:r>
          </a:p>
          <a:p>
            <a:pPr>
              <a:lnSpc>
                <a:spcPct val="150000"/>
              </a:lnSpc>
            </a:pPr>
            <a:r>
              <a:rPr lang="en-US" altLang="zh-CN" sz="2400" dirty="0"/>
              <a:t>(2) </a:t>
            </a:r>
            <a:r>
              <a:rPr lang="zh-CN" altLang="en-US" sz="2400" dirty="0"/>
              <a:t>需要维护的软件无文档或不全</a:t>
            </a:r>
            <a:r>
              <a:rPr lang="en-US" altLang="zh-CN" sz="2400" dirty="0"/>
              <a:t>.</a:t>
            </a:r>
          </a:p>
          <a:p>
            <a:pPr>
              <a:lnSpc>
                <a:spcPct val="150000"/>
              </a:lnSpc>
            </a:pPr>
            <a:r>
              <a:rPr lang="en-US" altLang="zh-CN" sz="2400" dirty="0"/>
              <a:t>(3) </a:t>
            </a:r>
            <a:r>
              <a:rPr lang="zh-CN" altLang="en-US" sz="2400" dirty="0"/>
              <a:t>软件人员流动性大</a:t>
            </a:r>
            <a:r>
              <a:rPr lang="en-US" altLang="zh-CN" sz="2400" dirty="0"/>
              <a:t>.</a:t>
            </a:r>
          </a:p>
          <a:p>
            <a:pPr>
              <a:lnSpc>
                <a:spcPct val="150000"/>
              </a:lnSpc>
            </a:pPr>
            <a:r>
              <a:rPr lang="en-US" altLang="zh-CN" sz="2400" dirty="0"/>
              <a:t>(4) </a:t>
            </a:r>
            <a:r>
              <a:rPr lang="zh-CN" altLang="en-US" sz="2400" dirty="0"/>
              <a:t>设计时未考虑将来修改需要，修改困难</a:t>
            </a:r>
          </a:p>
          <a:p>
            <a:pPr>
              <a:lnSpc>
                <a:spcPct val="150000"/>
              </a:lnSpc>
            </a:pPr>
            <a:r>
              <a:rPr lang="en-US" altLang="zh-CN" sz="2400" dirty="0"/>
              <a:t>(5) </a:t>
            </a:r>
            <a:r>
              <a:rPr lang="zh-CN" altLang="en-US" sz="2400" dirty="0"/>
              <a:t>维护工作无吸引力，缺乏成就感</a:t>
            </a:r>
            <a:r>
              <a:rPr lang="en-US" altLang="zh-CN" sz="2400" dirty="0"/>
              <a:t>.</a:t>
            </a:r>
          </a:p>
          <a:p>
            <a:pPr>
              <a:lnSpc>
                <a:spcPct val="150000"/>
              </a:lnSpc>
            </a:pPr>
            <a:endParaRPr lang="zh-CN" altLang="en-US" sz="2400" dirty="0"/>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27150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页脚占位符 3">
            <a:extLst>
              <a:ext uri="{FF2B5EF4-FFF2-40B4-BE49-F238E27FC236}">
                <a16:creationId xmlns:a16="http://schemas.microsoft.com/office/drawing/2014/main" id="{1950BFDB-EA8C-40E1-AB3F-4E241870DDAB}"/>
              </a:ext>
            </a:extLst>
          </p:cNvPr>
          <p:cNvSpPr>
            <a:spLocks noGrp="1"/>
          </p:cNvSpPr>
          <p:nvPr>
            <p:ph type="ftr" sz="quarter" idx="10"/>
          </p:nvPr>
        </p:nvSpPr>
        <p:spPr/>
        <p:txBody>
          <a:bodyPr/>
          <a:lstStyle/>
          <a:p>
            <a:r>
              <a:rPr lang="zh-CN" altLang="en-US"/>
              <a:t>软件工程</a:t>
            </a:r>
          </a:p>
        </p:txBody>
      </p:sp>
      <p:sp>
        <p:nvSpPr>
          <p:cNvPr id="84" name="灯片编号占位符 4">
            <a:extLst>
              <a:ext uri="{FF2B5EF4-FFF2-40B4-BE49-F238E27FC236}">
                <a16:creationId xmlns:a16="http://schemas.microsoft.com/office/drawing/2014/main" id="{9C88A113-ABE4-4A5D-9F10-4F296B9EF7A0}"/>
              </a:ext>
            </a:extLst>
          </p:cNvPr>
          <p:cNvSpPr>
            <a:spLocks noGrp="1"/>
          </p:cNvSpPr>
          <p:nvPr>
            <p:ph type="sldNum" sz="quarter" idx="11"/>
          </p:nvPr>
        </p:nvSpPr>
        <p:spPr/>
        <p:txBody>
          <a:bodyPr/>
          <a:lstStyle/>
          <a:p>
            <a:fld id="{1D1B31EF-2F42-49F7-A176-61FF24848B3A}" type="slidenum">
              <a:rPr lang="en-US" altLang="zh-CN"/>
              <a:pPr/>
              <a:t>13</a:t>
            </a:fld>
            <a:endParaRPr lang="en-US" altLang="zh-CN"/>
          </a:p>
        </p:txBody>
      </p:sp>
      <p:grpSp>
        <p:nvGrpSpPr>
          <p:cNvPr id="2962526" name="Group 94">
            <a:extLst>
              <a:ext uri="{FF2B5EF4-FFF2-40B4-BE49-F238E27FC236}">
                <a16:creationId xmlns:a16="http://schemas.microsoft.com/office/drawing/2014/main" id="{AB7A6905-E8EA-40B7-84BA-CE6EE1BB86CA}"/>
              </a:ext>
            </a:extLst>
          </p:cNvPr>
          <p:cNvGrpSpPr>
            <a:grpSpLocks/>
          </p:cNvGrpSpPr>
          <p:nvPr/>
        </p:nvGrpSpPr>
        <p:grpSpPr bwMode="auto">
          <a:xfrm>
            <a:off x="534134" y="482534"/>
            <a:ext cx="11251466" cy="5737229"/>
            <a:chOff x="-1993" y="133"/>
            <a:chExt cx="7516" cy="4073"/>
          </a:xfrm>
        </p:grpSpPr>
        <p:sp>
          <p:nvSpPr>
            <p:cNvPr id="2962436" name="Rectangle 4">
              <a:extLst>
                <a:ext uri="{FF2B5EF4-FFF2-40B4-BE49-F238E27FC236}">
                  <a16:creationId xmlns:a16="http://schemas.microsoft.com/office/drawing/2014/main" id="{383DABFA-70AB-4260-B13D-71CEC6943ECB}"/>
                </a:ext>
              </a:extLst>
            </p:cNvPr>
            <p:cNvSpPr>
              <a:spLocks noChangeArrowheads="1"/>
            </p:cNvSpPr>
            <p:nvPr/>
          </p:nvSpPr>
          <p:spPr bwMode="auto">
            <a:xfrm>
              <a:off x="-1993" y="1204"/>
              <a:ext cx="1396"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endParaRPr kumimoji="1" lang="zh-CN" altLang="en-US" sz="3200" b="1" dirty="0">
                <a:solidFill>
                  <a:schemeClr val="tx2"/>
                </a:solidFill>
                <a:latin typeface="楷体_GB2312" pitchFamily="49" charset="-122"/>
                <a:ea typeface="楷体_GB2312" pitchFamily="49" charset="-122"/>
              </a:endParaRPr>
            </a:p>
          </p:txBody>
        </p:sp>
        <p:grpSp>
          <p:nvGrpSpPr>
            <p:cNvPr id="2962439" name="Group 7">
              <a:extLst>
                <a:ext uri="{FF2B5EF4-FFF2-40B4-BE49-F238E27FC236}">
                  <a16:creationId xmlns:a16="http://schemas.microsoft.com/office/drawing/2014/main" id="{00595D53-7312-489B-9285-04E3A160BABC}"/>
                </a:ext>
              </a:extLst>
            </p:cNvPr>
            <p:cNvGrpSpPr>
              <a:grpSpLocks/>
            </p:cNvGrpSpPr>
            <p:nvPr/>
          </p:nvGrpSpPr>
          <p:grpSpPr bwMode="auto">
            <a:xfrm>
              <a:off x="107" y="133"/>
              <a:ext cx="461" cy="265"/>
              <a:chOff x="56" y="111"/>
              <a:chExt cx="461" cy="265"/>
            </a:xfrm>
          </p:grpSpPr>
          <p:sp>
            <p:nvSpPr>
              <p:cNvPr id="2962437" name="Rectangle 5">
                <a:extLst>
                  <a:ext uri="{FF2B5EF4-FFF2-40B4-BE49-F238E27FC236}">
                    <a16:creationId xmlns:a16="http://schemas.microsoft.com/office/drawing/2014/main" id="{66D7F614-71E3-42E0-9590-7CAA1EA276BC}"/>
                  </a:ext>
                </a:extLst>
              </p:cNvPr>
              <p:cNvSpPr>
                <a:spLocks noChangeArrowheads="1"/>
              </p:cNvSpPr>
              <p:nvPr/>
            </p:nvSpPr>
            <p:spPr bwMode="auto">
              <a:xfrm>
                <a:off x="56" y="122"/>
                <a:ext cx="432" cy="25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38" name="Text Box 6">
                <a:extLst>
                  <a:ext uri="{FF2B5EF4-FFF2-40B4-BE49-F238E27FC236}">
                    <a16:creationId xmlns:a16="http://schemas.microsoft.com/office/drawing/2014/main" id="{95F27B0E-F8A8-4736-87BD-C42AC8DCF78E}"/>
                  </a:ext>
                </a:extLst>
              </p:cNvPr>
              <p:cNvSpPr txBox="1">
                <a:spLocks noChangeArrowheads="1"/>
              </p:cNvSpPr>
              <p:nvPr/>
            </p:nvSpPr>
            <p:spPr bwMode="auto">
              <a:xfrm>
                <a:off x="79" y="111"/>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用户</a:t>
                </a:r>
              </a:p>
            </p:txBody>
          </p:sp>
        </p:grpSp>
        <p:grpSp>
          <p:nvGrpSpPr>
            <p:cNvPr id="2962443" name="Group 11">
              <a:extLst>
                <a:ext uri="{FF2B5EF4-FFF2-40B4-BE49-F238E27FC236}">
                  <a16:creationId xmlns:a16="http://schemas.microsoft.com/office/drawing/2014/main" id="{38A1129C-4ED6-49E2-AFE6-CC02AE28A9BA}"/>
                </a:ext>
              </a:extLst>
            </p:cNvPr>
            <p:cNvGrpSpPr>
              <a:grpSpLocks/>
            </p:cNvGrpSpPr>
            <p:nvPr/>
          </p:nvGrpSpPr>
          <p:grpSpPr bwMode="auto">
            <a:xfrm>
              <a:off x="601" y="133"/>
              <a:ext cx="760" cy="265"/>
              <a:chOff x="550" y="111"/>
              <a:chExt cx="760" cy="265"/>
            </a:xfrm>
          </p:grpSpPr>
          <p:sp>
            <p:nvSpPr>
              <p:cNvPr id="2962441" name="Rectangle 9">
                <a:extLst>
                  <a:ext uri="{FF2B5EF4-FFF2-40B4-BE49-F238E27FC236}">
                    <a16:creationId xmlns:a16="http://schemas.microsoft.com/office/drawing/2014/main" id="{C6E602C4-A4AE-44B8-9F1E-EE9DB6049C54}"/>
                  </a:ext>
                </a:extLst>
              </p:cNvPr>
              <p:cNvSpPr>
                <a:spLocks noChangeArrowheads="1"/>
              </p:cNvSpPr>
              <p:nvPr/>
            </p:nvSpPr>
            <p:spPr bwMode="auto">
              <a:xfrm>
                <a:off x="576" y="122"/>
                <a:ext cx="706" cy="25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42" name="Text Box 10">
                <a:extLst>
                  <a:ext uri="{FF2B5EF4-FFF2-40B4-BE49-F238E27FC236}">
                    <a16:creationId xmlns:a16="http://schemas.microsoft.com/office/drawing/2014/main" id="{051D5493-9EB5-4E42-8206-4A6CD955E620}"/>
                  </a:ext>
                </a:extLst>
              </p:cNvPr>
              <p:cNvSpPr txBox="1">
                <a:spLocks noChangeArrowheads="1"/>
              </p:cNvSpPr>
              <p:nvPr/>
            </p:nvSpPr>
            <p:spPr bwMode="auto">
              <a:xfrm>
                <a:off x="550" y="111"/>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维护人员</a:t>
                </a:r>
              </a:p>
            </p:txBody>
          </p:sp>
        </p:grpSp>
        <p:grpSp>
          <p:nvGrpSpPr>
            <p:cNvPr id="2962446" name="Group 14">
              <a:extLst>
                <a:ext uri="{FF2B5EF4-FFF2-40B4-BE49-F238E27FC236}">
                  <a16:creationId xmlns:a16="http://schemas.microsoft.com/office/drawing/2014/main" id="{F65033BD-D127-4463-A315-D69657E58BD5}"/>
                </a:ext>
              </a:extLst>
            </p:cNvPr>
            <p:cNvGrpSpPr>
              <a:grpSpLocks/>
            </p:cNvGrpSpPr>
            <p:nvPr/>
          </p:nvGrpSpPr>
          <p:grpSpPr bwMode="auto">
            <a:xfrm>
              <a:off x="284" y="586"/>
              <a:ext cx="636" cy="626"/>
              <a:chOff x="995" y="1072"/>
              <a:chExt cx="636" cy="626"/>
            </a:xfrm>
          </p:grpSpPr>
          <p:sp>
            <p:nvSpPr>
              <p:cNvPr id="2962445" name="Oval 13">
                <a:extLst>
                  <a:ext uri="{FF2B5EF4-FFF2-40B4-BE49-F238E27FC236}">
                    <a16:creationId xmlns:a16="http://schemas.microsoft.com/office/drawing/2014/main" id="{88D6D6DE-35C0-4ADA-8DF8-5C0DCDD111FD}"/>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44" name="Text Box 12">
                <a:extLst>
                  <a:ext uri="{FF2B5EF4-FFF2-40B4-BE49-F238E27FC236}">
                    <a16:creationId xmlns:a16="http://schemas.microsoft.com/office/drawing/2014/main" id="{547565D6-A922-4852-BF08-ADDE6AC8D4D4}"/>
                  </a:ext>
                </a:extLst>
              </p:cNvPr>
              <p:cNvSpPr txBox="1">
                <a:spLocks noChangeArrowheads="1"/>
              </p:cNvSpPr>
              <p:nvPr/>
            </p:nvSpPr>
            <p:spPr bwMode="auto">
              <a:xfrm>
                <a:off x="1014" y="1101"/>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确定</a:t>
                </a:r>
              </a:p>
              <a:p>
                <a:pPr algn="ctr">
                  <a:lnSpc>
                    <a:spcPct val="90000"/>
                  </a:lnSpc>
                </a:pPr>
                <a:r>
                  <a:rPr kumimoji="1" lang="zh-CN" altLang="en-US" sz="2000" b="1" dirty="0">
                    <a:latin typeface="Times New Roman" panose="02020603050405020304" pitchFamily="18" charset="0"/>
                    <a:ea typeface="仿宋_GB2312" pitchFamily="49" charset="-122"/>
                  </a:rPr>
                  <a:t>变更要</a:t>
                </a:r>
              </a:p>
              <a:p>
                <a:pPr algn="ctr">
                  <a:lnSpc>
                    <a:spcPct val="90000"/>
                  </a:lnSpc>
                </a:pPr>
                <a:r>
                  <a:rPr kumimoji="1" lang="zh-CN" altLang="en-US" sz="2000" b="1" dirty="0">
                    <a:latin typeface="Times New Roman" panose="02020603050405020304" pitchFamily="18" charset="0"/>
                    <a:ea typeface="仿宋_GB2312" pitchFamily="49" charset="-122"/>
                  </a:rPr>
                  <a:t>求</a:t>
                </a:r>
              </a:p>
            </p:txBody>
          </p:sp>
        </p:grpSp>
        <p:sp>
          <p:nvSpPr>
            <p:cNvPr id="2962447" name="Freeform 15">
              <a:extLst>
                <a:ext uri="{FF2B5EF4-FFF2-40B4-BE49-F238E27FC236}">
                  <a16:creationId xmlns:a16="http://schemas.microsoft.com/office/drawing/2014/main" id="{28D35290-18E4-417F-89E4-7C1367C4F3C3}"/>
                </a:ext>
              </a:extLst>
            </p:cNvPr>
            <p:cNvSpPr>
              <a:spLocks/>
            </p:cNvSpPr>
            <p:nvPr/>
          </p:nvSpPr>
          <p:spPr bwMode="auto">
            <a:xfrm>
              <a:off x="237" y="420"/>
              <a:ext cx="204" cy="203"/>
            </a:xfrm>
            <a:custGeom>
              <a:avLst/>
              <a:gdLst>
                <a:gd name="T0" fmla="*/ 0 w 204"/>
                <a:gd name="T1" fmla="*/ 0 h 203"/>
                <a:gd name="T2" fmla="*/ 34 w 204"/>
                <a:gd name="T3" fmla="*/ 76 h 203"/>
                <a:gd name="T4" fmla="*/ 136 w 204"/>
                <a:gd name="T5" fmla="*/ 178 h 203"/>
                <a:gd name="T6" fmla="*/ 204 w 204"/>
                <a:gd name="T7" fmla="*/ 203 h 203"/>
              </a:gdLst>
              <a:ahLst/>
              <a:cxnLst>
                <a:cxn ang="0">
                  <a:pos x="T0" y="T1"/>
                </a:cxn>
                <a:cxn ang="0">
                  <a:pos x="T2" y="T3"/>
                </a:cxn>
                <a:cxn ang="0">
                  <a:pos x="T4" y="T5"/>
                </a:cxn>
                <a:cxn ang="0">
                  <a:pos x="T6" y="T7"/>
                </a:cxn>
              </a:cxnLst>
              <a:rect l="0" t="0" r="r" b="b"/>
              <a:pathLst>
                <a:path w="204" h="203">
                  <a:moveTo>
                    <a:pt x="0" y="0"/>
                  </a:moveTo>
                  <a:cubicBezTo>
                    <a:pt x="5" y="23"/>
                    <a:pt x="11" y="46"/>
                    <a:pt x="34" y="76"/>
                  </a:cubicBezTo>
                  <a:cubicBezTo>
                    <a:pt x="57" y="106"/>
                    <a:pt x="108" y="157"/>
                    <a:pt x="136" y="178"/>
                  </a:cubicBezTo>
                  <a:cubicBezTo>
                    <a:pt x="164" y="199"/>
                    <a:pt x="193" y="199"/>
                    <a:pt x="204" y="203"/>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48" name="Freeform 16">
              <a:extLst>
                <a:ext uri="{FF2B5EF4-FFF2-40B4-BE49-F238E27FC236}">
                  <a16:creationId xmlns:a16="http://schemas.microsoft.com/office/drawing/2014/main" id="{14D19E36-EA5C-4AF6-8585-B746D48C83DD}"/>
                </a:ext>
              </a:extLst>
            </p:cNvPr>
            <p:cNvSpPr>
              <a:spLocks/>
            </p:cNvSpPr>
            <p:nvPr/>
          </p:nvSpPr>
          <p:spPr bwMode="auto">
            <a:xfrm>
              <a:off x="407" y="403"/>
              <a:ext cx="144" cy="203"/>
            </a:xfrm>
            <a:custGeom>
              <a:avLst/>
              <a:gdLst>
                <a:gd name="T0" fmla="*/ 153 w 153"/>
                <a:gd name="T1" fmla="*/ 170 h 170"/>
                <a:gd name="T2" fmla="*/ 119 w 153"/>
                <a:gd name="T3" fmla="*/ 93 h 170"/>
                <a:gd name="T4" fmla="*/ 51 w 153"/>
                <a:gd name="T5" fmla="*/ 26 h 170"/>
                <a:gd name="T6" fmla="*/ 0 w 153"/>
                <a:gd name="T7" fmla="*/ 0 h 170"/>
              </a:gdLst>
              <a:ahLst/>
              <a:cxnLst>
                <a:cxn ang="0">
                  <a:pos x="T0" y="T1"/>
                </a:cxn>
                <a:cxn ang="0">
                  <a:pos x="T2" y="T3"/>
                </a:cxn>
                <a:cxn ang="0">
                  <a:pos x="T4" y="T5"/>
                </a:cxn>
                <a:cxn ang="0">
                  <a:pos x="T6" y="T7"/>
                </a:cxn>
              </a:cxnLst>
              <a:rect l="0" t="0" r="r" b="b"/>
              <a:pathLst>
                <a:path w="153" h="170">
                  <a:moveTo>
                    <a:pt x="153" y="170"/>
                  </a:moveTo>
                  <a:cubicBezTo>
                    <a:pt x="144" y="143"/>
                    <a:pt x="136" y="117"/>
                    <a:pt x="119" y="93"/>
                  </a:cubicBezTo>
                  <a:cubicBezTo>
                    <a:pt x="102" y="69"/>
                    <a:pt x="71" y="42"/>
                    <a:pt x="51" y="26"/>
                  </a:cubicBezTo>
                  <a:cubicBezTo>
                    <a:pt x="31" y="10"/>
                    <a:pt x="9" y="4"/>
                    <a:pt x="0" y="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49" name="Freeform 17">
              <a:extLst>
                <a:ext uri="{FF2B5EF4-FFF2-40B4-BE49-F238E27FC236}">
                  <a16:creationId xmlns:a16="http://schemas.microsoft.com/office/drawing/2014/main" id="{5674A6C1-3006-4D6A-9942-061441363E8B}"/>
                </a:ext>
              </a:extLst>
            </p:cNvPr>
            <p:cNvSpPr>
              <a:spLocks/>
            </p:cNvSpPr>
            <p:nvPr/>
          </p:nvSpPr>
          <p:spPr bwMode="auto">
            <a:xfrm>
              <a:off x="796" y="420"/>
              <a:ext cx="178" cy="220"/>
            </a:xfrm>
            <a:custGeom>
              <a:avLst/>
              <a:gdLst>
                <a:gd name="T0" fmla="*/ 178 w 178"/>
                <a:gd name="T1" fmla="*/ 0 h 220"/>
                <a:gd name="T2" fmla="*/ 144 w 178"/>
                <a:gd name="T3" fmla="*/ 76 h 220"/>
                <a:gd name="T4" fmla="*/ 111 w 178"/>
                <a:gd name="T5" fmla="*/ 144 h 220"/>
                <a:gd name="T6" fmla="*/ 0 w 178"/>
                <a:gd name="T7" fmla="*/ 220 h 220"/>
              </a:gdLst>
              <a:ahLst/>
              <a:cxnLst>
                <a:cxn ang="0">
                  <a:pos x="T0" y="T1"/>
                </a:cxn>
                <a:cxn ang="0">
                  <a:pos x="T2" y="T3"/>
                </a:cxn>
                <a:cxn ang="0">
                  <a:pos x="T4" y="T5"/>
                </a:cxn>
                <a:cxn ang="0">
                  <a:pos x="T6" y="T7"/>
                </a:cxn>
              </a:cxnLst>
              <a:rect l="0" t="0" r="r" b="b"/>
              <a:pathLst>
                <a:path w="178" h="220">
                  <a:moveTo>
                    <a:pt x="178" y="0"/>
                  </a:moveTo>
                  <a:cubicBezTo>
                    <a:pt x="166" y="26"/>
                    <a:pt x="155" y="52"/>
                    <a:pt x="144" y="76"/>
                  </a:cubicBezTo>
                  <a:cubicBezTo>
                    <a:pt x="133" y="100"/>
                    <a:pt x="135" y="120"/>
                    <a:pt x="111" y="144"/>
                  </a:cubicBezTo>
                  <a:cubicBezTo>
                    <a:pt x="87" y="168"/>
                    <a:pt x="18" y="207"/>
                    <a:pt x="0" y="22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62450" name="Group 18">
              <a:extLst>
                <a:ext uri="{FF2B5EF4-FFF2-40B4-BE49-F238E27FC236}">
                  <a16:creationId xmlns:a16="http://schemas.microsoft.com/office/drawing/2014/main" id="{F82FBC2E-2B27-4E00-BB88-B8D7185EC6AD}"/>
                </a:ext>
              </a:extLst>
            </p:cNvPr>
            <p:cNvGrpSpPr>
              <a:grpSpLocks/>
            </p:cNvGrpSpPr>
            <p:nvPr/>
          </p:nvGrpSpPr>
          <p:grpSpPr bwMode="auto">
            <a:xfrm>
              <a:off x="880" y="1611"/>
              <a:ext cx="652" cy="626"/>
              <a:chOff x="995" y="1072"/>
              <a:chExt cx="652" cy="626"/>
            </a:xfrm>
          </p:grpSpPr>
          <p:sp>
            <p:nvSpPr>
              <p:cNvPr id="2962451" name="Oval 19">
                <a:extLst>
                  <a:ext uri="{FF2B5EF4-FFF2-40B4-BE49-F238E27FC236}">
                    <a16:creationId xmlns:a16="http://schemas.microsoft.com/office/drawing/2014/main" id="{397DD905-F8C7-41AB-95E1-391F10BFB4D3}"/>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52" name="Text Box 20">
                <a:extLst>
                  <a:ext uri="{FF2B5EF4-FFF2-40B4-BE49-F238E27FC236}">
                    <a16:creationId xmlns:a16="http://schemas.microsoft.com/office/drawing/2014/main" id="{5C534C43-1D0E-46DE-992F-8557F19C2203}"/>
                  </a:ext>
                </a:extLst>
              </p:cNvPr>
              <p:cNvSpPr txBox="1">
                <a:spLocks noChangeArrowheads="1"/>
              </p:cNvSpPr>
              <p:nvPr/>
            </p:nvSpPr>
            <p:spPr bwMode="auto">
              <a:xfrm>
                <a:off x="1048" y="1108"/>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判别</a:t>
                </a:r>
              </a:p>
              <a:p>
                <a:pPr algn="ctr">
                  <a:lnSpc>
                    <a:spcPct val="90000"/>
                  </a:lnSpc>
                </a:pPr>
                <a:r>
                  <a:rPr kumimoji="1" lang="zh-CN" altLang="en-US" sz="2000" b="1" dirty="0">
                    <a:latin typeface="Times New Roman" panose="02020603050405020304" pitchFamily="18" charset="0"/>
                    <a:ea typeface="仿宋_GB2312" pitchFamily="49" charset="-122"/>
                  </a:rPr>
                  <a:t>维护类</a:t>
                </a:r>
              </a:p>
              <a:p>
                <a:pPr algn="ctr">
                  <a:lnSpc>
                    <a:spcPct val="90000"/>
                  </a:lnSpc>
                </a:pPr>
                <a:r>
                  <a:rPr kumimoji="1" lang="zh-CN" altLang="en-US" sz="2000" b="1" dirty="0">
                    <a:latin typeface="Times New Roman" panose="02020603050405020304" pitchFamily="18" charset="0"/>
                    <a:ea typeface="仿宋_GB2312" pitchFamily="49" charset="-122"/>
                  </a:rPr>
                  <a:t>型</a:t>
                </a:r>
              </a:p>
            </p:txBody>
          </p:sp>
        </p:grpSp>
        <p:grpSp>
          <p:nvGrpSpPr>
            <p:cNvPr id="2962453" name="Group 21">
              <a:extLst>
                <a:ext uri="{FF2B5EF4-FFF2-40B4-BE49-F238E27FC236}">
                  <a16:creationId xmlns:a16="http://schemas.microsoft.com/office/drawing/2014/main" id="{7BF4607B-E2D6-464A-B166-7698610FCC66}"/>
                </a:ext>
              </a:extLst>
            </p:cNvPr>
            <p:cNvGrpSpPr>
              <a:grpSpLocks/>
            </p:cNvGrpSpPr>
            <p:nvPr/>
          </p:nvGrpSpPr>
          <p:grpSpPr bwMode="auto">
            <a:xfrm>
              <a:off x="873" y="2792"/>
              <a:ext cx="636" cy="626"/>
              <a:chOff x="995" y="1072"/>
              <a:chExt cx="636" cy="626"/>
            </a:xfrm>
          </p:grpSpPr>
          <p:sp>
            <p:nvSpPr>
              <p:cNvPr id="2962454" name="Oval 22">
                <a:extLst>
                  <a:ext uri="{FF2B5EF4-FFF2-40B4-BE49-F238E27FC236}">
                    <a16:creationId xmlns:a16="http://schemas.microsoft.com/office/drawing/2014/main" id="{D06C22D8-81CF-475A-ADD6-2A7431E19D70}"/>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55" name="Text Box 23">
                <a:extLst>
                  <a:ext uri="{FF2B5EF4-FFF2-40B4-BE49-F238E27FC236}">
                    <a16:creationId xmlns:a16="http://schemas.microsoft.com/office/drawing/2014/main" id="{33D04AD3-99E4-4330-8964-CEE905067340}"/>
                  </a:ext>
                </a:extLst>
              </p:cNvPr>
              <p:cNvSpPr txBox="1">
                <a:spLocks noChangeArrowheads="1"/>
              </p:cNvSpPr>
              <p:nvPr/>
            </p:nvSpPr>
            <p:spPr bwMode="auto">
              <a:xfrm>
                <a:off x="1014" y="1101"/>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评价</a:t>
                </a:r>
              </a:p>
              <a:p>
                <a:pPr algn="ctr">
                  <a:lnSpc>
                    <a:spcPct val="90000"/>
                  </a:lnSpc>
                </a:pPr>
                <a:r>
                  <a:rPr kumimoji="1" lang="zh-CN" altLang="en-US" sz="2000" b="1" dirty="0">
                    <a:latin typeface="Times New Roman" panose="02020603050405020304" pitchFamily="18" charset="0"/>
                    <a:ea typeface="仿宋_GB2312" pitchFamily="49" charset="-122"/>
                  </a:rPr>
                  <a:t>优先次</a:t>
                </a:r>
              </a:p>
              <a:p>
                <a:pPr algn="ctr">
                  <a:lnSpc>
                    <a:spcPct val="90000"/>
                  </a:lnSpc>
                </a:pPr>
                <a:r>
                  <a:rPr kumimoji="1" lang="zh-CN" altLang="en-US" sz="2000" b="1" dirty="0">
                    <a:latin typeface="Times New Roman" panose="02020603050405020304" pitchFamily="18" charset="0"/>
                    <a:ea typeface="仿宋_GB2312" pitchFamily="49" charset="-122"/>
                  </a:rPr>
                  <a:t>序</a:t>
                </a:r>
              </a:p>
            </p:txBody>
          </p:sp>
        </p:grpSp>
        <p:sp>
          <p:nvSpPr>
            <p:cNvPr id="2962456" name="Text Box 24">
              <a:extLst>
                <a:ext uri="{FF2B5EF4-FFF2-40B4-BE49-F238E27FC236}">
                  <a16:creationId xmlns:a16="http://schemas.microsoft.com/office/drawing/2014/main" id="{CA6AC0E5-DDAD-47CB-89BE-42CFFE0E134A}"/>
                </a:ext>
              </a:extLst>
            </p:cNvPr>
            <p:cNvSpPr txBox="1">
              <a:spLocks noChangeArrowheads="1"/>
            </p:cNvSpPr>
            <p:nvPr/>
          </p:nvSpPr>
          <p:spPr bwMode="auto">
            <a:xfrm>
              <a:off x="178" y="3773"/>
              <a:ext cx="124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latin typeface="Times New Roman" panose="02020603050405020304" pitchFamily="18" charset="0"/>
                  <a:ea typeface="仿宋_GB2312" pitchFamily="49" charset="-122"/>
                </a:rPr>
                <a:t>把安排好的维护</a:t>
              </a:r>
            </a:p>
            <a:p>
              <a:pPr>
                <a:lnSpc>
                  <a:spcPct val="90000"/>
                </a:lnSpc>
              </a:pPr>
              <a:r>
                <a:rPr kumimoji="1" lang="zh-CN" altLang="en-US" sz="2000" b="1" dirty="0">
                  <a:latin typeface="Times New Roman" panose="02020603050405020304" pitchFamily="18" charset="0"/>
                  <a:ea typeface="仿宋_GB2312" pitchFamily="49" charset="-122"/>
                </a:rPr>
                <a:t>工作量列入计划</a:t>
              </a:r>
            </a:p>
          </p:txBody>
        </p:sp>
        <p:grpSp>
          <p:nvGrpSpPr>
            <p:cNvPr id="2962459" name="Group 27">
              <a:extLst>
                <a:ext uri="{FF2B5EF4-FFF2-40B4-BE49-F238E27FC236}">
                  <a16:creationId xmlns:a16="http://schemas.microsoft.com/office/drawing/2014/main" id="{C962BAA9-B856-46DD-9F6E-E2699314A615}"/>
                </a:ext>
              </a:extLst>
            </p:cNvPr>
            <p:cNvGrpSpPr>
              <a:grpSpLocks/>
            </p:cNvGrpSpPr>
            <p:nvPr/>
          </p:nvGrpSpPr>
          <p:grpSpPr bwMode="auto">
            <a:xfrm>
              <a:off x="246" y="4174"/>
              <a:ext cx="1118" cy="32"/>
              <a:chOff x="195" y="4152"/>
              <a:chExt cx="1118" cy="32"/>
            </a:xfrm>
          </p:grpSpPr>
          <p:sp>
            <p:nvSpPr>
              <p:cNvPr id="2962457" name="Line 25">
                <a:extLst>
                  <a:ext uri="{FF2B5EF4-FFF2-40B4-BE49-F238E27FC236}">
                    <a16:creationId xmlns:a16="http://schemas.microsoft.com/office/drawing/2014/main" id="{AE4BB451-C3E0-491C-892F-5C8F9A2B2063}"/>
                  </a:ext>
                </a:extLst>
              </p:cNvPr>
              <p:cNvSpPr>
                <a:spLocks noChangeShapeType="1"/>
              </p:cNvSpPr>
              <p:nvPr/>
            </p:nvSpPr>
            <p:spPr bwMode="auto">
              <a:xfrm>
                <a:off x="195" y="4152"/>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58" name="Line 26">
                <a:extLst>
                  <a:ext uri="{FF2B5EF4-FFF2-40B4-BE49-F238E27FC236}">
                    <a16:creationId xmlns:a16="http://schemas.microsoft.com/office/drawing/2014/main" id="{BDEF8695-4870-4AE4-8399-72F47C458E81}"/>
                  </a:ext>
                </a:extLst>
              </p:cNvPr>
              <p:cNvSpPr>
                <a:spLocks noChangeShapeType="1"/>
              </p:cNvSpPr>
              <p:nvPr/>
            </p:nvSpPr>
            <p:spPr bwMode="auto">
              <a:xfrm>
                <a:off x="195" y="4184"/>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62460" name="Freeform 28">
              <a:extLst>
                <a:ext uri="{FF2B5EF4-FFF2-40B4-BE49-F238E27FC236}">
                  <a16:creationId xmlns:a16="http://schemas.microsoft.com/office/drawing/2014/main" id="{12E011E6-7681-4B03-A622-A572349844A1}"/>
                </a:ext>
              </a:extLst>
            </p:cNvPr>
            <p:cNvSpPr>
              <a:spLocks/>
            </p:cNvSpPr>
            <p:nvPr/>
          </p:nvSpPr>
          <p:spPr bwMode="auto">
            <a:xfrm>
              <a:off x="952" y="2190"/>
              <a:ext cx="82" cy="661"/>
            </a:xfrm>
            <a:custGeom>
              <a:avLst/>
              <a:gdLst>
                <a:gd name="T0" fmla="*/ 90 w 90"/>
                <a:gd name="T1" fmla="*/ 0 h 670"/>
                <a:gd name="T2" fmla="*/ 14 w 90"/>
                <a:gd name="T3" fmla="*/ 195 h 670"/>
                <a:gd name="T4" fmla="*/ 5 w 90"/>
                <a:gd name="T5" fmla="*/ 407 h 670"/>
                <a:gd name="T6" fmla="*/ 31 w 90"/>
                <a:gd name="T7" fmla="*/ 585 h 670"/>
                <a:gd name="T8" fmla="*/ 73 w 90"/>
                <a:gd name="T9" fmla="*/ 670 h 670"/>
              </a:gdLst>
              <a:ahLst/>
              <a:cxnLst>
                <a:cxn ang="0">
                  <a:pos x="T0" y="T1"/>
                </a:cxn>
                <a:cxn ang="0">
                  <a:pos x="T2" y="T3"/>
                </a:cxn>
                <a:cxn ang="0">
                  <a:pos x="T4" y="T5"/>
                </a:cxn>
                <a:cxn ang="0">
                  <a:pos x="T6" y="T7"/>
                </a:cxn>
                <a:cxn ang="0">
                  <a:pos x="T8" y="T9"/>
                </a:cxn>
              </a:cxnLst>
              <a:rect l="0" t="0" r="r" b="b"/>
              <a:pathLst>
                <a:path w="90" h="670">
                  <a:moveTo>
                    <a:pt x="90" y="0"/>
                  </a:moveTo>
                  <a:cubicBezTo>
                    <a:pt x="59" y="63"/>
                    <a:pt x="28" y="127"/>
                    <a:pt x="14" y="195"/>
                  </a:cubicBezTo>
                  <a:cubicBezTo>
                    <a:pt x="0" y="263"/>
                    <a:pt x="2" y="342"/>
                    <a:pt x="5" y="407"/>
                  </a:cubicBezTo>
                  <a:cubicBezTo>
                    <a:pt x="8" y="472"/>
                    <a:pt x="20" y="541"/>
                    <a:pt x="31" y="585"/>
                  </a:cubicBezTo>
                  <a:cubicBezTo>
                    <a:pt x="42" y="629"/>
                    <a:pt x="67" y="657"/>
                    <a:pt x="73" y="67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61" name="Freeform 29">
              <a:extLst>
                <a:ext uri="{FF2B5EF4-FFF2-40B4-BE49-F238E27FC236}">
                  <a16:creationId xmlns:a16="http://schemas.microsoft.com/office/drawing/2014/main" id="{292B7676-CD46-4630-94CB-FB8B94A893D4}"/>
                </a:ext>
              </a:extLst>
            </p:cNvPr>
            <p:cNvSpPr>
              <a:spLocks/>
            </p:cNvSpPr>
            <p:nvPr/>
          </p:nvSpPr>
          <p:spPr bwMode="auto">
            <a:xfrm flipH="1">
              <a:off x="1354" y="2210"/>
              <a:ext cx="82" cy="661"/>
            </a:xfrm>
            <a:custGeom>
              <a:avLst/>
              <a:gdLst>
                <a:gd name="T0" fmla="*/ 90 w 90"/>
                <a:gd name="T1" fmla="*/ 0 h 670"/>
                <a:gd name="T2" fmla="*/ 14 w 90"/>
                <a:gd name="T3" fmla="*/ 195 h 670"/>
                <a:gd name="T4" fmla="*/ 5 w 90"/>
                <a:gd name="T5" fmla="*/ 407 h 670"/>
                <a:gd name="T6" fmla="*/ 31 w 90"/>
                <a:gd name="T7" fmla="*/ 585 h 670"/>
                <a:gd name="T8" fmla="*/ 73 w 90"/>
                <a:gd name="T9" fmla="*/ 670 h 670"/>
              </a:gdLst>
              <a:ahLst/>
              <a:cxnLst>
                <a:cxn ang="0">
                  <a:pos x="T0" y="T1"/>
                </a:cxn>
                <a:cxn ang="0">
                  <a:pos x="T2" y="T3"/>
                </a:cxn>
                <a:cxn ang="0">
                  <a:pos x="T4" y="T5"/>
                </a:cxn>
                <a:cxn ang="0">
                  <a:pos x="T6" y="T7"/>
                </a:cxn>
                <a:cxn ang="0">
                  <a:pos x="T8" y="T9"/>
                </a:cxn>
              </a:cxnLst>
              <a:rect l="0" t="0" r="r" b="b"/>
              <a:pathLst>
                <a:path w="90" h="670">
                  <a:moveTo>
                    <a:pt x="90" y="0"/>
                  </a:moveTo>
                  <a:cubicBezTo>
                    <a:pt x="59" y="63"/>
                    <a:pt x="28" y="127"/>
                    <a:pt x="14" y="195"/>
                  </a:cubicBezTo>
                  <a:cubicBezTo>
                    <a:pt x="0" y="263"/>
                    <a:pt x="2" y="342"/>
                    <a:pt x="5" y="407"/>
                  </a:cubicBezTo>
                  <a:cubicBezTo>
                    <a:pt x="8" y="472"/>
                    <a:pt x="20" y="541"/>
                    <a:pt x="31" y="585"/>
                  </a:cubicBezTo>
                  <a:cubicBezTo>
                    <a:pt x="42" y="629"/>
                    <a:pt x="67" y="657"/>
                    <a:pt x="73" y="67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62" name="Freeform 30">
              <a:extLst>
                <a:ext uri="{FF2B5EF4-FFF2-40B4-BE49-F238E27FC236}">
                  <a16:creationId xmlns:a16="http://schemas.microsoft.com/office/drawing/2014/main" id="{EB0C281D-3124-4B26-88DA-32816F738DEF}"/>
                </a:ext>
              </a:extLst>
            </p:cNvPr>
            <p:cNvSpPr>
              <a:spLocks/>
            </p:cNvSpPr>
            <p:nvPr/>
          </p:nvSpPr>
          <p:spPr bwMode="auto">
            <a:xfrm>
              <a:off x="611" y="1217"/>
              <a:ext cx="304" cy="568"/>
            </a:xfrm>
            <a:custGeom>
              <a:avLst/>
              <a:gdLst>
                <a:gd name="T0" fmla="*/ 0 w 304"/>
                <a:gd name="T1" fmla="*/ 0 h 568"/>
                <a:gd name="T2" fmla="*/ 25 w 304"/>
                <a:gd name="T3" fmla="*/ 178 h 568"/>
                <a:gd name="T4" fmla="*/ 118 w 304"/>
                <a:gd name="T5" fmla="*/ 398 h 568"/>
                <a:gd name="T6" fmla="*/ 304 w 304"/>
                <a:gd name="T7" fmla="*/ 568 h 568"/>
              </a:gdLst>
              <a:ahLst/>
              <a:cxnLst>
                <a:cxn ang="0">
                  <a:pos x="T0" y="T1"/>
                </a:cxn>
                <a:cxn ang="0">
                  <a:pos x="T2" y="T3"/>
                </a:cxn>
                <a:cxn ang="0">
                  <a:pos x="T4" y="T5"/>
                </a:cxn>
                <a:cxn ang="0">
                  <a:pos x="T6" y="T7"/>
                </a:cxn>
              </a:cxnLst>
              <a:rect l="0" t="0" r="r" b="b"/>
              <a:pathLst>
                <a:path w="304" h="568">
                  <a:moveTo>
                    <a:pt x="0" y="0"/>
                  </a:moveTo>
                  <a:cubicBezTo>
                    <a:pt x="2" y="56"/>
                    <a:pt x="5" y="112"/>
                    <a:pt x="25" y="178"/>
                  </a:cubicBezTo>
                  <a:cubicBezTo>
                    <a:pt x="45" y="244"/>
                    <a:pt x="72" y="333"/>
                    <a:pt x="118" y="398"/>
                  </a:cubicBezTo>
                  <a:cubicBezTo>
                    <a:pt x="164" y="463"/>
                    <a:pt x="273" y="541"/>
                    <a:pt x="304" y="568"/>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63" name="Text Box 31">
              <a:extLst>
                <a:ext uri="{FF2B5EF4-FFF2-40B4-BE49-F238E27FC236}">
                  <a16:creationId xmlns:a16="http://schemas.microsoft.com/office/drawing/2014/main" id="{BDCE9C57-6AB3-46DB-9E95-3295E1A94266}"/>
                </a:ext>
              </a:extLst>
            </p:cNvPr>
            <p:cNvSpPr txBox="1">
              <a:spLocks noChangeArrowheads="1"/>
            </p:cNvSpPr>
            <p:nvPr/>
          </p:nvSpPr>
          <p:spPr bwMode="auto">
            <a:xfrm>
              <a:off x="668" y="1346"/>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维护要求</a:t>
              </a:r>
            </a:p>
          </p:txBody>
        </p:sp>
        <p:grpSp>
          <p:nvGrpSpPr>
            <p:cNvPr id="2962464" name="Group 32">
              <a:extLst>
                <a:ext uri="{FF2B5EF4-FFF2-40B4-BE49-F238E27FC236}">
                  <a16:creationId xmlns:a16="http://schemas.microsoft.com/office/drawing/2014/main" id="{50DD52E4-24EF-45C6-85BE-119C8B403E9D}"/>
                </a:ext>
              </a:extLst>
            </p:cNvPr>
            <p:cNvGrpSpPr>
              <a:grpSpLocks/>
            </p:cNvGrpSpPr>
            <p:nvPr/>
          </p:nvGrpSpPr>
          <p:grpSpPr bwMode="auto">
            <a:xfrm>
              <a:off x="2483" y="1630"/>
              <a:ext cx="636" cy="626"/>
              <a:chOff x="995" y="1072"/>
              <a:chExt cx="636" cy="626"/>
            </a:xfrm>
          </p:grpSpPr>
          <p:sp>
            <p:nvSpPr>
              <p:cNvPr id="2962465" name="Oval 33">
                <a:extLst>
                  <a:ext uri="{FF2B5EF4-FFF2-40B4-BE49-F238E27FC236}">
                    <a16:creationId xmlns:a16="http://schemas.microsoft.com/office/drawing/2014/main" id="{A407ABE9-0D9B-4366-8D67-6710D9F5CB80}"/>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66" name="Text Box 34">
                <a:extLst>
                  <a:ext uri="{FF2B5EF4-FFF2-40B4-BE49-F238E27FC236}">
                    <a16:creationId xmlns:a16="http://schemas.microsoft.com/office/drawing/2014/main" id="{2AA682C7-E005-4209-A025-96211BC84338}"/>
                  </a:ext>
                </a:extLst>
              </p:cNvPr>
              <p:cNvSpPr txBox="1">
                <a:spLocks noChangeArrowheads="1"/>
              </p:cNvSpPr>
              <p:nvPr/>
            </p:nvSpPr>
            <p:spPr bwMode="auto">
              <a:xfrm>
                <a:off x="1026" y="1102"/>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安排</a:t>
                </a:r>
              </a:p>
              <a:p>
                <a:pPr algn="ctr">
                  <a:lnSpc>
                    <a:spcPct val="90000"/>
                  </a:lnSpc>
                </a:pPr>
                <a:r>
                  <a:rPr kumimoji="1" lang="zh-CN" altLang="en-US" sz="2000" b="1" dirty="0">
                    <a:latin typeface="Times New Roman" panose="02020603050405020304" pitchFamily="18" charset="0"/>
                    <a:ea typeface="仿宋_GB2312" pitchFamily="49" charset="-122"/>
                  </a:rPr>
                  <a:t>改正性</a:t>
                </a:r>
              </a:p>
              <a:p>
                <a:pPr algn="ctr">
                  <a:lnSpc>
                    <a:spcPct val="90000"/>
                  </a:lnSpc>
                </a:pPr>
                <a:r>
                  <a:rPr kumimoji="1" lang="zh-CN" altLang="en-US" sz="2000" b="1" dirty="0">
                    <a:latin typeface="Times New Roman" panose="02020603050405020304" pitchFamily="18" charset="0"/>
                    <a:ea typeface="仿宋_GB2312" pitchFamily="49" charset="-122"/>
                  </a:rPr>
                  <a:t>维护</a:t>
                </a:r>
              </a:p>
            </p:txBody>
          </p:sp>
        </p:grpSp>
        <p:sp>
          <p:nvSpPr>
            <p:cNvPr id="2962467" name="Text Box 35">
              <a:extLst>
                <a:ext uri="{FF2B5EF4-FFF2-40B4-BE49-F238E27FC236}">
                  <a16:creationId xmlns:a16="http://schemas.microsoft.com/office/drawing/2014/main" id="{4D2D96C1-18B7-4679-B86E-CA25EEE614CC}"/>
                </a:ext>
              </a:extLst>
            </p:cNvPr>
            <p:cNvSpPr txBox="1">
              <a:spLocks noChangeArrowheads="1"/>
            </p:cNvSpPr>
            <p:nvPr/>
          </p:nvSpPr>
          <p:spPr bwMode="auto">
            <a:xfrm>
              <a:off x="1984" y="2585"/>
              <a:ext cx="9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把改正错误</a:t>
              </a:r>
            </a:p>
            <a:p>
              <a:pPr>
                <a:lnSpc>
                  <a:spcPct val="90000"/>
                </a:lnSpc>
              </a:pPr>
              <a:r>
                <a:rPr kumimoji="1" lang="zh-CN" altLang="en-US" sz="2000" b="1">
                  <a:latin typeface="Times New Roman" panose="02020603050405020304" pitchFamily="18" charset="0"/>
                  <a:ea typeface="仿宋_GB2312" pitchFamily="49" charset="-122"/>
                </a:rPr>
                <a:t>列入计划</a:t>
              </a:r>
            </a:p>
          </p:txBody>
        </p:sp>
        <p:grpSp>
          <p:nvGrpSpPr>
            <p:cNvPr id="2962468" name="Group 36">
              <a:extLst>
                <a:ext uri="{FF2B5EF4-FFF2-40B4-BE49-F238E27FC236}">
                  <a16:creationId xmlns:a16="http://schemas.microsoft.com/office/drawing/2014/main" id="{D4CDF01D-9B00-4A6D-A527-53119744FF0F}"/>
                </a:ext>
              </a:extLst>
            </p:cNvPr>
            <p:cNvGrpSpPr>
              <a:grpSpLocks/>
            </p:cNvGrpSpPr>
            <p:nvPr/>
          </p:nvGrpSpPr>
          <p:grpSpPr bwMode="auto">
            <a:xfrm>
              <a:off x="2020" y="2979"/>
              <a:ext cx="838" cy="27"/>
              <a:chOff x="195" y="4152"/>
              <a:chExt cx="1118" cy="32"/>
            </a:xfrm>
          </p:grpSpPr>
          <p:sp>
            <p:nvSpPr>
              <p:cNvPr id="2962469" name="Line 37">
                <a:extLst>
                  <a:ext uri="{FF2B5EF4-FFF2-40B4-BE49-F238E27FC236}">
                    <a16:creationId xmlns:a16="http://schemas.microsoft.com/office/drawing/2014/main" id="{746FA291-460B-4F6B-9B87-32D4C20858A1}"/>
                  </a:ext>
                </a:extLst>
              </p:cNvPr>
              <p:cNvSpPr>
                <a:spLocks noChangeShapeType="1"/>
              </p:cNvSpPr>
              <p:nvPr/>
            </p:nvSpPr>
            <p:spPr bwMode="auto">
              <a:xfrm>
                <a:off x="195" y="4152"/>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70" name="Line 38">
                <a:extLst>
                  <a:ext uri="{FF2B5EF4-FFF2-40B4-BE49-F238E27FC236}">
                    <a16:creationId xmlns:a16="http://schemas.microsoft.com/office/drawing/2014/main" id="{A8043C37-C828-471C-B788-BD4EAD516315}"/>
                  </a:ext>
                </a:extLst>
              </p:cNvPr>
              <p:cNvSpPr>
                <a:spLocks noChangeShapeType="1"/>
              </p:cNvSpPr>
              <p:nvPr/>
            </p:nvSpPr>
            <p:spPr bwMode="auto">
              <a:xfrm>
                <a:off x="195" y="4184"/>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62477" name="Group 45">
              <a:extLst>
                <a:ext uri="{FF2B5EF4-FFF2-40B4-BE49-F238E27FC236}">
                  <a16:creationId xmlns:a16="http://schemas.microsoft.com/office/drawing/2014/main" id="{1D5588AD-7957-4D3F-AE19-A66362AA9B66}"/>
                </a:ext>
              </a:extLst>
            </p:cNvPr>
            <p:cNvGrpSpPr>
              <a:grpSpLocks/>
            </p:cNvGrpSpPr>
            <p:nvPr/>
          </p:nvGrpSpPr>
          <p:grpSpPr bwMode="auto">
            <a:xfrm>
              <a:off x="3501" y="251"/>
              <a:ext cx="636" cy="626"/>
              <a:chOff x="995" y="1072"/>
              <a:chExt cx="636" cy="626"/>
            </a:xfrm>
          </p:grpSpPr>
          <p:sp>
            <p:nvSpPr>
              <p:cNvPr id="2962478" name="Oval 46">
                <a:extLst>
                  <a:ext uri="{FF2B5EF4-FFF2-40B4-BE49-F238E27FC236}">
                    <a16:creationId xmlns:a16="http://schemas.microsoft.com/office/drawing/2014/main" id="{8AD7FD63-EBA8-48F3-9AA0-D8BB1B714EF5}"/>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79" name="Text Box 47">
                <a:extLst>
                  <a:ext uri="{FF2B5EF4-FFF2-40B4-BE49-F238E27FC236}">
                    <a16:creationId xmlns:a16="http://schemas.microsoft.com/office/drawing/2014/main" id="{EA99F84E-A8F9-4259-A8E6-3742EE61A117}"/>
                  </a:ext>
                </a:extLst>
              </p:cNvPr>
              <p:cNvSpPr txBox="1">
                <a:spLocks noChangeArrowheads="1"/>
              </p:cNvSpPr>
              <p:nvPr/>
            </p:nvSpPr>
            <p:spPr bwMode="auto">
              <a:xfrm>
                <a:off x="1031" y="1086"/>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开始</a:t>
                </a:r>
              </a:p>
              <a:p>
                <a:pPr algn="ctr">
                  <a:lnSpc>
                    <a:spcPct val="90000"/>
                  </a:lnSpc>
                </a:pPr>
                <a:r>
                  <a:rPr kumimoji="1" lang="zh-CN" altLang="en-US" sz="2000" b="1" dirty="0">
                    <a:latin typeface="Times New Roman" panose="02020603050405020304" pitchFamily="18" charset="0"/>
                    <a:ea typeface="仿宋_GB2312" pitchFamily="49" charset="-122"/>
                  </a:rPr>
                  <a:t>问题分</a:t>
                </a:r>
              </a:p>
              <a:p>
                <a:pPr algn="ctr">
                  <a:lnSpc>
                    <a:spcPct val="90000"/>
                  </a:lnSpc>
                </a:pPr>
                <a:r>
                  <a:rPr kumimoji="1" lang="zh-CN" altLang="en-US" sz="2000" b="1" dirty="0">
                    <a:latin typeface="Times New Roman" panose="02020603050405020304" pitchFamily="18" charset="0"/>
                    <a:ea typeface="仿宋_GB2312" pitchFamily="49" charset="-122"/>
                  </a:rPr>
                  <a:t>析</a:t>
                </a:r>
              </a:p>
            </p:txBody>
          </p:sp>
        </p:grpSp>
        <p:grpSp>
          <p:nvGrpSpPr>
            <p:cNvPr id="2962483" name="Group 51">
              <a:extLst>
                <a:ext uri="{FF2B5EF4-FFF2-40B4-BE49-F238E27FC236}">
                  <a16:creationId xmlns:a16="http://schemas.microsoft.com/office/drawing/2014/main" id="{A97DF46A-9E02-4768-B785-B734140D7F56}"/>
                </a:ext>
              </a:extLst>
            </p:cNvPr>
            <p:cNvGrpSpPr>
              <a:grpSpLocks/>
            </p:cNvGrpSpPr>
            <p:nvPr/>
          </p:nvGrpSpPr>
          <p:grpSpPr bwMode="auto">
            <a:xfrm>
              <a:off x="3644" y="1802"/>
              <a:ext cx="636" cy="626"/>
              <a:chOff x="3467" y="1925"/>
              <a:chExt cx="636" cy="626"/>
            </a:xfrm>
          </p:grpSpPr>
          <p:sp>
            <p:nvSpPr>
              <p:cNvPr id="2962481" name="Oval 49">
                <a:extLst>
                  <a:ext uri="{FF2B5EF4-FFF2-40B4-BE49-F238E27FC236}">
                    <a16:creationId xmlns:a16="http://schemas.microsoft.com/office/drawing/2014/main" id="{7DA69CF0-B81A-4438-A988-49AA5AD7C3C0}"/>
                  </a:ext>
                </a:extLst>
              </p:cNvPr>
              <p:cNvSpPr>
                <a:spLocks noChangeArrowheads="1"/>
              </p:cNvSpPr>
              <p:nvPr/>
            </p:nvSpPr>
            <p:spPr bwMode="auto">
              <a:xfrm>
                <a:off x="3467" y="1925"/>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82" name="Text Box 50">
                <a:extLst>
                  <a:ext uri="{FF2B5EF4-FFF2-40B4-BE49-F238E27FC236}">
                    <a16:creationId xmlns:a16="http://schemas.microsoft.com/office/drawing/2014/main" id="{CD68032E-F509-4B29-973A-83158081C6D2}"/>
                  </a:ext>
                </a:extLst>
              </p:cNvPr>
              <p:cNvSpPr txBox="1">
                <a:spLocks noChangeArrowheads="1"/>
              </p:cNvSpPr>
              <p:nvPr/>
            </p:nvSpPr>
            <p:spPr bwMode="auto">
              <a:xfrm>
                <a:off x="3566" y="2042"/>
                <a:ext cx="43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维护</a:t>
                </a:r>
              </a:p>
              <a:p>
                <a:pPr algn="ctr">
                  <a:lnSpc>
                    <a:spcPct val="90000"/>
                  </a:lnSpc>
                </a:pPr>
                <a:r>
                  <a:rPr kumimoji="1" lang="zh-CN" altLang="en-US" sz="2000" b="1" dirty="0">
                    <a:latin typeface="Times New Roman" panose="02020603050405020304" pitchFamily="18" charset="0"/>
                    <a:ea typeface="仿宋_GB2312" pitchFamily="49" charset="-122"/>
                  </a:rPr>
                  <a:t>实施</a:t>
                </a:r>
              </a:p>
            </p:txBody>
          </p:sp>
        </p:grpSp>
        <p:grpSp>
          <p:nvGrpSpPr>
            <p:cNvPr id="2962487" name="Group 55">
              <a:extLst>
                <a:ext uri="{FF2B5EF4-FFF2-40B4-BE49-F238E27FC236}">
                  <a16:creationId xmlns:a16="http://schemas.microsoft.com/office/drawing/2014/main" id="{E4A420F8-735D-46BA-922E-422B60424F86}"/>
                </a:ext>
              </a:extLst>
            </p:cNvPr>
            <p:cNvGrpSpPr>
              <a:grpSpLocks/>
            </p:cNvGrpSpPr>
            <p:nvPr/>
          </p:nvGrpSpPr>
          <p:grpSpPr bwMode="auto">
            <a:xfrm>
              <a:off x="4156" y="2856"/>
              <a:ext cx="636" cy="626"/>
              <a:chOff x="4105" y="2834"/>
              <a:chExt cx="636" cy="626"/>
            </a:xfrm>
          </p:grpSpPr>
          <p:sp>
            <p:nvSpPr>
              <p:cNvPr id="2962485" name="Oval 53">
                <a:extLst>
                  <a:ext uri="{FF2B5EF4-FFF2-40B4-BE49-F238E27FC236}">
                    <a16:creationId xmlns:a16="http://schemas.microsoft.com/office/drawing/2014/main" id="{7BBFEA7E-D963-494A-BC70-59EF4850085D}"/>
                  </a:ext>
                </a:extLst>
              </p:cNvPr>
              <p:cNvSpPr>
                <a:spLocks noChangeArrowheads="1"/>
              </p:cNvSpPr>
              <p:nvPr/>
            </p:nvSpPr>
            <p:spPr bwMode="auto">
              <a:xfrm>
                <a:off x="4105" y="2834"/>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86" name="Text Box 54">
                <a:extLst>
                  <a:ext uri="{FF2B5EF4-FFF2-40B4-BE49-F238E27FC236}">
                    <a16:creationId xmlns:a16="http://schemas.microsoft.com/office/drawing/2014/main" id="{727CBC30-6217-4725-99F1-10C877B1B085}"/>
                  </a:ext>
                </a:extLst>
              </p:cNvPr>
              <p:cNvSpPr txBox="1">
                <a:spLocks noChangeArrowheads="1"/>
              </p:cNvSpPr>
              <p:nvPr/>
            </p:nvSpPr>
            <p:spPr bwMode="auto">
              <a:xfrm>
                <a:off x="4204" y="3023"/>
                <a:ext cx="4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latin typeface="Times New Roman" panose="02020603050405020304" pitchFamily="18" charset="0"/>
                    <a:ea typeface="仿宋_GB2312" pitchFamily="49" charset="-122"/>
                  </a:rPr>
                  <a:t>复审</a:t>
                </a:r>
              </a:p>
            </p:txBody>
          </p:sp>
        </p:grpSp>
        <p:grpSp>
          <p:nvGrpSpPr>
            <p:cNvPr id="2962488" name="Group 56">
              <a:extLst>
                <a:ext uri="{FF2B5EF4-FFF2-40B4-BE49-F238E27FC236}">
                  <a16:creationId xmlns:a16="http://schemas.microsoft.com/office/drawing/2014/main" id="{8580BF02-E952-490F-A698-4EF82D127B65}"/>
                </a:ext>
              </a:extLst>
            </p:cNvPr>
            <p:cNvGrpSpPr>
              <a:grpSpLocks/>
            </p:cNvGrpSpPr>
            <p:nvPr/>
          </p:nvGrpSpPr>
          <p:grpSpPr bwMode="auto">
            <a:xfrm>
              <a:off x="1764" y="442"/>
              <a:ext cx="679" cy="669"/>
              <a:chOff x="995" y="1072"/>
              <a:chExt cx="636" cy="626"/>
            </a:xfrm>
          </p:grpSpPr>
          <p:sp>
            <p:nvSpPr>
              <p:cNvPr id="2962489" name="Oval 57">
                <a:extLst>
                  <a:ext uri="{FF2B5EF4-FFF2-40B4-BE49-F238E27FC236}">
                    <a16:creationId xmlns:a16="http://schemas.microsoft.com/office/drawing/2014/main" id="{8EE0B879-EAFF-4876-9226-FFD31A82F7A1}"/>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90" name="Text Box 58">
                <a:extLst>
                  <a:ext uri="{FF2B5EF4-FFF2-40B4-BE49-F238E27FC236}">
                    <a16:creationId xmlns:a16="http://schemas.microsoft.com/office/drawing/2014/main" id="{35C0CD64-25F5-4E2E-8006-B98A397EE59D}"/>
                  </a:ext>
                </a:extLst>
              </p:cNvPr>
              <p:cNvSpPr txBox="1">
                <a:spLocks noChangeArrowheads="1"/>
              </p:cNvSpPr>
              <p:nvPr/>
            </p:nvSpPr>
            <p:spPr bwMode="auto">
              <a:xfrm>
                <a:off x="1032" y="1101"/>
                <a:ext cx="562" cy="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评价</a:t>
                </a:r>
              </a:p>
              <a:p>
                <a:pPr algn="ctr">
                  <a:lnSpc>
                    <a:spcPct val="90000"/>
                  </a:lnSpc>
                </a:pPr>
                <a:r>
                  <a:rPr kumimoji="1" lang="zh-CN" altLang="en-US" sz="2000" b="1" dirty="0">
                    <a:latin typeface="Times New Roman" panose="02020603050405020304" pitchFamily="18" charset="0"/>
                    <a:ea typeface="仿宋_GB2312" pitchFamily="49" charset="-122"/>
                  </a:rPr>
                  <a:t>错误严</a:t>
                </a:r>
              </a:p>
              <a:p>
                <a:pPr algn="ctr">
                  <a:lnSpc>
                    <a:spcPct val="90000"/>
                  </a:lnSpc>
                </a:pPr>
                <a:r>
                  <a:rPr kumimoji="1" lang="zh-CN" altLang="en-US" sz="2000" b="1" dirty="0">
                    <a:latin typeface="Times New Roman" panose="02020603050405020304" pitchFamily="18" charset="0"/>
                    <a:ea typeface="仿宋_GB2312" pitchFamily="49" charset="-122"/>
                  </a:rPr>
                  <a:t>重程度</a:t>
                </a:r>
              </a:p>
            </p:txBody>
          </p:sp>
        </p:grpSp>
        <p:sp>
          <p:nvSpPr>
            <p:cNvPr id="2962492" name="Freeform 60">
              <a:extLst>
                <a:ext uri="{FF2B5EF4-FFF2-40B4-BE49-F238E27FC236}">
                  <a16:creationId xmlns:a16="http://schemas.microsoft.com/office/drawing/2014/main" id="{65A881FB-F2EF-49EA-8FDB-9B9271E06921}"/>
                </a:ext>
              </a:extLst>
            </p:cNvPr>
            <p:cNvSpPr>
              <a:spLocks/>
            </p:cNvSpPr>
            <p:nvPr/>
          </p:nvSpPr>
          <p:spPr bwMode="auto">
            <a:xfrm>
              <a:off x="2431" y="484"/>
              <a:ext cx="1043" cy="190"/>
            </a:xfrm>
            <a:custGeom>
              <a:avLst/>
              <a:gdLst>
                <a:gd name="T0" fmla="*/ 0 w 1034"/>
                <a:gd name="T1" fmla="*/ 190 h 190"/>
                <a:gd name="T2" fmla="*/ 187 w 1034"/>
                <a:gd name="T3" fmla="*/ 106 h 190"/>
                <a:gd name="T4" fmla="*/ 508 w 1034"/>
                <a:gd name="T5" fmla="*/ 29 h 190"/>
                <a:gd name="T6" fmla="*/ 813 w 1034"/>
                <a:gd name="T7" fmla="*/ 4 h 190"/>
                <a:gd name="T8" fmla="*/ 1034 w 1034"/>
                <a:gd name="T9" fmla="*/ 4 h 190"/>
              </a:gdLst>
              <a:ahLst/>
              <a:cxnLst>
                <a:cxn ang="0">
                  <a:pos x="T0" y="T1"/>
                </a:cxn>
                <a:cxn ang="0">
                  <a:pos x="T2" y="T3"/>
                </a:cxn>
                <a:cxn ang="0">
                  <a:pos x="T4" y="T5"/>
                </a:cxn>
                <a:cxn ang="0">
                  <a:pos x="T6" y="T7"/>
                </a:cxn>
                <a:cxn ang="0">
                  <a:pos x="T8" y="T9"/>
                </a:cxn>
              </a:cxnLst>
              <a:rect l="0" t="0" r="r" b="b"/>
              <a:pathLst>
                <a:path w="1034" h="190">
                  <a:moveTo>
                    <a:pt x="0" y="190"/>
                  </a:moveTo>
                  <a:cubicBezTo>
                    <a:pt x="51" y="161"/>
                    <a:pt x="102" y="133"/>
                    <a:pt x="187" y="106"/>
                  </a:cubicBezTo>
                  <a:cubicBezTo>
                    <a:pt x="272" y="79"/>
                    <a:pt x="404" y="46"/>
                    <a:pt x="508" y="29"/>
                  </a:cubicBezTo>
                  <a:cubicBezTo>
                    <a:pt x="612" y="12"/>
                    <a:pt x="725" y="8"/>
                    <a:pt x="813" y="4"/>
                  </a:cubicBezTo>
                  <a:cubicBezTo>
                    <a:pt x="901" y="0"/>
                    <a:pt x="997" y="4"/>
                    <a:pt x="1034" y="4"/>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3" name="Text Box 61">
              <a:extLst>
                <a:ext uri="{FF2B5EF4-FFF2-40B4-BE49-F238E27FC236}">
                  <a16:creationId xmlns:a16="http://schemas.microsoft.com/office/drawing/2014/main" id="{07E82AAA-1491-40D1-B7D3-47799842765E}"/>
                </a:ext>
              </a:extLst>
            </p:cNvPr>
            <p:cNvSpPr txBox="1">
              <a:spLocks noChangeArrowheads="1"/>
            </p:cNvSpPr>
            <p:nvPr/>
          </p:nvSpPr>
          <p:spPr bwMode="auto">
            <a:xfrm rot="-551613">
              <a:off x="2496" y="544"/>
              <a:ext cx="9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仿宋_GB2312" pitchFamily="49" charset="-122"/>
                  <a:ea typeface="仿宋_GB2312" pitchFamily="49" charset="-122"/>
                </a:rPr>
                <a:t>严重</a:t>
              </a:r>
              <a:r>
                <a:rPr kumimoji="1" lang="en-US" altLang="zh-CN" sz="2000" b="1">
                  <a:latin typeface="仿宋_GB2312" pitchFamily="49" charset="-122"/>
                  <a:ea typeface="仿宋_GB2312" pitchFamily="49" charset="-122"/>
                </a:rPr>
                <a:t>(</a:t>
              </a:r>
              <a:r>
                <a:rPr kumimoji="1" lang="zh-CN" altLang="en-US" sz="2000" b="1">
                  <a:latin typeface="仿宋_GB2312" pitchFamily="49" charset="-122"/>
                  <a:ea typeface="仿宋_GB2312" pitchFamily="49" charset="-122"/>
                </a:rPr>
                <a:t>救火</a:t>
              </a:r>
              <a:r>
                <a:rPr kumimoji="1" lang="en-US" altLang="zh-CN" sz="2000" b="1">
                  <a:latin typeface="仿宋_GB2312" pitchFamily="49" charset="-122"/>
                  <a:ea typeface="仿宋_GB2312" pitchFamily="49" charset="-122"/>
                </a:rPr>
                <a:t>)</a:t>
              </a:r>
            </a:p>
          </p:txBody>
        </p:sp>
        <p:sp>
          <p:nvSpPr>
            <p:cNvPr id="2962494" name="Freeform 62">
              <a:extLst>
                <a:ext uri="{FF2B5EF4-FFF2-40B4-BE49-F238E27FC236}">
                  <a16:creationId xmlns:a16="http://schemas.microsoft.com/office/drawing/2014/main" id="{1E9BBB40-AE27-4924-B7E4-4B70270BD742}"/>
                </a:ext>
              </a:extLst>
            </p:cNvPr>
            <p:cNvSpPr>
              <a:spLocks/>
            </p:cNvSpPr>
            <p:nvPr/>
          </p:nvSpPr>
          <p:spPr bwMode="auto">
            <a:xfrm>
              <a:off x="3871" y="886"/>
              <a:ext cx="108" cy="906"/>
            </a:xfrm>
            <a:custGeom>
              <a:avLst/>
              <a:gdLst>
                <a:gd name="T0" fmla="*/ 0 w 108"/>
                <a:gd name="T1" fmla="*/ 0 h 906"/>
                <a:gd name="T2" fmla="*/ 68 w 108"/>
                <a:gd name="T3" fmla="*/ 263 h 906"/>
                <a:gd name="T4" fmla="*/ 102 w 108"/>
                <a:gd name="T5" fmla="*/ 593 h 906"/>
                <a:gd name="T6" fmla="*/ 102 w 108"/>
                <a:gd name="T7" fmla="*/ 906 h 906"/>
              </a:gdLst>
              <a:ahLst/>
              <a:cxnLst>
                <a:cxn ang="0">
                  <a:pos x="T0" y="T1"/>
                </a:cxn>
                <a:cxn ang="0">
                  <a:pos x="T2" y="T3"/>
                </a:cxn>
                <a:cxn ang="0">
                  <a:pos x="T4" y="T5"/>
                </a:cxn>
                <a:cxn ang="0">
                  <a:pos x="T6" y="T7"/>
                </a:cxn>
              </a:cxnLst>
              <a:rect l="0" t="0" r="r" b="b"/>
              <a:pathLst>
                <a:path w="108" h="906">
                  <a:moveTo>
                    <a:pt x="0" y="0"/>
                  </a:moveTo>
                  <a:cubicBezTo>
                    <a:pt x="25" y="82"/>
                    <a:pt x="51" y="164"/>
                    <a:pt x="68" y="263"/>
                  </a:cubicBezTo>
                  <a:cubicBezTo>
                    <a:pt x="85" y="362"/>
                    <a:pt x="96" y="486"/>
                    <a:pt x="102" y="593"/>
                  </a:cubicBezTo>
                  <a:cubicBezTo>
                    <a:pt x="108" y="700"/>
                    <a:pt x="102" y="854"/>
                    <a:pt x="102" y="906"/>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5" name="Text Box 63">
              <a:extLst>
                <a:ext uri="{FF2B5EF4-FFF2-40B4-BE49-F238E27FC236}">
                  <a16:creationId xmlns:a16="http://schemas.microsoft.com/office/drawing/2014/main" id="{BBABDB3F-370C-4A7E-B84D-1DAD2031D8E3}"/>
                </a:ext>
              </a:extLst>
            </p:cNvPr>
            <p:cNvSpPr txBox="1">
              <a:spLocks noChangeArrowheads="1"/>
            </p:cNvSpPr>
            <p:nvPr/>
          </p:nvSpPr>
          <p:spPr bwMode="auto">
            <a:xfrm>
              <a:off x="3187" y="997"/>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人员安排</a:t>
              </a:r>
            </a:p>
          </p:txBody>
        </p:sp>
        <p:sp>
          <p:nvSpPr>
            <p:cNvPr id="2962496" name="Freeform 64">
              <a:extLst>
                <a:ext uri="{FF2B5EF4-FFF2-40B4-BE49-F238E27FC236}">
                  <a16:creationId xmlns:a16="http://schemas.microsoft.com/office/drawing/2014/main" id="{C2CD2009-9A2E-409B-8760-E1EA48F90AE9}"/>
                </a:ext>
              </a:extLst>
            </p:cNvPr>
            <p:cNvSpPr>
              <a:spLocks/>
            </p:cNvSpPr>
            <p:nvPr/>
          </p:nvSpPr>
          <p:spPr bwMode="auto">
            <a:xfrm>
              <a:off x="1516" y="1072"/>
              <a:ext cx="449" cy="746"/>
            </a:xfrm>
            <a:custGeom>
              <a:avLst/>
              <a:gdLst>
                <a:gd name="T0" fmla="*/ 0 w 441"/>
                <a:gd name="T1" fmla="*/ 720 h 720"/>
                <a:gd name="T2" fmla="*/ 170 w 441"/>
                <a:gd name="T3" fmla="*/ 601 h 720"/>
                <a:gd name="T4" fmla="*/ 339 w 441"/>
                <a:gd name="T5" fmla="*/ 347 h 720"/>
                <a:gd name="T6" fmla="*/ 441 w 441"/>
                <a:gd name="T7" fmla="*/ 0 h 720"/>
              </a:gdLst>
              <a:ahLst/>
              <a:cxnLst>
                <a:cxn ang="0">
                  <a:pos x="T0" y="T1"/>
                </a:cxn>
                <a:cxn ang="0">
                  <a:pos x="T2" y="T3"/>
                </a:cxn>
                <a:cxn ang="0">
                  <a:pos x="T4" y="T5"/>
                </a:cxn>
                <a:cxn ang="0">
                  <a:pos x="T6" y="T7"/>
                </a:cxn>
              </a:cxnLst>
              <a:rect l="0" t="0" r="r" b="b"/>
              <a:pathLst>
                <a:path w="441" h="720">
                  <a:moveTo>
                    <a:pt x="0" y="720"/>
                  </a:moveTo>
                  <a:cubicBezTo>
                    <a:pt x="57" y="691"/>
                    <a:pt x="114" y="663"/>
                    <a:pt x="170" y="601"/>
                  </a:cubicBezTo>
                  <a:cubicBezTo>
                    <a:pt x="226" y="539"/>
                    <a:pt x="294" y="447"/>
                    <a:pt x="339" y="347"/>
                  </a:cubicBezTo>
                  <a:cubicBezTo>
                    <a:pt x="384" y="247"/>
                    <a:pt x="424" y="58"/>
                    <a:pt x="441" y="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7" name="Text Box 65">
              <a:extLst>
                <a:ext uri="{FF2B5EF4-FFF2-40B4-BE49-F238E27FC236}">
                  <a16:creationId xmlns:a16="http://schemas.microsoft.com/office/drawing/2014/main" id="{D920253F-AE85-4C1F-8362-06C1CA8D0321}"/>
                </a:ext>
              </a:extLst>
            </p:cNvPr>
            <p:cNvSpPr txBox="1">
              <a:spLocks noChangeArrowheads="1"/>
            </p:cNvSpPr>
            <p:nvPr/>
          </p:nvSpPr>
          <p:spPr bwMode="auto">
            <a:xfrm>
              <a:off x="1601" y="1661"/>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Times New Roman" panose="02020603050405020304" pitchFamily="18" charset="0"/>
                  <a:ea typeface="仿宋_GB2312" pitchFamily="49" charset="-122"/>
                </a:rPr>
                <a:t>改正性</a:t>
              </a:r>
            </a:p>
          </p:txBody>
        </p:sp>
        <p:sp>
          <p:nvSpPr>
            <p:cNvPr id="2962498" name="Freeform 66">
              <a:extLst>
                <a:ext uri="{FF2B5EF4-FFF2-40B4-BE49-F238E27FC236}">
                  <a16:creationId xmlns:a16="http://schemas.microsoft.com/office/drawing/2014/main" id="{141E7E1D-E65F-4820-BED1-38E1D5FAF9DA}"/>
                </a:ext>
              </a:extLst>
            </p:cNvPr>
            <p:cNvSpPr>
              <a:spLocks/>
            </p:cNvSpPr>
            <p:nvPr/>
          </p:nvSpPr>
          <p:spPr bwMode="auto">
            <a:xfrm>
              <a:off x="2211" y="1115"/>
              <a:ext cx="313" cy="703"/>
            </a:xfrm>
            <a:custGeom>
              <a:avLst/>
              <a:gdLst>
                <a:gd name="T0" fmla="*/ 0 w 296"/>
                <a:gd name="T1" fmla="*/ 0 h 711"/>
                <a:gd name="T2" fmla="*/ 42 w 296"/>
                <a:gd name="T3" fmla="*/ 237 h 711"/>
                <a:gd name="T4" fmla="*/ 110 w 296"/>
                <a:gd name="T5" fmla="*/ 483 h 711"/>
                <a:gd name="T6" fmla="*/ 296 w 296"/>
                <a:gd name="T7" fmla="*/ 711 h 711"/>
              </a:gdLst>
              <a:ahLst/>
              <a:cxnLst>
                <a:cxn ang="0">
                  <a:pos x="T0" y="T1"/>
                </a:cxn>
                <a:cxn ang="0">
                  <a:pos x="T2" y="T3"/>
                </a:cxn>
                <a:cxn ang="0">
                  <a:pos x="T4" y="T5"/>
                </a:cxn>
                <a:cxn ang="0">
                  <a:pos x="T6" y="T7"/>
                </a:cxn>
              </a:cxnLst>
              <a:rect l="0" t="0" r="r" b="b"/>
              <a:pathLst>
                <a:path w="296" h="711">
                  <a:moveTo>
                    <a:pt x="0" y="0"/>
                  </a:moveTo>
                  <a:cubicBezTo>
                    <a:pt x="12" y="78"/>
                    <a:pt x="24" y="157"/>
                    <a:pt x="42" y="237"/>
                  </a:cubicBezTo>
                  <a:cubicBezTo>
                    <a:pt x="60" y="317"/>
                    <a:pt x="68" y="404"/>
                    <a:pt x="110" y="483"/>
                  </a:cubicBezTo>
                  <a:cubicBezTo>
                    <a:pt x="152" y="562"/>
                    <a:pt x="265" y="673"/>
                    <a:pt x="296" y="711"/>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9" name="Text Box 67">
              <a:extLst>
                <a:ext uri="{FF2B5EF4-FFF2-40B4-BE49-F238E27FC236}">
                  <a16:creationId xmlns:a16="http://schemas.microsoft.com/office/drawing/2014/main" id="{CC9C1660-077A-4EC4-A8AE-36E56061AD3C}"/>
                </a:ext>
              </a:extLst>
            </p:cNvPr>
            <p:cNvSpPr txBox="1">
              <a:spLocks noChangeArrowheads="1"/>
            </p:cNvSpPr>
            <p:nvPr/>
          </p:nvSpPr>
          <p:spPr bwMode="auto">
            <a:xfrm>
              <a:off x="2229" y="118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不严重</a:t>
              </a:r>
            </a:p>
          </p:txBody>
        </p:sp>
        <p:sp>
          <p:nvSpPr>
            <p:cNvPr id="2962500" name="Text Box 68">
              <a:extLst>
                <a:ext uri="{FF2B5EF4-FFF2-40B4-BE49-F238E27FC236}">
                  <a16:creationId xmlns:a16="http://schemas.microsoft.com/office/drawing/2014/main" id="{2EF72AF4-C50D-4167-9D4D-412BFA1B5CBD}"/>
                </a:ext>
              </a:extLst>
            </p:cNvPr>
            <p:cNvSpPr txBox="1">
              <a:spLocks noChangeArrowheads="1"/>
            </p:cNvSpPr>
            <p:nvPr/>
          </p:nvSpPr>
          <p:spPr bwMode="auto">
            <a:xfrm>
              <a:off x="2458" y="81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b="1">
                <a:solidFill>
                  <a:schemeClr val="tx2"/>
                </a:solidFill>
                <a:latin typeface="Times New Roman" panose="02020603050405020304" pitchFamily="18" charset="0"/>
              </a:endParaRPr>
            </a:p>
          </p:txBody>
        </p:sp>
        <p:sp>
          <p:nvSpPr>
            <p:cNvPr id="2962501" name="Text Box 69">
              <a:extLst>
                <a:ext uri="{FF2B5EF4-FFF2-40B4-BE49-F238E27FC236}">
                  <a16:creationId xmlns:a16="http://schemas.microsoft.com/office/drawing/2014/main" id="{49B0DAF7-C990-4D6B-A462-DEFB011F3EE4}"/>
                </a:ext>
              </a:extLst>
            </p:cNvPr>
            <p:cNvSpPr txBox="1">
              <a:spLocks noChangeArrowheads="1"/>
            </p:cNvSpPr>
            <p:nvPr/>
          </p:nvSpPr>
          <p:spPr bwMode="auto">
            <a:xfrm>
              <a:off x="1478" y="195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tx2"/>
                  </a:solidFill>
                  <a:latin typeface="Times New Roman" panose="02020603050405020304" pitchFamily="18" charset="0"/>
                  <a:sym typeface="Symbol" panose="05050102010706020507" pitchFamily="18" charset="2"/>
                </a:rPr>
                <a:t></a:t>
              </a:r>
              <a:endParaRPr kumimoji="1" lang="en-US" altLang="zh-CN" sz="2800" b="1" dirty="0">
                <a:solidFill>
                  <a:schemeClr val="tx2"/>
                </a:solidFill>
                <a:latin typeface="Times New Roman" panose="02020603050405020304" pitchFamily="18" charset="0"/>
              </a:endParaRPr>
            </a:p>
          </p:txBody>
        </p:sp>
        <p:sp>
          <p:nvSpPr>
            <p:cNvPr id="2962502" name="Text Box 70">
              <a:extLst>
                <a:ext uri="{FF2B5EF4-FFF2-40B4-BE49-F238E27FC236}">
                  <a16:creationId xmlns:a16="http://schemas.microsoft.com/office/drawing/2014/main" id="{AA66CB96-EDB7-4D8F-BA6E-E14587F751BA}"/>
                </a:ext>
              </a:extLst>
            </p:cNvPr>
            <p:cNvSpPr txBox="1">
              <a:spLocks noChangeArrowheads="1"/>
            </p:cNvSpPr>
            <p:nvPr/>
          </p:nvSpPr>
          <p:spPr bwMode="auto">
            <a:xfrm>
              <a:off x="1046" y="224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b="1">
                <a:solidFill>
                  <a:schemeClr val="tx2"/>
                </a:solidFill>
                <a:latin typeface="Times New Roman" panose="02020603050405020304" pitchFamily="18" charset="0"/>
              </a:endParaRPr>
            </a:p>
          </p:txBody>
        </p:sp>
        <p:sp>
          <p:nvSpPr>
            <p:cNvPr id="2962503" name="Text Box 71">
              <a:extLst>
                <a:ext uri="{FF2B5EF4-FFF2-40B4-BE49-F238E27FC236}">
                  <a16:creationId xmlns:a16="http://schemas.microsoft.com/office/drawing/2014/main" id="{4ECBE3D8-88DE-44F8-A2E9-B840DA33125D}"/>
                </a:ext>
              </a:extLst>
            </p:cNvPr>
            <p:cNvSpPr txBox="1">
              <a:spLocks noChangeArrowheads="1"/>
            </p:cNvSpPr>
            <p:nvPr/>
          </p:nvSpPr>
          <p:spPr bwMode="auto">
            <a:xfrm>
              <a:off x="1224" y="3400"/>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b="1">
                <a:solidFill>
                  <a:schemeClr val="tx2"/>
                </a:solidFill>
                <a:latin typeface="Times New Roman" panose="02020603050405020304" pitchFamily="18" charset="0"/>
              </a:endParaRPr>
            </a:p>
          </p:txBody>
        </p:sp>
        <p:sp>
          <p:nvSpPr>
            <p:cNvPr id="2962505" name="Text Box 73">
              <a:extLst>
                <a:ext uri="{FF2B5EF4-FFF2-40B4-BE49-F238E27FC236}">
                  <a16:creationId xmlns:a16="http://schemas.microsoft.com/office/drawing/2014/main" id="{31B2455A-FF9B-4BA3-A28D-AFA2C071D82A}"/>
                </a:ext>
              </a:extLst>
            </p:cNvPr>
            <p:cNvSpPr txBox="1">
              <a:spLocks noChangeArrowheads="1"/>
            </p:cNvSpPr>
            <p:nvPr/>
          </p:nvSpPr>
          <p:spPr bwMode="auto">
            <a:xfrm>
              <a:off x="374" y="2400"/>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完善性</a:t>
              </a:r>
            </a:p>
          </p:txBody>
        </p:sp>
        <p:sp>
          <p:nvSpPr>
            <p:cNvPr id="2962506" name="Text Box 74">
              <a:extLst>
                <a:ext uri="{FF2B5EF4-FFF2-40B4-BE49-F238E27FC236}">
                  <a16:creationId xmlns:a16="http://schemas.microsoft.com/office/drawing/2014/main" id="{A997BED6-C363-45AB-ADEF-12A520ACB7A9}"/>
                </a:ext>
              </a:extLst>
            </p:cNvPr>
            <p:cNvSpPr txBox="1">
              <a:spLocks noChangeArrowheads="1"/>
            </p:cNvSpPr>
            <p:nvPr/>
          </p:nvSpPr>
          <p:spPr bwMode="auto">
            <a:xfrm>
              <a:off x="1426" y="239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适应性</a:t>
              </a:r>
            </a:p>
          </p:txBody>
        </p:sp>
        <p:sp>
          <p:nvSpPr>
            <p:cNvPr id="2962507" name="Freeform 75">
              <a:extLst>
                <a:ext uri="{FF2B5EF4-FFF2-40B4-BE49-F238E27FC236}">
                  <a16:creationId xmlns:a16="http://schemas.microsoft.com/office/drawing/2014/main" id="{8337E2E9-F49E-47A4-8DAB-9A8E8C405CBE}"/>
                </a:ext>
              </a:extLst>
            </p:cNvPr>
            <p:cNvSpPr>
              <a:spLocks/>
            </p:cNvSpPr>
            <p:nvPr/>
          </p:nvSpPr>
          <p:spPr bwMode="auto">
            <a:xfrm>
              <a:off x="923" y="3377"/>
              <a:ext cx="119" cy="407"/>
            </a:xfrm>
            <a:custGeom>
              <a:avLst/>
              <a:gdLst>
                <a:gd name="T0" fmla="*/ 119 w 119"/>
                <a:gd name="T1" fmla="*/ 0 h 390"/>
                <a:gd name="T2" fmla="*/ 51 w 119"/>
                <a:gd name="T3" fmla="*/ 110 h 390"/>
                <a:gd name="T4" fmla="*/ 9 w 119"/>
                <a:gd name="T5" fmla="*/ 271 h 390"/>
                <a:gd name="T6" fmla="*/ 0 w 119"/>
                <a:gd name="T7" fmla="*/ 390 h 390"/>
              </a:gdLst>
              <a:ahLst/>
              <a:cxnLst>
                <a:cxn ang="0">
                  <a:pos x="T0" y="T1"/>
                </a:cxn>
                <a:cxn ang="0">
                  <a:pos x="T2" y="T3"/>
                </a:cxn>
                <a:cxn ang="0">
                  <a:pos x="T4" y="T5"/>
                </a:cxn>
                <a:cxn ang="0">
                  <a:pos x="T6" y="T7"/>
                </a:cxn>
              </a:cxnLst>
              <a:rect l="0" t="0" r="r" b="b"/>
              <a:pathLst>
                <a:path w="119" h="390">
                  <a:moveTo>
                    <a:pt x="119" y="0"/>
                  </a:moveTo>
                  <a:cubicBezTo>
                    <a:pt x="94" y="32"/>
                    <a:pt x="69" y="65"/>
                    <a:pt x="51" y="110"/>
                  </a:cubicBezTo>
                  <a:cubicBezTo>
                    <a:pt x="33" y="155"/>
                    <a:pt x="18" y="224"/>
                    <a:pt x="9" y="271"/>
                  </a:cubicBezTo>
                  <a:cubicBezTo>
                    <a:pt x="0" y="318"/>
                    <a:pt x="1" y="370"/>
                    <a:pt x="0" y="39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08" name="Freeform 76">
              <a:extLst>
                <a:ext uri="{FF2B5EF4-FFF2-40B4-BE49-F238E27FC236}">
                  <a16:creationId xmlns:a16="http://schemas.microsoft.com/office/drawing/2014/main" id="{46D8CDE9-5275-4F19-B8B1-A06F7148424A}"/>
                </a:ext>
              </a:extLst>
            </p:cNvPr>
            <p:cNvSpPr>
              <a:spLocks/>
            </p:cNvSpPr>
            <p:nvPr/>
          </p:nvSpPr>
          <p:spPr bwMode="auto">
            <a:xfrm>
              <a:off x="1499" y="3249"/>
              <a:ext cx="1025" cy="246"/>
            </a:xfrm>
            <a:custGeom>
              <a:avLst/>
              <a:gdLst>
                <a:gd name="T0" fmla="*/ 0 w 1025"/>
                <a:gd name="T1" fmla="*/ 0 h 288"/>
                <a:gd name="T2" fmla="*/ 297 w 1025"/>
                <a:gd name="T3" fmla="*/ 26 h 288"/>
                <a:gd name="T4" fmla="*/ 704 w 1025"/>
                <a:gd name="T5" fmla="*/ 144 h 288"/>
                <a:gd name="T6" fmla="*/ 1025 w 1025"/>
                <a:gd name="T7" fmla="*/ 288 h 288"/>
              </a:gdLst>
              <a:ahLst/>
              <a:cxnLst>
                <a:cxn ang="0">
                  <a:pos x="T0" y="T1"/>
                </a:cxn>
                <a:cxn ang="0">
                  <a:pos x="T2" y="T3"/>
                </a:cxn>
                <a:cxn ang="0">
                  <a:pos x="T4" y="T5"/>
                </a:cxn>
                <a:cxn ang="0">
                  <a:pos x="T6" y="T7"/>
                </a:cxn>
              </a:cxnLst>
              <a:rect l="0" t="0" r="r" b="b"/>
              <a:pathLst>
                <a:path w="1025" h="288">
                  <a:moveTo>
                    <a:pt x="0" y="0"/>
                  </a:moveTo>
                  <a:cubicBezTo>
                    <a:pt x="90" y="1"/>
                    <a:pt x="180" y="2"/>
                    <a:pt x="297" y="26"/>
                  </a:cubicBezTo>
                  <a:cubicBezTo>
                    <a:pt x="414" y="50"/>
                    <a:pt x="583" y="100"/>
                    <a:pt x="704" y="144"/>
                  </a:cubicBezTo>
                  <a:cubicBezTo>
                    <a:pt x="825" y="188"/>
                    <a:pt x="972" y="264"/>
                    <a:pt x="1025" y="288"/>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09" name="Text Box 77">
              <a:extLst>
                <a:ext uri="{FF2B5EF4-FFF2-40B4-BE49-F238E27FC236}">
                  <a16:creationId xmlns:a16="http://schemas.microsoft.com/office/drawing/2014/main" id="{C70286D9-63D8-496F-A624-7F1A671F06BF}"/>
                </a:ext>
              </a:extLst>
            </p:cNvPr>
            <p:cNvSpPr txBox="1">
              <a:spLocks noChangeArrowheads="1"/>
            </p:cNvSpPr>
            <p:nvPr/>
          </p:nvSpPr>
          <p:spPr bwMode="auto">
            <a:xfrm>
              <a:off x="698" y="3344"/>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低</a:t>
              </a:r>
            </a:p>
          </p:txBody>
        </p:sp>
        <p:sp>
          <p:nvSpPr>
            <p:cNvPr id="2962510" name="Text Box 78">
              <a:extLst>
                <a:ext uri="{FF2B5EF4-FFF2-40B4-BE49-F238E27FC236}">
                  <a16:creationId xmlns:a16="http://schemas.microsoft.com/office/drawing/2014/main" id="{42F61970-3638-4898-9F59-5A53174CDE37}"/>
                </a:ext>
              </a:extLst>
            </p:cNvPr>
            <p:cNvSpPr txBox="1">
              <a:spLocks noChangeArrowheads="1"/>
            </p:cNvSpPr>
            <p:nvPr/>
          </p:nvSpPr>
          <p:spPr bwMode="auto">
            <a:xfrm>
              <a:off x="1751" y="3314"/>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高</a:t>
              </a:r>
            </a:p>
          </p:txBody>
        </p:sp>
        <p:sp>
          <p:nvSpPr>
            <p:cNvPr id="2962511" name="Freeform 79">
              <a:extLst>
                <a:ext uri="{FF2B5EF4-FFF2-40B4-BE49-F238E27FC236}">
                  <a16:creationId xmlns:a16="http://schemas.microsoft.com/office/drawing/2014/main" id="{F0B63483-247E-46B3-872B-2BE6C34D932E}"/>
                </a:ext>
              </a:extLst>
            </p:cNvPr>
            <p:cNvSpPr>
              <a:spLocks/>
            </p:cNvSpPr>
            <p:nvPr/>
          </p:nvSpPr>
          <p:spPr bwMode="auto">
            <a:xfrm>
              <a:off x="2524" y="2225"/>
              <a:ext cx="136" cy="389"/>
            </a:xfrm>
            <a:custGeom>
              <a:avLst/>
              <a:gdLst>
                <a:gd name="T0" fmla="*/ 136 w 136"/>
                <a:gd name="T1" fmla="*/ 0 h 389"/>
                <a:gd name="T2" fmla="*/ 51 w 136"/>
                <a:gd name="T3" fmla="*/ 127 h 389"/>
                <a:gd name="T4" fmla="*/ 9 w 136"/>
                <a:gd name="T5" fmla="*/ 279 h 389"/>
                <a:gd name="T6" fmla="*/ 0 w 136"/>
                <a:gd name="T7" fmla="*/ 389 h 389"/>
              </a:gdLst>
              <a:ahLst/>
              <a:cxnLst>
                <a:cxn ang="0">
                  <a:pos x="T0" y="T1"/>
                </a:cxn>
                <a:cxn ang="0">
                  <a:pos x="T2" y="T3"/>
                </a:cxn>
                <a:cxn ang="0">
                  <a:pos x="T4" y="T5"/>
                </a:cxn>
                <a:cxn ang="0">
                  <a:pos x="T6" y="T7"/>
                </a:cxn>
              </a:cxnLst>
              <a:rect l="0" t="0" r="r" b="b"/>
              <a:pathLst>
                <a:path w="136" h="389">
                  <a:moveTo>
                    <a:pt x="136" y="0"/>
                  </a:moveTo>
                  <a:cubicBezTo>
                    <a:pt x="104" y="40"/>
                    <a:pt x="72" y="81"/>
                    <a:pt x="51" y="127"/>
                  </a:cubicBezTo>
                  <a:cubicBezTo>
                    <a:pt x="30" y="173"/>
                    <a:pt x="17" y="235"/>
                    <a:pt x="9" y="279"/>
                  </a:cubicBezTo>
                  <a:cubicBezTo>
                    <a:pt x="1" y="323"/>
                    <a:pt x="1" y="371"/>
                    <a:pt x="0" y="389"/>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12" name="Freeform 80">
              <a:extLst>
                <a:ext uri="{FF2B5EF4-FFF2-40B4-BE49-F238E27FC236}">
                  <a16:creationId xmlns:a16="http://schemas.microsoft.com/office/drawing/2014/main" id="{F90653ED-A081-49D3-BE49-33C2F07D843C}"/>
                </a:ext>
              </a:extLst>
            </p:cNvPr>
            <p:cNvSpPr>
              <a:spLocks/>
            </p:cNvSpPr>
            <p:nvPr/>
          </p:nvSpPr>
          <p:spPr bwMode="auto">
            <a:xfrm>
              <a:off x="2982" y="2411"/>
              <a:ext cx="913" cy="1109"/>
            </a:xfrm>
            <a:custGeom>
              <a:avLst/>
              <a:gdLst>
                <a:gd name="T0" fmla="*/ 0 w 913"/>
                <a:gd name="T1" fmla="*/ 1016 h 1016"/>
                <a:gd name="T2" fmla="*/ 313 w 913"/>
                <a:gd name="T3" fmla="*/ 855 h 1016"/>
                <a:gd name="T4" fmla="*/ 610 w 913"/>
                <a:gd name="T5" fmla="*/ 584 h 1016"/>
                <a:gd name="T6" fmla="*/ 864 w 913"/>
                <a:gd name="T7" fmla="*/ 144 h 1016"/>
                <a:gd name="T8" fmla="*/ 906 w 913"/>
                <a:gd name="T9" fmla="*/ 0 h 1016"/>
              </a:gdLst>
              <a:ahLst/>
              <a:cxnLst>
                <a:cxn ang="0">
                  <a:pos x="T0" y="T1"/>
                </a:cxn>
                <a:cxn ang="0">
                  <a:pos x="T2" y="T3"/>
                </a:cxn>
                <a:cxn ang="0">
                  <a:pos x="T4" y="T5"/>
                </a:cxn>
                <a:cxn ang="0">
                  <a:pos x="T6" y="T7"/>
                </a:cxn>
                <a:cxn ang="0">
                  <a:pos x="T8" y="T9"/>
                </a:cxn>
              </a:cxnLst>
              <a:rect l="0" t="0" r="r" b="b"/>
              <a:pathLst>
                <a:path w="913" h="1016">
                  <a:moveTo>
                    <a:pt x="0" y="1016"/>
                  </a:moveTo>
                  <a:cubicBezTo>
                    <a:pt x="105" y="971"/>
                    <a:pt x="211" y="927"/>
                    <a:pt x="313" y="855"/>
                  </a:cubicBezTo>
                  <a:cubicBezTo>
                    <a:pt x="415" y="783"/>
                    <a:pt x="518" y="702"/>
                    <a:pt x="610" y="584"/>
                  </a:cubicBezTo>
                  <a:cubicBezTo>
                    <a:pt x="702" y="466"/>
                    <a:pt x="815" y="241"/>
                    <a:pt x="864" y="144"/>
                  </a:cubicBezTo>
                  <a:cubicBezTo>
                    <a:pt x="913" y="47"/>
                    <a:pt x="899" y="24"/>
                    <a:pt x="906" y="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62474" name="Group 42">
              <a:extLst>
                <a:ext uri="{FF2B5EF4-FFF2-40B4-BE49-F238E27FC236}">
                  <a16:creationId xmlns:a16="http://schemas.microsoft.com/office/drawing/2014/main" id="{A4620C8F-CE07-4667-8388-7F2AEAC937F9}"/>
                </a:ext>
              </a:extLst>
            </p:cNvPr>
            <p:cNvGrpSpPr>
              <a:grpSpLocks/>
            </p:cNvGrpSpPr>
            <p:nvPr/>
          </p:nvGrpSpPr>
          <p:grpSpPr bwMode="auto">
            <a:xfrm>
              <a:off x="2465" y="3352"/>
              <a:ext cx="636" cy="626"/>
              <a:chOff x="995" y="1072"/>
              <a:chExt cx="636" cy="626"/>
            </a:xfrm>
          </p:grpSpPr>
          <p:sp>
            <p:nvSpPr>
              <p:cNvPr id="2962475" name="Oval 43">
                <a:extLst>
                  <a:ext uri="{FF2B5EF4-FFF2-40B4-BE49-F238E27FC236}">
                    <a16:creationId xmlns:a16="http://schemas.microsoft.com/office/drawing/2014/main" id="{0FC9169F-3EE4-47B8-9955-A90468593C40}"/>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76" name="Text Box 44">
                <a:extLst>
                  <a:ext uri="{FF2B5EF4-FFF2-40B4-BE49-F238E27FC236}">
                    <a16:creationId xmlns:a16="http://schemas.microsoft.com/office/drawing/2014/main" id="{259C1E62-5377-4BBF-9DCB-9B72ABF738A9}"/>
                  </a:ext>
                </a:extLst>
              </p:cNvPr>
              <p:cNvSpPr txBox="1">
                <a:spLocks noChangeArrowheads="1"/>
              </p:cNvSpPr>
              <p:nvPr/>
            </p:nvSpPr>
            <p:spPr bwMode="auto">
              <a:xfrm>
                <a:off x="1014" y="1101"/>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latin typeface="Times New Roman" panose="02020603050405020304" pitchFamily="18" charset="0"/>
                    <a:ea typeface="仿宋_GB2312" pitchFamily="49" charset="-122"/>
                  </a:rPr>
                  <a:t>开始</a:t>
                </a:r>
              </a:p>
              <a:p>
                <a:pPr algn="ctr">
                  <a:lnSpc>
                    <a:spcPct val="90000"/>
                  </a:lnSpc>
                </a:pPr>
                <a:r>
                  <a:rPr kumimoji="1" lang="zh-CN" altLang="en-US" sz="2000" b="1">
                    <a:latin typeface="Times New Roman" panose="02020603050405020304" pitchFamily="18" charset="0"/>
                    <a:ea typeface="仿宋_GB2312" pitchFamily="49" charset="-122"/>
                  </a:rPr>
                  <a:t>问题分</a:t>
                </a:r>
              </a:p>
              <a:p>
                <a:pPr algn="ctr">
                  <a:lnSpc>
                    <a:spcPct val="90000"/>
                  </a:lnSpc>
                </a:pPr>
                <a:r>
                  <a:rPr kumimoji="1" lang="zh-CN" altLang="en-US" sz="2000" b="1">
                    <a:latin typeface="Times New Roman" panose="02020603050405020304" pitchFamily="18" charset="0"/>
                    <a:ea typeface="仿宋_GB2312" pitchFamily="49" charset="-122"/>
                  </a:rPr>
                  <a:t>析</a:t>
                </a:r>
              </a:p>
            </p:txBody>
          </p:sp>
        </p:grpSp>
        <p:sp>
          <p:nvSpPr>
            <p:cNvPr id="2962513" name="Text Box 81">
              <a:extLst>
                <a:ext uri="{FF2B5EF4-FFF2-40B4-BE49-F238E27FC236}">
                  <a16:creationId xmlns:a16="http://schemas.microsoft.com/office/drawing/2014/main" id="{B8EB0286-6435-405D-BFB6-54D6F28E1BD7}"/>
                </a:ext>
              </a:extLst>
            </p:cNvPr>
            <p:cNvSpPr txBox="1">
              <a:spLocks noChangeArrowheads="1"/>
            </p:cNvSpPr>
            <p:nvPr/>
          </p:nvSpPr>
          <p:spPr bwMode="auto">
            <a:xfrm>
              <a:off x="3317" y="3253"/>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人员安排</a:t>
              </a:r>
            </a:p>
          </p:txBody>
        </p:sp>
        <p:sp>
          <p:nvSpPr>
            <p:cNvPr id="2962514" name="Freeform 82">
              <a:extLst>
                <a:ext uri="{FF2B5EF4-FFF2-40B4-BE49-F238E27FC236}">
                  <a16:creationId xmlns:a16="http://schemas.microsoft.com/office/drawing/2014/main" id="{3D89C514-4E7C-45C8-BF4F-A08FF3D6FA52}"/>
                </a:ext>
              </a:extLst>
            </p:cNvPr>
            <p:cNvSpPr>
              <a:spLocks/>
            </p:cNvSpPr>
            <p:nvPr/>
          </p:nvSpPr>
          <p:spPr bwMode="auto">
            <a:xfrm>
              <a:off x="4041" y="2436"/>
              <a:ext cx="220" cy="517"/>
            </a:xfrm>
            <a:custGeom>
              <a:avLst/>
              <a:gdLst>
                <a:gd name="T0" fmla="*/ 0 w 220"/>
                <a:gd name="T1" fmla="*/ 0 h 508"/>
                <a:gd name="T2" fmla="*/ 42 w 220"/>
                <a:gd name="T3" fmla="*/ 211 h 508"/>
                <a:gd name="T4" fmla="*/ 169 w 220"/>
                <a:gd name="T5" fmla="*/ 440 h 508"/>
                <a:gd name="T6" fmla="*/ 220 w 220"/>
                <a:gd name="T7" fmla="*/ 508 h 508"/>
              </a:gdLst>
              <a:ahLst/>
              <a:cxnLst>
                <a:cxn ang="0">
                  <a:pos x="T0" y="T1"/>
                </a:cxn>
                <a:cxn ang="0">
                  <a:pos x="T2" y="T3"/>
                </a:cxn>
                <a:cxn ang="0">
                  <a:pos x="T4" y="T5"/>
                </a:cxn>
                <a:cxn ang="0">
                  <a:pos x="T6" y="T7"/>
                </a:cxn>
              </a:cxnLst>
              <a:rect l="0" t="0" r="r" b="b"/>
              <a:pathLst>
                <a:path w="220" h="508">
                  <a:moveTo>
                    <a:pt x="0" y="0"/>
                  </a:moveTo>
                  <a:cubicBezTo>
                    <a:pt x="7" y="69"/>
                    <a:pt x="14" y="138"/>
                    <a:pt x="42" y="211"/>
                  </a:cubicBezTo>
                  <a:cubicBezTo>
                    <a:pt x="70" y="284"/>
                    <a:pt x="139" y="391"/>
                    <a:pt x="169" y="440"/>
                  </a:cubicBezTo>
                  <a:cubicBezTo>
                    <a:pt x="199" y="489"/>
                    <a:pt x="212" y="497"/>
                    <a:pt x="220" y="508"/>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15" name="Text Box 83">
              <a:extLst>
                <a:ext uri="{FF2B5EF4-FFF2-40B4-BE49-F238E27FC236}">
                  <a16:creationId xmlns:a16="http://schemas.microsoft.com/office/drawing/2014/main" id="{14C1C154-ED3A-4B5B-B037-6B5C5CE0D219}"/>
                </a:ext>
              </a:extLst>
            </p:cNvPr>
            <p:cNvSpPr txBox="1">
              <a:spLocks noChangeArrowheads="1"/>
            </p:cNvSpPr>
            <p:nvPr/>
          </p:nvSpPr>
          <p:spPr bwMode="auto">
            <a:xfrm>
              <a:off x="4079" y="2466"/>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修改过的软件</a:t>
              </a:r>
            </a:p>
          </p:txBody>
        </p:sp>
        <p:sp>
          <p:nvSpPr>
            <p:cNvPr id="2962516" name="Text Box 84">
              <a:extLst>
                <a:ext uri="{FF2B5EF4-FFF2-40B4-BE49-F238E27FC236}">
                  <a16:creationId xmlns:a16="http://schemas.microsoft.com/office/drawing/2014/main" id="{C4F73A1C-7082-4234-AE70-7D92D42E11F7}"/>
                </a:ext>
              </a:extLst>
            </p:cNvPr>
            <p:cNvSpPr txBox="1">
              <a:spLocks noChangeArrowheads="1"/>
            </p:cNvSpPr>
            <p:nvPr/>
          </p:nvSpPr>
          <p:spPr bwMode="auto">
            <a:xfrm>
              <a:off x="3952" y="3526"/>
              <a:ext cx="108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通过并交付</a:t>
              </a:r>
            </a:p>
            <a:p>
              <a:r>
                <a:rPr kumimoji="1" lang="zh-CN" altLang="en-US" sz="2000" b="1">
                  <a:latin typeface="Times New Roman" panose="02020603050405020304" pitchFamily="18" charset="0"/>
                  <a:ea typeface="仿宋_GB2312" pitchFamily="49" charset="-122"/>
                </a:rPr>
                <a:t>    使用的软件</a:t>
              </a:r>
            </a:p>
          </p:txBody>
        </p:sp>
        <p:sp>
          <p:nvSpPr>
            <p:cNvPr id="2962517" name="Freeform 85">
              <a:extLst>
                <a:ext uri="{FF2B5EF4-FFF2-40B4-BE49-F238E27FC236}">
                  <a16:creationId xmlns:a16="http://schemas.microsoft.com/office/drawing/2014/main" id="{4D4B2E52-5DA5-44C8-B1EA-CAD3D7965D3C}"/>
                </a:ext>
              </a:extLst>
            </p:cNvPr>
            <p:cNvSpPr>
              <a:spLocks/>
            </p:cNvSpPr>
            <p:nvPr/>
          </p:nvSpPr>
          <p:spPr bwMode="auto">
            <a:xfrm>
              <a:off x="4693" y="3427"/>
              <a:ext cx="830" cy="305"/>
            </a:xfrm>
            <a:custGeom>
              <a:avLst/>
              <a:gdLst>
                <a:gd name="T0" fmla="*/ 0 w 830"/>
                <a:gd name="T1" fmla="*/ 0 h 305"/>
                <a:gd name="T2" fmla="*/ 195 w 830"/>
                <a:gd name="T3" fmla="*/ 161 h 305"/>
                <a:gd name="T4" fmla="*/ 576 w 830"/>
                <a:gd name="T5" fmla="*/ 280 h 305"/>
                <a:gd name="T6" fmla="*/ 830 w 830"/>
                <a:gd name="T7" fmla="*/ 305 h 305"/>
              </a:gdLst>
              <a:ahLst/>
              <a:cxnLst>
                <a:cxn ang="0">
                  <a:pos x="T0" y="T1"/>
                </a:cxn>
                <a:cxn ang="0">
                  <a:pos x="T2" y="T3"/>
                </a:cxn>
                <a:cxn ang="0">
                  <a:pos x="T4" y="T5"/>
                </a:cxn>
                <a:cxn ang="0">
                  <a:pos x="T6" y="T7"/>
                </a:cxn>
              </a:cxnLst>
              <a:rect l="0" t="0" r="r" b="b"/>
              <a:pathLst>
                <a:path w="830" h="305">
                  <a:moveTo>
                    <a:pt x="0" y="0"/>
                  </a:moveTo>
                  <a:cubicBezTo>
                    <a:pt x="49" y="57"/>
                    <a:pt x="99" y="114"/>
                    <a:pt x="195" y="161"/>
                  </a:cubicBezTo>
                  <a:cubicBezTo>
                    <a:pt x="291" y="208"/>
                    <a:pt x="470" y="256"/>
                    <a:pt x="576" y="280"/>
                  </a:cubicBezTo>
                  <a:cubicBezTo>
                    <a:pt x="682" y="304"/>
                    <a:pt x="788" y="301"/>
                    <a:pt x="830" y="305"/>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18" name="Text Box 86">
              <a:extLst>
                <a:ext uri="{FF2B5EF4-FFF2-40B4-BE49-F238E27FC236}">
                  <a16:creationId xmlns:a16="http://schemas.microsoft.com/office/drawing/2014/main" id="{21556E50-4FC4-41B0-B665-57E2B8B3A149}"/>
                </a:ext>
              </a:extLst>
            </p:cNvPr>
            <p:cNvSpPr txBox="1">
              <a:spLocks noChangeArrowheads="1"/>
            </p:cNvSpPr>
            <p:nvPr/>
          </p:nvSpPr>
          <p:spPr bwMode="auto">
            <a:xfrm>
              <a:off x="4221" y="1333"/>
              <a:ext cx="10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理解程序</a:t>
              </a:r>
            </a:p>
            <a:p>
              <a:pPr>
                <a:lnSpc>
                  <a:spcPct val="90000"/>
                </a:lnSpc>
              </a:pPr>
              <a:r>
                <a:rPr kumimoji="1" lang="zh-CN" altLang="en-US" sz="2000" b="1">
                  <a:latin typeface="Times New Roman" panose="02020603050405020304" pitchFamily="18" charset="0"/>
                  <a:ea typeface="仿宋_GB2312" pitchFamily="49" charset="-122"/>
                </a:rPr>
                <a:t>    分析原设计</a:t>
              </a:r>
            </a:p>
          </p:txBody>
        </p:sp>
        <p:sp>
          <p:nvSpPr>
            <p:cNvPr id="2962519" name="Text Box 87">
              <a:extLst>
                <a:ext uri="{FF2B5EF4-FFF2-40B4-BE49-F238E27FC236}">
                  <a16:creationId xmlns:a16="http://schemas.microsoft.com/office/drawing/2014/main" id="{63BB99C7-C72D-480C-A1D6-8E78AB5F087E}"/>
                </a:ext>
              </a:extLst>
            </p:cNvPr>
            <p:cNvSpPr txBox="1">
              <a:spLocks noChangeArrowheads="1"/>
            </p:cNvSpPr>
            <p:nvPr/>
          </p:nvSpPr>
          <p:spPr bwMode="auto">
            <a:xfrm>
              <a:off x="4546" y="1760"/>
              <a:ext cx="9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安排计划</a:t>
              </a:r>
            </a:p>
            <a:p>
              <a:pPr>
                <a:lnSpc>
                  <a:spcPct val="90000"/>
                </a:lnSpc>
              </a:pPr>
              <a:r>
                <a:rPr kumimoji="1" lang="zh-CN" altLang="en-US" sz="2000" b="1">
                  <a:latin typeface="Times New Roman" panose="02020603050405020304" pitchFamily="18" charset="0"/>
                  <a:ea typeface="仿宋_GB2312" pitchFamily="49" charset="-122"/>
                </a:rPr>
                <a:t>    修改程序</a:t>
              </a:r>
            </a:p>
          </p:txBody>
        </p:sp>
        <p:sp>
          <p:nvSpPr>
            <p:cNvPr id="2962520" name="Text Box 88">
              <a:extLst>
                <a:ext uri="{FF2B5EF4-FFF2-40B4-BE49-F238E27FC236}">
                  <a16:creationId xmlns:a16="http://schemas.microsoft.com/office/drawing/2014/main" id="{4F56C4BE-459B-46FA-82D4-7540B555B5A6}"/>
                </a:ext>
              </a:extLst>
            </p:cNvPr>
            <p:cNvSpPr txBox="1">
              <a:spLocks noChangeArrowheads="1"/>
            </p:cNvSpPr>
            <p:nvPr/>
          </p:nvSpPr>
          <p:spPr bwMode="auto">
            <a:xfrm>
              <a:off x="4506" y="2211"/>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测试程序</a:t>
              </a:r>
            </a:p>
          </p:txBody>
        </p:sp>
        <p:sp>
          <p:nvSpPr>
            <p:cNvPr id="2962521" name="Line 89">
              <a:extLst>
                <a:ext uri="{FF2B5EF4-FFF2-40B4-BE49-F238E27FC236}">
                  <a16:creationId xmlns:a16="http://schemas.microsoft.com/office/drawing/2014/main" id="{CB9751A8-7423-4385-ACC9-893251350F2E}"/>
                </a:ext>
              </a:extLst>
            </p:cNvPr>
            <p:cNvSpPr>
              <a:spLocks noChangeShapeType="1"/>
            </p:cNvSpPr>
            <p:nvPr/>
          </p:nvSpPr>
          <p:spPr bwMode="auto">
            <a:xfrm flipV="1">
              <a:off x="4135" y="1610"/>
              <a:ext cx="236" cy="236"/>
            </a:xfrm>
            <a:prstGeom prst="line">
              <a:avLst/>
            </a:prstGeom>
            <a:noFill/>
            <a:ln w="22225">
              <a:solidFill>
                <a:srgbClr val="FFC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22" name="Line 90">
              <a:extLst>
                <a:ext uri="{FF2B5EF4-FFF2-40B4-BE49-F238E27FC236}">
                  <a16:creationId xmlns:a16="http://schemas.microsoft.com/office/drawing/2014/main" id="{F18E87F2-360C-4F75-A33E-A10ED1115A2D}"/>
                </a:ext>
              </a:extLst>
            </p:cNvPr>
            <p:cNvSpPr>
              <a:spLocks noChangeShapeType="1"/>
            </p:cNvSpPr>
            <p:nvPr/>
          </p:nvSpPr>
          <p:spPr bwMode="auto">
            <a:xfrm flipV="1">
              <a:off x="4274" y="1977"/>
              <a:ext cx="350" cy="61"/>
            </a:xfrm>
            <a:prstGeom prst="line">
              <a:avLst/>
            </a:prstGeom>
            <a:noFill/>
            <a:ln w="22225">
              <a:solidFill>
                <a:srgbClr val="FFC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23" name="Line 91">
              <a:extLst>
                <a:ext uri="{FF2B5EF4-FFF2-40B4-BE49-F238E27FC236}">
                  <a16:creationId xmlns:a16="http://schemas.microsoft.com/office/drawing/2014/main" id="{A6269ED8-5C62-48A1-AF95-6D919DE61434}"/>
                </a:ext>
              </a:extLst>
            </p:cNvPr>
            <p:cNvSpPr>
              <a:spLocks noChangeShapeType="1"/>
            </p:cNvSpPr>
            <p:nvPr/>
          </p:nvSpPr>
          <p:spPr bwMode="auto">
            <a:xfrm>
              <a:off x="4274" y="2238"/>
              <a:ext cx="254" cy="87"/>
            </a:xfrm>
            <a:prstGeom prst="line">
              <a:avLst/>
            </a:prstGeom>
            <a:noFill/>
            <a:ln w="22225">
              <a:solidFill>
                <a:srgbClr val="FFC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5" name="组合 3">
            <a:extLst>
              <a:ext uri="{FF2B5EF4-FFF2-40B4-BE49-F238E27FC236}">
                <a16:creationId xmlns:a16="http://schemas.microsoft.com/office/drawing/2014/main" id="{955A5EA1-F465-4DB4-AFBD-01C414FADB8D}"/>
              </a:ext>
            </a:extLst>
          </p:cNvPr>
          <p:cNvGrpSpPr/>
          <p:nvPr/>
        </p:nvGrpSpPr>
        <p:grpSpPr bwMode="auto">
          <a:xfrm>
            <a:off x="0" y="619125"/>
            <a:ext cx="3581400" cy="493714"/>
            <a:chOff x="0" y="0"/>
            <a:chExt cx="3370216" cy="493479"/>
          </a:xfrm>
        </p:grpSpPr>
        <p:grpSp>
          <p:nvGrpSpPr>
            <p:cNvPr id="86" name="组合 37">
              <a:extLst>
                <a:ext uri="{FF2B5EF4-FFF2-40B4-BE49-F238E27FC236}">
                  <a16:creationId xmlns:a16="http://schemas.microsoft.com/office/drawing/2014/main" id="{67E30DAF-DB4C-47F3-8165-CF27599041F2}"/>
                </a:ext>
              </a:extLst>
            </p:cNvPr>
            <p:cNvGrpSpPr/>
            <p:nvPr/>
          </p:nvGrpSpPr>
          <p:grpSpPr bwMode="auto">
            <a:xfrm>
              <a:off x="0" y="0"/>
              <a:ext cx="3370216" cy="493479"/>
              <a:chOff x="0" y="0"/>
              <a:chExt cx="3370216" cy="493479"/>
            </a:xfrm>
          </p:grpSpPr>
          <p:sp>
            <p:nvSpPr>
              <p:cNvPr id="88" name="矩形 38">
                <a:extLst>
                  <a:ext uri="{FF2B5EF4-FFF2-40B4-BE49-F238E27FC236}">
                    <a16:creationId xmlns:a16="http://schemas.microsoft.com/office/drawing/2014/main" id="{DAD5ECE0-5FAA-4D74-B5AF-C055899EF939}"/>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直角三角形 39">
                <a:extLst>
                  <a:ext uri="{FF2B5EF4-FFF2-40B4-BE49-F238E27FC236}">
                    <a16:creationId xmlns:a16="http://schemas.microsoft.com/office/drawing/2014/main" id="{A3D7A7D4-B9F6-42EC-BF7C-349D4DE7DBC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7" name="文本框 40">
              <a:extLst>
                <a:ext uri="{FF2B5EF4-FFF2-40B4-BE49-F238E27FC236}">
                  <a16:creationId xmlns:a16="http://schemas.microsoft.com/office/drawing/2014/main" id="{C7F03F02-B569-4AF0-A9F2-0DF743F750A9}"/>
                </a:ext>
              </a:extLst>
            </p:cNvPr>
            <p:cNvSpPr>
              <a:spLocks noChangeArrowheads="1"/>
            </p:cNvSpPr>
            <p:nvPr/>
          </p:nvSpPr>
          <p:spPr bwMode="auto">
            <a:xfrm>
              <a:off x="382436" y="19103"/>
              <a:ext cx="2670374"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软件维护工作流程</a:t>
              </a:r>
            </a:p>
          </p:txBody>
        </p:sp>
      </p:grpSp>
      <p:pic>
        <p:nvPicPr>
          <p:cNvPr id="90" name="图片 21">
            <a:extLst>
              <a:ext uri="{FF2B5EF4-FFF2-40B4-BE49-F238E27FC236}">
                <a16:creationId xmlns:a16="http://schemas.microsoft.com/office/drawing/2014/main" id="{4EAB5A1C-DB9A-44D4-B98C-842924B92A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27B8FF8A-910D-49CE-90F2-E30FF35095A0}"/>
              </a:ext>
            </a:extLst>
          </p:cNvPr>
          <p:cNvSpPr txBox="1"/>
          <p:nvPr/>
        </p:nvSpPr>
        <p:spPr>
          <a:xfrm>
            <a:off x="590288" y="2136231"/>
            <a:ext cx="3070839" cy="2790572"/>
          </a:xfrm>
          <a:prstGeom prst="rect">
            <a:avLst/>
          </a:prstGeom>
          <a:noFill/>
        </p:spPr>
        <p:txBody>
          <a:bodyPr wrap="square" rtlCol="0">
            <a:spAutoFit/>
          </a:bodyPr>
          <a:lstStyle/>
          <a:p>
            <a:pPr>
              <a:lnSpc>
                <a:spcPct val="150000"/>
              </a:lnSpc>
            </a:pPr>
            <a:r>
              <a:rPr lang="en-US" altLang="zh-CN" sz="2400" dirty="0"/>
              <a:t>1.</a:t>
            </a:r>
            <a:r>
              <a:rPr lang="zh-CN" altLang="en-US" sz="2400" dirty="0"/>
              <a:t>维护组织</a:t>
            </a:r>
            <a:endParaRPr lang="en-US" altLang="zh-CN" sz="2400" dirty="0"/>
          </a:p>
          <a:p>
            <a:pPr>
              <a:lnSpc>
                <a:spcPct val="150000"/>
              </a:lnSpc>
            </a:pPr>
            <a:r>
              <a:rPr lang="en-US" altLang="zh-CN" sz="2400" dirty="0"/>
              <a:t>2.</a:t>
            </a:r>
            <a:r>
              <a:rPr lang="zh-CN" altLang="en-US" sz="2400" dirty="0"/>
              <a:t>维护报告</a:t>
            </a:r>
            <a:endParaRPr lang="en-US" altLang="zh-CN" sz="2400" dirty="0"/>
          </a:p>
          <a:p>
            <a:pPr>
              <a:lnSpc>
                <a:spcPct val="150000"/>
              </a:lnSpc>
            </a:pPr>
            <a:r>
              <a:rPr lang="en-US" altLang="zh-CN" sz="2400" dirty="0"/>
              <a:t>3.</a:t>
            </a:r>
            <a:r>
              <a:rPr lang="zh-CN" altLang="en-US" sz="2400" dirty="0"/>
              <a:t>维护的事件流</a:t>
            </a:r>
            <a:endParaRPr lang="en-US" altLang="zh-CN" sz="2400" dirty="0"/>
          </a:p>
          <a:p>
            <a:pPr>
              <a:lnSpc>
                <a:spcPct val="150000"/>
              </a:lnSpc>
            </a:pPr>
            <a:r>
              <a:rPr lang="en-US" altLang="zh-CN" sz="2400" dirty="0"/>
              <a:t>4.</a:t>
            </a:r>
            <a:r>
              <a:rPr lang="zh-CN" altLang="en-US" sz="2400" dirty="0"/>
              <a:t>保存维护记录</a:t>
            </a:r>
            <a:endParaRPr lang="en-US" altLang="zh-CN" sz="2400" dirty="0"/>
          </a:p>
          <a:p>
            <a:pPr>
              <a:lnSpc>
                <a:spcPct val="150000"/>
              </a:lnSpc>
            </a:pPr>
            <a:r>
              <a:rPr lang="en-US" altLang="zh-CN" sz="2400" dirty="0"/>
              <a:t>5.</a:t>
            </a:r>
            <a:r>
              <a:rPr lang="zh-CN" altLang="en-US" sz="2400" dirty="0"/>
              <a:t>评价维护活动</a:t>
            </a:r>
          </a:p>
        </p:txBody>
      </p:sp>
    </p:spTree>
    <p:extLst>
      <p:ext uri="{BB962C8B-B14F-4D97-AF65-F5344CB8AC3E}">
        <p14:creationId xmlns:p14="http://schemas.microsoft.com/office/powerpoint/2010/main" val="275021196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ppt_x</p:attrName>
                                        </p:attrNameLst>
                                      </p:cBhvr>
                                      <p:tavLst>
                                        <p:tav tm="0">
                                          <p:val>
                                            <p:strVal val="0-#ppt_w/2"/>
                                          </p:val>
                                        </p:tav>
                                        <p:tav tm="100000">
                                          <p:val>
                                            <p:strVal val="#ppt_x"/>
                                          </p:val>
                                        </p:tav>
                                      </p:tavLst>
                                    </p:anim>
                                    <p:anim calcmode="lin" valueType="num">
                                      <p:cBhvr>
                                        <p:cTn id="8" dur="25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14</a:t>
            </a:fld>
            <a:endParaRPr lang="en-US" altLang="zh-CN"/>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3322320" cy="493714"/>
            <a:chOff x="0" y="0"/>
            <a:chExt cx="3370216" cy="493479"/>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软件的可维护性</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1173480" y="1537960"/>
            <a:ext cx="9657080" cy="3970318"/>
          </a:xfrm>
          <a:prstGeom prst="rect">
            <a:avLst/>
          </a:prstGeom>
        </p:spPr>
        <p:txBody>
          <a:bodyPr wrap="square">
            <a:spAutoFit/>
          </a:bodyPr>
          <a:lstStyle/>
          <a:p>
            <a:pPr>
              <a:lnSpc>
                <a:spcPct val="150000"/>
              </a:lnSpc>
            </a:pPr>
            <a:r>
              <a:rPr lang="zh-CN" altLang="en-US" sz="2400" dirty="0"/>
              <a:t>       软件可维护性即维护人员对该软件进行维护的难易程度</a:t>
            </a:r>
            <a:r>
              <a:rPr lang="en-US" altLang="zh-CN" sz="2400" dirty="0"/>
              <a:t>,</a:t>
            </a:r>
            <a:r>
              <a:rPr lang="zh-CN" altLang="en-US" sz="2400" dirty="0"/>
              <a:t>具体包括理解、改正、改动和改进该软件的难易程度。</a:t>
            </a:r>
          </a:p>
          <a:p>
            <a:pPr>
              <a:lnSpc>
                <a:spcPct val="150000"/>
              </a:lnSpc>
            </a:pPr>
            <a:endParaRPr lang="en-US" altLang="zh-CN" sz="2400" dirty="0"/>
          </a:p>
          <a:p>
            <a:pPr>
              <a:lnSpc>
                <a:spcPct val="150000"/>
              </a:lnSpc>
            </a:pPr>
            <a:r>
              <a:rPr lang="zh-CN" altLang="en-US" sz="2400" dirty="0"/>
              <a:t>决定可维护性的因素：</a:t>
            </a:r>
          </a:p>
          <a:p>
            <a:pPr>
              <a:lnSpc>
                <a:spcPct val="150000"/>
              </a:lnSpc>
            </a:pPr>
            <a:r>
              <a:rPr lang="en-US" altLang="zh-CN" sz="2400" dirty="0"/>
              <a:t>1.</a:t>
            </a:r>
            <a:r>
              <a:rPr lang="zh-CN" altLang="en-US" sz="2400" dirty="0"/>
              <a:t>系统的大小</a:t>
            </a:r>
          </a:p>
          <a:p>
            <a:pPr>
              <a:lnSpc>
                <a:spcPct val="150000"/>
              </a:lnSpc>
            </a:pPr>
            <a:r>
              <a:rPr lang="en-US" altLang="zh-CN" sz="2400" dirty="0"/>
              <a:t>2.</a:t>
            </a:r>
            <a:r>
              <a:rPr lang="zh-CN" altLang="en-US" sz="2400" dirty="0"/>
              <a:t>系统的年龄</a:t>
            </a:r>
          </a:p>
          <a:p>
            <a:pPr>
              <a:lnSpc>
                <a:spcPct val="150000"/>
              </a:lnSpc>
            </a:pPr>
            <a:r>
              <a:rPr lang="en-US" altLang="zh-CN" sz="2400" dirty="0"/>
              <a:t>3.</a:t>
            </a:r>
            <a:r>
              <a:rPr lang="zh-CN" altLang="en-US" sz="2400" dirty="0"/>
              <a:t>结构合理性</a:t>
            </a:r>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21537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15</a:t>
            </a:fld>
            <a:endParaRPr lang="en-US" altLang="zh-CN"/>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4338320" cy="850109"/>
            <a:chOff x="0" y="0"/>
            <a:chExt cx="3370216" cy="849704"/>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5" cy="8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可维护性的度量标准</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838200" y="1128127"/>
            <a:ext cx="10292080" cy="6186309"/>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a:t>可理解性</a:t>
            </a:r>
            <a:r>
              <a:rPr lang="en-US" altLang="zh-CN" sz="2400" dirty="0"/>
              <a:t>:</a:t>
            </a:r>
            <a:r>
              <a:rPr lang="zh-CN" altLang="en-US" sz="2400" dirty="0"/>
              <a:t>人们通过阅读源代码和相关文档，了解程序功及其如何运行的容易程度。</a:t>
            </a:r>
          </a:p>
          <a:p>
            <a:pPr marL="342900" indent="-342900">
              <a:lnSpc>
                <a:spcPct val="150000"/>
              </a:lnSpc>
              <a:buFont typeface="Arial" panose="020B0604020202020204" pitchFamily="34" charset="0"/>
              <a:buChar char="•"/>
            </a:pPr>
            <a:r>
              <a:rPr lang="zh-CN" altLang="en-US" sz="2400" b="1" dirty="0"/>
              <a:t>可靠性</a:t>
            </a:r>
            <a:r>
              <a:rPr lang="en-US" altLang="zh-CN" sz="2400" dirty="0"/>
              <a:t>:</a:t>
            </a:r>
            <a:r>
              <a:rPr lang="zh-CN" altLang="en-US" sz="2400" dirty="0"/>
              <a:t>表明一个程序按照用户的要求和设计目标，在给定的一段时间内正确执行的概率。</a:t>
            </a:r>
            <a:endParaRPr lang="en-US" altLang="zh-CN" sz="2400" dirty="0"/>
          </a:p>
          <a:p>
            <a:pPr marL="342900" indent="-342900">
              <a:lnSpc>
                <a:spcPct val="150000"/>
              </a:lnSpc>
              <a:buFont typeface="Arial" panose="020B0604020202020204" pitchFamily="34" charset="0"/>
              <a:buChar char="•"/>
            </a:pPr>
            <a:r>
              <a:rPr lang="zh-CN" altLang="en-US" sz="2400" b="1" dirty="0"/>
              <a:t>可测试性</a:t>
            </a:r>
            <a:r>
              <a:rPr lang="en-US" altLang="zh-CN" sz="2400" dirty="0"/>
              <a:t>:</a:t>
            </a:r>
            <a:r>
              <a:rPr lang="zh-CN" altLang="en-US" sz="2400" dirty="0"/>
              <a:t>表明诊断和测试的容易程度。</a:t>
            </a:r>
            <a:endParaRPr lang="en-US" altLang="zh-CN" sz="2400" dirty="0"/>
          </a:p>
          <a:p>
            <a:pPr marL="342900" indent="-342900">
              <a:lnSpc>
                <a:spcPct val="150000"/>
              </a:lnSpc>
              <a:buFont typeface="Arial" panose="020B0604020202020204" pitchFamily="34" charset="0"/>
              <a:buChar char="•"/>
            </a:pPr>
            <a:r>
              <a:rPr lang="zh-CN" altLang="en-US" sz="2400" b="1" dirty="0"/>
              <a:t>可修改性</a:t>
            </a:r>
            <a:r>
              <a:rPr lang="en-US" altLang="zh-CN" sz="2400" dirty="0"/>
              <a:t>:</a:t>
            </a:r>
            <a:r>
              <a:rPr lang="zh-CN" altLang="en-US" sz="2400" dirty="0"/>
              <a:t>表明程序容易修改的程度。</a:t>
            </a:r>
            <a:endParaRPr lang="en-US" altLang="zh-CN" sz="2400" dirty="0"/>
          </a:p>
          <a:p>
            <a:pPr marL="342900" indent="-342900">
              <a:lnSpc>
                <a:spcPct val="150000"/>
              </a:lnSpc>
              <a:buFont typeface="Arial" panose="020B0604020202020204" pitchFamily="34" charset="0"/>
              <a:buChar char="•"/>
            </a:pPr>
            <a:r>
              <a:rPr lang="zh-CN" altLang="en-US" sz="2400" b="1" dirty="0"/>
              <a:t>可移植性</a:t>
            </a:r>
            <a:r>
              <a:rPr lang="en-US" altLang="zh-CN" sz="2400" dirty="0"/>
              <a:t>:</a:t>
            </a:r>
            <a:r>
              <a:rPr lang="zh-CN" altLang="en-US" sz="2400" dirty="0"/>
              <a:t>表明把程序从一种计算环境转移到另一种计算环境的难易程度。</a:t>
            </a:r>
          </a:p>
          <a:p>
            <a:pPr marL="342900" indent="-342900">
              <a:lnSpc>
                <a:spcPct val="150000"/>
              </a:lnSpc>
              <a:buFont typeface="Arial" panose="020B0604020202020204" pitchFamily="34" charset="0"/>
              <a:buChar char="•"/>
            </a:pPr>
            <a:r>
              <a:rPr lang="zh-CN" altLang="en-US" sz="2400" b="1" dirty="0"/>
              <a:t>可重用性</a:t>
            </a:r>
            <a:r>
              <a:rPr lang="en-US" altLang="zh-CN" sz="2400" dirty="0"/>
              <a:t>:</a:t>
            </a:r>
            <a:r>
              <a:rPr lang="zh-CN" altLang="en-US" sz="2400" dirty="0"/>
              <a:t>指同一个软件</a:t>
            </a:r>
            <a:r>
              <a:rPr lang="en-US" altLang="zh-CN" sz="2400" dirty="0"/>
              <a:t>(</a:t>
            </a:r>
            <a:r>
              <a:rPr lang="zh-CN" altLang="en-US" sz="2400" dirty="0"/>
              <a:t>或软件成份</a:t>
            </a:r>
            <a:r>
              <a:rPr lang="en-US" altLang="zh-CN" sz="2400" dirty="0"/>
              <a:t>) </a:t>
            </a:r>
            <a:r>
              <a:rPr lang="zh-CN" altLang="en-US" sz="2400" dirty="0"/>
              <a:t>不做修改或稍加改动，就可以在不同环境中多次重复使用。</a:t>
            </a:r>
          </a:p>
          <a:p>
            <a:pPr>
              <a:lnSpc>
                <a:spcPct val="150000"/>
              </a:lnSpc>
            </a:pPr>
            <a:endParaRPr lang="zh-CN" altLang="en-US" sz="2400" dirty="0"/>
          </a:p>
          <a:p>
            <a:pPr>
              <a:lnSpc>
                <a:spcPct val="150000"/>
              </a:lnSpc>
            </a:pPr>
            <a:endParaRPr lang="zh-CN" altLang="en-US" sz="2400" dirty="0"/>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4443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7EF7B7E6-01C5-4C50-97FA-B74467BBE006}"/>
              </a:ext>
            </a:extLst>
          </p:cNvPr>
          <p:cNvSpPr>
            <a:spLocks noGrp="1" noChangeArrowheads="1"/>
          </p:cNvSpPr>
          <p:nvPr>
            <p:ph type="body" idx="1"/>
          </p:nvPr>
        </p:nvSpPr>
        <p:spPr>
          <a:xfrm>
            <a:off x="701994" y="1322326"/>
            <a:ext cx="10413046" cy="4897437"/>
          </a:xfrm>
        </p:spPr>
        <p:txBody>
          <a:bodyPr/>
          <a:lstStyle/>
          <a:p>
            <a:pPr marL="457189" lvl="1" indent="0">
              <a:lnSpc>
                <a:spcPct val="100000"/>
              </a:lnSpc>
              <a:buNone/>
            </a:pPr>
            <a:r>
              <a:rPr lang="en-US" altLang="zh-CN" b="1" dirty="0">
                <a:latin typeface="+mn-ea"/>
              </a:rPr>
              <a:t>1. </a:t>
            </a:r>
            <a:r>
              <a:rPr lang="zh-CN" altLang="en-US" b="1" dirty="0">
                <a:latin typeface="+mn-ea"/>
              </a:rPr>
              <a:t>建立明确的软件质量目标和优先级</a:t>
            </a:r>
          </a:p>
          <a:p>
            <a:pPr marL="457189" lvl="1" indent="0">
              <a:lnSpc>
                <a:spcPct val="100000"/>
              </a:lnSpc>
              <a:buNone/>
            </a:pPr>
            <a:r>
              <a:rPr lang="zh-CN" altLang="en-US" dirty="0">
                <a:latin typeface="+mn-ea"/>
              </a:rPr>
              <a:t>	一个可维护的程序应是可理解的、可靠的、可测试的、可修改的、可移植的、效率高的、可使用的。</a:t>
            </a:r>
          </a:p>
          <a:p>
            <a:pPr marL="457189" lvl="1" indent="0">
              <a:lnSpc>
                <a:spcPct val="100000"/>
              </a:lnSpc>
              <a:buNone/>
            </a:pPr>
            <a:r>
              <a:rPr lang="zh-CN" altLang="en-US" dirty="0">
                <a:latin typeface="+mn-ea"/>
              </a:rPr>
              <a:t>	尽管可维护性要求每</a:t>
            </a:r>
            <a:r>
              <a:rPr lang="en-US" altLang="zh-CN" dirty="0">
                <a:latin typeface="+mn-ea"/>
              </a:rPr>
              <a:t>—</a:t>
            </a:r>
            <a:r>
              <a:rPr lang="zh-CN" altLang="en-US" dirty="0">
                <a:latin typeface="+mn-ea"/>
              </a:rPr>
              <a:t>种质量特性都要得到满足，但它们的相对重要性应随程序的用途及计算环境的不同而不同。所以当对程序的质量特性，在提出目标的同时还必须规定它们的优先级。</a:t>
            </a:r>
            <a:endParaRPr lang="zh-CN" altLang="en-US" b="1" dirty="0">
              <a:latin typeface="+mn-ea"/>
            </a:endParaRPr>
          </a:p>
          <a:p>
            <a:pPr marL="457189" lvl="1" indent="0">
              <a:lnSpc>
                <a:spcPct val="100000"/>
              </a:lnSpc>
              <a:buNone/>
            </a:pPr>
            <a:endParaRPr lang="en-US" altLang="zh-CN" b="1" dirty="0">
              <a:latin typeface="+mn-ea"/>
            </a:endParaRPr>
          </a:p>
          <a:p>
            <a:pPr marL="457189" lvl="1" indent="0">
              <a:lnSpc>
                <a:spcPct val="100000"/>
              </a:lnSpc>
              <a:buNone/>
            </a:pPr>
            <a:r>
              <a:rPr lang="en-US" altLang="zh-CN" b="1" dirty="0">
                <a:latin typeface="+mn-ea"/>
              </a:rPr>
              <a:t>2. </a:t>
            </a:r>
            <a:r>
              <a:rPr lang="zh-CN" altLang="en-US" b="1" dirty="0">
                <a:latin typeface="+mn-ea"/>
              </a:rPr>
              <a:t>使用提高软件质量的技术和工具</a:t>
            </a:r>
          </a:p>
          <a:p>
            <a:pPr marL="457189" lvl="1" indent="0">
              <a:lnSpc>
                <a:spcPct val="100000"/>
              </a:lnSpc>
              <a:buNone/>
            </a:pPr>
            <a:r>
              <a:rPr lang="en-US" altLang="zh-CN" dirty="0">
                <a:latin typeface="+mn-ea"/>
              </a:rPr>
              <a:t>(1) </a:t>
            </a:r>
            <a:r>
              <a:rPr lang="zh-CN" altLang="en-US" dirty="0">
                <a:latin typeface="+mn-ea"/>
              </a:rPr>
              <a:t>模块化和结构化程序设计</a:t>
            </a:r>
          </a:p>
          <a:p>
            <a:pPr marL="457189" lvl="1" indent="0">
              <a:lnSpc>
                <a:spcPct val="100000"/>
              </a:lnSpc>
              <a:buNone/>
            </a:pPr>
            <a:r>
              <a:rPr lang="en-US" altLang="zh-CN" dirty="0">
                <a:latin typeface="+mn-ea"/>
              </a:rPr>
              <a:t>(2) </a:t>
            </a:r>
            <a:r>
              <a:rPr lang="zh-CN" altLang="en-US" dirty="0">
                <a:latin typeface="+mn-ea"/>
              </a:rPr>
              <a:t>使用结构化程序设计技术，提高现有系统的可维护性</a:t>
            </a:r>
            <a:endParaRPr lang="zh-CN" altLang="en-US" b="1" dirty="0">
              <a:latin typeface="+mn-ea"/>
            </a:endParaRPr>
          </a:p>
          <a:p>
            <a:pPr lvl="1">
              <a:lnSpc>
                <a:spcPct val="100000"/>
              </a:lnSpc>
            </a:pPr>
            <a:endParaRPr lang="en-US" altLang="zh-CN" dirty="0">
              <a:latin typeface="+mn-ea"/>
            </a:endParaRPr>
          </a:p>
        </p:txBody>
      </p:sp>
      <p:grpSp>
        <p:nvGrpSpPr>
          <p:cNvPr id="4" name="组合 3">
            <a:extLst>
              <a:ext uri="{FF2B5EF4-FFF2-40B4-BE49-F238E27FC236}">
                <a16:creationId xmlns:a16="http://schemas.microsoft.com/office/drawing/2014/main" id="{70243C21-6362-42B9-89C6-A043DB6CB4E2}"/>
              </a:ext>
            </a:extLst>
          </p:cNvPr>
          <p:cNvGrpSpPr/>
          <p:nvPr/>
        </p:nvGrpSpPr>
        <p:grpSpPr bwMode="auto">
          <a:xfrm>
            <a:off x="0" y="619125"/>
            <a:ext cx="4338320" cy="493714"/>
            <a:chOff x="0" y="0"/>
            <a:chExt cx="3370216" cy="493479"/>
          </a:xfrm>
        </p:grpSpPr>
        <p:grpSp>
          <p:nvGrpSpPr>
            <p:cNvPr id="5" name="组合 37">
              <a:extLst>
                <a:ext uri="{FF2B5EF4-FFF2-40B4-BE49-F238E27FC236}">
                  <a16:creationId xmlns:a16="http://schemas.microsoft.com/office/drawing/2014/main" id="{00D544F8-789B-407C-ABE0-F7429FC0DB7C}"/>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216AB4B8-A113-469D-B86F-CA820729F730}"/>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D681BE0C-7D1B-49EB-8F95-6B2E066F75B6}"/>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C002EE4D-ED6F-407A-80EF-ABF3497F6687}"/>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提高可维护性的方法</a:t>
              </a:r>
              <a:endParaRPr lang="zh-CN" altLang="en-US" sz="2400" b="1" dirty="0"/>
            </a:p>
          </p:txBody>
        </p:sp>
      </p:grpSp>
      <p:pic>
        <p:nvPicPr>
          <p:cNvPr id="11" name="图片 21">
            <a:extLst>
              <a:ext uri="{FF2B5EF4-FFF2-40B4-BE49-F238E27FC236}">
                <a16:creationId xmlns:a16="http://schemas.microsoft.com/office/drawing/2014/main" id="{E24AB82C-3CE3-45FA-A55C-482473EC83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3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928AB2BB-36F9-4A55-8DE4-F3772D13104A}"/>
              </a:ext>
            </a:extLst>
          </p:cNvPr>
          <p:cNvSpPr>
            <a:spLocks noGrp="1" noChangeArrowheads="1"/>
          </p:cNvSpPr>
          <p:nvPr>
            <p:ph type="body" idx="1"/>
          </p:nvPr>
        </p:nvSpPr>
        <p:spPr>
          <a:xfrm>
            <a:off x="246146" y="1329056"/>
            <a:ext cx="11699708" cy="5040313"/>
          </a:xfrm>
        </p:spPr>
        <p:txBody>
          <a:bodyPr/>
          <a:lstStyle/>
          <a:p>
            <a:pPr marL="457189" lvl="1" indent="0">
              <a:lnSpc>
                <a:spcPct val="150000"/>
              </a:lnSpc>
              <a:buNone/>
            </a:pPr>
            <a:r>
              <a:rPr lang="en-US" altLang="zh-CN" b="1" dirty="0">
                <a:latin typeface="宋体" panose="02010600030101010101" pitchFamily="2" charset="-122"/>
                <a:ea typeface="宋体" panose="02010600030101010101" pitchFamily="2" charset="-122"/>
              </a:rPr>
              <a:t>3. </a:t>
            </a:r>
            <a:r>
              <a:rPr lang="zh-CN" altLang="en-US" b="1" dirty="0">
                <a:latin typeface="宋体" panose="02010600030101010101" pitchFamily="2" charset="-122"/>
                <a:ea typeface="宋体" panose="02010600030101010101" pitchFamily="2" charset="-122"/>
              </a:rPr>
              <a:t>进行明确的质量保证审查</a:t>
            </a:r>
          </a:p>
          <a:p>
            <a:pPr marL="457189" lvl="1" indent="0">
              <a:lnSpc>
                <a:spcPct val="150000"/>
              </a:lnSpc>
              <a:buNone/>
            </a:pPr>
            <a:r>
              <a:rPr lang="en-US" altLang="zh-CN" b="1" dirty="0">
                <a:latin typeface="宋体" panose="02010600030101010101" pitchFamily="2" charset="-122"/>
                <a:ea typeface="宋体" panose="02010600030101010101" pitchFamily="2" charset="-122"/>
              </a:rPr>
              <a:t>4. </a:t>
            </a:r>
            <a:r>
              <a:rPr lang="zh-CN" altLang="en-US" b="1" dirty="0">
                <a:latin typeface="宋体" panose="02010600030101010101" pitchFamily="2" charset="-122"/>
                <a:ea typeface="宋体" panose="02010600030101010101" pitchFamily="2" charset="-122"/>
              </a:rPr>
              <a:t>验收检查</a:t>
            </a:r>
          </a:p>
          <a:p>
            <a:pPr marL="457189" lvl="1" indent="0">
              <a:lnSpc>
                <a:spcPct val="150000"/>
              </a:lnSpc>
              <a:buNone/>
            </a:pPr>
            <a:r>
              <a:rPr lang="zh-CN" altLang="en-US" dirty="0">
                <a:latin typeface="宋体" panose="02010600030101010101" pitchFamily="2" charset="-122"/>
                <a:ea typeface="宋体" panose="02010600030101010101" pitchFamily="2" charset="-122"/>
              </a:rPr>
              <a:t>验收检查是一个特殊的检查点的检查，是交付使用前的最后一次检查，是软件投入运行之前保证可维护性的最后机会。</a:t>
            </a:r>
          </a:p>
          <a:p>
            <a:pPr marL="457189" lvl="1" indent="0">
              <a:lnSpc>
                <a:spcPct val="150000"/>
              </a:lnSpc>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需求和规范标准：需求应当以可测试的术语进行书写，排列优先次序和定义；</a:t>
            </a:r>
          </a:p>
          <a:p>
            <a:pPr marL="457189" lvl="1" indent="0">
              <a:lnSpc>
                <a:spcPct val="150000"/>
              </a:lnSpc>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设计标准：程序应设计成分层的模块结构，每个模块应完成唯一的功能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源代码标准尽可能使用最高级的程序设计语言，且只使用语言的标准版本</a:t>
            </a:r>
          </a:p>
          <a:p>
            <a:pPr marL="457189" lvl="1" indent="0">
              <a:lnSpc>
                <a:spcPct val="150000"/>
              </a:lnSpc>
              <a:buNone/>
            </a:pPr>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文档标准：文档中应说明程序的输入／输出</a:t>
            </a:r>
            <a:endParaRPr lang="zh-CN" altLang="en-US" b="1" dirty="0">
              <a:latin typeface="宋体" panose="02010600030101010101" pitchFamily="2" charset="-122"/>
              <a:ea typeface="宋体" panose="02010600030101010101" pitchFamily="2" charset="-122"/>
            </a:endParaRPr>
          </a:p>
          <a:p>
            <a:pPr marL="457189" lvl="1" indent="0">
              <a:buNone/>
            </a:pPr>
            <a:endParaRPr lang="en-US" altLang="zh-CN" dirty="0">
              <a:latin typeface="宋体" panose="02010600030101010101" pitchFamily="2" charset="-122"/>
              <a:ea typeface="宋体" panose="02010600030101010101" pitchFamily="2" charset="-122"/>
            </a:endParaRPr>
          </a:p>
        </p:txBody>
      </p:sp>
      <p:grpSp>
        <p:nvGrpSpPr>
          <p:cNvPr id="4" name="组合 3">
            <a:extLst>
              <a:ext uri="{FF2B5EF4-FFF2-40B4-BE49-F238E27FC236}">
                <a16:creationId xmlns:a16="http://schemas.microsoft.com/office/drawing/2014/main" id="{DDFE4EB7-F929-4007-983E-621EAFA19A2F}"/>
              </a:ext>
            </a:extLst>
          </p:cNvPr>
          <p:cNvGrpSpPr/>
          <p:nvPr/>
        </p:nvGrpSpPr>
        <p:grpSpPr bwMode="auto">
          <a:xfrm>
            <a:off x="0" y="619125"/>
            <a:ext cx="4338320" cy="493714"/>
            <a:chOff x="0" y="0"/>
            <a:chExt cx="3370216" cy="493479"/>
          </a:xfrm>
        </p:grpSpPr>
        <p:grpSp>
          <p:nvGrpSpPr>
            <p:cNvPr id="5" name="组合 37">
              <a:extLst>
                <a:ext uri="{FF2B5EF4-FFF2-40B4-BE49-F238E27FC236}">
                  <a16:creationId xmlns:a16="http://schemas.microsoft.com/office/drawing/2014/main" id="{814B80D2-F828-41F6-B4DC-9E595DA9020B}"/>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10AF7A9F-D851-4B06-A488-05031B7DD6EC}"/>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1698C805-38D8-4599-B5EF-71547886269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7DF9F4C3-C8F5-45D6-A470-1542055565BC}"/>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提高可维护性的方法</a:t>
              </a:r>
              <a:endParaRPr lang="zh-CN" altLang="en-US" sz="2400" b="1" dirty="0"/>
            </a:p>
          </p:txBody>
        </p:sp>
      </p:grpSp>
      <p:pic>
        <p:nvPicPr>
          <p:cNvPr id="11" name="图片 21">
            <a:extLst>
              <a:ext uri="{FF2B5EF4-FFF2-40B4-BE49-F238E27FC236}">
                <a16:creationId xmlns:a16="http://schemas.microsoft.com/office/drawing/2014/main" id="{EA1A9CF6-1F7F-4A81-9847-706887C55A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8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5E4557-EFF0-4139-BE55-9A4224AF22E8}"/>
              </a:ext>
            </a:extLst>
          </p:cNvPr>
          <p:cNvSpPr>
            <a:spLocks noGrp="1" noChangeArrowheads="1"/>
          </p:cNvSpPr>
          <p:nvPr>
            <p:ph type="body" idx="1"/>
          </p:nvPr>
        </p:nvSpPr>
        <p:spPr>
          <a:xfrm>
            <a:off x="492292" y="1641476"/>
            <a:ext cx="11313628" cy="5616575"/>
          </a:xfrm>
        </p:spPr>
        <p:txBody>
          <a:bodyPr/>
          <a:lstStyle/>
          <a:p>
            <a:pPr marL="457189" lvl="1" indent="0">
              <a:buNone/>
            </a:pPr>
            <a:r>
              <a:rPr lang="en-US" altLang="zh-CN" dirty="0">
                <a:latin typeface="宋体" panose="02010600030101010101" pitchFamily="2" charset="-122"/>
                <a:ea typeface="宋体" panose="02010600030101010101" pitchFamily="2" charset="-122"/>
              </a:rPr>
              <a:t>5. </a:t>
            </a:r>
            <a:r>
              <a:rPr lang="zh-CN" altLang="en-US" dirty="0">
                <a:latin typeface="宋体" panose="02010600030101010101" pitchFamily="2" charset="-122"/>
                <a:ea typeface="宋体" panose="02010600030101010101" pitchFamily="2" charset="-122"/>
              </a:rPr>
              <a:t>周期性地维护审查</a:t>
            </a:r>
          </a:p>
          <a:p>
            <a:pPr marL="457189" lvl="1" indent="0">
              <a:buNone/>
            </a:pPr>
            <a:r>
              <a:rPr lang="en-US" altLang="zh-CN" dirty="0">
                <a:latin typeface="宋体" panose="02010600030101010101" pitchFamily="2" charset="-122"/>
                <a:ea typeface="宋体" panose="02010600030101010101" pitchFamily="2" charset="-122"/>
              </a:rPr>
              <a:t>6. </a:t>
            </a:r>
            <a:r>
              <a:rPr lang="zh-CN" altLang="en-US" dirty="0">
                <a:latin typeface="宋体" panose="02010600030101010101" pitchFamily="2" charset="-122"/>
                <a:ea typeface="宋体" panose="02010600030101010101" pitchFamily="2" charset="-122"/>
              </a:rPr>
              <a:t>选择可维护的程序设计语言</a:t>
            </a:r>
          </a:p>
          <a:p>
            <a:pPr marL="457189" lvl="1" indent="0">
              <a:buNone/>
            </a:pPr>
            <a:r>
              <a:rPr lang="en-US" altLang="zh-CN" dirty="0">
                <a:latin typeface="宋体" panose="02010600030101010101" pitchFamily="2" charset="-122"/>
                <a:ea typeface="宋体" panose="02010600030101010101" pitchFamily="2" charset="-122"/>
              </a:rPr>
              <a:t>7. </a:t>
            </a:r>
            <a:r>
              <a:rPr lang="zh-CN" altLang="en-US" dirty="0">
                <a:latin typeface="宋体" panose="02010600030101010101" pitchFamily="2" charset="-122"/>
                <a:ea typeface="宋体" panose="02010600030101010101" pitchFamily="2" charset="-122"/>
              </a:rPr>
              <a:t>健全程序的文档</a:t>
            </a:r>
          </a:p>
          <a:p>
            <a:pPr marL="457189" lvl="1" indent="0">
              <a:buNone/>
            </a:pPr>
            <a:r>
              <a:rPr lang="zh-CN" altLang="en-US" dirty="0">
                <a:latin typeface="宋体" panose="02010600030101010101" pitchFamily="2" charset="-122"/>
                <a:ea typeface="宋体" panose="02010600030101010101" pitchFamily="2" charset="-122"/>
              </a:rPr>
              <a:t>好的文档是建立可维护性的基本条件，它的作用和意义有三点：</a:t>
            </a:r>
          </a:p>
          <a:p>
            <a:pPr marL="457189" lvl="1" indent="0">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文档好的程序比没有文档的程序容易操作，因为它增加了程序的可读性和可使用性。但不正确的文档比根本没有文档要坏得多。</a:t>
            </a:r>
          </a:p>
          <a:p>
            <a:pPr marL="457189" lvl="1" indent="0">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好的文档意味着简洁、风格一致且易于更新。</a:t>
            </a:r>
          </a:p>
          <a:p>
            <a:pPr marL="457189" lvl="1" indent="0">
              <a:buNone/>
            </a:pP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程序应当成为其自身的文档，也就是说，在程序中应插入注释，以提高程序的可理解性，并缩进、空行等明显的视觉组织来突出程序的控制结构。如果程序越长越复杂，则它对文档的需要就越迫切。</a:t>
            </a:r>
          </a:p>
          <a:p>
            <a:pPr lvl="1"/>
            <a:endParaRPr lang="en-US" altLang="zh-CN" dirty="0">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7DC185E-A755-4BB2-BA1C-62A1BB54C25E}"/>
              </a:ext>
            </a:extLst>
          </p:cNvPr>
          <p:cNvGrpSpPr/>
          <p:nvPr/>
        </p:nvGrpSpPr>
        <p:grpSpPr bwMode="auto">
          <a:xfrm>
            <a:off x="0" y="619125"/>
            <a:ext cx="4338320" cy="493714"/>
            <a:chOff x="0" y="0"/>
            <a:chExt cx="3370216" cy="493479"/>
          </a:xfrm>
        </p:grpSpPr>
        <p:grpSp>
          <p:nvGrpSpPr>
            <p:cNvPr id="5" name="组合 37">
              <a:extLst>
                <a:ext uri="{FF2B5EF4-FFF2-40B4-BE49-F238E27FC236}">
                  <a16:creationId xmlns:a16="http://schemas.microsoft.com/office/drawing/2014/main" id="{53B0BCF2-3473-47F2-A133-41E6E7597E6A}"/>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7DD45E0B-7ED6-4EEC-81BB-49F56D117206}"/>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B0DC00D5-9E83-4EBC-97B2-E9EE0D6B0828}"/>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F2843E7B-32E8-42E3-8FF7-B402C8FFEC12}"/>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提高可维护性的方法</a:t>
              </a:r>
              <a:endParaRPr lang="zh-CN" altLang="en-US" sz="2400" b="1" dirty="0"/>
            </a:p>
          </p:txBody>
        </p:sp>
      </p:grpSp>
      <p:pic>
        <p:nvPicPr>
          <p:cNvPr id="11" name="图片 21">
            <a:extLst>
              <a:ext uri="{FF2B5EF4-FFF2-40B4-BE49-F238E27FC236}">
                <a16:creationId xmlns:a16="http://schemas.microsoft.com/office/drawing/2014/main" id="{B1C0CCBC-79B9-45F4-B851-079A9EA38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96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5E4557-EFF0-4139-BE55-9A4224AF22E8}"/>
              </a:ext>
            </a:extLst>
          </p:cNvPr>
          <p:cNvSpPr>
            <a:spLocks noGrp="1" noChangeArrowheads="1"/>
          </p:cNvSpPr>
          <p:nvPr>
            <p:ph type="body" idx="1"/>
          </p:nvPr>
        </p:nvSpPr>
        <p:spPr>
          <a:xfrm>
            <a:off x="2503033" y="513716"/>
            <a:ext cx="6768720" cy="578168"/>
          </a:xfrm>
        </p:spPr>
        <p:txBody>
          <a:bodyPr/>
          <a:lstStyle/>
          <a:p>
            <a:pPr marL="457189" lvl="1" indent="0">
              <a:buNone/>
            </a:pPr>
            <a:r>
              <a:rPr lang="zh-CN" altLang="en-US" dirty="0">
                <a:latin typeface="宋体" panose="02010600030101010101" pitchFamily="2" charset="-122"/>
                <a:ea typeface="宋体" panose="02010600030101010101" pitchFamily="2" charset="-122"/>
              </a:rPr>
              <a:t>文档是影响软件可维护性的决定因素。</a:t>
            </a:r>
            <a:endParaRPr lang="en-US" altLang="zh-CN" dirty="0">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7DC185E-A755-4BB2-BA1C-62A1BB54C25E}"/>
              </a:ext>
            </a:extLst>
          </p:cNvPr>
          <p:cNvGrpSpPr/>
          <p:nvPr/>
        </p:nvGrpSpPr>
        <p:grpSpPr bwMode="auto">
          <a:xfrm>
            <a:off x="0" y="619125"/>
            <a:ext cx="2072640" cy="493714"/>
            <a:chOff x="0" y="0"/>
            <a:chExt cx="3370216" cy="493479"/>
          </a:xfrm>
        </p:grpSpPr>
        <p:grpSp>
          <p:nvGrpSpPr>
            <p:cNvPr id="5" name="组合 37">
              <a:extLst>
                <a:ext uri="{FF2B5EF4-FFF2-40B4-BE49-F238E27FC236}">
                  <a16:creationId xmlns:a16="http://schemas.microsoft.com/office/drawing/2014/main" id="{53B0BCF2-3473-47F2-A133-41E6E7597E6A}"/>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7DD45E0B-7ED6-4EEC-81BB-49F56D117206}"/>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B0DC00D5-9E83-4EBC-97B2-E9EE0D6B0828}"/>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F2843E7B-32E8-42E3-8FF7-B402C8FFEC12}"/>
                </a:ext>
              </a:extLst>
            </p:cNvPr>
            <p:cNvSpPr>
              <a:spLocks noChangeArrowheads="1"/>
            </p:cNvSpPr>
            <p:nvPr/>
          </p:nvSpPr>
          <p:spPr bwMode="auto">
            <a:xfrm>
              <a:off x="699840" y="11089"/>
              <a:ext cx="2670376"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文档</a:t>
              </a:r>
              <a:endParaRPr lang="zh-CN" altLang="en-US" sz="2400" b="1" dirty="0"/>
            </a:p>
          </p:txBody>
        </p:sp>
      </p:grpSp>
      <p:pic>
        <p:nvPicPr>
          <p:cNvPr id="2" name="图片 1">
            <a:extLst>
              <a:ext uri="{FF2B5EF4-FFF2-40B4-BE49-F238E27FC236}">
                <a16:creationId xmlns:a16="http://schemas.microsoft.com/office/drawing/2014/main" id="{DAE02120-766A-4D38-8477-68FC14C4983D}"/>
              </a:ext>
            </a:extLst>
          </p:cNvPr>
          <p:cNvPicPr>
            <a:picLocks noChangeAspect="1"/>
          </p:cNvPicPr>
          <p:nvPr/>
        </p:nvPicPr>
        <p:blipFill>
          <a:blip r:embed="rId3"/>
          <a:stretch>
            <a:fillRect/>
          </a:stretch>
        </p:blipFill>
        <p:spPr>
          <a:xfrm>
            <a:off x="2503033" y="985202"/>
            <a:ext cx="7362825" cy="5172075"/>
          </a:xfrm>
          <a:prstGeom prst="rect">
            <a:avLst/>
          </a:prstGeom>
        </p:spPr>
      </p:pic>
      <p:pic>
        <p:nvPicPr>
          <p:cNvPr id="9" name="图片 21">
            <a:extLst>
              <a:ext uri="{FF2B5EF4-FFF2-40B4-BE49-F238E27FC236}">
                <a16:creationId xmlns:a16="http://schemas.microsoft.com/office/drawing/2014/main" id="{4AD92846-1CAE-4CFE-877C-BEB6C3807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59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2"/>
          <p:cNvSpPr>
            <a:spLocks noGrp="1" noChangeArrowheads="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783" indent="-228594">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2971" indent="-228594">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160" indent="-228594">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349" indent="-228594">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537"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726"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8914"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103"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1641A4B-D15C-4115-AE7B-9E800125DA6E}" type="datetime1">
              <a:rPr lang="zh-CN" altLang="en-US" sz="1200">
                <a:solidFill>
                  <a:srgbClr val="898989"/>
                </a:solidFill>
                <a:latin typeface="Arial" panose="020B0604020202020204" pitchFamily="34" charset="0"/>
              </a:rPr>
              <a:t>2017/12/20</a:t>
            </a:fld>
            <a:endParaRPr lang="zh-CN" altLang="en-US" sz="1200">
              <a:solidFill>
                <a:srgbClr val="898989"/>
              </a:solidFill>
              <a:latin typeface="Arial" panose="020B0604020202020204" pitchFamily="34" charset="0"/>
            </a:endParaRPr>
          </a:p>
        </p:txBody>
      </p:sp>
      <p:sp>
        <p:nvSpPr>
          <p:cNvPr id="4099" name="矩形 6">
            <a:hlinkClick r:id="rId2"/>
          </p:cNvPr>
          <p:cNvSpPr>
            <a:spLocks noChangeArrowheads="1"/>
          </p:cNvSpPr>
          <p:nvPr/>
        </p:nvSpPr>
        <p:spPr bwMode="auto">
          <a:xfrm>
            <a:off x="1" y="2362835"/>
            <a:ext cx="3698875" cy="1568451"/>
          </a:xfrm>
          <a:prstGeom prst="rect">
            <a:avLst/>
          </a:prstGeom>
          <a:solidFill>
            <a:srgbClr val="E74C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000">
              <a:solidFill>
                <a:srgbClr val="FFFFFF"/>
              </a:solidFill>
              <a:latin typeface="宋体" panose="02010600030101010101" pitchFamily="2" charset="-122"/>
              <a:sym typeface="宋体" panose="02010600030101010101" pitchFamily="2" charset="-122"/>
            </a:endParaRPr>
          </a:p>
        </p:txBody>
      </p:sp>
      <p:grpSp>
        <p:nvGrpSpPr>
          <p:cNvPr id="4100" name="组合 1"/>
          <p:cNvGrpSpPr/>
          <p:nvPr/>
        </p:nvGrpSpPr>
        <p:grpSpPr bwMode="auto">
          <a:xfrm>
            <a:off x="801689" y="2478725"/>
            <a:ext cx="1989137" cy="1188863"/>
            <a:chOff x="0" y="0"/>
            <a:chExt cx="1604534" cy="1081605"/>
          </a:xfrm>
        </p:grpSpPr>
        <p:sp>
          <p:nvSpPr>
            <p:cNvPr id="4117" name="文本框 7">
              <a:hlinkClick r:id="rId2"/>
            </p:cNvPr>
            <p:cNvSpPr>
              <a:spLocks noChangeArrowheads="1"/>
            </p:cNvSpPr>
            <p:nvPr/>
          </p:nvSpPr>
          <p:spPr bwMode="auto">
            <a:xfrm>
              <a:off x="0" y="0"/>
              <a:ext cx="1604534" cy="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a:solidFill>
                    <a:srgbClr val="FFFFFF"/>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4118" name="文本框 8">
              <a:hlinkClick r:id="rId2"/>
            </p:cNvPr>
            <p:cNvSpPr>
              <a:spLocks noChangeArrowheads="1"/>
            </p:cNvSpPr>
            <p:nvPr/>
          </p:nvSpPr>
          <p:spPr bwMode="auto">
            <a:xfrm>
              <a:off x="71372" y="759594"/>
              <a:ext cx="1492149" cy="32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1700" b="1">
                  <a:solidFill>
                    <a:srgbClr val="FFFFFF"/>
                  </a:solidFill>
                  <a:latin typeface="方正中等线简体" pitchFamily="1" charset="-122"/>
                  <a:ea typeface="方正中等线简体" pitchFamily="1" charset="-122"/>
                  <a:sym typeface="Arial" panose="020B0604020202020204" pitchFamily="34" charset="0"/>
                </a:rPr>
                <a:t>CONTENTS</a:t>
              </a:r>
              <a:endParaRPr lang="zh-CN" altLang="en-US" sz="1700" b="1">
                <a:solidFill>
                  <a:srgbClr val="FFFFFF"/>
                </a:solidFill>
                <a:latin typeface="方正中等线简体" pitchFamily="1" charset="-122"/>
                <a:ea typeface="方正中等线简体" pitchFamily="1" charset="-122"/>
                <a:sym typeface="Arial" panose="020B0604020202020204" pitchFamily="34" charset="0"/>
              </a:endParaRPr>
            </a:p>
          </p:txBody>
        </p:sp>
      </p:grpSp>
      <p:grpSp>
        <p:nvGrpSpPr>
          <p:cNvPr id="4101" name="组合 14"/>
          <p:cNvGrpSpPr/>
          <p:nvPr/>
        </p:nvGrpSpPr>
        <p:grpSpPr bwMode="auto">
          <a:xfrm>
            <a:off x="4892677" y="2945451"/>
            <a:ext cx="4342767" cy="284693"/>
            <a:chOff x="0" y="0"/>
            <a:chExt cx="3504203" cy="258072"/>
          </a:xfrm>
        </p:grpSpPr>
        <p:sp>
          <p:nvSpPr>
            <p:cNvPr id="9" name="椭圆 15"/>
            <p:cNvSpPr>
              <a:spLocks noChangeArrowheads="1"/>
            </p:cNvSpPr>
            <p:nvPr/>
          </p:nvSpPr>
          <p:spPr bwMode="auto">
            <a:xfrm>
              <a:off x="0" y="53244"/>
              <a:ext cx="125534" cy="125198"/>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0" name="文本框 17">
              <a:hlinkClick r:id="rId2"/>
            </p:cNvPr>
            <p:cNvSpPr>
              <a:spLocks noChangeArrowheads="1"/>
            </p:cNvSpPr>
            <p:nvPr/>
          </p:nvSpPr>
          <p:spPr bwMode="auto">
            <a:xfrm>
              <a:off x="234417" y="0"/>
              <a:ext cx="3269786" cy="25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软件维护的过程</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2" name="组合 18"/>
          <p:cNvGrpSpPr/>
          <p:nvPr/>
        </p:nvGrpSpPr>
        <p:grpSpPr bwMode="auto">
          <a:xfrm>
            <a:off x="4892678" y="3694751"/>
            <a:ext cx="3600451" cy="284693"/>
            <a:chOff x="0" y="0"/>
            <a:chExt cx="2905875" cy="259997"/>
          </a:xfrm>
        </p:grpSpPr>
        <p:sp>
          <p:nvSpPr>
            <p:cNvPr id="12" name="椭圆 19"/>
            <p:cNvSpPr>
              <a:spLocks noChangeArrowheads="1"/>
            </p:cNvSpPr>
            <p:nvPr/>
          </p:nvSpPr>
          <p:spPr bwMode="auto">
            <a:xfrm>
              <a:off x="0" y="52192"/>
              <a:ext cx="125562" cy="126131"/>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3" name="文本框 21">
              <a:hlinkClick r:id="rId2"/>
            </p:cNvPr>
            <p:cNvSpPr>
              <a:spLocks noChangeArrowheads="1"/>
            </p:cNvSpPr>
            <p:nvPr/>
          </p:nvSpPr>
          <p:spPr bwMode="auto">
            <a:xfrm>
              <a:off x="234468" y="0"/>
              <a:ext cx="2671407" cy="25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可维护性</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3" name="组合 22"/>
          <p:cNvGrpSpPr/>
          <p:nvPr/>
        </p:nvGrpSpPr>
        <p:grpSpPr bwMode="auto">
          <a:xfrm>
            <a:off x="4892675" y="4391663"/>
            <a:ext cx="3926204" cy="284693"/>
            <a:chOff x="0" y="0"/>
            <a:chExt cx="3167935" cy="257263"/>
          </a:xfrm>
        </p:grpSpPr>
        <p:sp>
          <p:nvSpPr>
            <p:cNvPr id="15" name="椭圆 23"/>
            <p:cNvSpPr>
              <a:spLocks noChangeArrowheads="1"/>
            </p:cNvSpPr>
            <p:nvPr/>
          </p:nvSpPr>
          <p:spPr bwMode="auto">
            <a:xfrm>
              <a:off x="0" y="53079"/>
              <a:ext cx="125529" cy="124806"/>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6" name="文本框 25">
              <a:hlinkClick r:id="rId2"/>
            </p:cNvPr>
            <p:cNvSpPr>
              <a:spLocks noChangeArrowheads="1"/>
            </p:cNvSpPr>
            <p:nvPr/>
          </p:nvSpPr>
          <p:spPr bwMode="auto">
            <a:xfrm>
              <a:off x="234406" y="0"/>
              <a:ext cx="2933529" cy="2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软件再工程</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4" name="组合 13"/>
          <p:cNvGrpSpPr/>
          <p:nvPr/>
        </p:nvGrpSpPr>
        <p:grpSpPr bwMode="auto">
          <a:xfrm>
            <a:off x="4892678" y="2156462"/>
            <a:ext cx="2671763" cy="284693"/>
            <a:chOff x="0" y="0"/>
            <a:chExt cx="2155861" cy="259511"/>
          </a:xfrm>
        </p:grpSpPr>
        <p:sp>
          <p:nvSpPr>
            <p:cNvPr id="18" name="椭圆 9"/>
            <p:cNvSpPr>
              <a:spLocks noChangeArrowheads="1"/>
            </p:cNvSpPr>
            <p:nvPr/>
          </p:nvSpPr>
          <p:spPr bwMode="auto">
            <a:xfrm>
              <a:off x="0" y="52095"/>
              <a:ext cx="125534" cy="125897"/>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9" name="文本框 11">
              <a:hlinkClick r:id="rId2"/>
            </p:cNvPr>
            <p:cNvSpPr>
              <a:spLocks noChangeArrowheads="1"/>
            </p:cNvSpPr>
            <p:nvPr/>
          </p:nvSpPr>
          <p:spPr bwMode="auto">
            <a:xfrm>
              <a:off x="234417" y="0"/>
              <a:ext cx="1921444" cy="2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软件维护</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105"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170" y="378672"/>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任意多边形 28"/>
          <p:cNvSpPr>
            <a:spLocks noChangeArrowheads="1"/>
          </p:cNvSpPr>
          <p:nvPr/>
        </p:nvSpPr>
        <p:spPr bwMode="auto">
          <a:xfrm>
            <a:off x="1" y="-31751"/>
            <a:ext cx="12204700" cy="781051"/>
          </a:xfrm>
          <a:custGeom>
            <a:avLst/>
            <a:gdLst>
              <a:gd name="T0" fmla="*/ 0 w 12204032"/>
              <a:gd name="T1" fmla="*/ 0 h 780346"/>
              <a:gd name="T2" fmla="*/ 242885 w 12204032"/>
              <a:gd name="T3" fmla="*/ 0 h 780346"/>
              <a:gd name="T4" fmla="*/ 619205 w 12204032"/>
              <a:gd name="T5" fmla="*/ 0 h 780346"/>
              <a:gd name="T6" fmla="*/ 4327516 w 12204032"/>
              <a:gd name="T7" fmla="*/ 0 h 780346"/>
              <a:gd name="T8" fmla="*/ 12204700 w 12204032"/>
              <a:gd name="T9" fmla="*/ 0 h 780346"/>
              <a:gd name="T10" fmla="*/ 12204700 w 12204032"/>
              <a:gd name="T11" fmla="*/ 781050 h 780346"/>
              <a:gd name="T12" fmla="*/ 9743266 w 12204032"/>
              <a:gd name="T13" fmla="*/ 781050 h 780346"/>
              <a:gd name="T14" fmla="*/ 5989999 w 12204032"/>
              <a:gd name="T15" fmla="*/ 781050 h 780346"/>
              <a:gd name="T16" fmla="*/ 4855514 w 12204032"/>
              <a:gd name="T17" fmla="*/ 781050 h 780346"/>
              <a:gd name="T18" fmla="*/ 4327516 w 12204032"/>
              <a:gd name="T19" fmla="*/ 781050 h 780346"/>
              <a:gd name="T20" fmla="*/ 1905367 w 12204032"/>
              <a:gd name="T21" fmla="*/ 781050 h 780346"/>
              <a:gd name="T22" fmla="*/ 1902128 w 12204032"/>
              <a:gd name="T23" fmla="*/ 759817 h 780346"/>
              <a:gd name="T24" fmla="*/ 1338124 w 12204032"/>
              <a:gd name="T25" fmla="*/ 299750 h 780346"/>
              <a:gd name="T26" fmla="*/ 774120 w 12204032"/>
              <a:gd name="T27" fmla="*/ 759817 h 780346"/>
              <a:gd name="T28" fmla="*/ 770881 w 12204032"/>
              <a:gd name="T29" fmla="*/ 781050 h 780346"/>
              <a:gd name="T30" fmla="*/ 619205 w 12204032"/>
              <a:gd name="T31" fmla="*/ 781050 h 780346"/>
              <a:gd name="T32" fmla="*/ 242885 w 12204032"/>
              <a:gd name="T33" fmla="*/ 781050 h 780346"/>
              <a:gd name="T34" fmla="*/ 0 w 12204032"/>
              <a:gd name="T35" fmla="*/ 781050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lnTo>
                  <a:pt x="0" y="0"/>
                </a:lnTo>
                <a:close/>
              </a:path>
            </a:pathLst>
          </a:cu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5E4557-EFF0-4139-BE55-9A4224AF22E8}"/>
              </a:ext>
            </a:extLst>
          </p:cNvPr>
          <p:cNvSpPr>
            <a:spLocks noGrp="1" noChangeArrowheads="1"/>
          </p:cNvSpPr>
          <p:nvPr>
            <p:ph type="body" idx="1"/>
          </p:nvPr>
        </p:nvSpPr>
        <p:spPr>
          <a:xfrm>
            <a:off x="664072" y="1621156"/>
            <a:ext cx="10379848" cy="3987164"/>
          </a:xfrm>
        </p:spPr>
        <p:txBody>
          <a:bodyPr/>
          <a:lstStyle/>
          <a:p>
            <a:pPr lvl="1">
              <a:lnSpc>
                <a:spcPct val="150000"/>
              </a:lnSpc>
            </a:pPr>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开发文档：这类文档在软件项目开发过程中，体现了软件开发人员前一阶段工作的成果，同时又是后一阶段工作的依据。具有着里程碑的作用，同时也利于维护人员的维护工作。</a:t>
            </a:r>
          </a:p>
          <a:p>
            <a:pPr lvl="1">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管理文档：这类文档在软件项目开发过程中，由软件开发人员制定的需提交管理部门的一些工作计划、工作方案和工作报告。通过阅读这些文档，管理人员能够了解软件项目开发活动安排、进度、资源使用等情况。</a:t>
            </a:r>
          </a:p>
          <a:p>
            <a:pPr lvl="1">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用户文档：这类文档是软件开发人员为使用该软件的用户提供的有关本产品使用、操作的资料。</a:t>
            </a:r>
            <a:endParaRPr lang="en-US" altLang="zh-CN" sz="2000" dirty="0">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7DC185E-A755-4BB2-BA1C-62A1BB54C25E}"/>
              </a:ext>
            </a:extLst>
          </p:cNvPr>
          <p:cNvGrpSpPr/>
          <p:nvPr/>
        </p:nvGrpSpPr>
        <p:grpSpPr bwMode="auto">
          <a:xfrm>
            <a:off x="0" y="619125"/>
            <a:ext cx="2072640" cy="493714"/>
            <a:chOff x="0" y="0"/>
            <a:chExt cx="3370216" cy="493479"/>
          </a:xfrm>
        </p:grpSpPr>
        <p:grpSp>
          <p:nvGrpSpPr>
            <p:cNvPr id="5" name="组合 37">
              <a:extLst>
                <a:ext uri="{FF2B5EF4-FFF2-40B4-BE49-F238E27FC236}">
                  <a16:creationId xmlns:a16="http://schemas.microsoft.com/office/drawing/2014/main" id="{53B0BCF2-3473-47F2-A133-41E6E7597E6A}"/>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7DD45E0B-7ED6-4EEC-81BB-49F56D117206}"/>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B0DC00D5-9E83-4EBC-97B2-E9EE0D6B0828}"/>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F2843E7B-32E8-42E3-8FF7-B402C8FFEC12}"/>
                </a:ext>
              </a:extLst>
            </p:cNvPr>
            <p:cNvSpPr>
              <a:spLocks noChangeArrowheads="1"/>
            </p:cNvSpPr>
            <p:nvPr/>
          </p:nvSpPr>
          <p:spPr bwMode="auto">
            <a:xfrm>
              <a:off x="699840" y="11089"/>
              <a:ext cx="2670376"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文档</a:t>
              </a:r>
              <a:endParaRPr lang="zh-CN" altLang="en-US" sz="2400" b="1" dirty="0"/>
            </a:p>
          </p:txBody>
        </p:sp>
      </p:grpSp>
      <p:pic>
        <p:nvPicPr>
          <p:cNvPr id="9" name="图片 21">
            <a:extLst>
              <a:ext uri="{FF2B5EF4-FFF2-40B4-BE49-F238E27FC236}">
                <a16:creationId xmlns:a16="http://schemas.microsoft.com/office/drawing/2014/main" id="{62D4838B-99BE-4CD4-A556-7BC0309DA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3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260096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软件再工程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026160" y="1577422"/>
            <a:ext cx="9973210" cy="3970318"/>
          </a:xfrm>
          <a:prstGeom prst="rect">
            <a:avLst/>
          </a:prstGeom>
        </p:spPr>
        <p:txBody>
          <a:bodyPr wrap="square">
            <a:spAutoFit/>
          </a:bodyPr>
          <a:lstStyle/>
          <a:p>
            <a:pPr>
              <a:lnSpc>
                <a:spcPct val="150000"/>
              </a:lnSpc>
            </a:pPr>
            <a:r>
              <a:rPr lang="zh-CN" altLang="en-US" sz="2400" dirty="0"/>
              <a:t>       当我们需要更新的软件，它保持目前的市场，而不会影响其功能，它被称为软件再工程。这是一个全面的过程，软件设计变更和程序重新写入。</a:t>
            </a:r>
            <a:endParaRPr lang="en-US" altLang="zh-CN" sz="2400" dirty="0"/>
          </a:p>
          <a:p>
            <a:pPr>
              <a:lnSpc>
                <a:spcPct val="150000"/>
              </a:lnSpc>
            </a:pPr>
            <a:r>
              <a:rPr lang="zh-CN" altLang="en-US" sz="2400" dirty="0"/>
              <a:t>传统的软件跟不上调整与市场上现有的最新技术。作为硬件已经过时，软件更新成为一个头疼的问题。即使软件衰老随着时间的推移，它的功能没有。</a:t>
            </a:r>
            <a:endParaRPr lang="en-US" altLang="zh-CN" sz="2400" dirty="0"/>
          </a:p>
          <a:p>
            <a:pPr>
              <a:lnSpc>
                <a:spcPct val="150000"/>
              </a:lnSpc>
            </a:pPr>
            <a:r>
              <a:rPr lang="zh-CN" altLang="en-US" sz="2400" dirty="0"/>
              <a:t>       </a:t>
            </a:r>
            <a:r>
              <a:rPr lang="zh-CN" altLang="en-US" sz="2400" dirty="0">
                <a:solidFill>
                  <a:srgbClr val="E74C2E"/>
                </a:solidFill>
              </a:rPr>
              <a:t>软件再工程</a:t>
            </a:r>
            <a:r>
              <a:rPr lang="zh-CN" altLang="en-US" sz="2400" dirty="0"/>
              <a:t>是现代化改造的一种形式，它通过引入现代技术和实践，提高了遗留系统的能力或可维护性。</a:t>
            </a:r>
          </a:p>
        </p:txBody>
      </p:sp>
    </p:spTree>
    <p:extLst>
      <p:ext uri="{BB962C8B-B14F-4D97-AF65-F5344CB8AC3E}">
        <p14:creationId xmlns:p14="http://schemas.microsoft.com/office/powerpoint/2010/main" val="38259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260096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软件再工程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ED19153D-41E6-48B5-9A7F-8878B2D36B0A}"/>
              </a:ext>
            </a:extLst>
          </p:cNvPr>
          <p:cNvPicPr>
            <a:picLocks noChangeAspect="1"/>
          </p:cNvPicPr>
          <p:nvPr/>
        </p:nvPicPr>
        <p:blipFill>
          <a:blip r:embed="rId3"/>
          <a:stretch>
            <a:fillRect/>
          </a:stretch>
        </p:blipFill>
        <p:spPr>
          <a:xfrm>
            <a:off x="2078388" y="685562"/>
            <a:ext cx="8035224" cy="5486876"/>
          </a:xfrm>
          <a:prstGeom prst="rect">
            <a:avLst/>
          </a:prstGeom>
        </p:spPr>
      </p:pic>
    </p:spTree>
    <p:extLst>
      <p:ext uri="{BB962C8B-B14F-4D97-AF65-F5344CB8AC3E}">
        <p14:creationId xmlns:p14="http://schemas.microsoft.com/office/powerpoint/2010/main" val="41787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72872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123633" y="32034"/>
              <a:ext cx="2887349"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主要的再工程技术</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2">
            <a:extLst>
              <a:ext uri="{FF2B5EF4-FFF2-40B4-BE49-F238E27FC236}">
                <a16:creationId xmlns:a16="http://schemas.microsoft.com/office/drawing/2014/main" id="{505F9799-0319-432B-AACA-D5827EA6FA20}"/>
              </a:ext>
            </a:extLst>
          </p:cNvPr>
          <p:cNvGraphicFramePr>
            <a:graphicFrameLocks noChangeAspect="1"/>
          </p:cNvGraphicFramePr>
          <p:nvPr>
            <p:extLst>
              <p:ext uri="{D42A27DB-BD31-4B8C-83A1-F6EECF244321}">
                <p14:modId xmlns:p14="http://schemas.microsoft.com/office/powerpoint/2010/main" val="2339747337"/>
              </p:ext>
            </p:extLst>
          </p:nvPr>
        </p:nvGraphicFramePr>
        <p:xfrm>
          <a:off x="2509043" y="1225554"/>
          <a:ext cx="7173913" cy="5495925"/>
        </p:xfrm>
        <a:graphic>
          <a:graphicData uri="http://schemas.openxmlformats.org/presentationml/2006/ole">
            <mc:AlternateContent xmlns:mc="http://schemas.openxmlformats.org/markup-compatibility/2006">
              <mc:Choice xmlns:v="urn:schemas-microsoft-com:vml" Requires="v">
                <p:oleObj spid="_x0000_s2053" name="文档" r:id="rId4" imgW="7214760" imgH="5711040" progId="Word.Document.8">
                  <p:embed/>
                </p:oleObj>
              </mc:Choice>
              <mc:Fallback>
                <p:oleObj name="文档" r:id="rId4" imgW="7214760" imgH="5711040" progId="Word.Document.8">
                  <p:embed/>
                  <p:pic>
                    <p:nvPicPr>
                      <p:cNvPr id="3039234" name="Object 2">
                        <a:extLst>
                          <a:ext uri="{FF2B5EF4-FFF2-40B4-BE49-F238E27FC236}">
                            <a16:creationId xmlns:a16="http://schemas.microsoft.com/office/drawing/2014/main" id="{515536F3-09BC-4276-9D2C-BAAF1EF856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043" y="1225554"/>
                        <a:ext cx="7173913" cy="549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8830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1.</a:t>
              </a:r>
              <a:r>
                <a:rPr lang="zh-CN" altLang="en-US" sz="2400" b="1" dirty="0">
                  <a:solidFill>
                    <a:schemeClr val="bg1"/>
                  </a:solidFill>
                  <a:latin typeface="微软雅黑" panose="020B0503020204020204" pitchFamily="34" charset="-122"/>
                  <a:ea typeface="微软雅黑" panose="020B0503020204020204" pitchFamily="34" charset="-122"/>
                </a:rPr>
                <a:t>库存目录分析</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838200" y="1303102"/>
            <a:ext cx="9973210" cy="4708981"/>
          </a:xfrm>
          <a:prstGeom prst="rect">
            <a:avLst/>
          </a:prstGeom>
        </p:spPr>
        <p:txBody>
          <a:bodyPr wrap="square">
            <a:spAutoFit/>
          </a:bodyPr>
          <a:lstStyle/>
          <a:p>
            <a:pPr>
              <a:lnSpc>
                <a:spcPct val="150000"/>
              </a:lnSpc>
            </a:pPr>
            <a:r>
              <a:rPr lang="zh-CN" altLang="en-US" sz="1600" dirty="0"/>
              <a:t> </a:t>
            </a:r>
            <a:r>
              <a:rPr lang="zh-CN" altLang="en-US" sz="2000" dirty="0"/>
              <a:t>      每个软件组织都应该保存其拥有的所有应用系统的库存目录。该目录包含关于每个应用系统的基本信息（例如应用系统的名字，最初构建它的日期，已做过的实质性修改字数，过去</a:t>
            </a:r>
            <a:r>
              <a:rPr lang="en-US" altLang="zh-CN" sz="2000" dirty="0"/>
              <a:t>18</a:t>
            </a:r>
            <a:r>
              <a:rPr lang="zh-CN" altLang="en-US" sz="2000" dirty="0"/>
              <a:t>个月报告的错误，用户数量，安装它的机器数量，它的复杂程度，文档质量，整体可维护性等级，预期寿命，在未来</a:t>
            </a:r>
            <a:r>
              <a:rPr lang="en-US" altLang="zh-CN" sz="2000" dirty="0"/>
              <a:t>36</a:t>
            </a:r>
            <a:r>
              <a:rPr lang="zh-CN" altLang="en-US" sz="2000" dirty="0"/>
              <a:t>个月内的预期修改次数，业务重要程度等</a:t>
            </a:r>
            <a:r>
              <a:rPr lang="en-US" altLang="zh-CN" sz="2000" dirty="0"/>
              <a:t>)</a:t>
            </a:r>
            <a:r>
              <a:rPr lang="zh-CN" altLang="en-US" sz="2000" dirty="0"/>
              <a:t>。</a:t>
            </a:r>
          </a:p>
          <a:p>
            <a:pPr>
              <a:lnSpc>
                <a:spcPct val="150000"/>
              </a:lnSpc>
            </a:pPr>
            <a:r>
              <a:rPr lang="zh-CN" altLang="en-US" sz="2000" dirty="0"/>
              <a:t>       目前仅能对有限种类的应用系统执行逆向工程或再工程，代价又十分高昂。因此，对库中每个程序都做逆向工程或再工程是不现实的。下述</a:t>
            </a:r>
            <a:r>
              <a:rPr lang="en-US" altLang="zh-CN" sz="2000" dirty="0"/>
              <a:t>3</a:t>
            </a:r>
            <a:r>
              <a:rPr lang="zh-CN" altLang="en-US" sz="2000" dirty="0"/>
              <a:t>类程序有可能成为预防性维护的对象。</a:t>
            </a:r>
          </a:p>
          <a:p>
            <a:pPr>
              <a:lnSpc>
                <a:spcPct val="150000"/>
              </a:lnSpc>
            </a:pPr>
            <a:r>
              <a:rPr lang="en-US" altLang="zh-CN" sz="2000" dirty="0"/>
              <a:t>       (1) </a:t>
            </a:r>
            <a:r>
              <a:rPr lang="zh-CN" altLang="en-US" sz="2000" dirty="0"/>
              <a:t>预定将使用多年的程序。</a:t>
            </a:r>
          </a:p>
          <a:p>
            <a:pPr>
              <a:lnSpc>
                <a:spcPct val="150000"/>
              </a:lnSpc>
            </a:pPr>
            <a:r>
              <a:rPr lang="en-US" altLang="zh-CN" sz="2000" dirty="0"/>
              <a:t>       (2) </a:t>
            </a:r>
            <a:r>
              <a:rPr lang="zh-CN" altLang="en-US" sz="2000" dirty="0"/>
              <a:t>当前正在成功地使用着的程序。</a:t>
            </a:r>
          </a:p>
          <a:p>
            <a:pPr>
              <a:lnSpc>
                <a:spcPct val="150000"/>
              </a:lnSpc>
            </a:pPr>
            <a:r>
              <a:rPr lang="en-US" altLang="zh-CN" sz="2000" dirty="0"/>
              <a:t>       (3) </a:t>
            </a:r>
            <a:r>
              <a:rPr lang="zh-CN" altLang="en-US" sz="2000" dirty="0"/>
              <a:t>在最近的将来可能要做重大修改或增强的程序。</a:t>
            </a:r>
            <a:endParaRPr lang="en-US" altLang="zh-CN" sz="2000" dirty="0"/>
          </a:p>
        </p:txBody>
      </p:sp>
    </p:spTree>
    <p:extLst>
      <p:ext uri="{BB962C8B-B14F-4D97-AF65-F5344CB8AC3E}">
        <p14:creationId xmlns:p14="http://schemas.microsoft.com/office/powerpoint/2010/main" val="51606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2.</a:t>
              </a:r>
              <a:r>
                <a:rPr lang="zh-CN" altLang="en-US" sz="2400" b="1" dirty="0">
                  <a:solidFill>
                    <a:schemeClr val="bg1"/>
                  </a:solidFill>
                  <a:latin typeface="微软雅黑" panose="020B0503020204020204" pitchFamily="34" charset="-122"/>
                  <a:ea typeface="微软雅黑" panose="020B0503020204020204" pitchFamily="34" charset="-122"/>
                </a:rPr>
                <a:t>文档重构</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838200" y="1305341"/>
            <a:ext cx="10530840" cy="4247317"/>
          </a:xfrm>
          <a:prstGeom prst="rect">
            <a:avLst/>
          </a:prstGeom>
        </p:spPr>
        <p:txBody>
          <a:bodyPr wrap="square">
            <a:spAutoFit/>
          </a:bodyPr>
          <a:lstStyle/>
          <a:p>
            <a:pPr>
              <a:lnSpc>
                <a:spcPct val="150000"/>
              </a:lnSpc>
            </a:pPr>
            <a:r>
              <a:rPr lang="zh-CN" altLang="en-US" sz="2000" dirty="0"/>
              <a:t>       老程序固有的特点是缺乏文档。具体情况不同</a:t>
            </a:r>
            <a:r>
              <a:rPr lang="en-US" altLang="zh-CN" sz="2000" dirty="0"/>
              <a:t>,</a:t>
            </a:r>
            <a:r>
              <a:rPr lang="zh-CN" altLang="en-US" sz="2000" dirty="0"/>
              <a:t>处理这个问题的方法也不同。</a:t>
            </a:r>
          </a:p>
          <a:p>
            <a:pPr>
              <a:lnSpc>
                <a:spcPct val="150000"/>
              </a:lnSpc>
            </a:pPr>
            <a:r>
              <a:rPr lang="en-US" altLang="zh-CN" sz="2000" dirty="0"/>
              <a:t>       (1) </a:t>
            </a:r>
            <a:r>
              <a:rPr lang="zh-CN" altLang="en-US" sz="2000" dirty="0"/>
              <a:t>建立文档非常耗费时间</a:t>
            </a:r>
            <a:r>
              <a:rPr lang="en-US" altLang="zh-CN" sz="2000" dirty="0"/>
              <a:t>,</a:t>
            </a:r>
            <a:r>
              <a:rPr lang="zh-CN" altLang="en-US" sz="2000" dirty="0"/>
              <a:t>不可能为数百个程序都重新建立文档。如果一个程序是相对稳定的</a:t>
            </a:r>
            <a:r>
              <a:rPr lang="en-US" altLang="zh-CN" sz="2000" dirty="0"/>
              <a:t>,</a:t>
            </a:r>
            <a:r>
              <a:rPr lang="zh-CN" altLang="en-US" sz="2000" dirty="0"/>
              <a:t>正在走向其有用生命的终点</a:t>
            </a:r>
            <a:r>
              <a:rPr lang="en-US" altLang="zh-CN" sz="2000" dirty="0"/>
              <a:t>,</a:t>
            </a:r>
            <a:r>
              <a:rPr lang="zh-CN" altLang="en-US" sz="2000" dirty="0"/>
              <a:t>而且可能不会再经历什么变化，那么，让它保持现状是一个明智的选择。</a:t>
            </a:r>
          </a:p>
          <a:p>
            <a:pPr>
              <a:lnSpc>
                <a:spcPct val="150000"/>
              </a:lnSpc>
            </a:pPr>
            <a:r>
              <a:rPr lang="en-US" altLang="zh-CN" sz="2000" dirty="0"/>
              <a:t>       (2) </a:t>
            </a:r>
            <a:r>
              <a:rPr lang="zh-CN" altLang="en-US" sz="2000" dirty="0"/>
              <a:t>为了便于今后的维护，必须更新文档，但是由于资源有限，应采用“使用时建文档”的方法，也就是说，不是一下子把某应用系统的文档全部都重建起来，而是只针对系统中当前正在修改的那些部分建立完整文档。随着时间流逝，将得到一组有用的和相关的文档。</a:t>
            </a:r>
          </a:p>
          <a:p>
            <a:pPr>
              <a:lnSpc>
                <a:spcPct val="150000"/>
              </a:lnSpc>
            </a:pPr>
            <a:r>
              <a:rPr lang="en-US" altLang="zh-CN" sz="2000" dirty="0"/>
              <a:t>       (3) </a:t>
            </a:r>
            <a:r>
              <a:rPr lang="zh-CN" altLang="en-US" sz="2000" dirty="0"/>
              <a:t>如果某应用系统是完成业务工作的关键，而且必须重构全部文档，则仍然应该设法把文档工作减少到必需的最小量。</a:t>
            </a:r>
          </a:p>
        </p:txBody>
      </p:sp>
    </p:spTree>
    <p:extLst>
      <p:ext uri="{BB962C8B-B14F-4D97-AF65-F5344CB8AC3E}">
        <p14:creationId xmlns:p14="http://schemas.microsoft.com/office/powerpoint/2010/main" val="37947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逆向工程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158457" y="1819761"/>
            <a:ext cx="9638665" cy="364715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200" dirty="0"/>
              <a:t>软件逆向工程是设计恢复的过程。</a:t>
            </a:r>
          </a:p>
          <a:p>
            <a:pPr marL="342900" indent="-342900">
              <a:lnSpc>
                <a:spcPct val="150000"/>
              </a:lnSpc>
              <a:buFont typeface="Arial" panose="020B0604020202020204" pitchFamily="34" charset="0"/>
              <a:buChar char="•"/>
            </a:pPr>
            <a:r>
              <a:rPr lang="zh-CN" altLang="en-US" sz="2200" dirty="0"/>
              <a:t>逆向工程的抽象层次和产生的设计信息是原来设计的赝品。</a:t>
            </a:r>
          </a:p>
          <a:p>
            <a:pPr marL="342900" indent="-342900">
              <a:lnSpc>
                <a:spcPct val="150000"/>
              </a:lnSpc>
              <a:buFont typeface="Arial" panose="020B0604020202020204" pitchFamily="34" charset="0"/>
              <a:buChar char="•"/>
            </a:pPr>
            <a:r>
              <a:rPr lang="zh-CN" altLang="en-US" sz="2200" dirty="0"/>
              <a:t>逆向工程过程应当能够导出过程性设计的表示</a:t>
            </a:r>
            <a:r>
              <a:rPr lang="en-US" altLang="zh-CN" sz="2200" dirty="0"/>
              <a:t>(</a:t>
            </a:r>
            <a:r>
              <a:rPr lang="zh-CN" altLang="en-US" sz="2200" dirty="0"/>
              <a:t>最低层抽象</a:t>
            </a:r>
            <a:r>
              <a:rPr lang="en-US" altLang="zh-CN" sz="2200" dirty="0"/>
              <a:t>)</a:t>
            </a:r>
            <a:r>
              <a:rPr lang="zh-CN" altLang="en-US" sz="2200" dirty="0"/>
              <a:t>、程序和数据结构信息</a:t>
            </a:r>
            <a:r>
              <a:rPr lang="en-US" altLang="zh-CN" sz="2200" dirty="0"/>
              <a:t>(</a:t>
            </a:r>
            <a:r>
              <a:rPr lang="zh-CN" altLang="en-US" sz="2200" dirty="0"/>
              <a:t>低层抽象</a:t>
            </a:r>
            <a:r>
              <a:rPr lang="en-US" altLang="zh-CN" sz="2200" dirty="0"/>
              <a:t>)</a:t>
            </a:r>
            <a:r>
              <a:rPr lang="zh-CN" altLang="en-US" sz="2200" dirty="0"/>
              <a:t>、数据和控制流模型</a:t>
            </a:r>
            <a:r>
              <a:rPr lang="en-US" altLang="zh-CN" sz="2200" dirty="0"/>
              <a:t>(</a:t>
            </a:r>
            <a:r>
              <a:rPr lang="zh-CN" altLang="en-US" sz="2200" dirty="0"/>
              <a:t>中层抽象</a:t>
            </a:r>
            <a:r>
              <a:rPr lang="en-US" altLang="zh-CN" sz="2200" dirty="0"/>
              <a:t>)</a:t>
            </a:r>
            <a:r>
              <a:rPr lang="zh-CN" altLang="en-US" sz="2200" dirty="0"/>
              <a:t>和实体关系模型</a:t>
            </a:r>
            <a:r>
              <a:rPr lang="en-US" altLang="zh-CN" sz="2200" dirty="0"/>
              <a:t>(</a:t>
            </a:r>
            <a:r>
              <a:rPr lang="zh-CN" altLang="en-US" sz="2200" dirty="0"/>
              <a:t>高层抽象</a:t>
            </a:r>
            <a:r>
              <a:rPr lang="en-US" altLang="zh-CN" sz="2200" dirty="0"/>
              <a:t>)</a:t>
            </a:r>
            <a:r>
              <a:rPr lang="zh-CN" altLang="en-US" sz="2200" dirty="0"/>
              <a:t>。</a:t>
            </a:r>
          </a:p>
          <a:p>
            <a:pPr marL="342900" indent="-342900">
              <a:lnSpc>
                <a:spcPct val="150000"/>
              </a:lnSpc>
              <a:buFont typeface="Arial" panose="020B0604020202020204" pitchFamily="34" charset="0"/>
              <a:buChar char="•"/>
            </a:pPr>
            <a:r>
              <a:rPr lang="zh-CN" altLang="en-US" sz="2200" dirty="0"/>
              <a:t>随着抽象层次的增加，可以给软件工程师提供更多的信息，使得理解程序更容易。</a:t>
            </a:r>
          </a:p>
        </p:txBody>
      </p:sp>
    </p:spTree>
    <p:extLst>
      <p:ext uri="{BB962C8B-B14F-4D97-AF65-F5344CB8AC3E}">
        <p14:creationId xmlns:p14="http://schemas.microsoft.com/office/powerpoint/2010/main" val="58368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逆向工程过程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41">
            <a:extLst>
              <a:ext uri="{FF2B5EF4-FFF2-40B4-BE49-F238E27FC236}">
                <a16:creationId xmlns:a16="http://schemas.microsoft.com/office/drawing/2014/main" id="{F4658322-9572-41E2-B6CA-B887BBACC018}"/>
              </a:ext>
            </a:extLst>
          </p:cNvPr>
          <p:cNvGrpSpPr>
            <a:grpSpLocks/>
          </p:cNvGrpSpPr>
          <p:nvPr/>
        </p:nvGrpSpPr>
        <p:grpSpPr bwMode="auto">
          <a:xfrm>
            <a:off x="2358708" y="1227076"/>
            <a:ext cx="7286625" cy="4992687"/>
            <a:chOff x="577" y="355"/>
            <a:chExt cx="4590" cy="3145"/>
          </a:xfrm>
        </p:grpSpPr>
        <p:sp>
          <p:nvSpPr>
            <p:cNvPr id="13" name="Line 3">
              <a:extLst>
                <a:ext uri="{FF2B5EF4-FFF2-40B4-BE49-F238E27FC236}">
                  <a16:creationId xmlns:a16="http://schemas.microsoft.com/office/drawing/2014/main" id="{6D20C147-0FE8-4674-9D2B-E81813578410}"/>
                </a:ext>
              </a:extLst>
            </p:cNvPr>
            <p:cNvSpPr>
              <a:spLocks noChangeShapeType="1"/>
            </p:cNvSpPr>
            <p:nvPr/>
          </p:nvSpPr>
          <p:spPr bwMode="auto">
            <a:xfrm flipH="1" flipV="1">
              <a:off x="1135" y="2413"/>
              <a:ext cx="0" cy="236"/>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4">
              <a:extLst>
                <a:ext uri="{FF2B5EF4-FFF2-40B4-BE49-F238E27FC236}">
                  <a16:creationId xmlns:a16="http://schemas.microsoft.com/office/drawing/2014/main" id="{38DB435A-7B55-4EAA-9500-372EAD36C096}"/>
                </a:ext>
              </a:extLst>
            </p:cNvPr>
            <p:cNvSpPr>
              <a:spLocks noChangeShapeType="1"/>
            </p:cNvSpPr>
            <p:nvPr/>
          </p:nvSpPr>
          <p:spPr bwMode="auto">
            <a:xfrm flipV="1">
              <a:off x="1135" y="688"/>
              <a:ext cx="0" cy="237"/>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5">
              <a:extLst>
                <a:ext uri="{FF2B5EF4-FFF2-40B4-BE49-F238E27FC236}">
                  <a16:creationId xmlns:a16="http://schemas.microsoft.com/office/drawing/2014/main" id="{B59AE45E-0555-40C6-9637-0F9908433CCE}"/>
                </a:ext>
              </a:extLst>
            </p:cNvPr>
            <p:cNvSpPr txBox="1">
              <a:spLocks noChangeArrowheads="1"/>
            </p:cNvSpPr>
            <p:nvPr/>
          </p:nvSpPr>
          <p:spPr bwMode="auto">
            <a:xfrm>
              <a:off x="577" y="457"/>
              <a:ext cx="12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非结构化源代码</a:t>
              </a:r>
            </a:p>
          </p:txBody>
        </p:sp>
        <p:sp>
          <p:nvSpPr>
            <p:cNvPr id="16" name="Line 6">
              <a:extLst>
                <a:ext uri="{FF2B5EF4-FFF2-40B4-BE49-F238E27FC236}">
                  <a16:creationId xmlns:a16="http://schemas.microsoft.com/office/drawing/2014/main" id="{164F96A0-45CE-4651-8CDC-A4243E08E62E}"/>
                </a:ext>
              </a:extLst>
            </p:cNvPr>
            <p:cNvSpPr>
              <a:spLocks noChangeShapeType="1"/>
            </p:cNvSpPr>
            <p:nvPr/>
          </p:nvSpPr>
          <p:spPr bwMode="auto">
            <a:xfrm flipV="1">
              <a:off x="1135" y="355"/>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7">
              <a:extLst>
                <a:ext uri="{FF2B5EF4-FFF2-40B4-BE49-F238E27FC236}">
                  <a16:creationId xmlns:a16="http://schemas.microsoft.com/office/drawing/2014/main" id="{1463414B-99E5-472B-9909-D46C823E2AF0}"/>
                </a:ext>
              </a:extLst>
            </p:cNvPr>
            <p:cNvSpPr>
              <a:spLocks noChangeShapeType="1"/>
            </p:cNvSpPr>
            <p:nvPr/>
          </p:nvSpPr>
          <p:spPr bwMode="auto">
            <a:xfrm flipV="1">
              <a:off x="1135" y="1206"/>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8">
              <a:extLst>
                <a:ext uri="{FF2B5EF4-FFF2-40B4-BE49-F238E27FC236}">
                  <a16:creationId xmlns:a16="http://schemas.microsoft.com/office/drawing/2014/main" id="{AB4B5B1C-141F-4660-9963-491666EA593A}"/>
                </a:ext>
              </a:extLst>
            </p:cNvPr>
            <p:cNvSpPr txBox="1">
              <a:spLocks noChangeArrowheads="1"/>
            </p:cNvSpPr>
            <p:nvPr/>
          </p:nvSpPr>
          <p:spPr bwMode="auto">
            <a:xfrm>
              <a:off x="615" y="1314"/>
              <a:ext cx="119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结构化源代码</a:t>
              </a:r>
            </a:p>
          </p:txBody>
        </p:sp>
        <p:sp>
          <p:nvSpPr>
            <p:cNvPr id="19" name="Line 9">
              <a:extLst>
                <a:ext uri="{FF2B5EF4-FFF2-40B4-BE49-F238E27FC236}">
                  <a16:creationId xmlns:a16="http://schemas.microsoft.com/office/drawing/2014/main" id="{E68B9005-641C-43D2-B65F-41E40BF62A8A}"/>
                </a:ext>
              </a:extLst>
            </p:cNvPr>
            <p:cNvSpPr>
              <a:spLocks noChangeShapeType="1"/>
            </p:cNvSpPr>
            <p:nvPr/>
          </p:nvSpPr>
          <p:spPr bwMode="auto">
            <a:xfrm flipV="1">
              <a:off x="1135" y="1537"/>
              <a:ext cx="0" cy="246"/>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
              <a:extLst>
                <a:ext uri="{FF2B5EF4-FFF2-40B4-BE49-F238E27FC236}">
                  <a16:creationId xmlns:a16="http://schemas.microsoft.com/office/drawing/2014/main" id="{A828CB69-A9AD-446D-9B49-C5173DBCAFDB}"/>
                </a:ext>
              </a:extLst>
            </p:cNvPr>
            <p:cNvSpPr>
              <a:spLocks noChangeShapeType="1"/>
            </p:cNvSpPr>
            <p:nvPr/>
          </p:nvSpPr>
          <p:spPr bwMode="auto">
            <a:xfrm flipV="1">
              <a:off x="1135" y="2082"/>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11">
              <a:extLst>
                <a:ext uri="{FF2B5EF4-FFF2-40B4-BE49-F238E27FC236}">
                  <a16:creationId xmlns:a16="http://schemas.microsoft.com/office/drawing/2014/main" id="{8D7F440F-9049-45EC-A833-51DC5B40D802}"/>
                </a:ext>
              </a:extLst>
            </p:cNvPr>
            <p:cNvSpPr txBox="1">
              <a:spLocks noChangeArrowheads="1"/>
            </p:cNvSpPr>
            <p:nvPr/>
          </p:nvSpPr>
          <p:spPr bwMode="auto">
            <a:xfrm>
              <a:off x="591" y="2204"/>
              <a:ext cx="141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初始的规格说明</a:t>
              </a:r>
            </a:p>
          </p:txBody>
        </p:sp>
        <p:sp>
          <p:nvSpPr>
            <p:cNvPr id="22" name="Text Box 12">
              <a:extLst>
                <a:ext uri="{FF2B5EF4-FFF2-40B4-BE49-F238E27FC236}">
                  <a16:creationId xmlns:a16="http://schemas.microsoft.com/office/drawing/2014/main" id="{D7773B61-FF9C-49E0-9D82-E2F6BD5A388D}"/>
                </a:ext>
              </a:extLst>
            </p:cNvPr>
            <p:cNvSpPr txBox="1">
              <a:spLocks noChangeArrowheads="1"/>
            </p:cNvSpPr>
            <p:nvPr/>
          </p:nvSpPr>
          <p:spPr bwMode="auto">
            <a:xfrm>
              <a:off x="591" y="3041"/>
              <a:ext cx="138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最终的规格说明</a:t>
              </a:r>
            </a:p>
          </p:txBody>
        </p:sp>
        <p:sp>
          <p:nvSpPr>
            <p:cNvPr id="23" name="Line 13">
              <a:extLst>
                <a:ext uri="{FF2B5EF4-FFF2-40B4-BE49-F238E27FC236}">
                  <a16:creationId xmlns:a16="http://schemas.microsoft.com/office/drawing/2014/main" id="{8B1B5062-F386-4887-B833-C79B25AC249C}"/>
                </a:ext>
              </a:extLst>
            </p:cNvPr>
            <p:cNvSpPr>
              <a:spLocks noChangeShapeType="1"/>
            </p:cNvSpPr>
            <p:nvPr/>
          </p:nvSpPr>
          <p:spPr bwMode="auto">
            <a:xfrm flipH="1" flipV="1">
              <a:off x="1135" y="3264"/>
              <a:ext cx="0" cy="236"/>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14">
              <a:extLst>
                <a:ext uri="{FF2B5EF4-FFF2-40B4-BE49-F238E27FC236}">
                  <a16:creationId xmlns:a16="http://schemas.microsoft.com/office/drawing/2014/main" id="{0D775EA3-13C5-4789-AC77-53FDDFFB91BA}"/>
                </a:ext>
              </a:extLst>
            </p:cNvPr>
            <p:cNvSpPr>
              <a:spLocks noChangeArrowheads="1"/>
            </p:cNvSpPr>
            <p:nvPr/>
          </p:nvSpPr>
          <p:spPr bwMode="auto">
            <a:xfrm>
              <a:off x="2400" y="1772"/>
              <a:ext cx="913"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理解界面</a:t>
              </a:r>
            </a:p>
          </p:txBody>
        </p:sp>
        <p:sp>
          <p:nvSpPr>
            <p:cNvPr id="25" name="Line 15">
              <a:extLst>
                <a:ext uri="{FF2B5EF4-FFF2-40B4-BE49-F238E27FC236}">
                  <a16:creationId xmlns:a16="http://schemas.microsoft.com/office/drawing/2014/main" id="{F5F0D880-85CD-467B-A428-3F9BA9607CD8}"/>
                </a:ext>
              </a:extLst>
            </p:cNvPr>
            <p:cNvSpPr>
              <a:spLocks noChangeShapeType="1"/>
            </p:cNvSpPr>
            <p:nvPr/>
          </p:nvSpPr>
          <p:spPr bwMode="auto">
            <a:xfrm>
              <a:off x="2864" y="1206"/>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6">
              <a:extLst>
                <a:ext uri="{FF2B5EF4-FFF2-40B4-BE49-F238E27FC236}">
                  <a16:creationId xmlns:a16="http://schemas.microsoft.com/office/drawing/2014/main" id="{95A9628D-F139-4F47-9C40-68CF13B97094}"/>
                </a:ext>
              </a:extLst>
            </p:cNvPr>
            <p:cNvSpPr>
              <a:spLocks noChangeShapeType="1"/>
            </p:cNvSpPr>
            <p:nvPr/>
          </p:nvSpPr>
          <p:spPr bwMode="auto">
            <a:xfrm>
              <a:off x="2864" y="1631"/>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7">
              <a:extLst>
                <a:ext uri="{FF2B5EF4-FFF2-40B4-BE49-F238E27FC236}">
                  <a16:creationId xmlns:a16="http://schemas.microsoft.com/office/drawing/2014/main" id="{32832E7E-43AF-4B11-A327-04E1C70CEFB4}"/>
                </a:ext>
              </a:extLst>
            </p:cNvPr>
            <p:cNvSpPr>
              <a:spLocks noChangeShapeType="1"/>
            </p:cNvSpPr>
            <p:nvPr/>
          </p:nvSpPr>
          <p:spPr bwMode="auto">
            <a:xfrm flipV="1">
              <a:off x="1590" y="1206"/>
              <a:ext cx="1274" cy="62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8">
              <a:extLst>
                <a:ext uri="{FF2B5EF4-FFF2-40B4-BE49-F238E27FC236}">
                  <a16:creationId xmlns:a16="http://schemas.microsoft.com/office/drawing/2014/main" id="{3CB605D2-F219-453B-94C0-C13A1638660E}"/>
                </a:ext>
              </a:extLst>
            </p:cNvPr>
            <p:cNvSpPr>
              <a:spLocks noChangeShapeType="1"/>
            </p:cNvSpPr>
            <p:nvPr/>
          </p:nvSpPr>
          <p:spPr bwMode="auto">
            <a:xfrm>
              <a:off x="2864" y="2057"/>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19">
              <a:extLst>
                <a:ext uri="{FF2B5EF4-FFF2-40B4-BE49-F238E27FC236}">
                  <a16:creationId xmlns:a16="http://schemas.microsoft.com/office/drawing/2014/main" id="{94DF64CB-B7E0-46A9-83B1-0FC75773F3C7}"/>
                </a:ext>
              </a:extLst>
            </p:cNvPr>
            <p:cNvSpPr>
              <a:spLocks noChangeArrowheads="1"/>
            </p:cNvSpPr>
            <p:nvPr/>
          </p:nvSpPr>
          <p:spPr bwMode="auto">
            <a:xfrm>
              <a:off x="2400" y="1344"/>
              <a:ext cx="913"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理解处理</a:t>
              </a:r>
            </a:p>
          </p:txBody>
        </p:sp>
        <p:sp>
          <p:nvSpPr>
            <p:cNvPr id="30" name="Line 20">
              <a:extLst>
                <a:ext uri="{FF2B5EF4-FFF2-40B4-BE49-F238E27FC236}">
                  <a16:creationId xmlns:a16="http://schemas.microsoft.com/office/drawing/2014/main" id="{154E6A8F-922C-4136-8453-EF1DD11A2DAA}"/>
                </a:ext>
              </a:extLst>
            </p:cNvPr>
            <p:cNvSpPr>
              <a:spLocks noChangeShapeType="1"/>
            </p:cNvSpPr>
            <p:nvPr/>
          </p:nvSpPr>
          <p:spPr bwMode="auto">
            <a:xfrm>
              <a:off x="2864" y="2492"/>
              <a:ext cx="0" cy="14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1">
              <a:extLst>
                <a:ext uri="{FF2B5EF4-FFF2-40B4-BE49-F238E27FC236}">
                  <a16:creationId xmlns:a16="http://schemas.microsoft.com/office/drawing/2014/main" id="{B9C2D9B0-6500-4497-9890-1E7D4632B524}"/>
                </a:ext>
              </a:extLst>
            </p:cNvPr>
            <p:cNvSpPr>
              <a:spLocks noChangeShapeType="1"/>
            </p:cNvSpPr>
            <p:nvPr/>
          </p:nvSpPr>
          <p:spPr bwMode="auto">
            <a:xfrm>
              <a:off x="1596" y="2067"/>
              <a:ext cx="1268" cy="55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22">
              <a:extLst>
                <a:ext uri="{FF2B5EF4-FFF2-40B4-BE49-F238E27FC236}">
                  <a16:creationId xmlns:a16="http://schemas.microsoft.com/office/drawing/2014/main" id="{876EC9FB-3113-402C-A4AC-6646398CE307}"/>
                </a:ext>
              </a:extLst>
            </p:cNvPr>
            <p:cNvSpPr>
              <a:spLocks noChangeArrowheads="1"/>
            </p:cNvSpPr>
            <p:nvPr/>
          </p:nvSpPr>
          <p:spPr bwMode="auto">
            <a:xfrm>
              <a:off x="2400" y="2202"/>
              <a:ext cx="913"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理解数据</a:t>
              </a:r>
            </a:p>
          </p:txBody>
        </p:sp>
        <p:sp>
          <p:nvSpPr>
            <p:cNvPr id="33" name="Rectangle 23">
              <a:extLst>
                <a:ext uri="{FF2B5EF4-FFF2-40B4-BE49-F238E27FC236}">
                  <a16:creationId xmlns:a16="http://schemas.microsoft.com/office/drawing/2014/main" id="{1949CCDC-2870-4D9C-B018-CEFFFEF49E75}"/>
                </a:ext>
              </a:extLst>
            </p:cNvPr>
            <p:cNvSpPr>
              <a:spLocks noChangeArrowheads="1"/>
            </p:cNvSpPr>
            <p:nvPr/>
          </p:nvSpPr>
          <p:spPr bwMode="auto">
            <a:xfrm>
              <a:off x="4255" y="1300"/>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分析模式</a:t>
              </a:r>
            </a:p>
          </p:txBody>
        </p:sp>
        <p:sp>
          <p:nvSpPr>
            <p:cNvPr id="34" name="Rectangle 24">
              <a:extLst>
                <a:ext uri="{FF2B5EF4-FFF2-40B4-BE49-F238E27FC236}">
                  <a16:creationId xmlns:a16="http://schemas.microsoft.com/office/drawing/2014/main" id="{88511D3B-57A6-486E-A458-CB4863151E62}"/>
                </a:ext>
              </a:extLst>
            </p:cNvPr>
            <p:cNvSpPr>
              <a:spLocks noChangeArrowheads="1"/>
            </p:cNvSpPr>
            <p:nvPr/>
          </p:nvSpPr>
          <p:spPr bwMode="auto">
            <a:xfrm>
              <a:off x="4255" y="1726"/>
              <a:ext cx="912" cy="283"/>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分析模块</a:t>
              </a:r>
            </a:p>
          </p:txBody>
        </p:sp>
        <p:sp>
          <p:nvSpPr>
            <p:cNvPr id="35" name="Rectangle 25">
              <a:extLst>
                <a:ext uri="{FF2B5EF4-FFF2-40B4-BE49-F238E27FC236}">
                  <a16:creationId xmlns:a16="http://schemas.microsoft.com/office/drawing/2014/main" id="{7414E35A-CEB6-45A5-9C73-D3C34E0F098A}"/>
                </a:ext>
              </a:extLst>
            </p:cNvPr>
            <p:cNvSpPr>
              <a:spLocks noChangeArrowheads="1"/>
            </p:cNvSpPr>
            <p:nvPr/>
          </p:nvSpPr>
          <p:spPr bwMode="auto">
            <a:xfrm>
              <a:off x="4255" y="2151"/>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分析程序</a:t>
              </a:r>
            </a:p>
          </p:txBody>
        </p:sp>
        <p:sp>
          <p:nvSpPr>
            <p:cNvPr id="36" name="Line 26">
              <a:extLst>
                <a:ext uri="{FF2B5EF4-FFF2-40B4-BE49-F238E27FC236}">
                  <a16:creationId xmlns:a16="http://schemas.microsoft.com/office/drawing/2014/main" id="{881909B3-AE70-4F30-9BD4-2D7086EDA5F0}"/>
                </a:ext>
              </a:extLst>
            </p:cNvPr>
            <p:cNvSpPr>
              <a:spLocks noChangeShapeType="1"/>
            </p:cNvSpPr>
            <p:nvPr/>
          </p:nvSpPr>
          <p:spPr bwMode="auto">
            <a:xfrm>
              <a:off x="4689" y="733"/>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7">
              <a:extLst>
                <a:ext uri="{FF2B5EF4-FFF2-40B4-BE49-F238E27FC236}">
                  <a16:creationId xmlns:a16="http://schemas.microsoft.com/office/drawing/2014/main" id="{F421B231-A7A5-469B-8C55-A449846C8CD3}"/>
                </a:ext>
              </a:extLst>
            </p:cNvPr>
            <p:cNvSpPr>
              <a:spLocks noChangeShapeType="1"/>
            </p:cNvSpPr>
            <p:nvPr/>
          </p:nvSpPr>
          <p:spPr bwMode="auto">
            <a:xfrm>
              <a:off x="4689" y="1159"/>
              <a:ext cx="0" cy="14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8">
              <a:extLst>
                <a:ext uri="{FF2B5EF4-FFF2-40B4-BE49-F238E27FC236}">
                  <a16:creationId xmlns:a16="http://schemas.microsoft.com/office/drawing/2014/main" id="{95915F30-9B1B-4956-83F6-7D2A578E4C50}"/>
                </a:ext>
              </a:extLst>
            </p:cNvPr>
            <p:cNvSpPr>
              <a:spLocks noChangeShapeType="1"/>
            </p:cNvSpPr>
            <p:nvPr/>
          </p:nvSpPr>
          <p:spPr bwMode="auto">
            <a:xfrm>
              <a:off x="4689" y="1584"/>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9">
              <a:extLst>
                <a:ext uri="{FF2B5EF4-FFF2-40B4-BE49-F238E27FC236}">
                  <a16:creationId xmlns:a16="http://schemas.microsoft.com/office/drawing/2014/main" id="{25EB4D05-A0EC-4104-8922-F75B233E259D}"/>
                </a:ext>
              </a:extLst>
            </p:cNvPr>
            <p:cNvSpPr>
              <a:spLocks noChangeShapeType="1"/>
            </p:cNvSpPr>
            <p:nvPr/>
          </p:nvSpPr>
          <p:spPr bwMode="auto">
            <a:xfrm>
              <a:off x="4689" y="2009"/>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0">
              <a:extLst>
                <a:ext uri="{FF2B5EF4-FFF2-40B4-BE49-F238E27FC236}">
                  <a16:creationId xmlns:a16="http://schemas.microsoft.com/office/drawing/2014/main" id="{13AECAE0-C9BB-4EE1-BC41-337D44039E0A}"/>
                </a:ext>
              </a:extLst>
            </p:cNvPr>
            <p:cNvSpPr>
              <a:spLocks noChangeShapeType="1"/>
            </p:cNvSpPr>
            <p:nvPr/>
          </p:nvSpPr>
          <p:spPr bwMode="auto">
            <a:xfrm>
              <a:off x="4689" y="2444"/>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1">
              <a:extLst>
                <a:ext uri="{FF2B5EF4-FFF2-40B4-BE49-F238E27FC236}">
                  <a16:creationId xmlns:a16="http://schemas.microsoft.com/office/drawing/2014/main" id="{03E2929D-35F0-4408-B466-7302F95B05FE}"/>
                </a:ext>
              </a:extLst>
            </p:cNvPr>
            <p:cNvSpPr>
              <a:spLocks noChangeShapeType="1"/>
            </p:cNvSpPr>
            <p:nvPr/>
          </p:nvSpPr>
          <p:spPr bwMode="auto">
            <a:xfrm>
              <a:off x="4689" y="2870"/>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2">
              <a:extLst>
                <a:ext uri="{FF2B5EF4-FFF2-40B4-BE49-F238E27FC236}">
                  <a16:creationId xmlns:a16="http://schemas.microsoft.com/office/drawing/2014/main" id="{4F9704F4-1067-43F6-A00E-51754A270B55}"/>
                </a:ext>
              </a:extLst>
            </p:cNvPr>
            <p:cNvSpPr>
              <a:spLocks noChangeShapeType="1"/>
            </p:cNvSpPr>
            <p:nvPr/>
          </p:nvSpPr>
          <p:spPr bwMode="auto">
            <a:xfrm flipV="1">
              <a:off x="3305" y="733"/>
              <a:ext cx="1377" cy="63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Rectangle 33">
              <a:extLst>
                <a:ext uri="{FF2B5EF4-FFF2-40B4-BE49-F238E27FC236}">
                  <a16:creationId xmlns:a16="http://schemas.microsoft.com/office/drawing/2014/main" id="{2BD0CA06-0862-43A0-B983-486E257BA8E9}"/>
                </a:ext>
              </a:extLst>
            </p:cNvPr>
            <p:cNvSpPr>
              <a:spLocks noChangeArrowheads="1"/>
            </p:cNvSpPr>
            <p:nvPr/>
          </p:nvSpPr>
          <p:spPr bwMode="auto">
            <a:xfrm>
              <a:off x="4255" y="875"/>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分析语句</a:t>
              </a:r>
            </a:p>
          </p:txBody>
        </p:sp>
        <p:sp>
          <p:nvSpPr>
            <p:cNvPr id="44" name="Line 34">
              <a:extLst>
                <a:ext uri="{FF2B5EF4-FFF2-40B4-BE49-F238E27FC236}">
                  <a16:creationId xmlns:a16="http://schemas.microsoft.com/office/drawing/2014/main" id="{255DB246-EBEC-4004-86A7-12A0CCE655CF}"/>
                </a:ext>
              </a:extLst>
            </p:cNvPr>
            <p:cNvSpPr>
              <a:spLocks noChangeShapeType="1"/>
            </p:cNvSpPr>
            <p:nvPr/>
          </p:nvSpPr>
          <p:spPr bwMode="auto">
            <a:xfrm>
              <a:off x="3312" y="1615"/>
              <a:ext cx="1377" cy="139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Rectangle 35">
              <a:extLst>
                <a:ext uri="{FF2B5EF4-FFF2-40B4-BE49-F238E27FC236}">
                  <a16:creationId xmlns:a16="http://schemas.microsoft.com/office/drawing/2014/main" id="{CD7BA283-8793-4518-8F4D-F2DBF6D0BD3B}"/>
                </a:ext>
              </a:extLst>
            </p:cNvPr>
            <p:cNvSpPr>
              <a:spLocks noChangeArrowheads="1"/>
            </p:cNvSpPr>
            <p:nvPr/>
          </p:nvSpPr>
          <p:spPr bwMode="auto">
            <a:xfrm>
              <a:off x="4255" y="2586"/>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分析系统</a:t>
              </a:r>
            </a:p>
          </p:txBody>
        </p:sp>
        <p:sp>
          <p:nvSpPr>
            <p:cNvPr id="46" name="Line 36">
              <a:extLst>
                <a:ext uri="{FF2B5EF4-FFF2-40B4-BE49-F238E27FC236}">
                  <a16:creationId xmlns:a16="http://schemas.microsoft.com/office/drawing/2014/main" id="{48FA4E25-6F7F-4F1A-B33D-96ED39ED69E3}"/>
                </a:ext>
              </a:extLst>
            </p:cNvPr>
            <p:cNvSpPr>
              <a:spLocks noChangeShapeType="1"/>
            </p:cNvSpPr>
            <p:nvPr/>
          </p:nvSpPr>
          <p:spPr bwMode="auto">
            <a:xfrm flipV="1">
              <a:off x="1135" y="2933"/>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Rectangle 37">
              <a:extLst>
                <a:ext uri="{FF2B5EF4-FFF2-40B4-BE49-F238E27FC236}">
                  <a16:creationId xmlns:a16="http://schemas.microsoft.com/office/drawing/2014/main" id="{BE4499B1-5546-4FA3-9D18-DA46C7335237}"/>
                </a:ext>
              </a:extLst>
            </p:cNvPr>
            <p:cNvSpPr>
              <a:spLocks noChangeArrowheads="1"/>
            </p:cNvSpPr>
            <p:nvPr/>
          </p:nvSpPr>
          <p:spPr bwMode="auto">
            <a:xfrm>
              <a:off x="650" y="2649"/>
              <a:ext cx="97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求精与简化</a:t>
              </a:r>
            </a:p>
          </p:txBody>
        </p:sp>
        <p:sp>
          <p:nvSpPr>
            <p:cNvPr id="48" name="Rectangle 38">
              <a:extLst>
                <a:ext uri="{FF2B5EF4-FFF2-40B4-BE49-F238E27FC236}">
                  <a16:creationId xmlns:a16="http://schemas.microsoft.com/office/drawing/2014/main" id="{64C3D8D8-76A8-4E46-905C-1A6D45CBADB7}"/>
                </a:ext>
              </a:extLst>
            </p:cNvPr>
            <p:cNvSpPr>
              <a:spLocks noChangeArrowheads="1"/>
            </p:cNvSpPr>
            <p:nvPr/>
          </p:nvSpPr>
          <p:spPr bwMode="auto">
            <a:xfrm>
              <a:off x="692" y="1798"/>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提取抽象</a:t>
              </a:r>
            </a:p>
          </p:txBody>
        </p:sp>
        <p:sp>
          <p:nvSpPr>
            <p:cNvPr id="49" name="Rectangle 39">
              <a:extLst>
                <a:ext uri="{FF2B5EF4-FFF2-40B4-BE49-F238E27FC236}">
                  <a16:creationId xmlns:a16="http://schemas.microsoft.com/office/drawing/2014/main" id="{75D8BE41-DF3E-4FA9-9F3A-2D82778C5032}"/>
                </a:ext>
              </a:extLst>
            </p:cNvPr>
            <p:cNvSpPr>
              <a:spLocks noChangeArrowheads="1"/>
            </p:cNvSpPr>
            <p:nvPr/>
          </p:nvSpPr>
          <p:spPr bwMode="auto">
            <a:xfrm>
              <a:off x="692" y="922"/>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重构代码</a:t>
              </a:r>
            </a:p>
          </p:txBody>
        </p:sp>
      </p:grpSp>
    </p:spTree>
    <p:extLst>
      <p:ext uri="{BB962C8B-B14F-4D97-AF65-F5344CB8AC3E}">
        <p14:creationId xmlns:p14="http://schemas.microsoft.com/office/powerpoint/2010/main" val="82191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484879"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代码重构</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55B2EB23-8406-4A1C-83F1-CEF144BFFFA6}"/>
              </a:ext>
            </a:extLst>
          </p:cNvPr>
          <p:cNvSpPr/>
          <p:nvPr/>
        </p:nvSpPr>
        <p:spPr>
          <a:xfrm>
            <a:off x="828916" y="1305920"/>
            <a:ext cx="5504967" cy="461151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代码转化是软件演化的低层方式，是对软件进行修改，使其易于理解或易于维护。</a:t>
            </a:r>
          </a:p>
          <a:p>
            <a:pPr marL="285750" indent="-285750">
              <a:lnSpc>
                <a:spcPct val="150000"/>
              </a:lnSpc>
              <a:buFont typeface="Arial" panose="020B0604020202020204" pitchFamily="34" charset="0"/>
              <a:buChar char="•"/>
            </a:pPr>
            <a:r>
              <a:rPr lang="zh-CN" altLang="en-US" sz="2000" dirty="0"/>
              <a:t>代码转化包括</a:t>
            </a:r>
          </a:p>
          <a:p>
            <a:pPr>
              <a:lnSpc>
                <a:spcPct val="150000"/>
              </a:lnSpc>
            </a:pPr>
            <a:r>
              <a:rPr lang="en-US" altLang="zh-CN" sz="2000" dirty="0"/>
              <a:t>	</a:t>
            </a:r>
            <a:r>
              <a:rPr lang="zh-CN" altLang="en-US" sz="2000" dirty="0"/>
              <a:t>重新定位目标机</a:t>
            </a:r>
          </a:p>
          <a:p>
            <a:pPr>
              <a:lnSpc>
                <a:spcPct val="150000"/>
              </a:lnSpc>
            </a:pPr>
            <a:r>
              <a:rPr lang="en-US" altLang="zh-CN" sz="2000" dirty="0"/>
              <a:t>	</a:t>
            </a:r>
            <a:r>
              <a:rPr lang="zh-CN" altLang="en-US" sz="2000" dirty="0"/>
              <a:t>源代码翻译</a:t>
            </a:r>
          </a:p>
          <a:p>
            <a:pPr marL="285750" indent="-285750">
              <a:lnSpc>
                <a:spcPct val="150000"/>
              </a:lnSpc>
              <a:buFont typeface="Arial" panose="020B0604020202020204" pitchFamily="34" charset="0"/>
              <a:buChar char="•"/>
            </a:pPr>
            <a:r>
              <a:rPr lang="zh-CN" altLang="en-US" sz="2000" dirty="0"/>
              <a:t>代码转化也称为代码重构，就是要变更源代码的控制结构，如右图所示。</a:t>
            </a:r>
            <a:endParaRPr lang="en-US" altLang="zh-CN" sz="2000" dirty="0"/>
          </a:p>
          <a:p>
            <a:pPr marL="285750" indent="-285750">
              <a:lnSpc>
                <a:spcPct val="150000"/>
              </a:lnSpc>
              <a:buFont typeface="Arial" panose="020B0604020202020204" pitchFamily="34" charset="0"/>
              <a:buChar char="•"/>
            </a:pPr>
            <a:r>
              <a:rPr lang="zh-CN" altLang="en-US" sz="2000" dirty="0"/>
              <a:t>代码转化不会改进遗留代码的结构，甚至经常会导致更加难以维护的代码。</a:t>
            </a:r>
          </a:p>
          <a:p>
            <a:pPr>
              <a:lnSpc>
                <a:spcPct val="150000"/>
              </a:lnSpc>
            </a:pPr>
            <a:endParaRPr lang="zh-CN" altLang="en-US" sz="1600" dirty="0"/>
          </a:p>
        </p:txBody>
      </p:sp>
      <p:pic>
        <p:nvPicPr>
          <p:cNvPr id="3" name="图片 2">
            <a:extLst>
              <a:ext uri="{FF2B5EF4-FFF2-40B4-BE49-F238E27FC236}">
                <a16:creationId xmlns:a16="http://schemas.microsoft.com/office/drawing/2014/main" id="{AAB6A138-7F92-4517-936D-3BDBF1868BD8}"/>
              </a:ext>
            </a:extLst>
          </p:cNvPr>
          <p:cNvPicPr>
            <a:picLocks noChangeAspect="1"/>
          </p:cNvPicPr>
          <p:nvPr/>
        </p:nvPicPr>
        <p:blipFill>
          <a:blip r:embed="rId3"/>
          <a:stretch>
            <a:fillRect/>
          </a:stretch>
        </p:blipFill>
        <p:spPr>
          <a:xfrm>
            <a:off x="4807433" y="2402524"/>
            <a:ext cx="6437934" cy="2682472"/>
          </a:xfrm>
          <a:prstGeom prst="rect">
            <a:avLst/>
          </a:prstGeom>
        </p:spPr>
      </p:pic>
    </p:spTree>
    <p:extLst>
      <p:ext uri="{BB962C8B-B14F-4D97-AF65-F5344CB8AC3E}">
        <p14:creationId xmlns:p14="http://schemas.microsoft.com/office/powerpoint/2010/main" val="59826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484879"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数据重构</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55B2EB23-8406-4A1C-83F1-CEF144BFFFA6}"/>
              </a:ext>
            </a:extLst>
          </p:cNvPr>
          <p:cNvSpPr/>
          <p:nvPr/>
        </p:nvSpPr>
        <p:spPr>
          <a:xfrm>
            <a:off x="732395" y="1997924"/>
            <a:ext cx="4804805" cy="3323987"/>
          </a:xfrm>
          <a:prstGeom prst="rect">
            <a:avLst/>
          </a:prstGeom>
        </p:spPr>
        <p:txBody>
          <a:bodyPr wrap="square">
            <a:spAutoFit/>
          </a:bodyPr>
          <a:lstStyle/>
          <a:p>
            <a:pPr>
              <a:lnSpc>
                <a:spcPct val="150000"/>
              </a:lnSpc>
            </a:pPr>
            <a:r>
              <a:rPr lang="zh-CN" altLang="en-US" sz="2000" dirty="0"/>
              <a:t>       与代码重构不同，数据重构发生在相当低的抽象层次上，它是一种全范围的再工程活动。在大多数情况下，数据重构始于逆向工程，分解当前使用的数据体系结构，必要时定义数据模型，标识数据对象和属性，并从软件质量的角度复查现存的数据结构。</a:t>
            </a:r>
          </a:p>
        </p:txBody>
      </p:sp>
      <p:sp>
        <p:nvSpPr>
          <p:cNvPr id="4" name="矩形 3">
            <a:extLst>
              <a:ext uri="{FF2B5EF4-FFF2-40B4-BE49-F238E27FC236}">
                <a16:creationId xmlns:a16="http://schemas.microsoft.com/office/drawing/2014/main" id="{6B193459-0A1D-4A87-9F8B-8F14FE878404}"/>
              </a:ext>
            </a:extLst>
          </p:cNvPr>
          <p:cNvSpPr/>
          <p:nvPr/>
        </p:nvSpPr>
        <p:spPr>
          <a:xfrm>
            <a:off x="5881762" y="1452046"/>
            <a:ext cx="6096000" cy="3323987"/>
          </a:xfrm>
          <a:prstGeom prst="rect">
            <a:avLst/>
          </a:prstGeom>
        </p:spPr>
        <p:txBody>
          <a:bodyPr>
            <a:spAutoFit/>
          </a:bodyPr>
          <a:lstStyle/>
          <a:p>
            <a:pPr>
              <a:lnSpc>
                <a:spcPct val="150000"/>
              </a:lnSpc>
            </a:pPr>
            <a:endParaRPr lang="zh-CN" altLang="en-US" sz="2000" dirty="0"/>
          </a:p>
          <a:p>
            <a:pPr marL="342900" indent="-342900">
              <a:lnSpc>
                <a:spcPct val="150000"/>
              </a:lnSpc>
              <a:buFont typeface="Arial" panose="020B0604020202020204" pitchFamily="34" charset="0"/>
              <a:buChar char="•"/>
            </a:pPr>
            <a:r>
              <a:rPr lang="zh-CN" altLang="en-US" sz="2000" dirty="0"/>
              <a:t>修改数据的副作用</a:t>
            </a:r>
          </a:p>
          <a:p>
            <a:pPr>
              <a:lnSpc>
                <a:spcPct val="150000"/>
              </a:lnSpc>
            </a:pPr>
            <a:r>
              <a:rPr lang="en-US" altLang="zh-CN" sz="2000" dirty="0"/>
              <a:t>(1) </a:t>
            </a:r>
            <a:r>
              <a:rPr lang="zh-CN" altLang="en-US" sz="2000" dirty="0"/>
              <a:t>新定义局部的及全程的常数</a:t>
            </a:r>
          </a:p>
          <a:p>
            <a:pPr>
              <a:lnSpc>
                <a:spcPct val="150000"/>
              </a:lnSpc>
            </a:pPr>
            <a:r>
              <a:rPr lang="en-US" altLang="zh-CN" sz="2000" dirty="0"/>
              <a:t>(2) </a:t>
            </a:r>
            <a:r>
              <a:rPr lang="zh-CN" altLang="en-US" sz="2000" dirty="0"/>
              <a:t>重新定义记录和文件的格式</a:t>
            </a:r>
          </a:p>
          <a:p>
            <a:pPr>
              <a:lnSpc>
                <a:spcPct val="150000"/>
              </a:lnSpc>
            </a:pPr>
            <a:r>
              <a:rPr lang="en-US" altLang="zh-CN" sz="2000" dirty="0"/>
              <a:t>(3) </a:t>
            </a:r>
            <a:r>
              <a:rPr lang="zh-CN" altLang="en-US" sz="2000" dirty="0"/>
              <a:t>改变一个数组的大小或改变高层数据结构的大小</a:t>
            </a:r>
          </a:p>
          <a:p>
            <a:pPr>
              <a:lnSpc>
                <a:spcPct val="150000"/>
              </a:lnSpc>
            </a:pPr>
            <a:r>
              <a:rPr lang="en-US" altLang="zh-CN" sz="2000" dirty="0"/>
              <a:t>(4) </a:t>
            </a:r>
            <a:r>
              <a:rPr lang="zh-CN" altLang="en-US" sz="2000" dirty="0"/>
              <a:t>对控制标志或指针的重新初始化</a:t>
            </a:r>
          </a:p>
          <a:p>
            <a:pPr>
              <a:lnSpc>
                <a:spcPct val="150000"/>
              </a:lnSpc>
            </a:pPr>
            <a:r>
              <a:rPr lang="en-US" altLang="zh-CN" sz="2000" dirty="0"/>
              <a:t>(5) </a:t>
            </a:r>
            <a:r>
              <a:rPr lang="zh-CN" altLang="en-US" sz="2000" dirty="0"/>
              <a:t>重新安排输入输出参量。</a:t>
            </a:r>
          </a:p>
        </p:txBody>
      </p:sp>
    </p:spTree>
    <p:extLst>
      <p:ext uri="{BB962C8B-B14F-4D97-AF65-F5344CB8AC3E}">
        <p14:creationId xmlns:p14="http://schemas.microsoft.com/office/powerpoint/2010/main" val="124316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sp>
        <p:nvSpPr>
          <p:cNvPr id="2" name="矩形 1"/>
          <p:cNvSpPr/>
          <p:nvPr/>
        </p:nvSpPr>
        <p:spPr>
          <a:xfrm>
            <a:off x="626590" y="1741161"/>
            <a:ext cx="3931919" cy="1754326"/>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软件维护是指软件产品发布后，因修正错误，提升性能或其他属性而进行软件修改的过程。软件维护阶段占整开发的</a:t>
            </a:r>
            <a:r>
              <a:rPr lang="en-US" altLang="zh-CN" dirty="0">
                <a:solidFill>
                  <a:srgbClr val="E74C2E"/>
                </a:solidFill>
                <a:latin typeface="微软雅黑" panose="020B0503020204020204" pitchFamily="34" charset="-122"/>
                <a:ea typeface="微软雅黑" panose="020B0503020204020204" pitchFamily="34" charset="-122"/>
              </a:rPr>
              <a:t>70.8%</a:t>
            </a:r>
            <a:r>
              <a:rPr lang="zh-CN" altLang="en-US" dirty="0">
                <a:latin typeface="微软雅黑" panose="020B0503020204020204" pitchFamily="34" charset="-122"/>
                <a:ea typeface="微软雅黑" panose="020B0503020204020204" pitchFamily="34" charset="-122"/>
              </a:rPr>
              <a:t>。</a:t>
            </a:r>
          </a:p>
        </p:txBody>
      </p:sp>
      <p:grpSp>
        <p:nvGrpSpPr>
          <p:cNvPr id="6" name="组合 3"/>
          <p:cNvGrpSpPr/>
          <p:nvPr/>
        </p:nvGrpSpPr>
        <p:grpSpPr bwMode="auto">
          <a:xfrm>
            <a:off x="0" y="619125"/>
            <a:ext cx="291592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5" y="19103"/>
              <a:ext cx="1987711"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92C7470A-C8D0-4310-9C17-F6B25E1E7250}"/>
              </a:ext>
            </a:extLst>
          </p:cNvPr>
          <p:cNvPicPr>
            <a:picLocks noChangeAspect="1"/>
          </p:cNvPicPr>
          <p:nvPr/>
        </p:nvPicPr>
        <p:blipFill>
          <a:blip r:embed="rId3"/>
          <a:stretch>
            <a:fillRect/>
          </a:stretch>
        </p:blipFill>
        <p:spPr>
          <a:xfrm>
            <a:off x="4774089" y="1203823"/>
            <a:ext cx="6791325" cy="4791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6.</a:t>
              </a:r>
              <a:r>
                <a:rPr lang="zh-CN" altLang="en-US" sz="2400" b="1" dirty="0">
                  <a:solidFill>
                    <a:schemeClr val="bg1"/>
                  </a:solidFill>
                  <a:latin typeface="微软雅黑" panose="020B0503020204020204" pitchFamily="34" charset="-122"/>
                  <a:ea typeface="微软雅黑" panose="020B0503020204020204" pitchFamily="34" charset="-122"/>
                </a:rPr>
                <a:t>正向工程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138137" y="1454636"/>
            <a:ext cx="9638665" cy="212365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200" dirty="0"/>
              <a:t>正向工程是从中通过逆向工程的方式被放倒在手的规格得到所希望的软件的过程。它假定有一些软件工程在过去已经完成。</a:t>
            </a:r>
            <a:endParaRPr lang="en-US" altLang="zh-CN" sz="2200" dirty="0"/>
          </a:p>
          <a:p>
            <a:pPr marL="342900" indent="-342900">
              <a:lnSpc>
                <a:spcPct val="150000"/>
              </a:lnSpc>
              <a:buFont typeface="Arial" panose="020B0604020202020204" pitchFamily="34" charset="0"/>
              <a:buChar char="•"/>
            </a:pPr>
            <a:r>
              <a:rPr lang="zh-CN" altLang="en-US" sz="2200" dirty="0"/>
              <a:t>正向工程是另一种变换。它从较前类的软件视图变换到较后类的软件视图。</a:t>
            </a:r>
          </a:p>
          <a:p>
            <a:pPr marL="342900" indent="-342900">
              <a:lnSpc>
                <a:spcPct val="150000"/>
              </a:lnSpc>
              <a:buFont typeface="Arial" panose="020B0604020202020204" pitchFamily="34" charset="0"/>
              <a:buChar char="•"/>
            </a:pPr>
            <a:r>
              <a:rPr lang="zh-CN" altLang="en-US" sz="2200" dirty="0"/>
              <a:t>例如，从数据流图</a:t>
            </a:r>
            <a:r>
              <a:rPr lang="en-US" altLang="zh-CN" sz="2200" dirty="0"/>
              <a:t>(DFD)</a:t>
            </a:r>
            <a:r>
              <a:rPr lang="zh-CN" altLang="en-US" sz="2200" dirty="0"/>
              <a:t>生成源程序代码，就是正向工程的活动。</a:t>
            </a:r>
          </a:p>
        </p:txBody>
      </p:sp>
      <p:pic>
        <p:nvPicPr>
          <p:cNvPr id="3" name="图片 2">
            <a:extLst>
              <a:ext uri="{FF2B5EF4-FFF2-40B4-BE49-F238E27FC236}">
                <a16:creationId xmlns:a16="http://schemas.microsoft.com/office/drawing/2014/main" id="{42F860DE-9977-47BC-82BB-222DC798A5A2}"/>
              </a:ext>
            </a:extLst>
          </p:cNvPr>
          <p:cNvPicPr>
            <a:picLocks noChangeAspect="1"/>
          </p:cNvPicPr>
          <p:nvPr/>
        </p:nvPicPr>
        <p:blipFill>
          <a:blip r:embed="rId3"/>
          <a:stretch>
            <a:fillRect/>
          </a:stretch>
        </p:blipFill>
        <p:spPr>
          <a:xfrm>
            <a:off x="1907390" y="4256125"/>
            <a:ext cx="7536977" cy="1546890"/>
          </a:xfrm>
          <a:prstGeom prst="rect">
            <a:avLst/>
          </a:prstGeom>
        </p:spPr>
      </p:pic>
    </p:spTree>
    <p:extLst>
      <p:ext uri="{BB962C8B-B14F-4D97-AF65-F5344CB8AC3E}">
        <p14:creationId xmlns:p14="http://schemas.microsoft.com/office/powerpoint/2010/main" val="26915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650991"/>
            <a:ext cx="2743200" cy="365125"/>
          </a:xfrm>
        </p:spPr>
        <p:txBody>
          <a:bodyPr/>
          <a:lstStyle/>
          <a:p>
            <a:pPr>
              <a:defRPr/>
            </a:pPr>
            <a:fld id="{8F615F07-D2C8-4EC0-8659-750452FBC750}" type="datetime1">
              <a:rPr lang="zh-CN" altLang="en-US" smtClean="0"/>
              <a:t>2017/12/20</a:t>
            </a:fld>
            <a:endParaRPr lang="zh-CN" altLang="en-US" sz="1800">
              <a:solidFill>
                <a:schemeClr val="tx1"/>
              </a:solidFill>
            </a:endParaRPr>
          </a:p>
        </p:txBody>
      </p:sp>
      <p:sp>
        <p:nvSpPr>
          <p:cNvPr id="4" name="内容占位符 2"/>
          <p:cNvSpPr txBox="1"/>
          <p:nvPr/>
        </p:nvSpPr>
        <p:spPr>
          <a:xfrm>
            <a:off x="1140109" y="2088832"/>
            <a:ext cx="10213691" cy="512064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[1] </a:t>
            </a:r>
            <a:r>
              <a:rPr lang="zh-CN" altLang="en-US" sz="2400" kern="0" dirty="0">
                <a:latin typeface="方正粗圆宋简体" panose="02000000000000000000" pitchFamily="2" charset="-122"/>
                <a:ea typeface="方正粗圆宋简体" panose="02000000000000000000" pitchFamily="2" charset="-122"/>
              </a:rPr>
              <a:t>张海藩．软件工程导论</a:t>
            </a:r>
            <a:r>
              <a:rPr lang="en-US" altLang="zh-CN" sz="2400" kern="0" dirty="0">
                <a:latin typeface="方正粗圆宋简体" panose="02000000000000000000" pitchFamily="2" charset="-122"/>
                <a:ea typeface="方正粗圆宋简体" panose="02000000000000000000" pitchFamily="2" charset="-122"/>
              </a:rPr>
              <a:t>[M]</a:t>
            </a:r>
            <a:r>
              <a:rPr lang="zh-CN" altLang="en-US" sz="2400" kern="0" dirty="0">
                <a:latin typeface="方正粗圆宋简体" panose="02000000000000000000" pitchFamily="2" charset="-122"/>
                <a:ea typeface="方正粗圆宋简体" panose="02000000000000000000" pitchFamily="2" charset="-122"/>
              </a:rPr>
              <a:t>．北京</a:t>
            </a:r>
            <a:r>
              <a:rPr lang="en-US" altLang="zh-CN" sz="2400" kern="0" dirty="0">
                <a:latin typeface="方正粗圆宋简体" panose="02000000000000000000" pitchFamily="2" charset="-122"/>
                <a:ea typeface="方正粗圆宋简体" panose="02000000000000000000" pitchFamily="2" charset="-122"/>
              </a:rPr>
              <a:t>:</a:t>
            </a:r>
            <a:r>
              <a:rPr lang="zh-CN" altLang="en-US" sz="2400" kern="0" dirty="0">
                <a:latin typeface="方正粗圆宋简体" panose="02000000000000000000" pitchFamily="2" charset="-122"/>
                <a:ea typeface="方正粗圆宋简体" panose="02000000000000000000" pitchFamily="2" charset="-122"/>
              </a:rPr>
              <a:t>清华大学出版社．</a:t>
            </a:r>
            <a:r>
              <a:rPr lang="en-US" altLang="zh-CN" sz="2400" kern="0" dirty="0">
                <a:latin typeface="方正粗圆宋简体" panose="02000000000000000000" pitchFamily="2" charset="-122"/>
                <a:ea typeface="方正粗圆宋简体" panose="02000000000000000000" pitchFamily="2" charset="-122"/>
              </a:rPr>
              <a:t>2013</a:t>
            </a:r>
            <a:r>
              <a:rPr lang="zh-CN" altLang="en-US" sz="2400" kern="0" dirty="0">
                <a:latin typeface="方正粗圆宋简体" panose="02000000000000000000" pitchFamily="2" charset="-122"/>
                <a:ea typeface="方正粗圆宋简体" panose="02000000000000000000" pitchFamily="2" charset="-122"/>
              </a:rPr>
              <a:t>．</a:t>
            </a:r>
            <a:endParaRPr lang="en-US" altLang="zh-CN" sz="2400" kern="0" dirty="0"/>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[2] </a:t>
            </a:r>
            <a:r>
              <a:rPr lang="zh-CN" altLang="en-US" sz="2400" kern="0" dirty="0">
                <a:latin typeface="方正粗圆宋简体" panose="02000000000000000000" pitchFamily="2" charset="-122"/>
                <a:ea typeface="方正粗圆宋简体" panose="02000000000000000000" pitchFamily="2" charset="-122"/>
              </a:rPr>
              <a:t>刘强</a:t>
            </a:r>
            <a:r>
              <a:rPr lang="en-US" altLang="zh-CN" sz="2400" kern="0" dirty="0">
                <a:latin typeface="方正粗圆宋简体" panose="02000000000000000000" pitchFamily="2" charset="-122"/>
                <a:ea typeface="方正粗圆宋简体" panose="02000000000000000000" pitchFamily="2" charset="-122"/>
              </a:rPr>
              <a:t>. </a:t>
            </a:r>
            <a:r>
              <a:rPr lang="zh-CN" altLang="en-US" sz="2400" kern="0" dirty="0">
                <a:latin typeface="方正粗圆宋简体" panose="02000000000000000000" pitchFamily="2" charset="-122"/>
                <a:ea typeface="方正粗圆宋简体" panose="02000000000000000000" pitchFamily="2" charset="-122"/>
              </a:rPr>
              <a:t>学堂在线慕课 软件工程基础</a:t>
            </a:r>
            <a:r>
              <a:rPr lang="en-US" altLang="zh-CN" sz="2400" kern="0" dirty="0">
                <a:latin typeface="方正粗圆宋简体" panose="02000000000000000000" pitchFamily="2" charset="-122"/>
                <a:ea typeface="方正粗圆宋简体" panose="02000000000000000000" pitchFamily="2" charset="-122"/>
              </a:rPr>
              <a:t> </a:t>
            </a:r>
            <a:r>
              <a:rPr lang="zh-CN" altLang="en-US" sz="2400" kern="0" dirty="0">
                <a:ea typeface="方正粗圆宋简体" panose="02000000000000000000" pitchFamily="2" charset="-122"/>
              </a:rPr>
              <a:t>课堂</a:t>
            </a:r>
            <a:r>
              <a:rPr lang="en-US" altLang="zh-CN" sz="2400" kern="0" dirty="0">
                <a:ea typeface="方正粗圆宋简体" panose="02000000000000000000" pitchFamily="2" charset="-122"/>
              </a:rPr>
              <a:t>PDF</a:t>
            </a:r>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[3]</a:t>
            </a:r>
            <a:r>
              <a:rPr lang="zh-CN" altLang="en-US" sz="2400" kern="0" dirty="0">
                <a:latin typeface="方正粗圆宋简体" panose="02000000000000000000" pitchFamily="2" charset="-122"/>
                <a:ea typeface="方正粗圆宋简体" panose="02000000000000000000" pitchFamily="2" charset="-122"/>
              </a:rPr>
              <a:t> 刘翔</a:t>
            </a:r>
            <a:r>
              <a:rPr lang="en-US" altLang="zh-CN" sz="2400" kern="0" dirty="0">
                <a:latin typeface="方正粗圆宋简体" panose="02000000000000000000" pitchFamily="2" charset="-122"/>
                <a:ea typeface="方正粗圆宋简体" panose="02000000000000000000" pitchFamily="2" charset="-122"/>
              </a:rPr>
              <a:t>.</a:t>
            </a:r>
            <a:r>
              <a:rPr lang="zh-CN" altLang="en-US" sz="2400" kern="0" dirty="0">
                <a:latin typeface="方正粗圆宋简体" panose="02000000000000000000" pitchFamily="2" charset="-122"/>
                <a:ea typeface="方正粗圆宋简体" panose="02000000000000000000" pitchFamily="2" charset="-122"/>
              </a:rPr>
              <a:t>浅析软件工程管理的有效方法及实践</a:t>
            </a:r>
            <a:r>
              <a:rPr lang="en-US" altLang="zh-CN" sz="2400" kern="0" dirty="0">
                <a:latin typeface="方正粗圆宋简体" panose="02000000000000000000" pitchFamily="2" charset="-122"/>
                <a:ea typeface="方正粗圆宋简体" panose="02000000000000000000" pitchFamily="2" charset="-122"/>
              </a:rPr>
              <a:t>[J].</a:t>
            </a:r>
            <a:r>
              <a:rPr lang="zh-CN" altLang="en-US" sz="2400" kern="0" dirty="0">
                <a:latin typeface="方正粗圆宋简体" panose="02000000000000000000" pitchFamily="2" charset="-122"/>
                <a:ea typeface="方正粗圆宋简体" panose="02000000000000000000" pitchFamily="2" charset="-122"/>
              </a:rPr>
              <a:t>科技资讯</a:t>
            </a:r>
            <a:r>
              <a:rPr lang="en-US" altLang="zh-CN" sz="2400" kern="0" dirty="0">
                <a:latin typeface="方正粗圆宋简体" panose="02000000000000000000" pitchFamily="2" charset="-122"/>
                <a:ea typeface="方正粗圆宋简体" panose="02000000000000000000" pitchFamily="2" charset="-122"/>
              </a:rPr>
              <a:t>,2014,30:116 </a:t>
            </a:r>
            <a:endParaRPr lang="en-US" altLang="zh-CN" sz="2400" kern="0" dirty="0">
              <a:ea typeface="方正粗圆宋简体" panose="02000000000000000000" pitchFamily="2" charset="-122"/>
            </a:endParaRPr>
          </a:p>
        </p:txBody>
      </p:sp>
      <p:grpSp>
        <p:nvGrpSpPr>
          <p:cNvPr id="7" name="组合 3"/>
          <p:cNvGrpSpPr/>
          <p:nvPr/>
        </p:nvGrpSpPr>
        <p:grpSpPr bwMode="auto">
          <a:xfrm>
            <a:off x="0" y="913766"/>
            <a:ext cx="4033520" cy="493713"/>
            <a:chOff x="0" y="0"/>
            <a:chExt cx="3767549"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参考资料</a:t>
              </a:r>
              <a:endParaRPr lang="zh-CN" altLang="en-US" sz="2400" b="1" dirty="0"/>
            </a:p>
          </p:txBody>
        </p:sp>
      </p:grpSp>
      <p:pic>
        <p:nvPicPr>
          <p:cNvPr id="12"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47958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650991"/>
            <a:ext cx="2743200" cy="365125"/>
          </a:xfrm>
        </p:spPr>
        <p:txBody>
          <a:bodyPr/>
          <a:lstStyle/>
          <a:p>
            <a:pPr>
              <a:defRPr/>
            </a:pPr>
            <a:fld id="{8F615F07-D2C8-4EC0-8659-750452FBC750}" type="datetime1">
              <a:rPr lang="zh-CN" altLang="en-US" smtClean="0"/>
              <a:t>2017/12/20</a:t>
            </a:fld>
            <a:endParaRPr lang="zh-CN" altLang="en-US" sz="1800">
              <a:solidFill>
                <a:schemeClr val="tx1"/>
              </a:solidFill>
            </a:endParaRPr>
          </a:p>
        </p:txBody>
      </p:sp>
      <p:sp>
        <p:nvSpPr>
          <p:cNvPr id="4" name="内容占位符 2"/>
          <p:cNvSpPr txBox="1"/>
          <p:nvPr/>
        </p:nvSpPr>
        <p:spPr>
          <a:xfrm>
            <a:off x="1140109" y="2088832"/>
            <a:ext cx="10213691" cy="512064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buNone/>
            </a:pPr>
            <a:endParaRPr lang="en-US" altLang="zh-CN" sz="2400" kern="0" dirty="0">
              <a:ea typeface="方正粗圆宋简体" panose="02000000000000000000" pitchFamily="2" charset="-122"/>
            </a:endParaRPr>
          </a:p>
        </p:txBody>
      </p:sp>
      <p:grpSp>
        <p:nvGrpSpPr>
          <p:cNvPr id="7" name="组合 3"/>
          <p:cNvGrpSpPr/>
          <p:nvPr/>
        </p:nvGrpSpPr>
        <p:grpSpPr bwMode="auto">
          <a:xfrm>
            <a:off x="0" y="913766"/>
            <a:ext cx="4003040" cy="493713"/>
            <a:chOff x="0" y="0"/>
            <a:chExt cx="3767549"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小组分工与绩效</a:t>
              </a:r>
              <a:endParaRPr lang="zh-CN" altLang="en-US" sz="2400" b="1" dirty="0"/>
            </a:p>
          </p:txBody>
        </p:sp>
      </p:grpSp>
      <p:pic>
        <p:nvPicPr>
          <p:cNvPr id="12"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47958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28B2C2B-D114-4847-A2B0-C6069A1EF4EB}"/>
              </a:ext>
            </a:extLst>
          </p:cNvPr>
          <p:cNvSpPr txBox="1"/>
          <p:nvPr/>
        </p:nvSpPr>
        <p:spPr>
          <a:xfrm>
            <a:off x="1050425" y="1550633"/>
            <a:ext cx="10530401" cy="3436903"/>
          </a:xfrm>
          <a:prstGeom prst="rect">
            <a:avLst/>
          </a:prstGeom>
          <a:noFill/>
        </p:spPr>
        <p:txBody>
          <a:bodyPr wrap="square" rtlCol="0">
            <a:spAutoFit/>
          </a:bodyPr>
          <a:lstStyle/>
          <a:p>
            <a:pPr>
              <a:lnSpc>
                <a:spcPct val="150000"/>
              </a:lnSpc>
            </a:pPr>
            <a:r>
              <a:rPr lang="zh-CN" altLang="en-US" sz="2800" dirty="0"/>
              <a:t>陈董锴：</a:t>
            </a:r>
            <a:r>
              <a:rPr lang="en-US" altLang="zh-CN" sz="2800" dirty="0"/>
              <a:t>9.7</a:t>
            </a:r>
            <a:r>
              <a:rPr lang="zh-CN" altLang="en-US" sz="2800" dirty="0"/>
              <a:t>分</a:t>
            </a:r>
            <a:endParaRPr lang="en-US" altLang="zh-CN" sz="2800" dirty="0"/>
          </a:p>
          <a:p>
            <a:pPr>
              <a:lnSpc>
                <a:spcPct val="150000"/>
              </a:lnSpc>
            </a:pPr>
            <a:r>
              <a:rPr lang="en-US" altLang="zh-CN" sz="2000" dirty="0"/>
              <a:t>PPT 1</a:t>
            </a:r>
            <a:r>
              <a:rPr lang="zh-CN" altLang="en-US" sz="2000" dirty="0"/>
              <a:t>、</a:t>
            </a:r>
            <a:r>
              <a:rPr lang="en-US" altLang="zh-CN" sz="2000" dirty="0"/>
              <a:t>3</a:t>
            </a:r>
            <a:r>
              <a:rPr lang="zh-CN" altLang="en-US" sz="2000" dirty="0"/>
              <a:t>部分，代码实现后端的业务处理，（详细设计的分工内容）</a:t>
            </a:r>
            <a:endParaRPr lang="en-US" altLang="zh-CN" sz="2000" dirty="0"/>
          </a:p>
          <a:p>
            <a:pPr>
              <a:lnSpc>
                <a:spcPct val="150000"/>
              </a:lnSpc>
            </a:pPr>
            <a:r>
              <a:rPr lang="zh-CN" altLang="en-US" sz="2800" dirty="0"/>
              <a:t>吴安之：</a:t>
            </a:r>
            <a:r>
              <a:rPr lang="en-US" altLang="zh-CN" sz="2800" dirty="0"/>
              <a:t>9.6</a:t>
            </a:r>
            <a:r>
              <a:rPr lang="zh-CN" altLang="en-US" sz="2800" dirty="0"/>
              <a:t>分</a:t>
            </a:r>
            <a:endParaRPr lang="en-US" altLang="zh-CN" sz="2800" dirty="0"/>
          </a:p>
          <a:p>
            <a:pPr>
              <a:lnSpc>
                <a:spcPct val="150000"/>
              </a:lnSpc>
            </a:pPr>
            <a:r>
              <a:rPr lang="en-US" altLang="zh-CN" sz="2000" dirty="0"/>
              <a:t>PPT </a:t>
            </a:r>
            <a:r>
              <a:rPr lang="zh-CN" altLang="en-US" sz="2000" dirty="0"/>
              <a:t>第</a:t>
            </a:r>
            <a:r>
              <a:rPr lang="en-US" altLang="zh-CN" sz="2000" dirty="0"/>
              <a:t>2</a:t>
            </a:r>
            <a:r>
              <a:rPr lang="zh-CN" altLang="en-US" sz="2000" dirty="0"/>
              <a:t>部分，代码实现用户管理模块（详细设计的分工内容）</a:t>
            </a:r>
            <a:endParaRPr lang="en-US" altLang="zh-CN" sz="2800" dirty="0"/>
          </a:p>
          <a:p>
            <a:pPr>
              <a:lnSpc>
                <a:spcPct val="150000"/>
              </a:lnSpc>
            </a:pPr>
            <a:r>
              <a:rPr lang="zh-CN" altLang="en-US" sz="2800" dirty="0"/>
              <a:t>吕    莉：</a:t>
            </a:r>
            <a:r>
              <a:rPr lang="en-US" altLang="zh-CN" sz="2800" dirty="0"/>
              <a:t>9.4</a:t>
            </a:r>
            <a:r>
              <a:rPr lang="zh-CN" altLang="en-US" sz="2800"/>
              <a:t>分</a:t>
            </a:r>
            <a:endParaRPr lang="en-US" altLang="zh-CN" sz="2800" dirty="0"/>
          </a:p>
          <a:p>
            <a:pPr>
              <a:lnSpc>
                <a:spcPct val="150000"/>
              </a:lnSpc>
            </a:pPr>
            <a:r>
              <a:rPr lang="en-US" altLang="zh-CN" sz="2000" dirty="0"/>
              <a:t>PPT</a:t>
            </a:r>
            <a:r>
              <a:rPr lang="zh-CN" altLang="en-US" sz="2000" dirty="0"/>
              <a:t>第</a:t>
            </a:r>
            <a:r>
              <a:rPr lang="en-US" altLang="zh-CN" sz="2000" dirty="0"/>
              <a:t>4</a:t>
            </a:r>
            <a:r>
              <a:rPr lang="zh-CN" altLang="en-US" sz="2000" dirty="0"/>
              <a:t>部分，本地客户端设计（详细设计的分工内容）</a:t>
            </a:r>
          </a:p>
        </p:txBody>
      </p:sp>
    </p:spTree>
    <p:extLst>
      <p:ext uri="{BB962C8B-B14F-4D97-AF65-F5344CB8AC3E}">
        <p14:creationId xmlns:p14="http://schemas.microsoft.com/office/powerpoint/2010/main" val="32740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任意多边形 1"/>
          <p:cNvSpPr>
            <a:spLocks noChangeArrowheads="1"/>
          </p:cNvSpPr>
          <p:nvPr/>
        </p:nvSpPr>
        <p:spPr bwMode="auto">
          <a:xfrm>
            <a:off x="0" y="4"/>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88067" name="椭圆 2"/>
          <p:cNvSpPr>
            <a:spLocks noChangeArrowheads="1"/>
          </p:cNvSpPr>
          <p:nvPr/>
        </p:nvSpPr>
        <p:spPr bwMode="auto">
          <a:xfrm>
            <a:off x="1949453" y="2187578"/>
            <a:ext cx="1852613" cy="1852613"/>
          </a:xfrm>
          <a:prstGeom prst="ellipse">
            <a:avLst/>
          </a:prstGeom>
          <a:solidFill>
            <a:srgbClr val="E74C2E"/>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O(∩_∩)o</a:t>
            </a:r>
            <a:endParaRPr lang="zh-CN" alt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068" name="文本框 3"/>
          <p:cNvSpPr>
            <a:spLocks noChangeArrowheads="1"/>
          </p:cNvSpPr>
          <p:nvPr/>
        </p:nvSpPr>
        <p:spPr bwMode="auto">
          <a:xfrm>
            <a:off x="4394200" y="2432053"/>
            <a:ext cx="7391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4000" b="1" dirty="0">
                <a:solidFill>
                  <a:srgbClr val="E74C2E"/>
                </a:solidFill>
                <a:latin typeface="微软雅黑" panose="020B0503020204020204" pitchFamily="34" charset="-122"/>
                <a:ea typeface="微软雅黑" panose="020B0503020204020204" pitchFamily="34" charset="-122"/>
                <a:sym typeface="微软雅黑" panose="020B0503020204020204" pitchFamily="34" charset="-122"/>
              </a:rPr>
              <a:t>THANK YOU FOR YOUR LISTENING AND SLEEPING</a:t>
            </a:r>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软件维护的类型</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6431718D-6909-4884-BE51-3F81FE8C07F1}"/>
              </a:ext>
            </a:extLst>
          </p:cNvPr>
          <p:cNvPicPr>
            <a:picLocks noChangeAspect="1"/>
          </p:cNvPicPr>
          <p:nvPr/>
        </p:nvPicPr>
        <p:blipFill>
          <a:blip r:embed="rId3"/>
          <a:stretch>
            <a:fillRect/>
          </a:stretch>
        </p:blipFill>
        <p:spPr>
          <a:xfrm>
            <a:off x="8848164" y="1123832"/>
            <a:ext cx="2800495" cy="2305168"/>
          </a:xfrm>
          <a:prstGeom prst="rect">
            <a:avLst/>
          </a:prstGeom>
        </p:spPr>
      </p:pic>
      <p:sp>
        <p:nvSpPr>
          <p:cNvPr id="5" name="矩形 4">
            <a:extLst>
              <a:ext uri="{FF2B5EF4-FFF2-40B4-BE49-F238E27FC236}">
                <a16:creationId xmlns:a16="http://schemas.microsoft.com/office/drawing/2014/main" id="{FC7855B5-CE1B-44FA-B436-2398922BA4A8}"/>
              </a:ext>
            </a:extLst>
          </p:cNvPr>
          <p:cNvSpPr/>
          <p:nvPr/>
        </p:nvSpPr>
        <p:spPr>
          <a:xfrm>
            <a:off x="779781" y="1015049"/>
            <a:ext cx="7937500" cy="2585323"/>
          </a:xfrm>
          <a:prstGeom prst="rect">
            <a:avLst/>
          </a:prstGeom>
        </p:spPr>
        <p:txBody>
          <a:bodyPr wrap="square">
            <a:spAutoFit/>
          </a:bodyPr>
          <a:lstStyle/>
          <a:p>
            <a:pPr>
              <a:lnSpc>
                <a:spcPct val="150000"/>
              </a:lnSpc>
            </a:pPr>
            <a:r>
              <a:rPr lang="zh-CN" altLang="en-US" sz="2800" b="1" dirty="0">
                <a:solidFill>
                  <a:srgbClr val="E74C2E"/>
                </a:solidFill>
              </a:rPr>
              <a:t>改正性维护</a:t>
            </a:r>
            <a:r>
              <a:rPr lang="zh-CN" altLang="en-US" sz="2000" dirty="0"/>
              <a:t>是指改正在系统开发阶段已发生而系统测试阶段尚未发现的错误。这方面的维护工作量要占整个维护工作量的</a:t>
            </a:r>
            <a:r>
              <a:rPr lang="en-US" altLang="zh-CN" sz="2000" dirty="0"/>
              <a:t>17%</a:t>
            </a:r>
            <a:r>
              <a:rPr lang="zh-CN" altLang="en-US" sz="2000" dirty="0"/>
              <a:t>～</a:t>
            </a:r>
            <a:r>
              <a:rPr lang="en-US" altLang="zh-CN" sz="2000" dirty="0"/>
              <a:t>21%</a:t>
            </a:r>
            <a:r>
              <a:rPr lang="zh-CN" altLang="en-US" sz="2000" dirty="0"/>
              <a:t>。所发现的错误有的不太重要，不影响系统的正常运行，其维护工作可随时进行：而有的错误非常重要，甚至影响整个系统的正常运行，其维护工作必须制定计划，进行修改，并且要进行复查和控制。</a:t>
            </a:r>
          </a:p>
        </p:txBody>
      </p:sp>
      <p:sp>
        <p:nvSpPr>
          <p:cNvPr id="12" name="矩形 11">
            <a:extLst>
              <a:ext uri="{FF2B5EF4-FFF2-40B4-BE49-F238E27FC236}">
                <a16:creationId xmlns:a16="http://schemas.microsoft.com/office/drawing/2014/main" id="{E8CD6356-1C05-4E0E-8E01-D83263258564}"/>
              </a:ext>
            </a:extLst>
          </p:cNvPr>
          <p:cNvSpPr/>
          <p:nvPr/>
        </p:nvSpPr>
        <p:spPr>
          <a:xfrm>
            <a:off x="718822" y="3456685"/>
            <a:ext cx="10929835" cy="2585323"/>
          </a:xfrm>
          <a:prstGeom prst="rect">
            <a:avLst/>
          </a:prstGeom>
        </p:spPr>
        <p:txBody>
          <a:bodyPr wrap="square">
            <a:spAutoFit/>
          </a:bodyPr>
          <a:lstStyle/>
          <a:p>
            <a:pPr>
              <a:lnSpc>
                <a:spcPct val="150000"/>
              </a:lnSpc>
            </a:pPr>
            <a:r>
              <a:rPr lang="zh-CN" altLang="en-US" sz="2800" b="1" dirty="0">
                <a:solidFill>
                  <a:srgbClr val="E74C2E"/>
                </a:solidFill>
              </a:rPr>
              <a:t>适应性维护</a:t>
            </a:r>
            <a:r>
              <a:rPr lang="zh-CN" altLang="en-US" sz="2000" dirty="0"/>
              <a:t>是指使用软件适应信息技术变化和管理需求变化而进行的修改。这方面的维护工作量占整个维护工作量的</a:t>
            </a:r>
            <a:r>
              <a:rPr lang="en-US" altLang="zh-CN" sz="2000" dirty="0"/>
              <a:t>18%</a:t>
            </a:r>
            <a:r>
              <a:rPr lang="zh-CN" altLang="en-US" sz="2000" dirty="0"/>
              <a:t>～</a:t>
            </a:r>
            <a:r>
              <a:rPr lang="en-US" altLang="zh-CN" sz="2000" dirty="0"/>
              <a:t>25%</a:t>
            </a:r>
            <a:r>
              <a:rPr lang="zh-CN" altLang="en-US" sz="20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这方面的维护工作也要像系统开发一样，有计划、有步骤地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软件维护的类型</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C7855B5-CE1B-44FA-B436-2398922BA4A8}"/>
              </a:ext>
            </a:extLst>
          </p:cNvPr>
          <p:cNvSpPr/>
          <p:nvPr/>
        </p:nvSpPr>
        <p:spPr>
          <a:xfrm>
            <a:off x="810260" y="1188100"/>
            <a:ext cx="10571480" cy="2585323"/>
          </a:xfrm>
          <a:prstGeom prst="rect">
            <a:avLst/>
          </a:prstGeom>
        </p:spPr>
        <p:txBody>
          <a:bodyPr wrap="square">
            <a:spAutoFit/>
          </a:bodyPr>
          <a:lstStyle/>
          <a:p>
            <a:pPr>
              <a:lnSpc>
                <a:spcPct val="150000"/>
              </a:lnSpc>
            </a:pPr>
            <a:r>
              <a:rPr lang="zh-CN" altLang="en-US" sz="2800" b="1" dirty="0">
                <a:solidFill>
                  <a:srgbClr val="E74C2E"/>
                </a:solidFill>
              </a:rPr>
              <a:t>完善性维护</a:t>
            </a:r>
            <a:r>
              <a:rPr lang="zh-CN" altLang="en-US" sz="2000" dirty="0"/>
              <a:t>是为扩充功能和改善性能而进行的修改，主要是指对已有的软件系统增加一些在系统分析和设计阶段中没有规定的功能与性能特征。这些功能对完善系统功能是非常必要的。另外，还包括对处理效率和编写程序的改进，这方面的维护占整个维护工作的</a:t>
            </a:r>
            <a:r>
              <a:rPr lang="en-US" altLang="zh-CN" sz="2000" dirty="0"/>
              <a:t>50%</a:t>
            </a:r>
            <a:r>
              <a:rPr lang="zh-CN" altLang="en-US" sz="2000" dirty="0"/>
              <a:t>～</a:t>
            </a:r>
            <a:r>
              <a:rPr lang="en-US" altLang="zh-CN" sz="2000" dirty="0"/>
              <a:t>60%</a:t>
            </a:r>
            <a:r>
              <a:rPr lang="zh-CN" altLang="en-US" sz="2000" dirty="0"/>
              <a:t>，比重较大．也是关系到系统开发质量的重要方面。这方面的维护除了要有计划、有步骤地完成外．还要注意将相关的文档资料加入到前面相应的文档中去。</a:t>
            </a:r>
          </a:p>
        </p:txBody>
      </p:sp>
      <p:sp>
        <p:nvSpPr>
          <p:cNvPr id="12" name="矩形 11">
            <a:extLst>
              <a:ext uri="{FF2B5EF4-FFF2-40B4-BE49-F238E27FC236}">
                <a16:creationId xmlns:a16="http://schemas.microsoft.com/office/drawing/2014/main" id="{E8CD6356-1C05-4E0E-8E01-D83263258564}"/>
              </a:ext>
            </a:extLst>
          </p:cNvPr>
          <p:cNvSpPr/>
          <p:nvPr/>
        </p:nvSpPr>
        <p:spPr>
          <a:xfrm>
            <a:off x="810260" y="3773421"/>
            <a:ext cx="10515600" cy="2123658"/>
          </a:xfrm>
          <a:prstGeom prst="rect">
            <a:avLst/>
          </a:prstGeom>
        </p:spPr>
        <p:txBody>
          <a:bodyPr wrap="square">
            <a:spAutoFit/>
          </a:bodyPr>
          <a:lstStyle/>
          <a:p>
            <a:pPr>
              <a:lnSpc>
                <a:spcPct val="150000"/>
              </a:lnSpc>
            </a:pPr>
            <a:r>
              <a:rPr lang="zh-CN" altLang="en-US" sz="2800" b="1" dirty="0">
                <a:solidFill>
                  <a:srgbClr val="E74C2E"/>
                </a:solidFill>
              </a:rPr>
              <a:t>预防性维护</a:t>
            </a:r>
            <a:r>
              <a:rPr lang="zh-CN" altLang="en-US" sz="2000" dirty="0"/>
              <a:t>为了改进应用软件的可靠性和可维护性，为了适应未来的软硬件环境的变化，应主动增加预防性的新的功能，以使应用系统适应各类变化而不被淘汰。例如将专用报表功能改成通用报表生成功能，以适应将来报表格式的变化。这方面的维护工作量占整个维护工作量的</a:t>
            </a:r>
            <a:r>
              <a:rPr lang="en-US" altLang="zh-CN" sz="2000" dirty="0"/>
              <a:t>4%</a:t>
            </a:r>
            <a:r>
              <a:rPr lang="zh-CN" altLang="en-US" sz="2000" dirty="0"/>
              <a:t>左右。</a:t>
            </a:r>
          </a:p>
        </p:txBody>
      </p:sp>
    </p:spTree>
    <p:extLst>
      <p:ext uri="{BB962C8B-B14F-4D97-AF65-F5344CB8AC3E}">
        <p14:creationId xmlns:p14="http://schemas.microsoft.com/office/powerpoint/2010/main" val="28540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292608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非结构化维护</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211922" y="2136340"/>
            <a:ext cx="9768155" cy="2308324"/>
          </a:xfrm>
          <a:prstGeom prst="rect">
            <a:avLst/>
          </a:prstGeom>
        </p:spPr>
        <p:txBody>
          <a:bodyPr wrap="square">
            <a:spAutoFit/>
          </a:bodyPr>
          <a:lstStyle/>
          <a:p>
            <a:pPr>
              <a:lnSpc>
                <a:spcPct val="150000"/>
              </a:lnSpc>
            </a:pPr>
            <a:r>
              <a:rPr lang="zh-CN" altLang="en-US" sz="2400" dirty="0"/>
              <a:t>	无说明或者文档资料太少由于没有采用定义良好的软件项目管理过程来开发软件，软件项目管理的缺陷导致的叫“非结构化维护”</a:t>
            </a:r>
            <a:r>
              <a:rPr lang="en-US" altLang="zh-CN" sz="2400" dirty="0"/>
              <a:t>,</a:t>
            </a:r>
            <a:r>
              <a:rPr lang="zh-CN" altLang="en-US" sz="2400" dirty="0"/>
              <a:t>这会使软件维护付出较高的代价</a:t>
            </a:r>
            <a:r>
              <a:rPr lang="en-US" altLang="zh-CN" sz="2400" dirty="0"/>
              <a:t>.</a:t>
            </a:r>
          </a:p>
          <a:p>
            <a:pPr>
              <a:lnSpc>
                <a:spcPct val="150000"/>
              </a:lnSpc>
            </a:pPr>
            <a:endParaRPr lang="en-US" altLang="zh-CN" sz="2400" dirty="0"/>
          </a:p>
        </p:txBody>
      </p:sp>
    </p:spTree>
    <p:extLst>
      <p:ext uri="{BB962C8B-B14F-4D97-AF65-F5344CB8AC3E}">
        <p14:creationId xmlns:p14="http://schemas.microsoft.com/office/powerpoint/2010/main" val="256794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292608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结构化维护</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810261" y="1384500"/>
            <a:ext cx="10189110" cy="3901837"/>
          </a:xfrm>
          <a:prstGeom prst="rect">
            <a:avLst/>
          </a:prstGeom>
        </p:spPr>
        <p:txBody>
          <a:bodyPr wrap="square">
            <a:spAutoFit/>
          </a:bodyPr>
          <a:lstStyle/>
          <a:p>
            <a:pPr>
              <a:lnSpc>
                <a:spcPct val="150000"/>
              </a:lnSpc>
            </a:pPr>
            <a:endParaRPr lang="zh-CN" altLang="en-US" sz="2400" dirty="0"/>
          </a:p>
          <a:p>
            <a:pPr>
              <a:lnSpc>
                <a:spcPct val="150000"/>
              </a:lnSpc>
            </a:pPr>
            <a:r>
              <a:rPr lang="zh-CN" altLang="en-US" sz="2400" dirty="0"/>
              <a:t>	存在完整的软件系列文档，那么维护任务就从分析设计文件开始，确定软件的重要结构特性、功能特性和接口特性，确定所要求的修改或校正可能产生的影响，并且计划采用何种维护处理方法，修改设计并进行复审，编制出新的源程序，利用文档中的信息进行回归测试，然后重新交付软件。这种维护过程就叫做“结构化维护”。</a:t>
            </a:r>
          </a:p>
          <a:p>
            <a:pPr>
              <a:lnSpc>
                <a:spcPct val="150000"/>
              </a:lnSpc>
            </a:pPr>
            <a:r>
              <a:rPr lang="zh-CN" altLang="en-US" sz="2400" dirty="0"/>
              <a:t> </a:t>
            </a:r>
          </a:p>
        </p:txBody>
      </p:sp>
    </p:spTree>
    <p:extLst>
      <p:ext uri="{BB962C8B-B14F-4D97-AF65-F5344CB8AC3E}">
        <p14:creationId xmlns:p14="http://schemas.microsoft.com/office/powerpoint/2010/main" val="28985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软件维护的特点</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001445" y="1750260"/>
            <a:ext cx="10189110" cy="2862322"/>
          </a:xfrm>
          <a:prstGeom prst="rect">
            <a:avLst/>
          </a:prstGeom>
        </p:spPr>
        <p:txBody>
          <a:bodyPr wrap="square">
            <a:spAutoFit/>
          </a:bodyPr>
          <a:lstStyle/>
          <a:p>
            <a:pPr>
              <a:lnSpc>
                <a:spcPct val="150000"/>
              </a:lnSpc>
            </a:pPr>
            <a:r>
              <a:rPr lang="zh-CN" altLang="en-US" sz="2400" dirty="0"/>
              <a:t>       非结构化维护的代价很高，这种维护方式是没有使用软件工程方法学开发出来的软件的必然结果。以完整的软件配置为基础的结构化维护，是在软件开发中应用软件工程方法学的结果。虽然有了但是软件的完整配置并不能保证维护时没有问题，确实能减少精力的浪费并且可以提高维护的总体质量。</a:t>
            </a:r>
          </a:p>
        </p:txBody>
      </p:sp>
    </p:spTree>
    <p:extLst>
      <p:ext uri="{BB962C8B-B14F-4D97-AF65-F5344CB8AC3E}">
        <p14:creationId xmlns:p14="http://schemas.microsoft.com/office/powerpoint/2010/main" val="290794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2017/12/20</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软件维护的特点</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001445" y="1750260"/>
            <a:ext cx="10189110" cy="2862322"/>
          </a:xfrm>
          <a:prstGeom prst="rect">
            <a:avLst/>
          </a:prstGeom>
        </p:spPr>
        <p:txBody>
          <a:bodyPr wrap="square">
            <a:spAutoFit/>
          </a:bodyPr>
          <a:lstStyle/>
          <a:p>
            <a:pPr>
              <a:lnSpc>
                <a:spcPct val="150000"/>
              </a:lnSpc>
            </a:pPr>
            <a:r>
              <a:rPr lang="zh-CN" altLang="en-US" sz="2400" dirty="0"/>
              <a:t>       非结构化维护的代价很高，这种维护方式是没有使用软件工程方法学开发出来的软件的必然结果。以完整的软件配置为基础的结构化维护，是在软件开发中应用软件工程方法学的结果。虽然有了但是软件的完整配置并不能保证维护时没有问题，确实能减少精力的浪费并且可以提高维护的总体质量。</a:t>
            </a:r>
          </a:p>
        </p:txBody>
      </p:sp>
    </p:spTree>
    <p:extLst>
      <p:ext uri="{BB962C8B-B14F-4D97-AF65-F5344CB8AC3E}">
        <p14:creationId xmlns:p14="http://schemas.microsoft.com/office/powerpoint/2010/main" val="265805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2615</Words>
  <Application>Microsoft Office PowerPoint</Application>
  <PresentationFormat>宽屏</PresentationFormat>
  <Paragraphs>255</Paragraphs>
  <Slides>33</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9" baseType="lpstr">
      <vt:lpstr>方正粗圆宋简体</vt:lpstr>
      <vt:lpstr>方正中等线简体</vt:lpstr>
      <vt:lpstr>仿宋_GB2312</vt:lpstr>
      <vt:lpstr>黑体</vt:lpstr>
      <vt:lpstr>楷体_GB2312</vt:lpstr>
      <vt:lpstr>宋体</vt:lpstr>
      <vt:lpstr>微软雅黑</vt:lpstr>
      <vt:lpstr>Arial</vt:lpstr>
      <vt:lpstr>Broadway</vt:lpstr>
      <vt:lpstr>Calibri</vt:lpstr>
      <vt:lpstr>Calibri Light</vt:lpstr>
      <vt:lpstr>Symbol</vt:lpstr>
      <vt:lpstr>Times New Roman</vt:lpstr>
      <vt:lpstr>Office 主题</vt:lpstr>
      <vt:lpstr>公式</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陈董锴</cp:lastModifiedBy>
  <cp:revision>159</cp:revision>
  <dcterms:created xsi:type="dcterms:W3CDTF">2013-10-25T14:41:00Z</dcterms:created>
  <dcterms:modified xsi:type="dcterms:W3CDTF">2017-12-20T06:46:47Z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