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7" r:id="rId2"/>
    <p:sldId id="299" r:id="rId3"/>
    <p:sldId id="348" r:id="rId4"/>
    <p:sldId id="360" r:id="rId5"/>
    <p:sldId id="361" r:id="rId6"/>
    <p:sldId id="359" r:id="rId7"/>
    <p:sldId id="373" r:id="rId8"/>
    <p:sldId id="353" r:id="rId9"/>
    <p:sldId id="354" r:id="rId10"/>
    <p:sldId id="358" r:id="rId11"/>
    <p:sldId id="349" r:id="rId12"/>
    <p:sldId id="346" r:id="rId13"/>
    <p:sldId id="355" r:id="rId14"/>
    <p:sldId id="368" r:id="rId15"/>
    <p:sldId id="374" r:id="rId16"/>
    <p:sldId id="356" r:id="rId17"/>
    <p:sldId id="367" r:id="rId18"/>
    <p:sldId id="365" r:id="rId19"/>
    <p:sldId id="366" r:id="rId20"/>
    <p:sldId id="372" r:id="rId21"/>
    <p:sldId id="383" r:id="rId22"/>
    <p:sldId id="369" r:id="rId23"/>
    <p:sldId id="38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125" autoAdjust="0"/>
  </p:normalViewPr>
  <p:slideViewPr>
    <p:cSldViewPr>
      <p:cViewPr varScale="1">
        <p:scale>
          <a:sx n="81" d="100"/>
          <a:sy n="81" d="100"/>
        </p:scale>
        <p:origin x="11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96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89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9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94774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/23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g@mirlab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nthu.edu.tw/~ja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optimGradientDescent.pp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irlab.org/jang/books/dcpr/slide/mathBp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MLP and DNN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4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83812" y="5867980"/>
            <a:ext cx="1300356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2021/5/26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Single-layer: Half planes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MLP Decision Boundaries</a:t>
            </a:r>
            <a:endParaRPr lang="zh-TW" altLang="en-US" dirty="0"/>
          </a:p>
        </p:txBody>
      </p:sp>
      <p:sp>
        <p:nvSpPr>
          <p:cNvPr id="7" name="Freeform 4" descr="小方格"/>
          <p:cNvSpPr>
            <a:spLocks/>
          </p:cNvSpPr>
          <p:nvPr/>
        </p:nvSpPr>
        <p:spPr bwMode="auto">
          <a:xfrm>
            <a:off x="5715000" y="4419600"/>
            <a:ext cx="1296988" cy="1677988"/>
          </a:xfrm>
          <a:custGeom>
            <a:avLst/>
            <a:gdLst>
              <a:gd name="T0" fmla="*/ 1330643013 w 817"/>
              <a:gd name="T1" fmla="*/ 0 h 1057"/>
              <a:gd name="T2" fmla="*/ 2056448293 w 817"/>
              <a:gd name="T3" fmla="*/ 0 h 1057"/>
              <a:gd name="T4" fmla="*/ 2056448293 w 817"/>
              <a:gd name="T5" fmla="*/ 2147483646 h 1057"/>
              <a:gd name="T6" fmla="*/ 0 w 817"/>
              <a:gd name="T7" fmla="*/ 2147483646 h 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7" h="1057">
                <a:moveTo>
                  <a:pt x="528" y="0"/>
                </a:moveTo>
                <a:lnTo>
                  <a:pt x="816" y="0"/>
                </a:lnTo>
                <a:lnTo>
                  <a:pt x="816" y="1056"/>
                </a:lnTo>
                <a:lnTo>
                  <a:pt x="0" y="105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5" descr="小方格"/>
          <p:cNvSpPr>
            <a:spLocks/>
          </p:cNvSpPr>
          <p:nvPr/>
        </p:nvSpPr>
        <p:spPr bwMode="auto">
          <a:xfrm>
            <a:off x="4343400" y="4419600"/>
            <a:ext cx="992188" cy="1677988"/>
          </a:xfrm>
          <a:custGeom>
            <a:avLst/>
            <a:gdLst>
              <a:gd name="T0" fmla="*/ 0 w 625"/>
              <a:gd name="T1" fmla="*/ 0 h 1057"/>
              <a:gd name="T2" fmla="*/ 604837805 w 625"/>
              <a:gd name="T3" fmla="*/ 2147483646 h 1057"/>
              <a:gd name="T4" fmla="*/ 1572578292 w 625"/>
              <a:gd name="T5" fmla="*/ 2147483646 h 1057"/>
              <a:gd name="T6" fmla="*/ 1572578292 w 625"/>
              <a:gd name="T7" fmla="*/ 0 h 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5" h="1057">
                <a:moveTo>
                  <a:pt x="0" y="0"/>
                </a:moveTo>
                <a:lnTo>
                  <a:pt x="240" y="1056"/>
                </a:lnTo>
                <a:lnTo>
                  <a:pt x="624" y="1056"/>
                </a:lnTo>
                <a:lnTo>
                  <a:pt x="624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 descr="小方格"/>
          <p:cNvSpPr>
            <a:spLocks/>
          </p:cNvSpPr>
          <p:nvPr/>
        </p:nvSpPr>
        <p:spPr bwMode="auto">
          <a:xfrm>
            <a:off x="1981200" y="4419600"/>
            <a:ext cx="1373188" cy="1373188"/>
          </a:xfrm>
          <a:custGeom>
            <a:avLst/>
            <a:gdLst>
              <a:gd name="T0" fmla="*/ 0 w 865"/>
              <a:gd name="T1" fmla="*/ 0 h 865"/>
              <a:gd name="T2" fmla="*/ 0 w 865"/>
              <a:gd name="T3" fmla="*/ 2147483646 h 865"/>
              <a:gd name="T4" fmla="*/ 2147483646 w 865"/>
              <a:gd name="T5" fmla="*/ 0 h 8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5" h="865">
                <a:moveTo>
                  <a:pt x="0" y="0"/>
                </a:moveTo>
                <a:lnTo>
                  <a:pt x="0" y="864"/>
                </a:lnTo>
                <a:lnTo>
                  <a:pt x="864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206750" y="2444750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49750" y="2819400"/>
            <a:ext cx="67945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1686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168650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203575" y="2898775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298700" y="47371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136900" y="47371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98700" y="55753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3136900" y="55753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993900" y="4432300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657600" y="44259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670300" y="4432300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3894138" y="4579938"/>
            <a:ext cx="762000" cy="982662"/>
            <a:chOff x="2453" y="2885"/>
            <a:chExt cx="480" cy="619"/>
          </a:xfrm>
        </p:grpSpPr>
        <p:sp>
          <p:nvSpPr>
            <p:cNvPr id="23" name="Arc 19"/>
            <p:cNvSpPr>
              <a:spLocks/>
            </p:cNvSpPr>
            <p:nvPr/>
          </p:nvSpPr>
          <p:spPr bwMode="auto">
            <a:xfrm>
              <a:off x="2788" y="2885"/>
              <a:ext cx="145" cy="96"/>
            </a:xfrm>
            <a:custGeom>
              <a:avLst/>
              <a:gdLst>
                <a:gd name="T0" fmla="*/ 0 w 21750"/>
                <a:gd name="T1" fmla="*/ 0 h 21600"/>
                <a:gd name="T2" fmla="*/ 1 w 21750"/>
                <a:gd name="T3" fmla="*/ 0 h 21600"/>
                <a:gd name="T4" fmla="*/ 0 w 217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50" h="21600" fill="none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</a:path>
                <a:path w="21750" h="21600" stroke="0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  <a:lnTo>
                    <a:pt x="15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rc 20"/>
            <p:cNvSpPr>
              <a:spLocks/>
            </p:cNvSpPr>
            <p:nvPr/>
          </p:nvSpPr>
          <p:spPr bwMode="auto">
            <a:xfrm>
              <a:off x="2784" y="297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2784" y="3317"/>
              <a:ext cx="149" cy="187"/>
              <a:chOff x="2784" y="3317"/>
              <a:chExt cx="149" cy="187"/>
            </a:xfrm>
          </p:grpSpPr>
          <p:sp>
            <p:nvSpPr>
              <p:cNvPr id="32" name="Arc 21"/>
              <p:cNvSpPr>
                <a:spLocks/>
              </p:cNvSpPr>
              <p:nvPr/>
            </p:nvSpPr>
            <p:spPr bwMode="auto">
              <a:xfrm>
                <a:off x="2788" y="3317"/>
                <a:ext cx="145" cy="96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0 h 21600"/>
                  <a:gd name="T4" fmla="*/ 0 w 217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Arc 22"/>
              <p:cNvSpPr>
                <a:spLocks/>
              </p:cNvSpPr>
              <p:nvPr/>
            </p:nvSpPr>
            <p:spPr bwMode="auto">
              <a:xfrm>
                <a:off x="2784" y="340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2645" y="3077"/>
              <a:ext cx="144" cy="235"/>
              <a:chOff x="2645" y="3077"/>
              <a:chExt cx="144" cy="235"/>
            </a:xfrm>
          </p:grpSpPr>
          <p:sp>
            <p:nvSpPr>
              <p:cNvPr id="30" name="Arc 24"/>
              <p:cNvSpPr>
                <a:spLocks/>
              </p:cNvSpPr>
              <p:nvPr/>
            </p:nvSpPr>
            <p:spPr bwMode="auto">
              <a:xfrm>
                <a:off x="2645" y="3077"/>
                <a:ext cx="144" cy="120"/>
              </a:xfrm>
              <a:custGeom>
                <a:avLst/>
                <a:gdLst>
                  <a:gd name="T0" fmla="*/ 0 w 21588"/>
                  <a:gd name="T1" fmla="*/ 1 h 21599"/>
                  <a:gd name="T2" fmla="*/ 1 w 21588"/>
                  <a:gd name="T3" fmla="*/ 0 h 21599"/>
                  <a:gd name="T4" fmla="*/ 1 w 21588"/>
                  <a:gd name="T5" fmla="*/ 1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8" h="21599" fill="none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</a:path>
                  <a:path w="21588" h="21599" stroke="0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  <a:lnTo>
                      <a:pt x="21588" y="21599"/>
                    </a:lnTo>
                    <a:lnTo>
                      <a:pt x="0" y="2087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" name="Arc 25"/>
              <p:cNvSpPr>
                <a:spLocks/>
              </p:cNvSpPr>
              <p:nvPr/>
            </p:nvSpPr>
            <p:spPr bwMode="auto">
              <a:xfrm>
                <a:off x="2645" y="3192"/>
                <a:ext cx="144" cy="120"/>
              </a:xfrm>
              <a:custGeom>
                <a:avLst/>
                <a:gdLst>
                  <a:gd name="T0" fmla="*/ 1 w 21600"/>
                  <a:gd name="T1" fmla="*/ 1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7" name="Group 29"/>
            <p:cNvGrpSpPr>
              <a:grpSpLocks/>
            </p:cNvGrpSpPr>
            <p:nvPr/>
          </p:nvGrpSpPr>
          <p:grpSpPr bwMode="auto">
            <a:xfrm>
              <a:off x="2453" y="2885"/>
              <a:ext cx="336" cy="619"/>
              <a:chOff x="2453" y="2885"/>
              <a:chExt cx="336" cy="619"/>
            </a:xfrm>
          </p:grpSpPr>
          <p:sp>
            <p:nvSpPr>
              <p:cNvPr id="28" name="Arc 27"/>
              <p:cNvSpPr>
                <a:spLocks/>
              </p:cNvSpPr>
              <p:nvPr/>
            </p:nvSpPr>
            <p:spPr bwMode="auto">
              <a:xfrm>
                <a:off x="2453" y="2885"/>
                <a:ext cx="336" cy="312"/>
              </a:xfrm>
              <a:custGeom>
                <a:avLst/>
                <a:gdLst>
                  <a:gd name="T0" fmla="*/ 0 w 21598"/>
                  <a:gd name="T1" fmla="*/ 4 h 21600"/>
                  <a:gd name="T2" fmla="*/ 5 w 21598"/>
                  <a:gd name="T3" fmla="*/ 0 h 21600"/>
                  <a:gd name="T4" fmla="*/ 5 w 21598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8" h="21600" fill="none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</a:path>
                  <a:path w="21598" h="21600" stroke="0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  <a:lnTo>
                      <a:pt x="21598" y="21600"/>
                    </a:lnTo>
                    <a:lnTo>
                      <a:pt x="-1" y="2132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" name="Arc 28"/>
              <p:cNvSpPr>
                <a:spLocks/>
              </p:cNvSpPr>
              <p:nvPr/>
            </p:nvSpPr>
            <p:spPr bwMode="auto">
              <a:xfrm>
                <a:off x="2453" y="3192"/>
                <a:ext cx="336" cy="312"/>
              </a:xfrm>
              <a:custGeom>
                <a:avLst/>
                <a:gdLst>
                  <a:gd name="T0" fmla="*/ 5 w 21600"/>
                  <a:gd name="T1" fmla="*/ 5 h 21600"/>
                  <a:gd name="T2" fmla="*/ 0 w 21600"/>
                  <a:gd name="T3" fmla="*/ 0 h 21600"/>
                  <a:gd name="T4" fmla="*/ 5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4427538" y="4960938"/>
            <a:ext cx="762000" cy="982662"/>
            <a:chOff x="2789" y="3125"/>
            <a:chExt cx="480" cy="619"/>
          </a:xfrm>
        </p:grpSpPr>
        <p:sp>
          <p:nvSpPr>
            <p:cNvPr id="35" name="Arc 31"/>
            <p:cNvSpPr>
              <a:spLocks/>
            </p:cNvSpPr>
            <p:nvPr/>
          </p:nvSpPr>
          <p:spPr bwMode="auto">
            <a:xfrm>
              <a:off x="2789" y="3125"/>
              <a:ext cx="144" cy="96"/>
            </a:xfrm>
            <a:custGeom>
              <a:avLst/>
              <a:gdLst>
                <a:gd name="T0" fmla="*/ 0 w 21581"/>
                <a:gd name="T1" fmla="*/ 0 h 21599"/>
                <a:gd name="T2" fmla="*/ 1 w 21581"/>
                <a:gd name="T3" fmla="*/ 0 h 21599"/>
                <a:gd name="T4" fmla="*/ 1 w 21581"/>
                <a:gd name="T5" fmla="*/ 0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99" fill="none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</a:path>
                <a:path w="21581" h="21599" stroke="0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  <a:lnTo>
                    <a:pt x="21581" y="21599"/>
                  </a:lnTo>
                  <a:lnTo>
                    <a:pt x="-1" y="206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rc 32"/>
            <p:cNvSpPr>
              <a:spLocks/>
            </p:cNvSpPr>
            <p:nvPr/>
          </p:nvSpPr>
          <p:spPr bwMode="auto">
            <a:xfrm>
              <a:off x="2789" y="321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2789" y="3557"/>
              <a:ext cx="144" cy="187"/>
              <a:chOff x="2789" y="3557"/>
              <a:chExt cx="144" cy="187"/>
            </a:xfrm>
          </p:grpSpPr>
          <p:sp>
            <p:nvSpPr>
              <p:cNvPr id="44" name="Arc 33"/>
              <p:cNvSpPr>
                <a:spLocks/>
              </p:cNvSpPr>
              <p:nvPr/>
            </p:nvSpPr>
            <p:spPr bwMode="auto">
              <a:xfrm>
                <a:off x="2789" y="3557"/>
                <a:ext cx="144" cy="96"/>
              </a:xfrm>
              <a:custGeom>
                <a:avLst/>
                <a:gdLst>
                  <a:gd name="T0" fmla="*/ 0 w 21581"/>
                  <a:gd name="T1" fmla="*/ 0 h 21599"/>
                  <a:gd name="T2" fmla="*/ 1 w 21581"/>
                  <a:gd name="T3" fmla="*/ 0 h 21599"/>
                  <a:gd name="T4" fmla="*/ 1 w 21581"/>
                  <a:gd name="T5" fmla="*/ 0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1" h="21599" fill="none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</a:path>
                  <a:path w="21581" h="21599" stroke="0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  <a:lnTo>
                      <a:pt x="21581" y="21599"/>
                    </a:lnTo>
                    <a:lnTo>
                      <a:pt x="-1" y="206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Arc 34"/>
              <p:cNvSpPr>
                <a:spLocks/>
              </p:cNvSpPr>
              <p:nvPr/>
            </p:nvSpPr>
            <p:spPr bwMode="auto">
              <a:xfrm>
                <a:off x="2789" y="364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" name="Group 38"/>
            <p:cNvGrpSpPr>
              <a:grpSpLocks/>
            </p:cNvGrpSpPr>
            <p:nvPr/>
          </p:nvGrpSpPr>
          <p:grpSpPr bwMode="auto">
            <a:xfrm>
              <a:off x="2928" y="3317"/>
              <a:ext cx="149" cy="235"/>
              <a:chOff x="2928" y="3317"/>
              <a:chExt cx="149" cy="235"/>
            </a:xfrm>
          </p:grpSpPr>
          <p:sp>
            <p:nvSpPr>
              <p:cNvPr id="42" name="Arc 36"/>
              <p:cNvSpPr>
                <a:spLocks/>
              </p:cNvSpPr>
              <p:nvPr/>
            </p:nvSpPr>
            <p:spPr bwMode="auto">
              <a:xfrm>
                <a:off x="2932" y="3317"/>
                <a:ext cx="145" cy="120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1 h 21600"/>
                  <a:gd name="T4" fmla="*/ 0 w 21750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" name="Arc 37"/>
              <p:cNvSpPr>
                <a:spLocks/>
              </p:cNvSpPr>
              <p:nvPr/>
            </p:nvSpPr>
            <p:spPr bwMode="auto">
              <a:xfrm>
                <a:off x="2928" y="3432"/>
                <a:ext cx="144" cy="120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" name="Group 41"/>
            <p:cNvGrpSpPr>
              <a:grpSpLocks/>
            </p:cNvGrpSpPr>
            <p:nvPr/>
          </p:nvGrpSpPr>
          <p:grpSpPr bwMode="auto">
            <a:xfrm>
              <a:off x="2928" y="3125"/>
              <a:ext cx="341" cy="619"/>
              <a:chOff x="2928" y="3125"/>
              <a:chExt cx="341" cy="619"/>
            </a:xfrm>
          </p:grpSpPr>
          <p:sp>
            <p:nvSpPr>
              <p:cNvPr id="40" name="Arc 39"/>
              <p:cNvSpPr>
                <a:spLocks/>
              </p:cNvSpPr>
              <p:nvPr/>
            </p:nvSpPr>
            <p:spPr bwMode="auto">
              <a:xfrm>
                <a:off x="2932" y="3125"/>
                <a:ext cx="337" cy="312"/>
              </a:xfrm>
              <a:custGeom>
                <a:avLst/>
                <a:gdLst>
                  <a:gd name="T0" fmla="*/ 0 w 21664"/>
                  <a:gd name="T1" fmla="*/ 0 h 21600"/>
                  <a:gd name="T2" fmla="*/ 5 w 21664"/>
                  <a:gd name="T3" fmla="*/ 5 h 21600"/>
                  <a:gd name="T4" fmla="*/ 0 w 21664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Arc 40"/>
              <p:cNvSpPr>
                <a:spLocks/>
              </p:cNvSpPr>
              <p:nvPr/>
            </p:nvSpPr>
            <p:spPr bwMode="auto">
              <a:xfrm>
                <a:off x="2928" y="3432"/>
                <a:ext cx="336" cy="312"/>
              </a:xfrm>
              <a:custGeom>
                <a:avLst/>
                <a:gdLst>
                  <a:gd name="T0" fmla="*/ 5 w 21600"/>
                  <a:gd name="T1" fmla="*/ 0 h 21600"/>
                  <a:gd name="T2" fmla="*/ 0 w 21600"/>
                  <a:gd name="T3" fmla="*/ 5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051300" y="2679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1993900" y="3594100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670300" y="3594100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1968814" y="3767138"/>
            <a:ext cx="174086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Exclusive-OR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problem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802245" y="3767138"/>
            <a:ext cx="1439498" cy="5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Intertwined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372100" y="3767138"/>
            <a:ext cx="1652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Most general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56" name="Rectangle 49">
            <a:extLst>
              <a:ext uri="{FF2B5EF4-FFF2-40B4-BE49-F238E27FC236}">
                <a16:creationId xmlns:a16="http://schemas.microsoft.com/office/drawing/2014/main" id="{8FA93720-0015-4C08-9D1E-380CCE59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48879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37669C5A-FC72-4BB2-B648-4A3B7CD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2689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75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MLP Decision Boundaries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Two-layer: Convex decision boundaries</a:t>
            </a:r>
            <a:endParaRPr lang="zh-TW" altLang="en-US" dirty="0"/>
          </a:p>
        </p:txBody>
      </p:sp>
      <p:sp>
        <p:nvSpPr>
          <p:cNvPr id="9" name="Freeform 4" descr="小方格"/>
          <p:cNvSpPr>
            <a:spLocks/>
          </p:cNvSpPr>
          <p:nvPr/>
        </p:nvSpPr>
        <p:spPr bwMode="auto">
          <a:xfrm>
            <a:off x="5486400" y="4419600"/>
            <a:ext cx="1525588" cy="1449388"/>
          </a:xfrm>
          <a:custGeom>
            <a:avLst/>
            <a:gdLst>
              <a:gd name="T0" fmla="*/ 725805238 w 961"/>
              <a:gd name="T1" fmla="*/ 0 h 913"/>
              <a:gd name="T2" fmla="*/ 120967540 w 961"/>
              <a:gd name="T3" fmla="*/ 362902625 h 913"/>
              <a:gd name="T4" fmla="*/ 0 w 961"/>
              <a:gd name="T5" fmla="*/ 1209675417 h 913"/>
              <a:gd name="T6" fmla="*/ 1209675396 w 961"/>
              <a:gd name="T7" fmla="*/ 2147483646 h 913"/>
              <a:gd name="T8" fmla="*/ 2147483646 w 961"/>
              <a:gd name="T9" fmla="*/ 2147483646 h 913"/>
              <a:gd name="T10" fmla="*/ 2147483646 w 961"/>
              <a:gd name="T11" fmla="*/ 0 h 9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1" h="913">
                <a:moveTo>
                  <a:pt x="288" y="0"/>
                </a:moveTo>
                <a:lnTo>
                  <a:pt x="48" y="144"/>
                </a:lnTo>
                <a:lnTo>
                  <a:pt x="0" y="480"/>
                </a:lnTo>
                <a:lnTo>
                  <a:pt x="480" y="912"/>
                </a:lnTo>
                <a:lnTo>
                  <a:pt x="960" y="912"/>
                </a:lnTo>
                <a:lnTo>
                  <a:pt x="96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5" descr="小方格"/>
          <p:cNvSpPr>
            <a:spLocks/>
          </p:cNvSpPr>
          <p:nvPr/>
        </p:nvSpPr>
        <p:spPr bwMode="auto">
          <a:xfrm>
            <a:off x="4343400" y="4419600"/>
            <a:ext cx="992188" cy="1449388"/>
          </a:xfrm>
          <a:custGeom>
            <a:avLst/>
            <a:gdLst>
              <a:gd name="T0" fmla="*/ 1209675610 w 625"/>
              <a:gd name="T1" fmla="*/ 0 h 913"/>
              <a:gd name="T2" fmla="*/ 0 w 625"/>
              <a:gd name="T3" fmla="*/ 1088707876 h 913"/>
              <a:gd name="T4" fmla="*/ 1572578292 w 625"/>
              <a:gd name="T5" fmla="*/ 2147483646 h 913"/>
              <a:gd name="T6" fmla="*/ 1572578292 w 625"/>
              <a:gd name="T7" fmla="*/ 0 h 9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5" h="913">
                <a:moveTo>
                  <a:pt x="480" y="0"/>
                </a:moveTo>
                <a:lnTo>
                  <a:pt x="0" y="432"/>
                </a:lnTo>
                <a:lnTo>
                  <a:pt x="624" y="912"/>
                </a:lnTo>
                <a:lnTo>
                  <a:pt x="624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Freeform 6" descr="小方格"/>
          <p:cNvSpPr>
            <a:spLocks/>
          </p:cNvSpPr>
          <p:nvPr/>
        </p:nvSpPr>
        <p:spPr bwMode="auto">
          <a:xfrm>
            <a:off x="1981200" y="4419600"/>
            <a:ext cx="1677988" cy="1677988"/>
          </a:xfrm>
          <a:custGeom>
            <a:avLst/>
            <a:gdLst>
              <a:gd name="T0" fmla="*/ 846772752 w 1057"/>
              <a:gd name="T1" fmla="*/ 0 h 1057"/>
              <a:gd name="T2" fmla="*/ 2147483646 w 1057"/>
              <a:gd name="T3" fmla="*/ 1935480577 h 1057"/>
              <a:gd name="T4" fmla="*/ 2147483646 w 1057"/>
              <a:gd name="T5" fmla="*/ 2147483646 h 1057"/>
              <a:gd name="T6" fmla="*/ 1935480577 w 1057"/>
              <a:gd name="T7" fmla="*/ 2147483646 h 1057"/>
              <a:gd name="T8" fmla="*/ 0 w 1057"/>
              <a:gd name="T9" fmla="*/ 725805216 h 1057"/>
              <a:gd name="T10" fmla="*/ 0 w 1057"/>
              <a:gd name="T11" fmla="*/ 0 h 10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7" h="1057">
                <a:moveTo>
                  <a:pt x="336" y="0"/>
                </a:moveTo>
                <a:lnTo>
                  <a:pt x="1056" y="768"/>
                </a:lnTo>
                <a:lnTo>
                  <a:pt x="1056" y="1056"/>
                </a:lnTo>
                <a:lnTo>
                  <a:pt x="768" y="1056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70300" y="2298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70300" y="3060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3968750" y="2444750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825750" y="2438400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111750" y="2819400"/>
            <a:ext cx="67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825750" y="2444750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2787650" y="2406650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787650" y="3168650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825750" y="3200400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2822575" y="2517775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V="1">
            <a:off x="3965575" y="2898775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2298700" y="47371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3136900" y="47371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2298700" y="55753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3136900" y="5575300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993900" y="4432300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657600" y="4425950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670300" y="4432300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32" name="Group 36"/>
          <p:cNvGrpSpPr>
            <a:grpSpLocks/>
          </p:cNvGrpSpPr>
          <p:nvPr/>
        </p:nvGrpSpPr>
        <p:grpSpPr bwMode="auto">
          <a:xfrm>
            <a:off x="3894138" y="4579938"/>
            <a:ext cx="762000" cy="982662"/>
            <a:chOff x="2453" y="2885"/>
            <a:chExt cx="480" cy="619"/>
          </a:xfrm>
        </p:grpSpPr>
        <p:sp>
          <p:nvSpPr>
            <p:cNvPr id="33" name="Arc 25"/>
            <p:cNvSpPr>
              <a:spLocks/>
            </p:cNvSpPr>
            <p:nvPr/>
          </p:nvSpPr>
          <p:spPr bwMode="auto">
            <a:xfrm>
              <a:off x="2788" y="2885"/>
              <a:ext cx="145" cy="96"/>
            </a:xfrm>
            <a:custGeom>
              <a:avLst/>
              <a:gdLst>
                <a:gd name="T0" fmla="*/ 0 w 21750"/>
                <a:gd name="T1" fmla="*/ 0 h 21600"/>
                <a:gd name="T2" fmla="*/ 1 w 21750"/>
                <a:gd name="T3" fmla="*/ 0 h 21600"/>
                <a:gd name="T4" fmla="*/ 0 w 217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50" h="21600" fill="none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</a:path>
                <a:path w="21750" h="21600" stroke="0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  <a:lnTo>
                    <a:pt x="15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Arc 26"/>
            <p:cNvSpPr>
              <a:spLocks/>
            </p:cNvSpPr>
            <p:nvPr/>
          </p:nvSpPr>
          <p:spPr bwMode="auto">
            <a:xfrm>
              <a:off x="2784" y="297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5" name="Group 29"/>
            <p:cNvGrpSpPr>
              <a:grpSpLocks/>
            </p:cNvGrpSpPr>
            <p:nvPr/>
          </p:nvGrpSpPr>
          <p:grpSpPr bwMode="auto">
            <a:xfrm>
              <a:off x="2784" y="3317"/>
              <a:ext cx="149" cy="187"/>
              <a:chOff x="2784" y="3317"/>
              <a:chExt cx="149" cy="187"/>
            </a:xfrm>
          </p:grpSpPr>
          <p:sp>
            <p:nvSpPr>
              <p:cNvPr id="42" name="Arc 27"/>
              <p:cNvSpPr>
                <a:spLocks/>
              </p:cNvSpPr>
              <p:nvPr/>
            </p:nvSpPr>
            <p:spPr bwMode="auto">
              <a:xfrm>
                <a:off x="2788" y="3317"/>
                <a:ext cx="145" cy="96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0 h 21600"/>
                  <a:gd name="T4" fmla="*/ 0 w 217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" name="Arc 28"/>
              <p:cNvSpPr>
                <a:spLocks/>
              </p:cNvSpPr>
              <p:nvPr/>
            </p:nvSpPr>
            <p:spPr bwMode="auto">
              <a:xfrm>
                <a:off x="2784" y="340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2645" y="3077"/>
              <a:ext cx="144" cy="235"/>
              <a:chOff x="2645" y="3077"/>
              <a:chExt cx="144" cy="235"/>
            </a:xfrm>
          </p:grpSpPr>
          <p:sp>
            <p:nvSpPr>
              <p:cNvPr id="40" name="Arc 30"/>
              <p:cNvSpPr>
                <a:spLocks/>
              </p:cNvSpPr>
              <p:nvPr/>
            </p:nvSpPr>
            <p:spPr bwMode="auto">
              <a:xfrm>
                <a:off x="2645" y="3077"/>
                <a:ext cx="144" cy="120"/>
              </a:xfrm>
              <a:custGeom>
                <a:avLst/>
                <a:gdLst>
                  <a:gd name="T0" fmla="*/ 0 w 21588"/>
                  <a:gd name="T1" fmla="*/ 1 h 21599"/>
                  <a:gd name="T2" fmla="*/ 1 w 21588"/>
                  <a:gd name="T3" fmla="*/ 0 h 21599"/>
                  <a:gd name="T4" fmla="*/ 1 w 21588"/>
                  <a:gd name="T5" fmla="*/ 1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8" h="21599" fill="none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</a:path>
                  <a:path w="21588" h="21599" stroke="0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  <a:lnTo>
                      <a:pt x="21588" y="21599"/>
                    </a:lnTo>
                    <a:lnTo>
                      <a:pt x="0" y="2087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Arc 31"/>
              <p:cNvSpPr>
                <a:spLocks/>
              </p:cNvSpPr>
              <p:nvPr/>
            </p:nvSpPr>
            <p:spPr bwMode="auto">
              <a:xfrm>
                <a:off x="2645" y="3192"/>
                <a:ext cx="144" cy="120"/>
              </a:xfrm>
              <a:custGeom>
                <a:avLst/>
                <a:gdLst>
                  <a:gd name="T0" fmla="*/ 1 w 21600"/>
                  <a:gd name="T1" fmla="*/ 1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2453" y="2885"/>
              <a:ext cx="336" cy="619"/>
              <a:chOff x="2453" y="2885"/>
              <a:chExt cx="336" cy="619"/>
            </a:xfrm>
          </p:grpSpPr>
          <p:sp>
            <p:nvSpPr>
              <p:cNvPr id="38" name="Arc 33"/>
              <p:cNvSpPr>
                <a:spLocks/>
              </p:cNvSpPr>
              <p:nvPr/>
            </p:nvSpPr>
            <p:spPr bwMode="auto">
              <a:xfrm>
                <a:off x="2453" y="2885"/>
                <a:ext cx="336" cy="312"/>
              </a:xfrm>
              <a:custGeom>
                <a:avLst/>
                <a:gdLst>
                  <a:gd name="T0" fmla="*/ 0 w 21598"/>
                  <a:gd name="T1" fmla="*/ 4 h 21600"/>
                  <a:gd name="T2" fmla="*/ 5 w 21598"/>
                  <a:gd name="T3" fmla="*/ 0 h 21600"/>
                  <a:gd name="T4" fmla="*/ 5 w 21598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8" h="21600" fill="none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</a:path>
                  <a:path w="21598" h="21600" stroke="0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  <a:lnTo>
                      <a:pt x="21598" y="21600"/>
                    </a:lnTo>
                    <a:lnTo>
                      <a:pt x="-1" y="2132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" name="Arc 34"/>
              <p:cNvSpPr>
                <a:spLocks/>
              </p:cNvSpPr>
              <p:nvPr/>
            </p:nvSpPr>
            <p:spPr bwMode="auto">
              <a:xfrm>
                <a:off x="2453" y="3192"/>
                <a:ext cx="336" cy="312"/>
              </a:xfrm>
              <a:custGeom>
                <a:avLst/>
                <a:gdLst>
                  <a:gd name="T0" fmla="*/ 5 w 21600"/>
                  <a:gd name="T1" fmla="*/ 5 h 21600"/>
                  <a:gd name="T2" fmla="*/ 0 w 21600"/>
                  <a:gd name="T3" fmla="*/ 0 h 21600"/>
                  <a:gd name="T4" fmla="*/ 5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4427538" y="4960938"/>
            <a:ext cx="762000" cy="982662"/>
            <a:chOff x="2789" y="3125"/>
            <a:chExt cx="480" cy="619"/>
          </a:xfrm>
        </p:grpSpPr>
        <p:sp>
          <p:nvSpPr>
            <p:cNvPr id="45" name="Arc 37"/>
            <p:cNvSpPr>
              <a:spLocks/>
            </p:cNvSpPr>
            <p:nvPr/>
          </p:nvSpPr>
          <p:spPr bwMode="auto">
            <a:xfrm>
              <a:off x="2789" y="3125"/>
              <a:ext cx="144" cy="96"/>
            </a:xfrm>
            <a:custGeom>
              <a:avLst/>
              <a:gdLst>
                <a:gd name="T0" fmla="*/ 0 w 21581"/>
                <a:gd name="T1" fmla="*/ 0 h 21599"/>
                <a:gd name="T2" fmla="*/ 1 w 21581"/>
                <a:gd name="T3" fmla="*/ 0 h 21599"/>
                <a:gd name="T4" fmla="*/ 1 w 21581"/>
                <a:gd name="T5" fmla="*/ 0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99" fill="none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</a:path>
                <a:path w="21581" h="21599" stroke="0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  <a:lnTo>
                    <a:pt x="21581" y="21599"/>
                  </a:lnTo>
                  <a:lnTo>
                    <a:pt x="-1" y="206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Arc 38"/>
            <p:cNvSpPr>
              <a:spLocks/>
            </p:cNvSpPr>
            <p:nvPr/>
          </p:nvSpPr>
          <p:spPr bwMode="auto">
            <a:xfrm>
              <a:off x="2789" y="321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7" name="Group 41"/>
            <p:cNvGrpSpPr>
              <a:grpSpLocks/>
            </p:cNvGrpSpPr>
            <p:nvPr/>
          </p:nvGrpSpPr>
          <p:grpSpPr bwMode="auto">
            <a:xfrm>
              <a:off x="2789" y="3557"/>
              <a:ext cx="144" cy="187"/>
              <a:chOff x="2789" y="3557"/>
              <a:chExt cx="144" cy="187"/>
            </a:xfrm>
          </p:grpSpPr>
          <p:sp>
            <p:nvSpPr>
              <p:cNvPr id="54" name="Arc 39"/>
              <p:cNvSpPr>
                <a:spLocks/>
              </p:cNvSpPr>
              <p:nvPr/>
            </p:nvSpPr>
            <p:spPr bwMode="auto">
              <a:xfrm>
                <a:off x="2789" y="3557"/>
                <a:ext cx="144" cy="96"/>
              </a:xfrm>
              <a:custGeom>
                <a:avLst/>
                <a:gdLst>
                  <a:gd name="T0" fmla="*/ 0 w 21581"/>
                  <a:gd name="T1" fmla="*/ 0 h 21599"/>
                  <a:gd name="T2" fmla="*/ 1 w 21581"/>
                  <a:gd name="T3" fmla="*/ 0 h 21599"/>
                  <a:gd name="T4" fmla="*/ 1 w 21581"/>
                  <a:gd name="T5" fmla="*/ 0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1" h="21599" fill="none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</a:path>
                  <a:path w="21581" h="21599" stroke="0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  <a:lnTo>
                      <a:pt x="21581" y="21599"/>
                    </a:lnTo>
                    <a:lnTo>
                      <a:pt x="-1" y="206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" name="Arc 40"/>
              <p:cNvSpPr>
                <a:spLocks/>
              </p:cNvSpPr>
              <p:nvPr/>
            </p:nvSpPr>
            <p:spPr bwMode="auto">
              <a:xfrm>
                <a:off x="2789" y="364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2928" y="3317"/>
              <a:ext cx="149" cy="235"/>
              <a:chOff x="2928" y="3317"/>
              <a:chExt cx="149" cy="235"/>
            </a:xfrm>
          </p:grpSpPr>
          <p:sp>
            <p:nvSpPr>
              <p:cNvPr id="52" name="Arc 42"/>
              <p:cNvSpPr>
                <a:spLocks/>
              </p:cNvSpPr>
              <p:nvPr/>
            </p:nvSpPr>
            <p:spPr bwMode="auto">
              <a:xfrm>
                <a:off x="2932" y="3317"/>
                <a:ext cx="145" cy="120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1 h 21600"/>
                  <a:gd name="T4" fmla="*/ 0 w 21750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" name="Arc 43"/>
              <p:cNvSpPr>
                <a:spLocks/>
              </p:cNvSpPr>
              <p:nvPr/>
            </p:nvSpPr>
            <p:spPr bwMode="auto">
              <a:xfrm>
                <a:off x="2928" y="3432"/>
                <a:ext cx="144" cy="120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9" name="Group 47"/>
            <p:cNvGrpSpPr>
              <a:grpSpLocks/>
            </p:cNvGrpSpPr>
            <p:nvPr/>
          </p:nvGrpSpPr>
          <p:grpSpPr bwMode="auto">
            <a:xfrm>
              <a:off x="2928" y="3125"/>
              <a:ext cx="341" cy="619"/>
              <a:chOff x="2928" y="3125"/>
              <a:chExt cx="341" cy="619"/>
            </a:xfrm>
          </p:grpSpPr>
          <p:sp>
            <p:nvSpPr>
              <p:cNvPr id="50" name="Arc 45"/>
              <p:cNvSpPr>
                <a:spLocks/>
              </p:cNvSpPr>
              <p:nvPr/>
            </p:nvSpPr>
            <p:spPr bwMode="auto">
              <a:xfrm>
                <a:off x="2932" y="3125"/>
                <a:ext cx="337" cy="312"/>
              </a:xfrm>
              <a:custGeom>
                <a:avLst/>
                <a:gdLst>
                  <a:gd name="T0" fmla="*/ 0 w 21664"/>
                  <a:gd name="T1" fmla="*/ 0 h 21600"/>
                  <a:gd name="T2" fmla="*/ 5 w 21664"/>
                  <a:gd name="T3" fmla="*/ 5 h 21600"/>
                  <a:gd name="T4" fmla="*/ 0 w 21664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Arc 46"/>
              <p:cNvSpPr>
                <a:spLocks/>
              </p:cNvSpPr>
              <p:nvPr/>
            </p:nvSpPr>
            <p:spPr bwMode="auto">
              <a:xfrm>
                <a:off x="2928" y="3432"/>
                <a:ext cx="336" cy="312"/>
              </a:xfrm>
              <a:custGeom>
                <a:avLst/>
                <a:gdLst>
                  <a:gd name="T0" fmla="*/ 5 w 21600"/>
                  <a:gd name="T1" fmla="*/ 0 h 21600"/>
                  <a:gd name="T2" fmla="*/ 0 w 21600"/>
                  <a:gd name="T3" fmla="*/ 5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876675" y="48879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4867275" y="52689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813300" y="2679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1993900" y="3594100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670300" y="3594100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1968814" y="3767138"/>
            <a:ext cx="174086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Exclusive-OR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problem</a:t>
            </a:r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3802245" y="3767138"/>
            <a:ext cx="1439498" cy="5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Intertwined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5372100" y="3767138"/>
            <a:ext cx="1652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Most general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>
                <a:solidFill>
                  <a:srgbClr val="0070C0"/>
                </a:solidFill>
              </a:rPr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773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MLP</a:t>
            </a:r>
            <a:r>
              <a:rPr lang="zh-TW" altLang="en-US" dirty="0"/>
              <a:t> </a:t>
            </a:r>
            <a:r>
              <a:rPr lang="en-US" altLang="zh-TW" dirty="0"/>
              <a:t>Decision Boundaries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Three-layer: Arbitrary decision boundaries</a:t>
            </a:r>
          </a:p>
          <a:p>
            <a:endParaRPr lang="zh-TW" altLang="en-US" dirty="0"/>
          </a:p>
        </p:txBody>
      </p:sp>
      <p:sp>
        <p:nvSpPr>
          <p:cNvPr id="4" name="Freeform 4" descr="小方格"/>
          <p:cNvSpPr>
            <a:spLocks/>
          </p:cNvSpPr>
          <p:nvPr/>
        </p:nvSpPr>
        <p:spPr bwMode="auto">
          <a:xfrm>
            <a:off x="4343400" y="4741168"/>
            <a:ext cx="939800" cy="1220788"/>
          </a:xfrm>
          <a:custGeom>
            <a:avLst/>
            <a:gdLst>
              <a:gd name="T0" fmla="*/ 0 w 592"/>
              <a:gd name="T1" fmla="*/ 604837748 h 769"/>
              <a:gd name="T2" fmla="*/ 604837500 w 592"/>
              <a:gd name="T3" fmla="*/ 846772847 h 769"/>
              <a:gd name="T4" fmla="*/ 604837500 w 592"/>
              <a:gd name="T5" fmla="*/ 1209675495 h 769"/>
              <a:gd name="T6" fmla="*/ 0 w 592"/>
              <a:gd name="T7" fmla="*/ 1330643045 h 769"/>
              <a:gd name="T8" fmla="*/ 0 w 592"/>
              <a:gd name="T9" fmla="*/ 1814513243 h 769"/>
              <a:gd name="T10" fmla="*/ 846772500 w 592"/>
              <a:gd name="T11" fmla="*/ 1935480793 h 769"/>
              <a:gd name="T12" fmla="*/ 1451610000 w 592"/>
              <a:gd name="T13" fmla="*/ 1451610595 h 769"/>
              <a:gd name="T14" fmla="*/ 1489413138 w 592"/>
              <a:gd name="T15" fmla="*/ 1436489651 h 769"/>
              <a:gd name="T16" fmla="*/ 1330642500 w 592"/>
              <a:gd name="T17" fmla="*/ 241935099 h 769"/>
              <a:gd name="T18" fmla="*/ 725805000 w 592"/>
              <a:gd name="T19" fmla="*/ 0 h 769"/>
              <a:gd name="T20" fmla="*/ 0 w 592"/>
              <a:gd name="T21" fmla="*/ 362902649 h 769"/>
              <a:gd name="T22" fmla="*/ 0 w 592"/>
              <a:gd name="T23" fmla="*/ 604837748 h 7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92" h="769">
                <a:moveTo>
                  <a:pt x="0" y="240"/>
                </a:moveTo>
                <a:lnTo>
                  <a:pt x="240" y="336"/>
                </a:lnTo>
                <a:lnTo>
                  <a:pt x="240" y="480"/>
                </a:lnTo>
                <a:lnTo>
                  <a:pt x="0" y="528"/>
                </a:lnTo>
                <a:lnTo>
                  <a:pt x="0" y="720"/>
                </a:lnTo>
                <a:lnTo>
                  <a:pt x="336" y="768"/>
                </a:lnTo>
                <a:lnTo>
                  <a:pt x="576" y="576"/>
                </a:lnTo>
                <a:lnTo>
                  <a:pt x="591" y="570"/>
                </a:lnTo>
                <a:lnTo>
                  <a:pt x="528" y="96"/>
                </a:lnTo>
                <a:lnTo>
                  <a:pt x="288" y="0"/>
                </a:lnTo>
                <a:lnTo>
                  <a:pt x="0" y="144"/>
                </a:lnTo>
                <a:lnTo>
                  <a:pt x="0" y="24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 descr="小方格"/>
          <p:cNvSpPr>
            <a:spLocks/>
          </p:cNvSpPr>
          <p:nvPr/>
        </p:nvSpPr>
        <p:spPr bwMode="auto">
          <a:xfrm>
            <a:off x="2819400" y="5045968"/>
            <a:ext cx="763588" cy="839788"/>
          </a:xfrm>
          <a:custGeom>
            <a:avLst/>
            <a:gdLst>
              <a:gd name="T0" fmla="*/ 0 w 481"/>
              <a:gd name="T1" fmla="*/ 725805432 h 529"/>
              <a:gd name="T2" fmla="*/ 241935158 w 481"/>
              <a:gd name="T3" fmla="*/ 1330643292 h 529"/>
              <a:gd name="T4" fmla="*/ 1088708213 w 481"/>
              <a:gd name="T5" fmla="*/ 1330643292 h 529"/>
              <a:gd name="T6" fmla="*/ 1209675792 w 481"/>
              <a:gd name="T7" fmla="*/ 483870288 h 529"/>
              <a:gd name="T8" fmla="*/ 483870317 w 481"/>
              <a:gd name="T9" fmla="*/ 0 h 529"/>
              <a:gd name="T10" fmla="*/ 0 w 481"/>
              <a:gd name="T11" fmla="*/ 725805432 h 5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529">
                <a:moveTo>
                  <a:pt x="0" y="288"/>
                </a:moveTo>
                <a:lnTo>
                  <a:pt x="96" y="528"/>
                </a:lnTo>
                <a:lnTo>
                  <a:pt x="432" y="528"/>
                </a:lnTo>
                <a:lnTo>
                  <a:pt x="480" y="192"/>
                </a:lnTo>
                <a:lnTo>
                  <a:pt x="192" y="0"/>
                </a:lnTo>
                <a:lnTo>
                  <a:pt x="0" y="288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6" descr="小方格"/>
          <p:cNvSpPr>
            <a:spLocks/>
          </p:cNvSpPr>
          <p:nvPr/>
        </p:nvSpPr>
        <p:spPr bwMode="auto">
          <a:xfrm>
            <a:off x="2133600" y="4512568"/>
            <a:ext cx="534988" cy="611188"/>
          </a:xfrm>
          <a:custGeom>
            <a:avLst/>
            <a:gdLst>
              <a:gd name="T0" fmla="*/ 0 w 337"/>
              <a:gd name="T1" fmla="*/ 241935198 h 385"/>
              <a:gd name="T2" fmla="*/ 241935226 w 337"/>
              <a:gd name="T3" fmla="*/ 967740792 h 385"/>
              <a:gd name="T4" fmla="*/ 846773291 w 337"/>
              <a:gd name="T5" fmla="*/ 725805594 h 385"/>
              <a:gd name="T6" fmla="*/ 846773291 w 337"/>
              <a:gd name="T7" fmla="*/ 0 h 385"/>
              <a:gd name="T8" fmla="*/ 0 w 337"/>
              <a:gd name="T9" fmla="*/ 241935198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" h="385">
                <a:moveTo>
                  <a:pt x="0" y="96"/>
                </a:moveTo>
                <a:lnTo>
                  <a:pt x="96" y="384"/>
                </a:lnTo>
                <a:lnTo>
                  <a:pt x="336" y="288"/>
                </a:lnTo>
                <a:lnTo>
                  <a:pt x="336" y="0"/>
                </a:lnTo>
                <a:lnTo>
                  <a:pt x="0" y="9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9300" y="2298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89300" y="3060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587750" y="2444750"/>
            <a:ext cx="83185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444750" y="2438400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30750" y="2597150"/>
            <a:ext cx="679450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444750" y="2444750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066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406650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44750" y="3140968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2441575" y="2517775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584575" y="3127375"/>
            <a:ext cx="83185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98700" y="4677668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136900" y="4677668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298700" y="5515868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136900" y="5515868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93900" y="4372868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657600" y="4366518"/>
            <a:ext cx="0" cy="167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70300" y="4372868"/>
            <a:ext cx="3327400" cy="165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3894138" y="4520506"/>
            <a:ext cx="762000" cy="982662"/>
            <a:chOff x="2453" y="2885"/>
            <a:chExt cx="480" cy="619"/>
          </a:xfrm>
        </p:grpSpPr>
        <p:sp>
          <p:nvSpPr>
            <p:cNvPr id="27" name="Arc 25"/>
            <p:cNvSpPr>
              <a:spLocks/>
            </p:cNvSpPr>
            <p:nvPr/>
          </p:nvSpPr>
          <p:spPr bwMode="auto">
            <a:xfrm>
              <a:off x="2788" y="2885"/>
              <a:ext cx="145" cy="96"/>
            </a:xfrm>
            <a:custGeom>
              <a:avLst/>
              <a:gdLst>
                <a:gd name="T0" fmla="*/ 0 w 21750"/>
                <a:gd name="T1" fmla="*/ 0 h 21600"/>
                <a:gd name="T2" fmla="*/ 1 w 21750"/>
                <a:gd name="T3" fmla="*/ 0 h 21600"/>
                <a:gd name="T4" fmla="*/ 0 w 217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50" h="21600" fill="none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</a:path>
                <a:path w="21750" h="21600" stroke="0" extrusionOk="0">
                  <a:moveTo>
                    <a:pt x="-1" y="0"/>
                  </a:moveTo>
                  <a:cubicBezTo>
                    <a:pt x="49" y="0"/>
                    <a:pt x="99" y="0"/>
                    <a:pt x="150" y="0"/>
                  </a:cubicBezTo>
                  <a:cubicBezTo>
                    <a:pt x="12079" y="0"/>
                    <a:pt x="21750" y="9670"/>
                    <a:pt x="21750" y="21600"/>
                  </a:cubicBezTo>
                  <a:lnTo>
                    <a:pt x="15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Arc 26"/>
            <p:cNvSpPr>
              <a:spLocks/>
            </p:cNvSpPr>
            <p:nvPr/>
          </p:nvSpPr>
          <p:spPr bwMode="auto">
            <a:xfrm>
              <a:off x="2784" y="297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2784" y="3317"/>
              <a:ext cx="149" cy="187"/>
              <a:chOff x="2784" y="3317"/>
              <a:chExt cx="149" cy="187"/>
            </a:xfrm>
          </p:grpSpPr>
          <p:sp>
            <p:nvSpPr>
              <p:cNvPr id="36" name="Arc 27"/>
              <p:cNvSpPr>
                <a:spLocks/>
              </p:cNvSpPr>
              <p:nvPr/>
            </p:nvSpPr>
            <p:spPr bwMode="auto">
              <a:xfrm>
                <a:off x="2788" y="3317"/>
                <a:ext cx="145" cy="96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0 h 21600"/>
                  <a:gd name="T4" fmla="*/ 0 w 217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Arc 28"/>
              <p:cNvSpPr>
                <a:spLocks/>
              </p:cNvSpPr>
              <p:nvPr/>
            </p:nvSpPr>
            <p:spPr bwMode="auto">
              <a:xfrm>
                <a:off x="2784" y="340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" name="Group 32"/>
            <p:cNvGrpSpPr>
              <a:grpSpLocks/>
            </p:cNvGrpSpPr>
            <p:nvPr/>
          </p:nvGrpSpPr>
          <p:grpSpPr bwMode="auto">
            <a:xfrm>
              <a:off x="2645" y="3077"/>
              <a:ext cx="144" cy="235"/>
              <a:chOff x="2645" y="3077"/>
              <a:chExt cx="144" cy="235"/>
            </a:xfrm>
          </p:grpSpPr>
          <p:sp>
            <p:nvSpPr>
              <p:cNvPr id="34" name="Arc 30"/>
              <p:cNvSpPr>
                <a:spLocks/>
              </p:cNvSpPr>
              <p:nvPr/>
            </p:nvSpPr>
            <p:spPr bwMode="auto">
              <a:xfrm>
                <a:off x="2645" y="3077"/>
                <a:ext cx="144" cy="120"/>
              </a:xfrm>
              <a:custGeom>
                <a:avLst/>
                <a:gdLst>
                  <a:gd name="T0" fmla="*/ 0 w 21588"/>
                  <a:gd name="T1" fmla="*/ 1 h 21599"/>
                  <a:gd name="T2" fmla="*/ 1 w 21588"/>
                  <a:gd name="T3" fmla="*/ 0 h 21599"/>
                  <a:gd name="T4" fmla="*/ 1 w 21588"/>
                  <a:gd name="T5" fmla="*/ 1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8" h="21599" fill="none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</a:path>
                  <a:path w="21588" h="21599" stroke="0" extrusionOk="0">
                    <a:moveTo>
                      <a:pt x="0" y="20879"/>
                    </a:moveTo>
                    <a:cubicBezTo>
                      <a:pt x="386" y="9294"/>
                      <a:pt x="9847" y="80"/>
                      <a:pt x="21437" y="-1"/>
                    </a:cubicBezTo>
                    <a:lnTo>
                      <a:pt x="21588" y="21599"/>
                    </a:lnTo>
                    <a:lnTo>
                      <a:pt x="0" y="2087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Arc 31"/>
              <p:cNvSpPr>
                <a:spLocks/>
              </p:cNvSpPr>
              <p:nvPr/>
            </p:nvSpPr>
            <p:spPr bwMode="auto">
              <a:xfrm>
                <a:off x="2645" y="3192"/>
                <a:ext cx="144" cy="120"/>
              </a:xfrm>
              <a:custGeom>
                <a:avLst/>
                <a:gdLst>
                  <a:gd name="T0" fmla="*/ 1 w 21600"/>
                  <a:gd name="T1" fmla="*/ 1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453" y="2885"/>
              <a:ext cx="336" cy="619"/>
              <a:chOff x="2453" y="2885"/>
              <a:chExt cx="336" cy="619"/>
            </a:xfrm>
          </p:grpSpPr>
          <p:sp>
            <p:nvSpPr>
              <p:cNvPr id="32" name="Arc 33"/>
              <p:cNvSpPr>
                <a:spLocks/>
              </p:cNvSpPr>
              <p:nvPr/>
            </p:nvSpPr>
            <p:spPr bwMode="auto">
              <a:xfrm>
                <a:off x="2453" y="2885"/>
                <a:ext cx="336" cy="312"/>
              </a:xfrm>
              <a:custGeom>
                <a:avLst/>
                <a:gdLst>
                  <a:gd name="T0" fmla="*/ 0 w 21598"/>
                  <a:gd name="T1" fmla="*/ 4 h 21600"/>
                  <a:gd name="T2" fmla="*/ 5 w 21598"/>
                  <a:gd name="T3" fmla="*/ 0 h 21600"/>
                  <a:gd name="T4" fmla="*/ 5 w 21598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8" h="21600" fill="none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</a:path>
                  <a:path w="21598" h="21600" stroke="0" extrusionOk="0">
                    <a:moveTo>
                      <a:pt x="-1" y="21322"/>
                    </a:moveTo>
                    <a:cubicBezTo>
                      <a:pt x="151" y="9527"/>
                      <a:pt x="9737" y="35"/>
                      <a:pt x="21534" y="0"/>
                    </a:cubicBezTo>
                    <a:lnTo>
                      <a:pt x="21598" y="21600"/>
                    </a:lnTo>
                    <a:lnTo>
                      <a:pt x="-1" y="2132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Arc 34"/>
              <p:cNvSpPr>
                <a:spLocks/>
              </p:cNvSpPr>
              <p:nvPr/>
            </p:nvSpPr>
            <p:spPr bwMode="auto">
              <a:xfrm>
                <a:off x="2453" y="3192"/>
                <a:ext cx="336" cy="312"/>
              </a:xfrm>
              <a:custGeom>
                <a:avLst/>
                <a:gdLst>
                  <a:gd name="T0" fmla="*/ 5 w 21600"/>
                  <a:gd name="T1" fmla="*/ 5 h 21600"/>
                  <a:gd name="T2" fmla="*/ 0 w 21600"/>
                  <a:gd name="T3" fmla="*/ 0 h 21600"/>
                  <a:gd name="T4" fmla="*/ 5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4427538" y="4901506"/>
            <a:ext cx="762000" cy="982662"/>
            <a:chOff x="2789" y="3125"/>
            <a:chExt cx="480" cy="619"/>
          </a:xfrm>
        </p:grpSpPr>
        <p:sp>
          <p:nvSpPr>
            <p:cNvPr id="39" name="Arc 37"/>
            <p:cNvSpPr>
              <a:spLocks/>
            </p:cNvSpPr>
            <p:nvPr/>
          </p:nvSpPr>
          <p:spPr bwMode="auto">
            <a:xfrm>
              <a:off x="2789" y="3125"/>
              <a:ext cx="144" cy="96"/>
            </a:xfrm>
            <a:custGeom>
              <a:avLst/>
              <a:gdLst>
                <a:gd name="T0" fmla="*/ 0 w 21581"/>
                <a:gd name="T1" fmla="*/ 0 h 21599"/>
                <a:gd name="T2" fmla="*/ 1 w 21581"/>
                <a:gd name="T3" fmla="*/ 0 h 21599"/>
                <a:gd name="T4" fmla="*/ 1 w 21581"/>
                <a:gd name="T5" fmla="*/ 0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99" fill="none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</a:path>
                <a:path w="21581" h="21599" stroke="0" extrusionOk="0">
                  <a:moveTo>
                    <a:pt x="-1" y="20699"/>
                  </a:moveTo>
                  <a:cubicBezTo>
                    <a:pt x="479" y="9188"/>
                    <a:pt x="9909" y="79"/>
                    <a:pt x="21430" y="-1"/>
                  </a:cubicBezTo>
                  <a:lnTo>
                    <a:pt x="21581" y="21599"/>
                  </a:lnTo>
                  <a:lnTo>
                    <a:pt x="-1" y="206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Arc 38"/>
            <p:cNvSpPr>
              <a:spLocks/>
            </p:cNvSpPr>
            <p:nvPr/>
          </p:nvSpPr>
          <p:spPr bwMode="auto">
            <a:xfrm>
              <a:off x="2789" y="3216"/>
              <a:ext cx="144" cy="9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2789" y="3557"/>
              <a:ext cx="144" cy="187"/>
              <a:chOff x="2789" y="3557"/>
              <a:chExt cx="144" cy="187"/>
            </a:xfrm>
          </p:grpSpPr>
          <p:sp>
            <p:nvSpPr>
              <p:cNvPr id="48" name="Arc 39"/>
              <p:cNvSpPr>
                <a:spLocks/>
              </p:cNvSpPr>
              <p:nvPr/>
            </p:nvSpPr>
            <p:spPr bwMode="auto">
              <a:xfrm>
                <a:off x="2789" y="3557"/>
                <a:ext cx="144" cy="96"/>
              </a:xfrm>
              <a:custGeom>
                <a:avLst/>
                <a:gdLst>
                  <a:gd name="T0" fmla="*/ 0 w 21581"/>
                  <a:gd name="T1" fmla="*/ 0 h 21599"/>
                  <a:gd name="T2" fmla="*/ 1 w 21581"/>
                  <a:gd name="T3" fmla="*/ 0 h 21599"/>
                  <a:gd name="T4" fmla="*/ 1 w 21581"/>
                  <a:gd name="T5" fmla="*/ 0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81" h="21599" fill="none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</a:path>
                  <a:path w="21581" h="21599" stroke="0" extrusionOk="0">
                    <a:moveTo>
                      <a:pt x="-1" y="20699"/>
                    </a:moveTo>
                    <a:cubicBezTo>
                      <a:pt x="479" y="9188"/>
                      <a:pt x="9909" y="79"/>
                      <a:pt x="21430" y="-1"/>
                    </a:cubicBezTo>
                    <a:lnTo>
                      <a:pt x="21581" y="21599"/>
                    </a:lnTo>
                    <a:lnTo>
                      <a:pt x="-1" y="206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Arc 40"/>
              <p:cNvSpPr>
                <a:spLocks/>
              </p:cNvSpPr>
              <p:nvPr/>
            </p:nvSpPr>
            <p:spPr bwMode="auto">
              <a:xfrm>
                <a:off x="2789" y="3648"/>
                <a:ext cx="144" cy="96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2928" y="3317"/>
              <a:ext cx="149" cy="235"/>
              <a:chOff x="2928" y="3317"/>
              <a:chExt cx="149" cy="235"/>
            </a:xfrm>
          </p:grpSpPr>
          <p:sp>
            <p:nvSpPr>
              <p:cNvPr id="46" name="Arc 42"/>
              <p:cNvSpPr>
                <a:spLocks/>
              </p:cNvSpPr>
              <p:nvPr/>
            </p:nvSpPr>
            <p:spPr bwMode="auto">
              <a:xfrm>
                <a:off x="2932" y="3317"/>
                <a:ext cx="145" cy="120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1 h 21600"/>
                  <a:gd name="T4" fmla="*/ 0 w 21750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0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Arc 43"/>
              <p:cNvSpPr>
                <a:spLocks/>
              </p:cNvSpPr>
              <p:nvPr/>
            </p:nvSpPr>
            <p:spPr bwMode="auto">
              <a:xfrm>
                <a:off x="2928" y="3432"/>
                <a:ext cx="144" cy="120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928" y="3125"/>
              <a:ext cx="341" cy="619"/>
              <a:chOff x="2928" y="3125"/>
              <a:chExt cx="341" cy="619"/>
            </a:xfrm>
          </p:grpSpPr>
          <p:sp>
            <p:nvSpPr>
              <p:cNvPr id="44" name="Arc 45"/>
              <p:cNvSpPr>
                <a:spLocks/>
              </p:cNvSpPr>
              <p:nvPr/>
            </p:nvSpPr>
            <p:spPr bwMode="auto">
              <a:xfrm>
                <a:off x="2932" y="3125"/>
                <a:ext cx="337" cy="312"/>
              </a:xfrm>
              <a:custGeom>
                <a:avLst/>
                <a:gdLst>
                  <a:gd name="T0" fmla="*/ 0 w 21664"/>
                  <a:gd name="T1" fmla="*/ 0 h 21600"/>
                  <a:gd name="T2" fmla="*/ 5 w 21664"/>
                  <a:gd name="T3" fmla="*/ 5 h 21600"/>
                  <a:gd name="T4" fmla="*/ 0 w 21664"/>
                  <a:gd name="T5" fmla="*/ 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Arc 46"/>
              <p:cNvSpPr>
                <a:spLocks/>
              </p:cNvSpPr>
              <p:nvPr/>
            </p:nvSpPr>
            <p:spPr bwMode="auto">
              <a:xfrm>
                <a:off x="2928" y="3432"/>
                <a:ext cx="336" cy="312"/>
              </a:xfrm>
              <a:custGeom>
                <a:avLst/>
                <a:gdLst>
                  <a:gd name="T0" fmla="*/ 5 w 21600"/>
                  <a:gd name="T1" fmla="*/ 0 h 21600"/>
                  <a:gd name="T2" fmla="*/ 0 w 21600"/>
                  <a:gd name="T3" fmla="*/ 5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876675" y="4828481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867275" y="5209481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432300" y="24511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993900" y="3534668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670300" y="3534668"/>
            <a:ext cx="3327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968814" y="3707706"/>
            <a:ext cx="1740861" cy="5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Exclusive-OR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problem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02245" y="3707706"/>
            <a:ext cx="1439498" cy="5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Intertwined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364833" y="3707706"/>
            <a:ext cx="1667123" cy="5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Most general</a:t>
            </a:r>
          </a:p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289300" y="2679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V="1">
            <a:off x="2441575" y="2898775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444750" y="2444750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432300" y="29083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3584575" y="2670175"/>
            <a:ext cx="831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3587750" y="2825750"/>
            <a:ext cx="83185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587750" y="2444750"/>
            <a:ext cx="831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V="1">
            <a:off x="3584575" y="2593975"/>
            <a:ext cx="83185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422900" y="2679700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4727575" y="2897188"/>
            <a:ext cx="679450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5721350" y="2819400"/>
            <a:ext cx="67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Freeform 68" descr="小方格"/>
          <p:cNvSpPr>
            <a:spLocks/>
          </p:cNvSpPr>
          <p:nvPr/>
        </p:nvSpPr>
        <p:spPr bwMode="auto">
          <a:xfrm>
            <a:off x="5410200" y="4512568"/>
            <a:ext cx="1220788" cy="992188"/>
          </a:xfrm>
          <a:custGeom>
            <a:avLst/>
            <a:gdLst>
              <a:gd name="T0" fmla="*/ 241935099 w 769"/>
              <a:gd name="T1" fmla="*/ 241935122 h 625"/>
              <a:gd name="T2" fmla="*/ 0 w 769"/>
              <a:gd name="T3" fmla="*/ 846772927 h 625"/>
              <a:gd name="T4" fmla="*/ 120967550 w 769"/>
              <a:gd name="T5" fmla="*/ 1451610732 h 625"/>
              <a:gd name="T6" fmla="*/ 846772847 w 769"/>
              <a:gd name="T7" fmla="*/ 1572578292 h 625"/>
              <a:gd name="T8" fmla="*/ 1935480793 w 769"/>
              <a:gd name="T9" fmla="*/ 725805366 h 625"/>
              <a:gd name="T10" fmla="*/ 1814513243 w 769"/>
              <a:gd name="T11" fmla="*/ 0 h 625"/>
              <a:gd name="T12" fmla="*/ 1451610595 w 769"/>
              <a:gd name="T13" fmla="*/ 362902683 h 625"/>
              <a:gd name="T14" fmla="*/ 604837748 w 769"/>
              <a:gd name="T15" fmla="*/ 483870244 h 625"/>
              <a:gd name="T16" fmla="*/ 241935099 w 769"/>
              <a:gd name="T17" fmla="*/ 241935122 h 6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9" h="625">
                <a:moveTo>
                  <a:pt x="96" y="96"/>
                </a:moveTo>
                <a:lnTo>
                  <a:pt x="0" y="336"/>
                </a:lnTo>
                <a:lnTo>
                  <a:pt x="48" y="576"/>
                </a:lnTo>
                <a:lnTo>
                  <a:pt x="336" y="624"/>
                </a:lnTo>
                <a:lnTo>
                  <a:pt x="768" y="288"/>
                </a:lnTo>
                <a:lnTo>
                  <a:pt x="720" y="0"/>
                </a:lnTo>
                <a:lnTo>
                  <a:pt x="576" y="144"/>
                </a:lnTo>
                <a:lnTo>
                  <a:pt x="240" y="192"/>
                </a:lnTo>
                <a:lnTo>
                  <a:pt x="96" y="9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5638800" y="5045968"/>
            <a:ext cx="458788" cy="230188"/>
          </a:xfrm>
          <a:custGeom>
            <a:avLst/>
            <a:gdLst>
              <a:gd name="T0" fmla="*/ 241935264 w 289"/>
              <a:gd name="T1" fmla="*/ 0 h 145"/>
              <a:gd name="T2" fmla="*/ 0 w 289"/>
              <a:gd name="T3" fmla="*/ 241935526 h 145"/>
              <a:gd name="T4" fmla="*/ 725805791 w 289"/>
              <a:gd name="T5" fmla="*/ 362903288 h 145"/>
              <a:gd name="T6" fmla="*/ 725805791 w 289"/>
              <a:gd name="T7" fmla="*/ 0 h 145"/>
              <a:gd name="T8" fmla="*/ 241935264 w 289"/>
              <a:gd name="T9" fmla="*/ 0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145">
                <a:moveTo>
                  <a:pt x="96" y="0"/>
                </a:moveTo>
                <a:lnTo>
                  <a:pt x="0" y="96"/>
                </a:lnTo>
                <a:lnTo>
                  <a:pt x="288" y="144"/>
                </a:lnTo>
                <a:lnTo>
                  <a:pt x="288" y="0"/>
                </a:lnTo>
                <a:lnTo>
                  <a:pt x="96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Freeform 70" descr="小方格"/>
          <p:cNvSpPr>
            <a:spLocks/>
          </p:cNvSpPr>
          <p:nvPr/>
        </p:nvSpPr>
        <p:spPr bwMode="auto">
          <a:xfrm>
            <a:off x="6019800" y="5274568"/>
            <a:ext cx="839788" cy="611188"/>
          </a:xfrm>
          <a:custGeom>
            <a:avLst/>
            <a:gdLst>
              <a:gd name="T0" fmla="*/ 120967572 w 529"/>
              <a:gd name="T1" fmla="*/ 846773193 h 385"/>
              <a:gd name="T2" fmla="*/ 967740576 w 529"/>
              <a:gd name="T3" fmla="*/ 967740792 h 385"/>
              <a:gd name="T4" fmla="*/ 1330643292 w 529"/>
              <a:gd name="T5" fmla="*/ 0 h 385"/>
              <a:gd name="T6" fmla="*/ 846773004 w 529"/>
              <a:gd name="T7" fmla="*/ 0 h 385"/>
              <a:gd name="T8" fmla="*/ 725805432 w 529"/>
              <a:gd name="T9" fmla="*/ 483870396 h 385"/>
              <a:gd name="T10" fmla="*/ 0 w 529"/>
              <a:gd name="T11" fmla="*/ 604837995 h 385"/>
              <a:gd name="T12" fmla="*/ 120967572 w 529"/>
              <a:gd name="T13" fmla="*/ 846773193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9" h="385">
                <a:moveTo>
                  <a:pt x="48" y="336"/>
                </a:moveTo>
                <a:lnTo>
                  <a:pt x="384" y="384"/>
                </a:lnTo>
                <a:lnTo>
                  <a:pt x="528" y="0"/>
                </a:lnTo>
                <a:lnTo>
                  <a:pt x="336" y="0"/>
                </a:lnTo>
                <a:lnTo>
                  <a:pt x="288" y="192"/>
                </a:lnTo>
                <a:lnTo>
                  <a:pt x="0" y="240"/>
                </a:lnTo>
                <a:lnTo>
                  <a:pt x="48" y="33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" name="圓角矩形圖說文字 115">
            <a:extLst>
              <a:ext uri="{FF2B5EF4-FFF2-40B4-BE49-F238E27FC236}">
                <a16:creationId xmlns:a16="http://schemas.microsoft.com/office/drawing/2014/main" id="{0CF27359-19C2-4857-BD6A-3B10639EE812}"/>
              </a:ext>
            </a:extLst>
          </p:cNvPr>
          <p:cNvSpPr/>
          <p:nvPr/>
        </p:nvSpPr>
        <p:spPr>
          <a:xfrm>
            <a:off x="653036" y="6260737"/>
            <a:ext cx="7699673" cy="408623"/>
          </a:xfrm>
          <a:prstGeom prst="wedgeRoundRectCallout">
            <a:avLst>
              <a:gd name="adj1" fmla="val 16139"/>
              <a:gd name="adj2" fmla="val 4131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Universal approximator: MLP with 3 layers can approximate any given functions!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Summary: MLP Decision Boundaries</a:t>
            </a:r>
            <a:endParaRPr lang="zh-TW" altLang="en-US" dirty="0"/>
          </a:p>
        </p:txBody>
      </p:sp>
      <p:sp>
        <p:nvSpPr>
          <p:cNvPr id="6" name="Freeform 3" descr="小方格"/>
          <p:cNvSpPr>
            <a:spLocks/>
          </p:cNvSpPr>
          <p:nvPr/>
        </p:nvSpPr>
        <p:spPr bwMode="auto">
          <a:xfrm>
            <a:off x="7108204" y="2114253"/>
            <a:ext cx="992188" cy="1449388"/>
          </a:xfrm>
          <a:custGeom>
            <a:avLst/>
            <a:gdLst>
              <a:gd name="T0" fmla="*/ 336 w 625"/>
              <a:gd name="T1" fmla="*/ 0 h 913"/>
              <a:gd name="T2" fmla="*/ 0 w 625"/>
              <a:gd name="T3" fmla="*/ 912 h 913"/>
              <a:gd name="T4" fmla="*/ 624 w 625"/>
              <a:gd name="T5" fmla="*/ 912 h 913"/>
              <a:gd name="T6" fmla="*/ 624 w 625"/>
              <a:gd name="T7" fmla="*/ 0 h 913"/>
              <a:gd name="T8" fmla="*/ 336 w 625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5" h="913">
                <a:moveTo>
                  <a:pt x="336" y="0"/>
                </a:moveTo>
                <a:lnTo>
                  <a:pt x="0" y="912"/>
                </a:lnTo>
                <a:lnTo>
                  <a:pt x="624" y="912"/>
                </a:lnTo>
                <a:lnTo>
                  <a:pt x="624" y="0"/>
                </a:lnTo>
                <a:lnTo>
                  <a:pt x="336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4" descr="小方格"/>
          <p:cNvSpPr>
            <a:spLocks/>
          </p:cNvSpPr>
          <p:nvPr/>
        </p:nvSpPr>
        <p:spPr bwMode="auto">
          <a:xfrm>
            <a:off x="5889004" y="2114253"/>
            <a:ext cx="763588" cy="1449388"/>
          </a:xfrm>
          <a:custGeom>
            <a:avLst/>
            <a:gdLst>
              <a:gd name="T0" fmla="*/ 0 w 481"/>
              <a:gd name="T1" fmla="*/ 0 h 913"/>
              <a:gd name="T2" fmla="*/ 184 w 481"/>
              <a:gd name="T3" fmla="*/ 912 h 913"/>
              <a:gd name="T4" fmla="*/ 480 w 481"/>
              <a:gd name="T5" fmla="*/ 912 h 913"/>
              <a:gd name="T6" fmla="*/ 480 w 481"/>
              <a:gd name="T7" fmla="*/ 0 h 9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" h="913">
                <a:moveTo>
                  <a:pt x="0" y="0"/>
                </a:moveTo>
                <a:lnTo>
                  <a:pt x="184" y="912"/>
                </a:lnTo>
                <a:lnTo>
                  <a:pt x="480" y="912"/>
                </a:lnTo>
                <a:lnTo>
                  <a:pt x="48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5" descr="小方格"/>
          <p:cNvSpPr>
            <a:spLocks/>
          </p:cNvSpPr>
          <p:nvPr/>
        </p:nvSpPr>
        <p:spPr bwMode="auto">
          <a:xfrm>
            <a:off x="3755404" y="2114253"/>
            <a:ext cx="1144588" cy="1144588"/>
          </a:xfrm>
          <a:custGeom>
            <a:avLst/>
            <a:gdLst>
              <a:gd name="T0" fmla="*/ 0 w 721"/>
              <a:gd name="T1" fmla="*/ 0 h 721"/>
              <a:gd name="T2" fmla="*/ 0 w 721"/>
              <a:gd name="T3" fmla="*/ 720 h 721"/>
              <a:gd name="T4" fmla="*/ 720 w 721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1" h="721">
                <a:moveTo>
                  <a:pt x="0" y="0"/>
                </a:moveTo>
                <a:lnTo>
                  <a:pt x="0" y="720"/>
                </a:lnTo>
                <a:lnTo>
                  <a:pt x="72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96704" y="2355553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682504" y="2355553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996704" y="3041353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682504" y="3041353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68104" y="2126953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269879" y="25825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260479" y="28873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61390" y="1842790"/>
            <a:ext cx="742191" cy="3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C00000"/>
                </a:solidFill>
              </a:rPr>
              <a:t>XOR</a:t>
            </a:r>
          </a:p>
        </p:txBody>
      </p:sp>
      <p:sp>
        <p:nvSpPr>
          <p:cNvPr id="17" name="Arc 14"/>
          <p:cNvSpPr>
            <a:spLocks/>
          </p:cNvSpPr>
          <p:nvPr/>
        </p:nvSpPr>
        <p:spPr bwMode="auto">
          <a:xfrm>
            <a:off x="6041404" y="2990553"/>
            <a:ext cx="533400" cy="495300"/>
          </a:xfrm>
          <a:custGeom>
            <a:avLst/>
            <a:gdLst>
              <a:gd name="T0" fmla="*/ 5 w 21600"/>
              <a:gd name="T1" fmla="*/ 0 h 21600"/>
              <a:gd name="T2" fmla="*/ 0 w 21600"/>
              <a:gd name="T3" fmla="*/ 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rc 15"/>
          <p:cNvSpPr>
            <a:spLocks/>
          </p:cNvSpPr>
          <p:nvPr/>
        </p:nvSpPr>
        <p:spPr bwMode="auto">
          <a:xfrm>
            <a:off x="6041404" y="2496840"/>
            <a:ext cx="534988" cy="495300"/>
          </a:xfrm>
          <a:custGeom>
            <a:avLst/>
            <a:gdLst>
              <a:gd name="T0" fmla="*/ 0 w 21664"/>
              <a:gd name="T1" fmla="*/ 0 h 21600"/>
              <a:gd name="T2" fmla="*/ 5 w 21664"/>
              <a:gd name="T3" fmla="*/ 5 h 21600"/>
              <a:gd name="T4" fmla="*/ 0 w 21664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rc 16"/>
          <p:cNvSpPr>
            <a:spLocks/>
          </p:cNvSpPr>
          <p:nvPr/>
        </p:nvSpPr>
        <p:spPr bwMode="auto">
          <a:xfrm>
            <a:off x="5814392" y="24968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Arc 17"/>
          <p:cNvSpPr>
            <a:spLocks/>
          </p:cNvSpPr>
          <p:nvPr/>
        </p:nvSpPr>
        <p:spPr bwMode="auto">
          <a:xfrm>
            <a:off x="5814392" y="2647653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rc 18"/>
          <p:cNvSpPr>
            <a:spLocks/>
          </p:cNvSpPr>
          <p:nvPr/>
        </p:nvSpPr>
        <p:spPr bwMode="auto">
          <a:xfrm>
            <a:off x="5814392" y="31826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Arc 19"/>
          <p:cNvSpPr>
            <a:spLocks/>
          </p:cNvSpPr>
          <p:nvPr/>
        </p:nvSpPr>
        <p:spPr bwMode="auto">
          <a:xfrm>
            <a:off x="5814392" y="3333453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rc 20"/>
          <p:cNvSpPr>
            <a:spLocks/>
          </p:cNvSpPr>
          <p:nvPr/>
        </p:nvSpPr>
        <p:spPr bwMode="auto">
          <a:xfrm>
            <a:off x="6041404" y="2990553"/>
            <a:ext cx="228600" cy="1905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Arc 21"/>
          <p:cNvSpPr>
            <a:spLocks/>
          </p:cNvSpPr>
          <p:nvPr/>
        </p:nvSpPr>
        <p:spPr bwMode="auto">
          <a:xfrm>
            <a:off x="6041404" y="2801640"/>
            <a:ext cx="230188" cy="1905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1 h 21600"/>
              <a:gd name="T4" fmla="*/ 0 w 21750"/>
              <a:gd name="T5" fmla="*/ 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Arc 22"/>
          <p:cNvSpPr>
            <a:spLocks/>
          </p:cNvSpPr>
          <p:nvPr/>
        </p:nvSpPr>
        <p:spPr bwMode="auto">
          <a:xfrm>
            <a:off x="5280992" y="2685753"/>
            <a:ext cx="533400" cy="495300"/>
          </a:xfrm>
          <a:custGeom>
            <a:avLst/>
            <a:gdLst>
              <a:gd name="T0" fmla="*/ 5 w 21600"/>
              <a:gd name="T1" fmla="*/ 5 h 21600"/>
              <a:gd name="T2" fmla="*/ 0 w 21600"/>
              <a:gd name="T3" fmla="*/ 0 h 21600"/>
              <a:gd name="T4" fmla="*/ 5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Arc 23"/>
          <p:cNvSpPr>
            <a:spLocks/>
          </p:cNvSpPr>
          <p:nvPr/>
        </p:nvSpPr>
        <p:spPr bwMode="auto">
          <a:xfrm>
            <a:off x="5280992" y="2192040"/>
            <a:ext cx="533400" cy="495300"/>
          </a:xfrm>
          <a:custGeom>
            <a:avLst/>
            <a:gdLst>
              <a:gd name="T0" fmla="*/ 0 w 21600"/>
              <a:gd name="T1" fmla="*/ 5 h 21600"/>
              <a:gd name="T2" fmla="*/ 5 w 21600"/>
              <a:gd name="T3" fmla="*/ 0 h 21600"/>
              <a:gd name="T4" fmla="*/ 5 w 21600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Arc 24"/>
          <p:cNvSpPr>
            <a:spLocks/>
          </p:cNvSpPr>
          <p:nvPr/>
        </p:nvSpPr>
        <p:spPr bwMode="auto">
          <a:xfrm>
            <a:off x="5812804" y="21920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Arc 25"/>
          <p:cNvSpPr>
            <a:spLocks/>
          </p:cNvSpPr>
          <p:nvPr/>
        </p:nvSpPr>
        <p:spPr bwMode="auto">
          <a:xfrm>
            <a:off x="5812804" y="2342853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Arc 26"/>
          <p:cNvSpPr>
            <a:spLocks/>
          </p:cNvSpPr>
          <p:nvPr/>
        </p:nvSpPr>
        <p:spPr bwMode="auto">
          <a:xfrm>
            <a:off x="5812804" y="28778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Arc 27"/>
          <p:cNvSpPr>
            <a:spLocks/>
          </p:cNvSpPr>
          <p:nvPr/>
        </p:nvSpPr>
        <p:spPr bwMode="auto">
          <a:xfrm>
            <a:off x="5812804" y="3028653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Arc 28"/>
          <p:cNvSpPr>
            <a:spLocks/>
          </p:cNvSpPr>
          <p:nvPr/>
        </p:nvSpPr>
        <p:spPr bwMode="auto">
          <a:xfrm>
            <a:off x="5585792" y="2685753"/>
            <a:ext cx="228600" cy="190500"/>
          </a:xfrm>
          <a:custGeom>
            <a:avLst/>
            <a:gdLst>
              <a:gd name="T0" fmla="*/ 1 w 21600"/>
              <a:gd name="T1" fmla="*/ 1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Arc 29"/>
          <p:cNvSpPr>
            <a:spLocks/>
          </p:cNvSpPr>
          <p:nvPr/>
        </p:nvSpPr>
        <p:spPr bwMode="auto">
          <a:xfrm>
            <a:off x="5585792" y="2496840"/>
            <a:ext cx="228600" cy="190500"/>
          </a:xfrm>
          <a:custGeom>
            <a:avLst/>
            <a:gdLst>
              <a:gd name="T0" fmla="*/ 0 w 21600"/>
              <a:gd name="T1" fmla="*/ 1 h 21599"/>
              <a:gd name="T2" fmla="*/ 1 w 21600"/>
              <a:gd name="T3" fmla="*/ 0 h 21599"/>
              <a:gd name="T4" fmla="*/ 1 w 21600"/>
              <a:gd name="T5" fmla="*/ 1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215904" y="2126953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1818654" y="284450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0070C0"/>
              </a:solidFill>
            </a:endParaRP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818654" y="322550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396504" y="2965153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1850404" y="3104853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612404" y="302865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850404" y="2876253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189894" y="1842790"/>
            <a:ext cx="1439497" cy="3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C00000"/>
                </a:solidFill>
              </a:rPr>
              <a:t>Intertwined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841549" y="1842790"/>
            <a:ext cx="1139736" cy="3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C00000"/>
                </a:solidFill>
              </a:rPr>
              <a:t>General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872504" y="2126953"/>
            <a:ext cx="2870200" cy="1422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1128417" y="2376190"/>
            <a:ext cx="2394886" cy="30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1-layer: Half planes</a:t>
            </a:r>
          </a:p>
        </p:txBody>
      </p:sp>
      <p:sp>
        <p:nvSpPr>
          <p:cNvPr id="45" name="Freeform 42" descr="小方格"/>
          <p:cNvSpPr>
            <a:spLocks/>
          </p:cNvSpPr>
          <p:nvPr/>
        </p:nvSpPr>
        <p:spPr bwMode="auto">
          <a:xfrm>
            <a:off x="3755404" y="3638252"/>
            <a:ext cx="1458913" cy="1449388"/>
          </a:xfrm>
          <a:custGeom>
            <a:avLst/>
            <a:gdLst>
              <a:gd name="T0" fmla="*/ 0 w 919"/>
              <a:gd name="T1" fmla="*/ 0 h 913"/>
              <a:gd name="T2" fmla="*/ 240 w 919"/>
              <a:gd name="T3" fmla="*/ 0 h 913"/>
              <a:gd name="T4" fmla="*/ 912 w 919"/>
              <a:gd name="T5" fmla="*/ 672 h 913"/>
              <a:gd name="T6" fmla="*/ 918 w 919"/>
              <a:gd name="T7" fmla="*/ 684 h 913"/>
              <a:gd name="T8" fmla="*/ 912 w 919"/>
              <a:gd name="T9" fmla="*/ 912 h 913"/>
              <a:gd name="T10" fmla="*/ 672 w 919"/>
              <a:gd name="T11" fmla="*/ 912 h 913"/>
              <a:gd name="T12" fmla="*/ 0 w 919"/>
              <a:gd name="T13" fmla="*/ 240 h 913"/>
              <a:gd name="T14" fmla="*/ 0 w 919"/>
              <a:gd name="T15" fmla="*/ 0 h 9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9" h="913">
                <a:moveTo>
                  <a:pt x="0" y="0"/>
                </a:moveTo>
                <a:lnTo>
                  <a:pt x="240" y="0"/>
                </a:lnTo>
                <a:lnTo>
                  <a:pt x="912" y="672"/>
                </a:lnTo>
                <a:lnTo>
                  <a:pt x="918" y="684"/>
                </a:lnTo>
                <a:lnTo>
                  <a:pt x="912" y="912"/>
                </a:lnTo>
                <a:lnTo>
                  <a:pt x="672" y="912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" name="Freeform 43" descr="小方格"/>
          <p:cNvSpPr>
            <a:spLocks/>
          </p:cNvSpPr>
          <p:nvPr/>
        </p:nvSpPr>
        <p:spPr bwMode="auto">
          <a:xfrm>
            <a:off x="5660404" y="3638252"/>
            <a:ext cx="992188" cy="1449388"/>
          </a:xfrm>
          <a:custGeom>
            <a:avLst/>
            <a:gdLst>
              <a:gd name="T0" fmla="*/ 0 w 625"/>
              <a:gd name="T1" fmla="*/ 336 h 913"/>
              <a:gd name="T2" fmla="*/ 528 w 625"/>
              <a:gd name="T3" fmla="*/ 0 h 913"/>
              <a:gd name="T4" fmla="*/ 624 w 625"/>
              <a:gd name="T5" fmla="*/ 0 h 913"/>
              <a:gd name="T6" fmla="*/ 624 w 625"/>
              <a:gd name="T7" fmla="*/ 912 h 913"/>
              <a:gd name="T8" fmla="*/ 432 w 625"/>
              <a:gd name="T9" fmla="*/ 912 h 913"/>
              <a:gd name="T10" fmla="*/ 0 w 625"/>
              <a:gd name="T11" fmla="*/ 336 h 9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5" h="913">
                <a:moveTo>
                  <a:pt x="0" y="336"/>
                </a:moveTo>
                <a:lnTo>
                  <a:pt x="528" y="0"/>
                </a:lnTo>
                <a:lnTo>
                  <a:pt x="624" y="0"/>
                </a:lnTo>
                <a:lnTo>
                  <a:pt x="624" y="912"/>
                </a:lnTo>
                <a:lnTo>
                  <a:pt x="432" y="912"/>
                </a:lnTo>
                <a:lnTo>
                  <a:pt x="0" y="33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Freeform 44" descr="小方格"/>
          <p:cNvSpPr>
            <a:spLocks/>
          </p:cNvSpPr>
          <p:nvPr/>
        </p:nvSpPr>
        <p:spPr bwMode="auto">
          <a:xfrm>
            <a:off x="7032004" y="3638252"/>
            <a:ext cx="1068388" cy="1449388"/>
          </a:xfrm>
          <a:custGeom>
            <a:avLst/>
            <a:gdLst>
              <a:gd name="T0" fmla="*/ 201 w 673"/>
              <a:gd name="T1" fmla="*/ 0 h 913"/>
              <a:gd name="T2" fmla="*/ 33 w 673"/>
              <a:gd name="T3" fmla="*/ 144 h 913"/>
              <a:gd name="T4" fmla="*/ 0 w 673"/>
              <a:gd name="T5" fmla="*/ 480 h 913"/>
              <a:gd name="T6" fmla="*/ 336 w 673"/>
              <a:gd name="T7" fmla="*/ 912 h 913"/>
              <a:gd name="T8" fmla="*/ 672 w 673"/>
              <a:gd name="T9" fmla="*/ 912 h 913"/>
              <a:gd name="T10" fmla="*/ 672 w 673"/>
              <a:gd name="T11" fmla="*/ 0 h 9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3" h="913">
                <a:moveTo>
                  <a:pt x="201" y="0"/>
                </a:moveTo>
                <a:lnTo>
                  <a:pt x="33" y="144"/>
                </a:lnTo>
                <a:lnTo>
                  <a:pt x="0" y="480"/>
                </a:lnTo>
                <a:lnTo>
                  <a:pt x="336" y="912"/>
                </a:lnTo>
                <a:lnTo>
                  <a:pt x="672" y="912"/>
                </a:lnTo>
                <a:lnTo>
                  <a:pt x="672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996704" y="38795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4682504" y="38795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3996704" y="45653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4682504" y="45653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68104" y="3650952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269879" y="41065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6260479" y="44113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55" name="Arc 52"/>
          <p:cNvSpPr>
            <a:spLocks/>
          </p:cNvSpPr>
          <p:nvPr/>
        </p:nvSpPr>
        <p:spPr bwMode="auto">
          <a:xfrm>
            <a:off x="6041404" y="4514552"/>
            <a:ext cx="533400" cy="495300"/>
          </a:xfrm>
          <a:custGeom>
            <a:avLst/>
            <a:gdLst>
              <a:gd name="T0" fmla="*/ 5 w 21600"/>
              <a:gd name="T1" fmla="*/ 0 h 21600"/>
              <a:gd name="T2" fmla="*/ 0 w 21600"/>
              <a:gd name="T3" fmla="*/ 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Arc 53"/>
          <p:cNvSpPr>
            <a:spLocks/>
          </p:cNvSpPr>
          <p:nvPr/>
        </p:nvSpPr>
        <p:spPr bwMode="auto">
          <a:xfrm>
            <a:off x="6041404" y="4020840"/>
            <a:ext cx="534988" cy="495300"/>
          </a:xfrm>
          <a:custGeom>
            <a:avLst/>
            <a:gdLst>
              <a:gd name="T0" fmla="*/ 0 w 21664"/>
              <a:gd name="T1" fmla="*/ 0 h 21600"/>
              <a:gd name="T2" fmla="*/ 5 w 21664"/>
              <a:gd name="T3" fmla="*/ 5 h 21600"/>
              <a:gd name="T4" fmla="*/ 0 w 21664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Arc 54"/>
          <p:cNvSpPr>
            <a:spLocks/>
          </p:cNvSpPr>
          <p:nvPr/>
        </p:nvSpPr>
        <p:spPr bwMode="auto">
          <a:xfrm>
            <a:off x="5814392" y="40208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Arc 55"/>
          <p:cNvSpPr>
            <a:spLocks/>
          </p:cNvSpPr>
          <p:nvPr/>
        </p:nvSpPr>
        <p:spPr bwMode="auto">
          <a:xfrm>
            <a:off x="5814392" y="41716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Arc 56"/>
          <p:cNvSpPr>
            <a:spLocks/>
          </p:cNvSpPr>
          <p:nvPr/>
        </p:nvSpPr>
        <p:spPr bwMode="auto">
          <a:xfrm>
            <a:off x="5814392" y="47066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Arc 57"/>
          <p:cNvSpPr>
            <a:spLocks/>
          </p:cNvSpPr>
          <p:nvPr/>
        </p:nvSpPr>
        <p:spPr bwMode="auto">
          <a:xfrm>
            <a:off x="5814392" y="48574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Arc 58"/>
          <p:cNvSpPr>
            <a:spLocks/>
          </p:cNvSpPr>
          <p:nvPr/>
        </p:nvSpPr>
        <p:spPr bwMode="auto">
          <a:xfrm>
            <a:off x="6041404" y="4514552"/>
            <a:ext cx="228600" cy="1905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Arc 59"/>
          <p:cNvSpPr>
            <a:spLocks/>
          </p:cNvSpPr>
          <p:nvPr/>
        </p:nvSpPr>
        <p:spPr bwMode="auto">
          <a:xfrm>
            <a:off x="6041404" y="4325640"/>
            <a:ext cx="230188" cy="1905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1 h 21600"/>
              <a:gd name="T4" fmla="*/ 0 w 21750"/>
              <a:gd name="T5" fmla="*/ 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Arc 60"/>
          <p:cNvSpPr>
            <a:spLocks/>
          </p:cNvSpPr>
          <p:nvPr/>
        </p:nvSpPr>
        <p:spPr bwMode="auto">
          <a:xfrm>
            <a:off x="5280992" y="4209752"/>
            <a:ext cx="533400" cy="495300"/>
          </a:xfrm>
          <a:custGeom>
            <a:avLst/>
            <a:gdLst>
              <a:gd name="T0" fmla="*/ 5 w 21600"/>
              <a:gd name="T1" fmla="*/ 5 h 21600"/>
              <a:gd name="T2" fmla="*/ 0 w 21600"/>
              <a:gd name="T3" fmla="*/ 0 h 21600"/>
              <a:gd name="T4" fmla="*/ 5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Arc 61"/>
          <p:cNvSpPr>
            <a:spLocks/>
          </p:cNvSpPr>
          <p:nvPr/>
        </p:nvSpPr>
        <p:spPr bwMode="auto">
          <a:xfrm>
            <a:off x="5280992" y="3716040"/>
            <a:ext cx="533400" cy="495300"/>
          </a:xfrm>
          <a:custGeom>
            <a:avLst/>
            <a:gdLst>
              <a:gd name="T0" fmla="*/ 0 w 21600"/>
              <a:gd name="T1" fmla="*/ 5 h 21600"/>
              <a:gd name="T2" fmla="*/ 5 w 21600"/>
              <a:gd name="T3" fmla="*/ 0 h 21600"/>
              <a:gd name="T4" fmla="*/ 5 w 21600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Arc 62"/>
          <p:cNvSpPr>
            <a:spLocks/>
          </p:cNvSpPr>
          <p:nvPr/>
        </p:nvSpPr>
        <p:spPr bwMode="auto">
          <a:xfrm>
            <a:off x="5812804" y="37160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Arc 63"/>
          <p:cNvSpPr>
            <a:spLocks/>
          </p:cNvSpPr>
          <p:nvPr/>
        </p:nvSpPr>
        <p:spPr bwMode="auto">
          <a:xfrm>
            <a:off x="5812804" y="38668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Arc 64"/>
          <p:cNvSpPr>
            <a:spLocks/>
          </p:cNvSpPr>
          <p:nvPr/>
        </p:nvSpPr>
        <p:spPr bwMode="auto">
          <a:xfrm>
            <a:off x="5812804" y="44018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Arc 65"/>
          <p:cNvSpPr>
            <a:spLocks/>
          </p:cNvSpPr>
          <p:nvPr/>
        </p:nvSpPr>
        <p:spPr bwMode="auto">
          <a:xfrm>
            <a:off x="5812804" y="45526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Arc 66"/>
          <p:cNvSpPr>
            <a:spLocks/>
          </p:cNvSpPr>
          <p:nvPr/>
        </p:nvSpPr>
        <p:spPr bwMode="auto">
          <a:xfrm>
            <a:off x="5585792" y="4209752"/>
            <a:ext cx="228600" cy="190500"/>
          </a:xfrm>
          <a:custGeom>
            <a:avLst/>
            <a:gdLst>
              <a:gd name="T0" fmla="*/ 1 w 21600"/>
              <a:gd name="T1" fmla="*/ 1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Arc 67"/>
          <p:cNvSpPr>
            <a:spLocks/>
          </p:cNvSpPr>
          <p:nvPr/>
        </p:nvSpPr>
        <p:spPr bwMode="auto">
          <a:xfrm>
            <a:off x="5585792" y="4020840"/>
            <a:ext cx="228600" cy="190500"/>
          </a:xfrm>
          <a:custGeom>
            <a:avLst/>
            <a:gdLst>
              <a:gd name="T0" fmla="*/ 0 w 21600"/>
              <a:gd name="T1" fmla="*/ 1 h 21599"/>
              <a:gd name="T2" fmla="*/ 1 w 21600"/>
              <a:gd name="T3" fmla="*/ 0 h 21599"/>
              <a:gd name="T4" fmla="*/ 1 w 21600"/>
              <a:gd name="T5" fmla="*/ 1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215904" y="3650952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2015504" y="42605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1469404" y="432405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Oval 71"/>
          <p:cNvSpPr>
            <a:spLocks noChangeArrowheads="1"/>
          </p:cNvSpPr>
          <p:nvPr/>
        </p:nvSpPr>
        <p:spPr bwMode="auto">
          <a:xfrm>
            <a:off x="1437654" y="429230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5" name="Oval 72"/>
          <p:cNvSpPr>
            <a:spLocks noChangeArrowheads="1"/>
          </p:cNvSpPr>
          <p:nvPr/>
        </p:nvSpPr>
        <p:spPr bwMode="auto">
          <a:xfrm>
            <a:off x="1437654" y="467330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1469404" y="4400252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2777504" y="44129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2015504" y="45653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1469404" y="470505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1469404" y="4324052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V="1">
            <a:off x="2231404" y="4552652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>
            <a:off x="2993404" y="450654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2231404" y="4324052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872504" y="3650952"/>
            <a:ext cx="2870200" cy="1422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1264561" y="3900190"/>
            <a:ext cx="1981312" cy="30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2-layer: Convex</a:t>
            </a:r>
          </a:p>
        </p:txBody>
      </p:sp>
      <p:sp>
        <p:nvSpPr>
          <p:cNvPr id="87" name="Freeform 84" descr="小方格"/>
          <p:cNvSpPr>
            <a:spLocks/>
          </p:cNvSpPr>
          <p:nvPr/>
        </p:nvSpPr>
        <p:spPr bwMode="auto">
          <a:xfrm>
            <a:off x="5736604" y="5467052"/>
            <a:ext cx="839788" cy="1068388"/>
          </a:xfrm>
          <a:custGeom>
            <a:avLst/>
            <a:gdLst>
              <a:gd name="T0" fmla="*/ 0 w 529"/>
              <a:gd name="T1" fmla="*/ 96 h 673"/>
              <a:gd name="T2" fmla="*/ 240 w 529"/>
              <a:gd name="T3" fmla="*/ 0 h 673"/>
              <a:gd name="T4" fmla="*/ 528 w 529"/>
              <a:gd name="T5" fmla="*/ 96 h 673"/>
              <a:gd name="T6" fmla="*/ 528 w 529"/>
              <a:gd name="T7" fmla="*/ 528 h 673"/>
              <a:gd name="T8" fmla="*/ 432 w 529"/>
              <a:gd name="T9" fmla="*/ 672 h 673"/>
              <a:gd name="T10" fmla="*/ 48 w 529"/>
              <a:gd name="T11" fmla="*/ 672 h 673"/>
              <a:gd name="T12" fmla="*/ 0 w 529"/>
              <a:gd name="T13" fmla="*/ 528 h 673"/>
              <a:gd name="T14" fmla="*/ 240 w 529"/>
              <a:gd name="T15" fmla="*/ 432 h 673"/>
              <a:gd name="T16" fmla="*/ 192 w 529"/>
              <a:gd name="T17" fmla="*/ 288 h 673"/>
              <a:gd name="T18" fmla="*/ 48 w 529"/>
              <a:gd name="T19" fmla="*/ 240 h 673"/>
              <a:gd name="T20" fmla="*/ 0 w 529"/>
              <a:gd name="T21" fmla="*/ 96 h 6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9" h="673">
                <a:moveTo>
                  <a:pt x="0" y="96"/>
                </a:moveTo>
                <a:lnTo>
                  <a:pt x="240" y="0"/>
                </a:lnTo>
                <a:lnTo>
                  <a:pt x="528" y="96"/>
                </a:lnTo>
                <a:lnTo>
                  <a:pt x="528" y="528"/>
                </a:lnTo>
                <a:lnTo>
                  <a:pt x="432" y="672"/>
                </a:lnTo>
                <a:lnTo>
                  <a:pt x="48" y="672"/>
                </a:lnTo>
                <a:lnTo>
                  <a:pt x="0" y="528"/>
                </a:lnTo>
                <a:lnTo>
                  <a:pt x="240" y="432"/>
                </a:lnTo>
                <a:lnTo>
                  <a:pt x="192" y="288"/>
                </a:lnTo>
                <a:lnTo>
                  <a:pt x="48" y="240"/>
                </a:lnTo>
                <a:lnTo>
                  <a:pt x="0" y="96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Freeform 85" descr="小方格"/>
          <p:cNvSpPr>
            <a:spLocks/>
          </p:cNvSpPr>
          <p:nvPr/>
        </p:nvSpPr>
        <p:spPr bwMode="auto">
          <a:xfrm>
            <a:off x="4441204" y="5848052"/>
            <a:ext cx="687388" cy="609600"/>
          </a:xfrm>
          <a:custGeom>
            <a:avLst/>
            <a:gdLst>
              <a:gd name="T0" fmla="*/ 0 w 433"/>
              <a:gd name="T1" fmla="*/ 208 h 384"/>
              <a:gd name="T2" fmla="*/ 86 w 433"/>
              <a:gd name="T3" fmla="*/ 383 h 384"/>
              <a:gd name="T4" fmla="*/ 388 w 433"/>
              <a:gd name="T5" fmla="*/ 383 h 384"/>
              <a:gd name="T6" fmla="*/ 432 w 433"/>
              <a:gd name="T7" fmla="*/ 139 h 384"/>
              <a:gd name="T8" fmla="*/ 172 w 433"/>
              <a:gd name="T9" fmla="*/ 0 h 384"/>
              <a:gd name="T10" fmla="*/ 0 w 433"/>
              <a:gd name="T11" fmla="*/ 208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3" h="384">
                <a:moveTo>
                  <a:pt x="0" y="208"/>
                </a:moveTo>
                <a:lnTo>
                  <a:pt x="86" y="383"/>
                </a:lnTo>
                <a:lnTo>
                  <a:pt x="388" y="383"/>
                </a:lnTo>
                <a:lnTo>
                  <a:pt x="432" y="139"/>
                </a:lnTo>
                <a:lnTo>
                  <a:pt x="172" y="0"/>
                </a:lnTo>
                <a:lnTo>
                  <a:pt x="0" y="208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" name="Freeform 86" descr="小方格"/>
          <p:cNvSpPr>
            <a:spLocks/>
          </p:cNvSpPr>
          <p:nvPr/>
        </p:nvSpPr>
        <p:spPr bwMode="auto">
          <a:xfrm>
            <a:off x="3831604" y="5314652"/>
            <a:ext cx="534988" cy="533400"/>
          </a:xfrm>
          <a:custGeom>
            <a:avLst/>
            <a:gdLst>
              <a:gd name="T0" fmla="*/ 0 w 337"/>
              <a:gd name="T1" fmla="*/ 83 h 336"/>
              <a:gd name="T2" fmla="*/ 96 w 337"/>
              <a:gd name="T3" fmla="*/ 335 h 336"/>
              <a:gd name="T4" fmla="*/ 336 w 337"/>
              <a:gd name="T5" fmla="*/ 251 h 336"/>
              <a:gd name="T6" fmla="*/ 336 w 337"/>
              <a:gd name="T7" fmla="*/ 0 h 336"/>
              <a:gd name="T8" fmla="*/ 0 w 337"/>
              <a:gd name="T9" fmla="*/ 83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" h="336">
                <a:moveTo>
                  <a:pt x="0" y="83"/>
                </a:moveTo>
                <a:lnTo>
                  <a:pt x="96" y="335"/>
                </a:lnTo>
                <a:lnTo>
                  <a:pt x="336" y="251"/>
                </a:lnTo>
                <a:lnTo>
                  <a:pt x="336" y="0"/>
                </a:lnTo>
                <a:lnTo>
                  <a:pt x="0" y="83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Freeform 87" descr="小方格"/>
          <p:cNvSpPr>
            <a:spLocks/>
          </p:cNvSpPr>
          <p:nvPr/>
        </p:nvSpPr>
        <p:spPr bwMode="auto">
          <a:xfrm>
            <a:off x="6727204" y="5314652"/>
            <a:ext cx="915988" cy="838200"/>
          </a:xfrm>
          <a:custGeom>
            <a:avLst/>
            <a:gdLst>
              <a:gd name="T0" fmla="*/ 72 w 577"/>
              <a:gd name="T1" fmla="*/ 81 h 528"/>
              <a:gd name="T2" fmla="*/ 0 w 577"/>
              <a:gd name="T3" fmla="*/ 283 h 528"/>
              <a:gd name="T4" fmla="*/ 36 w 577"/>
              <a:gd name="T5" fmla="*/ 486 h 528"/>
              <a:gd name="T6" fmla="*/ 252 w 577"/>
              <a:gd name="T7" fmla="*/ 527 h 528"/>
              <a:gd name="T8" fmla="*/ 576 w 577"/>
              <a:gd name="T9" fmla="*/ 243 h 528"/>
              <a:gd name="T10" fmla="*/ 540 w 577"/>
              <a:gd name="T11" fmla="*/ 0 h 528"/>
              <a:gd name="T12" fmla="*/ 432 w 577"/>
              <a:gd name="T13" fmla="*/ 121 h 528"/>
              <a:gd name="T14" fmla="*/ 180 w 577"/>
              <a:gd name="T15" fmla="*/ 162 h 528"/>
              <a:gd name="T16" fmla="*/ 72 w 577"/>
              <a:gd name="T17" fmla="*/ 81 h 5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" h="528">
                <a:moveTo>
                  <a:pt x="72" y="81"/>
                </a:moveTo>
                <a:lnTo>
                  <a:pt x="0" y="283"/>
                </a:lnTo>
                <a:lnTo>
                  <a:pt x="36" y="486"/>
                </a:lnTo>
                <a:lnTo>
                  <a:pt x="252" y="527"/>
                </a:lnTo>
                <a:lnTo>
                  <a:pt x="576" y="243"/>
                </a:lnTo>
                <a:lnTo>
                  <a:pt x="540" y="0"/>
                </a:lnTo>
                <a:lnTo>
                  <a:pt x="432" y="121"/>
                </a:lnTo>
                <a:lnTo>
                  <a:pt x="180" y="162"/>
                </a:lnTo>
                <a:lnTo>
                  <a:pt x="72" y="81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" name="Freeform 88"/>
          <p:cNvSpPr>
            <a:spLocks/>
          </p:cNvSpPr>
          <p:nvPr/>
        </p:nvSpPr>
        <p:spPr bwMode="auto">
          <a:xfrm>
            <a:off x="6879604" y="5617865"/>
            <a:ext cx="458788" cy="230188"/>
          </a:xfrm>
          <a:custGeom>
            <a:avLst/>
            <a:gdLst>
              <a:gd name="T0" fmla="*/ 96 w 289"/>
              <a:gd name="T1" fmla="*/ 0 h 145"/>
              <a:gd name="T2" fmla="*/ 0 w 289"/>
              <a:gd name="T3" fmla="*/ 96 h 145"/>
              <a:gd name="T4" fmla="*/ 288 w 289"/>
              <a:gd name="T5" fmla="*/ 144 h 145"/>
              <a:gd name="T6" fmla="*/ 288 w 289"/>
              <a:gd name="T7" fmla="*/ 0 h 145"/>
              <a:gd name="T8" fmla="*/ 96 w 289"/>
              <a:gd name="T9" fmla="*/ 0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145">
                <a:moveTo>
                  <a:pt x="96" y="0"/>
                </a:moveTo>
                <a:lnTo>
                  <a:pt x="0" y="96"/>
                </a:lnTo>
                <a:lnTo>
                  <a:pt x="288" y="144"/>
                </a:lnTo>
                <a:lnTo>
                  <a:pt x="288" y="0"/>
                </a:lnTo>
                <a:lnTo>
                  <a:pt x="96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" name="Freeform 89" descr="小方格"/>
          <p:cNvSpPr>
            <a:spLocks/>
          </p:cNvSpPr>
          <p:nvPr/>
        </p:nvSpPr>
        <p:spPr bwMode="auto">
          <a:xfrm>
            <a:off x="7260604" y="5924252"/>
            <a:ext cx="687388" cy="533400"/>
          </a:xfrm>
          <a:custGeom>
            <a:avLst/>
            <a:gdLst>
              <a:gd name="T0" fmla="*/ 39 w 433"/>
              <a:gd name="T1" fmla="*/ 293 h 336"/>
              <a:gd name="T2" fmla="*/ 314 w 433"/>
              <a:gd name="T3" fmla="*/ 335 h 336"/>
              <a:gd name="T4" fmla="*/ 432 w 433"/>
              <a:gd name="T5" fmla="*/ 0 h 336"/>
              <a:gd name="T6" fmla="*/ 274 w 433"/>
              <a:gd name="T7" fmla="*/ 0 h 336"/>
              <a:gd name="T8" fmla="*/ 235 w 433"/>
              <a:gd name="T9" fmla="*/ 167 h 336"/>
              <a:gd name="T10" fmla="*/ 0 w 433"/>
              <a:gd name="T11" fmla="*/ 209 h 336"/>
              <a:gd name="T12" fmla="*/ 39 w 433"/>
              <a:gd name="T13" fmla="*/ 293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3" h="336">
                <a:moveTo>
                  <a:pt x="39" y="293"/>
                </a:moveTo>
                <a:lnTo>
                  <a:pt x="314" y="335"/>
                </a:lnTo>
                <a:lnTo>
                  <a:pt x="432" y="0"/>
                </a:lnTo>
                <a:lnTo>
                  <a:pt x="274" y="0"/>
                </a:lnTo>
                <a:lnTo>
                  <a:pt x="235" y="167"/>
                </a:lnTo>
                <a:lnTo>
                  <a:pt x="0" y="209"/>
                </a:lnTo>
                <a:lnTo>
                  <a:pt x="39" y="293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" name="Oval 90"/>
          <p:cNvSpPr>
            <a:spLocks noChangeArrowheads="1"/>
          </p:cNvSpPr>
          <p:nvPr/>
        </p:nvSpPr>
        <p:spPr bwMode="auto">
          <a:xfrm>
            <a:off x="3996704" y="54035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94" name="Oval 91"/>
          <p:cNvSpPr>
            <a:spLocks noChangeArrowheads="1"/>
          </p:cNvSpPr>
          <p:nvPr/>
        </p:nvSpPr>
        <p:spPr bwMode="auto">
          <a:xfrm>
            <a:off x="4682504" y="54035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95" name="Oval 92"/>
          <p:cNvSpPr>
            <a:spLocks noChangeArrowheads="1"/>
          </p:cNvSpPr>
          <p:nvPr/>
        </p:nvSpPr>
        <p:spPr bwMode="auto">
          <a:xfrm>
            <a:off x="3996704" y="60893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96" name="Oval 93"/>
          <p:cNvSpPr>
            <a:spLocks noChangeArrowheads="1"/>
          </p:cNvSpPr>
          <p:nvPr/>
        </p:nvSpPr>
        <p:spPr bwMode="auto">
          <a:xfrm>
            <a:off x="4682504" y="6089352"/>
            <a:ext cx="279400" cy="279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A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3768104" y="5174952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5269879" y="56305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260479" y="593536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600">
                <a:solidFill>
                  <a:srgbClr val="FAFD00"/>
                </a:solidFill>
              </a:rPr>
              <a:t>B</a:t>
            </a:r>
          </a:p>
        </p:txBody>
      </p:sp>
      <p:sp>
        <p:nvSpPr>
          <p:cNvPr id="100" name="Arc 97"/>
          <p:cNvSpPr>
            <a:spLocks/>
          </p:cNvSpPr>
          <p:nvPr/>
        </p:nvSpPr>
        <p:spPr bwMode="auto">
          <a:xfrm>
            <a:off x="6041404" y="6038552"/>
            <a:ext cx="533400" cy="495300"/>
          </a:xfrm>
          <a:custGeom>
            <a:avLst/>
            <a:gdLst>
              <a:gd name="T0" fmla="*/ 5 w 21600"/>
              <a:gd name="T1" fmla="*/ 0 h 21600"/>
              <a:gd name="T2" fmla="*/ 0 w 21600"/>
              <a:gd name="T3" fmla="*/ 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" name="Arc 98"/>
          <p:cNvSpPr>
            <a:spLocks/>
          </p:cNvSpPr>
          <p:nvPr/>
        </p:nvSpPr>
        <p:spPr bwMode="auto">
          <a:xfrm>
            <a:off x="6041404" y="5544840"/>
            <a:ext cx="534988" cy="495300"/>
          </a:xfrm>
          <a:custGeom>
            <a:avLst/>
            <a:gdLst>
              <a:gd name="T0" fmla="*/ 0 w 21664"/>
              <a:gd name="T1" fmla="*/ 0 h 21600"/>
              <a:gd name="T2" fmla="*/ 5 w 21664"/>
              <a:gd name="T3" fmla="*/ 5 h 21600"/>
              <a:gd name="T4" fmla="*/ 0 w 21664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0"/>
                  <a:pt x="64" y="0"/>
                </a:cubicBezTo>
                <a:cubicBezTo>
                  <a:pt x="11993" y="0"/>
                  <a:pt x="21664" y="9670"/>
                  <a:pt x="21664" y="21600"/>
                </a:cubicBezTo>
                <a:lnTo>
                  <a:pt x="64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Arc 99"/>
          <p:cNvSpPr>
            <a:spLocks/>
          </p:cNvSpPr>
          <p:nvPr/>
        </p:nvSpPr>
        <p:spPr bwMode="auto">
          <a:xfrm>
            <a:off x="5814392" y="55448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Arc 100"/>
          <p:cNvSpPr>
            <a:spLocks/>
          </p:cNvSpPr>
          <p:nvPr/>
        </p:nvSpPr>
        <p:spPr bwMode="auto">
          <a:xfrm>
            <a:off x="5814392" y="56956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" name="Arc 101"/>
          <p:cNvSpPr>
            <a:spLocks/>
          </p:cNvSpPr>
          <p:nvPr/>
        </p:nvSpPr>
        <p:spPr bwMode="auto">
          <a:xfrm>
            <a:off x="5814392" y="6230640"/>
            <a:ext cx="228600" cy="152400"/>
          </a:xfrm>
          <a:custGeom>
            <a:avLst/>
            <a:gdLst>
              <a:gd name="T0" fmla="*/ 0 w 21600"/>
              <a:gd name="T1" fmla="*/ 0 h 21599"/>
              <a:gd name="T2" fmla="*/ 1 w 21600"/>
              <a:gd name="T3" fmla="*/ 0 h 21599"/>
              <a:gd name="T4" fmla="*/ 1 w 21600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Arc 102"/>
          <p:cNvSpPr>
            <a:spLocks/>
          </p:cNvSpPr>
          <p:nvPr/>
        </p:nvSpPr>
        <p:spPr bwMode="auto">
          <a:xfrm>
            <a:off x="5814392" y="63814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Arc 103"/>
          <p:cNvSpPr>
            <a:spLocks/>
          </p:cNvSpPr>
          <p:nvPr/>
        </p:nvSpPr>
        <p:spPr bwMode="auto">
          <a:xfrm>
            <a:off x="6041404" y="6038552"/>
            <a:ext cx="228600" cy="1905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Arc 104"/>
          <p:cNvSpPr>
            <a:spLocks/>
          </p:cNvSpPr>
          <p:nvPr/>
        </p:nvSpPr>
        <p:spPr bwMode="auto">
          <a:xfrm>
            <a:off x="6041404" y="5849640"/>
            <a:ext cx="230188" cy="1905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1 h 21600"/>
              <a:gd name="T4" fmla="*/ 0 w 21750"/>
              <a:gd name="T5" fmla="*/ 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Arc 105"/>
          <p:cNvSpPr>
            <a:spLocks/>
          </p:cNvSpPr>
          <p:nvPr/>
        </p:nvSpPr>
        <p:spPr bwMode="auto">
          <a:xfrm>
            <a:off x="5280992" y="5733752"/>
            <a:ext cx="533400" cy="495300"/>
          </a:xfrm>
          <a:custGeom>
            <a:avLst/>
            <a:gdLst>
              <a:gd name="T0" fmla="*/ 5 w 21600"/>
              <a:gd name="T1" fmla="*/ 5 h 21600"/>
              <a:gd name="T2" fmla="*/ 0 w 21600"/>
              <a:gd name="T3" fmla="*/ 0 h 21600"/>
              <a:gd name="T4" fmla="*/ 5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Arc 106"/>
          <p:cNvSpPr>
            <a:spLocks/>
          </p:cNvSpPr>
          <p:nvPr/>
        </p:nvSpPr>
        <p:spPr bwMode="auto">
          <a:xfrm>
            <a:off x="5280992" y="5240040"/>
            <a:ext cx="533400" cy="495300"/>
          </a:xfrm>
          <a:custGeom>
            <a:avLst/>
            <a:gdLst>
              <a:gd name="T0" fmla="*/ 0 w 21600"/>
              <a:gd name="T1" fmla="*/ 5 h 21600"/>
              <a:gd name="T2" fmla="*/ 5 w 21600"/>
              <a:gd name="T3" fmla="*/ 0 h 21600"/>
              <a:gd name="T4" fmla="*/ 5 w 21600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599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Arc 107"/>
          <p:cNvSpPr>
            <a:spLocks/>
          </p:cNvSpPr>
          <p:nvPr/>
        </p:nvSpPr>
        <p:spPr bwMode="auto">
          <a:xfrm>
            <a:off x="5812804" y="52400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Arc 108"/>
          <p:cNvSpPr>
            <a:spLocks/>
          </p:cNvSpPr>
          <p:nvPr/>
        </p:nvSpPr>
        <p:spPr bwMode="auto">
          <a:xfrm>
            <a:off x="5812804" y="53908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Arc 109"/>
          <p:cNvSpPr>
            <a:spLocks/>
          </p:cNvSpPr>
          <p:nvPr/>
        </p:nvSpPr>
        <p:spPr bwMode="auto">
          <a:xfrm>
            <a:off x="5812804" y="5925840"/>
            <a:ext cx="230188" cy="152400"/>
          </a:xfrm>
          <a:custGeom>
            <a:avLst/>
            <a:gdLst>
              <a:gd name="T0" fmla="*/ 0 w 21750"/>
              <a:gd name="T1" fmla="*/ 0 h 21600"/>
              <a:gd name="T2" fmla="*/ 1 w 21750"/>
              <a:gd name="T3" fmla="*/ 0 h 21600"/>
              <a:gd name="T4" fmla="*/ 0 w 2175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0" h="21600" fill="none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</a:path>
              <a:path w="21750" h="21600" stroke="0" extrusionOk="0">
                <a:moveTo>
                  <a:pt x="-1" y="0"/>
                </a:moveTo>
                <a:cubicBezTo>
                  <a:pt x="49" y="0"/>
                  <a:pt x="99" y="0"/>
                  <a:pt x="150" y="0"/>
                </a:cubicBezTo>
                <a:cubicBezTo>
                  <a:pt x="12079" y="0"/>
                  <a:pt x="21750" y="9670"/>
                  <a:pt x="21750" y="21600"/>
                </a:cubicBezTo>
                <a:lnTo>
                  <a:pt x="15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Arc 110"/>
          <p:cNvSpPr>
            <a:spLocks/>
          </p:cNvSpPr>
          <p:nvPr/>
        </p:nvSpPr>
        <p:spPr bwMode="auto">
          <a:xfrm>
            <a:off x="5812804" y="6076652"/>
            <a:ext cx="228600" cy="152400"/>
          </a:xfrm>
          <a:custGeom>
            <a:avLst/>
            <a:gdLst>
              <a:gd name="T0" fmla="*/ 1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Arc 111"/>
          <p:cNvSpPr>
            <a:spLocks/>
          </p:cNvSpPr>
          <p:nvPr/>
        </p:nvSpPr>
        <p:spPr bwMode="auto">
          <a:xfrm>
            <a:off x="5585792" y="5733752"/>
            <a:ext cx="228600" cy="190500"/>
          </a:xfrm>
          <a:custGeom>
            <a:avLst/>
            <a:gdLst>
              <a:gd name="T0" fmla="*/ 1 w 21600"/>
              <a:gd name="T1" fmla="*/ 1 h 21600"/>
              <a:gd name="T2" fmla="*/ 0 w 21600"/>
              <a:gd name="T3" fmla="*/ 0 h 21600"/>
              <a:gd name="T4" fmla="*/ 1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Arc 112"/>
          <p:cNvSpPr>
            <a:spLocks/>
          </p:cNvSpPr>
          <p:nvPr/>
        </p:nvSpPr>
        <p:spPr bwMode="auto">
          <a:xfrm>
            <a:off x="5585792" y="5544840"/>
            <a:ext cx="228600" cy="190500"/>
          </a:xfrm>
          <a:custGeom>
            <a:avLst/>
            <a:gdLst>
              <a:gd name="T0" fmla="*/ 0 w 21600"/>
              <a:gd name="T1" fmla="*/ 1 h 21599"/>
              <a:gd name="T2" fmla="*/ 1 w 21600"/>
              <a:gd name="T3" fmla="*/ 0 h 21599"/>
              <a:gd name="T4" fmla="*/ 1 w 21600"/>
              <a:gd name="T5" fmla="*/ 1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</a:path>
              <a:path w="21600" h="21599" stroke="0" extrusionOk="0">
                <a:moveTo>
                  <a:pt x="0" y="21598"/>
                </a:moveTo>
                <a:cubicBezTo>
                  <a:pt x="0" y="9728"/>
                  <a:pt x="9579" y="81"/>
                  <a:pt x="21449" y="-1"/>
                </a:cubicBezTo>
                <a:lnTo>
                  <a:pt x="21600" y="21599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5215904" y="5174952"/>
            <a:ext cx="28702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634504" y="57083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634504" y="63179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>
            <a:off x="1088404" y="577185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" name="Line 117"/>
          <p:cNvSpPr>
            <a:spLocks noChangeShapeType="1"/>
          </p:cNvSpPr>
          <p:nvPr/>
        </p:nvSpPr>
        <p:spPr bwMode="auto">
          <a:xfrm>
            <a:off x="2612404" y="5848052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" name="Line 118"/>
          <p:cNvSpPr>
            <a:spLocks noChangeShapeType="1"/>
          </p:cNvSpPr>
          <p:nvPr/>
        </p:nvSpPr>
        <p:spPr bwMode="auto">
          <a:xfrm>
            <a:off x="1088404" y="5771852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" name="Oval 119"/>
          <p:cNvSpPr>
            <a:spLocks noChangeArrowheads="1"/>
          </p:cNvSpPr>
          <p:nvPr/>
        </p:nvSpPr>
        <p:spPr bwMode="auto">
          <a:xfrm>
            <a:off x="1056654" y="574010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3" name="Oval 120"/>
          <p:cNvSpPr>
            <a:spLocks noChangeArrowheads="1"/>
          </p:cNvSpPr>
          <p:nvPr/>
        </p:nvSpPr>
        <p:spPr bwMode="auto">
          <a:xfrm>
            <a:off x="1056654" y="642590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1088404" y="645765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 flipV="1">
            <a:off x="1088404" y="5848052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6" name="Line 123"/>
          <p:cNvSpPr>
            <a:spLocks noChangeShapeType="1"/>
          </p:cNvSpPr>
          <p:nvPr/>
        </p:nvSpPr>
        <p:spPr bwMode="auto">
          <a:xfrm flipV="1">
            <a:off x="1850404" y="6381452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" name="Rectangle 124"/>
          <p:cNvSpPr>
            <a:spLocks noChangeArrowheads="1"/>
          </p:cNvSpPr>
          <p:nvPr/>
        </p:nvSpPr>
        <p:spPr bwMode="auto">
          <a:xfrm>
            <a:off x="2396504" y="57845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1634504" y="60131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9" name="Line 126"/>
          <p:cNvSpPr>
            <a:spLocks noChangeShapeType="1"/>
          </p:cNvSpPr>
          <p:nvPr/>
        </p:nvSpPr>
        <p:spPr bwMode="auto">
          <a:xfrm flipV="1">
            <a:off x="1088404" y="6152852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" name="Line 127"/>
          <p:cNvSpPr>
            <a:spLocks noChangeShapeType="1"/>
          </p:cNvSpPr>
          <p:nvPr/>
        </p:nvSpPr>
        <p:spPr bwMode="auto">
          <a:xfrm>
            <a:off x="1088404" y="5771852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2396504" y="62417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32" name="Line 129"/>
          <p:cNvSpPr>
            <a:spLocks noChangeShapeType="1"/>
          </p:cNvSpPr>
          <p:nvPr/>
        </p:nvSpPr>
        <p:spPr bwMode="auto">
          <a:xfrm flipV="1">
            <a:off x="1850404" y="6000452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Line 130"/>
          <p:cNvSpPr>
            <a:spLocks noChangeShapeType="1"/>
          </p:cNvSpPr>
          <p:nvPr/>
        </p:nvSpPr>
        <p:spPr bwMode="auto">
          <a:xfrm>
            <a:off x="1850404" y="6076652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" name="Line 131"/>
          <p:cNvSpPr>
            <a:spLocks noChangeShapeType="1"/>
          </p:cNvSpPr>
          <p:nvPr/>
        </p:nvSpPr>
        <p:spPr bwMode="auto">
          <a:xfrm>
            <a:off x="1850404" y="5771852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" name="Line 132"/>
          <p:cNvSpPr>
            <a:spLocks noChangeShapeType="1"/>
          </p:cNvSpPr>
          <p:nvPr/>
        </p:nvSpPr>
        <p:spPr bwMode="auto">
          <a:xfrm flipV="1">
            <a:off x="1850404" y="5924252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3158504" y="6013152"/>
            <a:ext cx="203200" cy="2032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37" name="Line 134"/>
          <p:cNvSpPr>
            <a:spLocks noChangeShapeType="1"/>
          </p:cNvSpPr>
          <p:nvPr/>
        </p:nvSpPr>
        <p:spPr bwMode="auto">
          <a:xfrm flipV="1">
            <a:off x="2612404" y="6152852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" name="Line 135"/>
          <p:cNvSpPr>
            <a:spLocks noChangeShapeType="1"/>
          </p:cNvSpPr>
          <p:nvPr/>
        </p:nvSpPr>
        <p:spPr bwMode="auto">
          <a:xfrm>
            <a:off x="3374404" y="607665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9" name="Line 136"/>
          <p:cNvSpPr>
            <a:spLocks noChangeShapeType="1"/>
          </p:cNvSpPr>
          <p:nvPr/>
        </p:nvSpPr>
        <p:spPr bwMode="auto">
          <a:xfrm>
            <a:off x="1850404" y="5771852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" name="Rectangle 137"/>
          <p:cNvSpPr>
            <a:spLocks noChangeArrowheads="1"/>
          </p:cNvSpPr>
          <p:nvPr/>
        </p:nvSpPr>
        <p:spPr bwMode="auto">
          <a:xfrm>
            <a:off x="872504" y="5174952"/>
            <a:ext cx="2870200" cy="1422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41" name="Rectangle 138"/>
          <p:cNvSpPr>
            <a:spLocks noChangeArrowheads="1"/>
          </p:cNvSpPr>
          <p:nvPr/>
        </p:nvSpPr>
        <p:spPr bwMode="auto">
          <a:xfrm>
            <a:off x="1301336" y="5347990"/>
            <a:ext cx="2064924" cy="30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000" b="0" dirty="0">
                <a:solidFill>
                  <a:srgbClr val="0070C0"/>
                </a:solidFill>
              </a:rPr>
              <a:t>3-layer: Arbitrary</a:t>
            </a:r>
          </a:p>
        </p:txBody>
      </p:sp>
      <p:sp>
        <p:nvSpPr>
          <p:cNvPr id="142" name="圓角矩形圖說文字 141"/>
          <p:cNvSpPr/>
          <p:nvPr/>
        </p:nvSpPr>
        <p:spPr>
          <a:xfrm>
            <a:off x="395536" y="1844824"/>
            <a:ext cx="714556" cy="408623"/>
          </a:xfrm>
          <a:prstGeom prst="wedgeRoundRectCallout">
            <a:avLst>
              <a:gd name="adj1" fmla="val -14450"/>
              <a:gd name="adj2" fmla="val 573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Neural Networks (DNN)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MLP with Many Layers!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68311"/>
            <a:ext cx="6048672" cy="425181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89661" y="1916832"/>
            <a:ext cx="2016225" cy="6480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5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54809"/>
            <a:ext cx="7048648" cy="45545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2A6350-7774-4D94-BD2C-4AEC8EBDC706}"/>
              </a:ext>
            </a:extLst>
          </p:cNvPr>
          <p:cNvSpPr/>
          <p:nvPr/>
        </p:nvSpPr>
        <p:spPr>
          <a:xfrm>
            <a:off x="755576" y="1700808"/>
            <a:ext cx="5760640" cy="52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0B4143-CB99-424C-9FD7-A0CEC9FA49E9}"/>
              </a:ext>
            </a:extLst>
          </p:cNvPr>
          <p:cNvSpPr/>
          <p:nvPr/>
        </p:nvSpPr>
        <p:spPr>
          <a:xfrm>
            <a:off x="755576" y="2060848"/>
            <a:ext cx="4608512" cy="52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B98FD7-E5BB-49CE-876B-00848E8AAC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CNNs are commonly used for image classification.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TW" dirty="0"/>
              <a:t>Convolutional NN (CNN): Another Type of DNN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8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/>
              <a:t>Methods for training MLP</a:t>
            </a:r>
          </a:p>
          <a:p>
            <a:pPr lvl="1">
              <a:lnSpc>
                <a:spcPct val="95000"/>
              </a:lnSpc>
            </a:pPr>
            <a:r>
              <a:rPr lang="en-US" altLang="zh-TW" dirty="0">
                <a:hlinkClick r:id="rId3" action="ppaction://hlinkpres?slideindex=1&amp;slidetitle="/>
              </a:rPr>
              <a:t>Gradient descent</a:t>
            </a:r>
            <a:endParaRPr lang="en-US" altLang="zh-TW" dirty="0"/>
          </a:p>
          <a:p>
            <a:pPr lvl="1">
              <a:lnSpc>
                <a:spcPct val="95000"/>
              </a:lnSpc>
            </a:pPr>
            <a:r>
              <a:rPr lang="en-US" altLang="zh-TW" dirty="0"/>
              <a:t>Gauss-Newton method</a:t>
            </a:r>
          </a:p>
          <a:p>
            <a:pPr lvl="1">
              <a:lnSpc>
                <a:spcPct val="95000"/>
              </a:lnSpc>
            </a:pPr>
            <a:r>
              <a:rPr lang="en-US" altLang="zh-TW" dirty="0" err="1"/>
              <a:t>Levenberg-Marquart</a:t>
            </a:r>
            <a:r>
              <a:rPr lang="en-US" altLang="zh-TW" dirty="0"/>
              <a:t> method</a:t>
            </a:r>
          </a:p>
          <a:p>
            <a:pPr>
              <a:lnSpc>
                <a:spcPct val="95000"/>
              </a:lnSpc>
            </a:pPr>
            <a:r>
              <a:rPr lang="en-US" altLang="zh-TW" dirty="0"/>
              <a:t>Backpropagation: A systematic way to compute gradients, starting from the NN’s output</a:t>
            </a:r>
          </a:p>
          <a:p>
            <a:pPr>
              <a:lnSpc>
                <a:spcPct val="95000"/>
              </a:lnSpc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an MLP</a:t>
            </a:r>
            <a:endParaRPr lang="zh-TW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492948" y="19168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492948" y="26788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791398" y="2062882"/>
            <a:ext cx="83185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648398" y="2056532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934398" y="2215282"/>
            <a:ext cx="679450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648398" y="2062882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610298" y="202478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610298" y="2786782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648398" y="2818532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4645223" y="2135907"/>
            <a:ext cx="831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5788223" y="2745507"/>
            <a:ext cx="83185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6635948" y="20692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5492948" y="22978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 flipV="1">
            <a:off x="4645223" y="2516907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59"/>
          <p:cNvSpPr>
            <a:spLocks noChangeShapeType="1"/>
          </p:cNvSpPr>
          <p:nvPr/>
        </p:nvSpPr>
        <p:spPr bwMode="auto">
          <a:xfrm>
            <a:off x="4648398" y="2062882"/>
            <a:ext cx="8318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60"/>
          <p:cNvSpPr>
            <a:spLocks noChangeArrowheads="1"/>
          </p:cNvSpPr>
          <p:nvPr/>
        </p:nvSpPr>
        <p:spPr bwMode="auto">
          <a:xfrm>
            <a:off x="6635948" y="25264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V="1">
            <a:off x="5788223" y="2288307"/>
            <a:ext cx="831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>
            <a:off x="5791398" y="2443882"/>
            <a:ext cx="83185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63"/>
          <p:cNvSpPr>
            <a:spLocks noChangeShapeType="1"/>
          </p:cNvSpPr>
          <p:nvPr/>
        </p:nvSpPr>
        <p:spPr bwMode="auto">
          <a:xfrm>
            <a:off x="5791398" y="2062882"/>
            <a:ext cx="831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 flipV="1">
            <a:off x="5788223" y="2212107"/>
            <a:ext cx="83185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7626548" y="2297832"/>
            <a:ext cx="279400" cy="2794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auto">
          <a:xfrm flipV="1">
            <a:off x="6931223" y="2515320"/>
            <a:ext cx="679450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67"/>
          <p:cNvSpPr>
            <a:spLocks noChangeShapeType="1"/>
          </p:cNvSpPr>
          <p:nvPr/>
        </p:nvSpPr>
        <p:spPr bwMode="auto">
          <a:xfrm>
            <a:off x="7924998" y="2437532"/>
            <a:ext cx="67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7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82116"/>
              </p:ext>
            </p:extLst>
          </p:nvPr>
        </p:nvGraphicFramePr>
        <p:xfrm>
          <a:off x="1779116" y="4121745"/>
          <a:ext cx="47371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方程式" r:id="rId4" imgW="2908080" imgH="1346040" progId="Equation.3">
                  <p:embed/>
                </p:oleObj>
              </mc:Choice>
              <mc:Fallback>
                <p:oleObj name="方程式" r:id="rId4" imgW="2908080" imgH="1346040" progId="Equation.3">
                  <p:embed/>
                  <p:pic>
                    <p:nvPicPr>
                      <p:cNvPr id="115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116" y="4121745"/>
                        <a:ext cx="4737100" cy="2187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859216" cy="4759464"/>
          </a:xfrm>
        </p:spPr>
        <p:txBody>
          <a:bodyPr/>
          <a:lstStyle/>
          <a:p>
            <a:r>
              <a:rPr lang="en-US" altLang="zh-TW" dirty="0"/>
              <a:t>Backpropagation (BP)</a:t>
            </a:r>
          </a:p>
          <a:p>
            <a:pPr lvl="1"/>
            <a:r>
              <a:rPr lang="en-US" altLang="zh-TW" dirty="0"/>
              <a:t>A systematic way to compute gradient from output toward input in an adaptive network.</a:t>
            </a:r>
          </a:p>
          <a:p>
            <a:pPr lvl="1"/>
            <a:r>
              <a:rPr lang="en-US" altLang="zh-TW" dirty="0"/>
              <a:t>It is reinvented in 1986 for MLP.</a:t>
            </a:r>
          </a:p>
          <a:p>
            <a:pPr lvl="1"/>
            <a:r>
              <a:rPr lang="en-US" altLang="zh-TW" dirty="0"/>
              <a:t>AKA ordered derivatives.</a:t>
            </a:r>
          </a:p>
          <a:p>
            <a:pPr lvl="1"/>
            <a:r>
              <a:rPr lang="en-US" altLang="zh-TW" dirty="0"/>
              <a:t>It is a way to compute gradient, not gradient descent itself.</a:t>
            </a:r>
          </a:p>
          <a:p>
            <a:r>
              <a:rPr lang="en-US" altLang="zh-TW" dirty="0"/>
              <a:t>For backpropagation, please refer to another set of slides:</a:t>
            </a:r>
          </a:p>
          <a:p>
            <a:pPr lvl="1"/>
            <a:r>
              <a:rPr lang="en-US" altLang="zh-TW" dirty="0">
                <a:hlinkClick r:id="rId2"/>
              </a:rPr>
              <a:t>http://mirlab.org/jang/books/dcpr/slide/mathBp.pptx</a:t>
            </a:r>
            <a:r>
              <a:rPr lang="en-US" altLang="zh-TW" dirty="0"/>
              <a:t> 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6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Goal: To speed up the training with large dataset</a:t>
            </a:r>
          </a:p>
          <a:p>
            <a:pPr lvl="1"/>
            <a:r>
              <a:rPr lang="en-US" altLang="zh-TW" dirty="0"/>
              <a:t>Approach: Update by mini-batch instead of </a:t>
            </a:r>
            <a:r>
              <a:rPr lang="en-US" altLang="zh-TW" dirty="0">
                <a:solidFill>
                  <a:srgbClr val="FF0000"/>
                </a:solidFill>
              </a:rPr>
              <a:t>epoch</a:t>
            </a:r>
          </a:p>
          <a:p>
            <a:r>
              <a:rPr lang="en-US" altLang="zh-TW" dirty="0"/>
              <a:t>If dataset size is 1000</a:t>
            </a:r>
          </a:p>
          <a:p>
            <a:pPr lvl="1"/>
            <a:r>
              <a:rPr lang="en-US" altLang="zh-TW" dirty="0"/>
              <a:t>Batch size = 10 </a:t>
            </a:r>
            <a:r>
              <a:rPr lang="en-US" altLang="zh-TW" dirty="0">
                <a:sym typeface="Wingdings" panose="05000000000000000000" pitchFamily="2" charset="2"/>
              </a:rPr>
              <a:t> 100 updates in an epoch  mini batch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Batch size = 100  10 updates in an epoch  mini batch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Batch size=1000  1 update in an epoch  full batch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Mini-batch in Gradient Descent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303422"/>
            <a:ext cx="5429424" cy="244723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026071" y="1700808"/>
            <a:ext cx="2010425" cy="715089"/>
          </a:xfrm>
          <a:prstGeom prst="wedgeRoundRectCallout">
            <a:avLst>
              <a:gd name="adj1" fmla="val -70486"/>
              <a:gd name="adj2" fmla="val 4395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A process of going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through all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8418" y="4293096"/>
            <a:ext cx="1783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Update by epoch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4302388"/>
            <a:ext cx="2211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Update by mini-batch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487780" y="5315491"/>
            <a:ext cx="986385" cy="715089"/>
          </a:xfrm>
          <a:prstGeom prst="wedgeRoundRectCallout">
            <a:avLst>
              <a:gd name="adj1" fmla="val 93377"/>
              <a:gd name="adj2" fmla="val 3751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Slower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update!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7393516" y="5301283"/>
            <a:ext cx="986385" cy="715089"/>
          </a:xfrm>
          <a:prstGeom prst="wedgeRoundRectCallout">
            <a:avLst>
              <a:gd name="adj1" fmla="val -86993"/>
              <a:gd name="adj2" fmla="val 4271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Faster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update!</a:t>
            </a:r>
          </a:p>
        </p:txBody>
      </p:sp>
    </p:spTree>
    <p:extLst>
      <p:ext uri="{BB962C8B-B14F-4D97-AF65-F5344CB8AC3E}">
        <p14:creationId xmlns:p14="http://schemas.microsoft.com/office/powerpoint/2010/main" val="40221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Purpose of using momentum term</a:t>
            </a:r>
          </a:p>
          <a:p>
            <a:pPr lvl="1"/>
            <a:r>
              <a:rPr lang="en-US" altLang="zh-TW" dirty="0"/>
              <a:t>Avoid oscillations in gradient descent (banana function!)</a:t>
            </a:r>
          </a:p>
          <a:p>
            <a:pPr lvl="1"/>
            <a:r>
              <a:rPr lang="en-US" altLang="zh-TW" dirty="0"/>
              <a:t>Escape from local minima (???)</a:t>
            </a:r>
          </a:p>
          <a:p>
            <a:r>
              <a:rPr lang="en-US" altLang="zh-TW" dirty="0"/>
              <a:t>Formula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Original: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With momentum term: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Momentum Term in Gradient Descent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15214"/>
              </p:ext>
            </p:extLst>
          </p:nvPr>
        </p:nvGraphicFramePr>
        <p:xfrm>
          <a:off x="1525588" y="3933825"/>
          <a:ext cx="162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方程式" r:id="rId3" imgW="914400" imgH="215640" progId="Equation.3">
                  <p:embed/>
                </p:oleObj>
              </mc:Choice>
              <mc:Fallback>
                <p:oleObj name="方程式" r:id="rId3" imgW="914400" imgH="215640" progId="Equation.3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3933825"/>
                        <a:ext cx="1622425" cy="381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61922"/>
              </p:ext>
            </p:extLst>
          </p:nvPr>
        </p:nvGraphicFramePr>
        <p:xfrm>
          <a:off x="1525588" y="4941888"/>
          <a:ext cx="28400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1" name="方程式" r:id="rId5" imgW="1600200" imgH="241200" progId="Equation.3">
                  <p:embed/>
                </p:oleObj>
              </mc:Choice>
              <mc:Fallback>
                <p:oleObj name="方程式" r:id="rId5" imgW="1600200" imgH="241200" progId="Equation.3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4941888"/>
                        <a:ext cx="2840037" cy="4270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674" y="4437112"/>
            <a:ext cx="3297758" cy="1698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2914548" y="5589240"/>
            <a:ext cx="1369420" cy="715089"/>
          </a:xfrm>
          <a:prstGeom prst="wedgeRoundRectCallout">
            <a:avLst>
              <a:gd name="adj1" fmla="val -11883"/>
              <a:gd name="adj2" fmla="val -8490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Momentum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term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48643" y="4005064"/>
            <a:ext cx="2867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Contours of banana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4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5143512"/>
          </a:xfrm>
        </p:spPr>
        <p:txBody>
          <a:bodyPr>
            <a:normAutofit/>
          </a:bodyPr>
          <a:lstStyle/>
          <a:p>
            <a:r>
              <a:rPr lang="en-US" altLang="zh-TW" dirty="0"/>
              <a:t>Modeling</a:t>
            </a:r>
          </a:p>
          <a:p>
            <a:pPr lvl="1"/>
            <a:r>
              <a:rPr lang="en-US" altLang="zh-TW" dirty="0"/>
              <a:t>Given desired i/o pairs (training set) of the form (x</a:t>
            </a:r>
            <a:r>
              <a:rPr lang="en-US" altLang="zh-TW" baseline="-25000" dirty="0"/>
              <a:t>1</a:t>
            </a:r>
            <a:r>
              <a:rPr lang="en-US" altLang="zh-TW" dirty="0"/>
              <a:t>, ...,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n</a:t>
            </a:r>
            <a:r>
              <a:rPr lang="en-US" altLang="zh-TW" dirty="0"/>
              <a:t>; y), construct a model to match the i/o pairs</a:t>
            </a:r>
          </a:p>
          <a:p>
            <a:pPr lvl="1"/>
            <a:endParaRPr lang="en-US" altLang="zh-TW" sz="2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Two steps in modeling</a:t>
            </a:r>
          </a:p>
          <a:p>
            <a:pPr lvl="1"/>
            <a:r>
              <a:rPr lang="en-US" altLang="zh-TW" dirty="0"/>
              <a:t>Structure identification: input selection, model complexity</a:t>
            </a:r>
          </a:p>
          <a:p>
            <a:pPr lvl="2"/>
            <a:r>
              <a:rPr lang="en-US" altLang="zh-TW" dirty="0"/>
              <a:t>Example: Order determination in polynomial fitting</a:t>
            </a:r>
          </a:p>
          <a:p>
            <a:pPr lvl="1"/>
            <a:r>
              <a:rPr lang="en-US" altLang="zh-TW" dirty="0"/>
              <a:t>Parameter identification: optimal parameters</a:t>
            </a:r>
          </a:p>
          <a:p>
            <a:pPr lvl="2"/>
            <a:r>
              <a:rPr lang="en-US" altLang="zh-TW" dirty="0"/>
              <a:t>Example: Coefficient determination in polynomial fitting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 of Modeling</a:t>
            </a:r>
            <a:endParaRPr lang="zh-TW" altLang="en-US" dirty="0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145509" y="3797225"/>
            <a:ext cx="825500" cy="368300"/>
          </a:xfrm>
          <a:prstGeom prst="rightArrow">
            <a:avLst>
              <a:gd name="adj1" fmla="val 50000"/>
              <a:gd name="adj2" fmla="val 112079"/>
            </a:avLst>
          </a:prstGeom>
          <a:gradFill rotWithShape="0">
            <a:gsLst>
              <a:gs pos="0">
                <a:srgbClr val="0082AD"/>
              </a:gs>
              <a:gs pos="100000">
                <a:srgbClr val="FFFFFF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145509" y="3187625"/>
            <a:ext cx="825500" cy="368300"/>
          </a:xfrm>
          <a:prstGeom prst="rightArrow">
            <a:avLst>
              <a:gd name="adj1" fmla="val 50000"/>
              <a:gd name="adj2" fmla="val 112079"/>
            </a:avLst>
          </a:prstGeom>
          <a:gradFill rotWithShape="0">
            <a:gsLst>
              <a:gs pos="0">
                <a:srgbClr val="0082AD"/>
              </a:gs>
              <a:gs pos="100000">
                <a:srgbClr val="FFFFFF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40359" y="3130475"/>
            <a:ext cx="3073400" cy="406400"/>
          </a:xfrm>
          <a:prstGeom prst="roundRect">
            <a:avLst>
              <a:gd name="adj" fmla="val 12495"/>
            </a:avLst>
          </a:prstGeom>
          <a:solidFill>
            <a:srgbClr val="FFFF00"/>
          </a:solidFill>
          <a:ln w="50800">
            <a:solidFill>
              <a:srgbClr val="00FF00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Unknown target system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040359" y="3740075"/>
            <a:ext cx="3073400" cy="406400"/>
          </a:xfrm>
          <a:prstGeom prst="roundRect">
            <a:avLst>
              <a:gd name="adj" fmla="val 12495"/>
            </a:avLst>
          </a:prstGeom>
          <a:solidFill>
            <a:srgbClr val="FFFF00"/>
          </a:solidFill>
          <a:ln w="50800">
            <a:solidFill>
              <a:srgbClr val="00FF00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Model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948159" y="3105075"/>
            <a:ext cx="1068388" cy="1068388"/>
          </a:xfrm>
          <a:custGeom>
            <a:avLst/>
            <a:gdLst>
              <a:gd name="T0" fmla="*/ 362902670 w 673"/>
              <a:gd name="T1" fmla="*/ 241935113 h 673"/>
              <a:gd name="T2" fmla="*/ 1209675566 w 673"/>
              <a:gd name="T3" fmla="*/ 241935113 h 673"/>
              <a:gd name="T4" fmla="*/ 1209675566 w 673"/>
              <a:gd name="T5" fmla="*/ 0 h 673"/>
              <a:gd name="T6" fmla="*/ 1693545793 w 673"/>
              <a:gd name="T7" fmla="*/ 362902670 h 673"/>
              <a:gd name="T8" fmla="*/ 1209675566 w 673"/>
              <a:gd name="T9" fmla="*/ 725805340 h 673"/>
              <a:gd name="T10" fmla="*/ 1209675566 w 673"/>
              <a:gd name="T11" fmla="*/ 483870226 h 673"/>
              <a:gd name="T12" fmla="*/ 604837783 w 673"/>
              <a:gd name="T13" fmla="*/ 483870226 h 673"/>
              <a:gd name="T14" fmla="*/ 604837783 w 673"/>
              <a:gd name="T15" fmla="*/ 1209675566 h 673"/>
              <a:gd name="T16" fmla="*/ 1209675566 w 673"/>
              <a:gd name="T17" fmla="*/ 1209675566 h 673"/>
              <a:gd name="T18" fmla="*/ 1209675566 w 673"/>
              <a:gd name="T19" fmla="*/ 967740453 h 673"/>
              <a:gd name="T20" fmla="*/ 1693545793 w 673"/>
              <a:gd name="T21" fmla="*/ 1330643123 h 673"/>
              <a:gd name="T22" fmla="*/ 1209675566 w 673"/>
              <a:gd name="T23" fmla="*/ 1693545793 h 673"/>
              <a:gd name="T24" fmla="*/ 1209675566 w 673"/>
              <a:gd name="T25" fmla="*/ 1451610679 h 673"/>
              <a:gd name="T26" fmla="*/ 362902670 w 673"/>
              <a:gd name="T27" fmla="*/ 1451610679 h 673"/>
              <a:gd name="T28" fmla="*/ 362902670 w 673"/>
              <a:gd name="T29" fmla="*/ 1088708010 h 673"/>
              <a:gd name="T30" fmla="*/ 0 w 673"/>
              <a:gd name="T31" fmla="*/ 1088708010 h 673"/>
              <a:gd name="T32" fmla="*/ 0 w 673"/>
              <a:gd name="T33" fmla="*/ 604837783 h 673"/>
              <a:gd name="T34" fmla="*/ 362902670 w 673"/>
              <a:gd name="T35" fmla="*/ 604837783 h 673"/>
              <a:gd name="T36" fmla="*/ 362902670 w 673"/>
              <a:gd name="T37" fmla="*/ 241935113 h 6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73" h="673">
                <a:moveTo>
                  <a:pt x="144" y="96"/>
                </a:moveTo>
                <a:lnTo>
                  <a:pt x="480" y="96"/>
                </a:lnTo>
                <a:lnTo>
                  <a:pt x="480" y="0"/>
                </a:lnTo>
                <a:lnTo>
                  <a:pt x="672" y="144"/>
                </a:lnTo>
                <a:lnTo>
                  <a:pt x="480" y="288"/>
                </a:lnTo>
                <a:lnTo>
                  <a:pt x="480" y="192"/>
                </a:lnTo>
                <a:lnTo>
                  <a:pt x="240" y="192"/>
                </a:lnTo>
                <a:lnTo>
                  <a:pt x="240" y="480"/>
                </a:lnTo>
                <a:lnTo>
                  <a:pt x="480" y="480"/>
                </a:lnTo>
                <a:lnTo>
                  <a:pt x="480" y="384"/>
                </a:lnTo>
                <a:lnTo>
                  <a:pt x="672" y="528"/>
                </a:lnTo>
                <a:lnTo>
                  <a:pt x="480" y="672"/>
                </a:lnTo>
                <a:lnTo>
                  <a:pt x="480" y="576"/>
                </a:lnTo>
                <a:lnTo>
                  <a:pt x="144" y="576"/>
                </a:lnTo>
                <a:lnTo>
                  <a:pt x="144" y="432"/>
                </a:lnTo>
                <a:lnTo>
                  <a:pt x="0" y="432"/>
                </a:lnTo>
                <a:lnTo>
                  <a:pt x="0" y="240"/>
                </a:lnTo>
                <a:lnTo>
                  <a:pt x="144" y="240"/>
                </a:lnTo>
                <a:lnTo>
                  <a:pt x="144" y="96"/>
                </a:lnTo>
              </a:path>
            </a:pathLst>
          </a:custGeom>
          <a:gradFill rotWithShape="0">
            <a:gsLst>
              <a:gs pos="0">
                <a:srgbClr val="0082AD"/>
              </a:gs>
              <a:gs pos="100000">
                <a:srgbClr val="FFFFFF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954991" y="3213025"/>
            <a:ext cx="343043" cy="39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TW" sz="22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998387" y="3822625"/>
            <a:ext cx="452047" cy="39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TW" sz="2200">
                <a:solidFill>
                  <a:schemeClr val="tx1"/>
                </a:solidFill>
              </a:rPr>
              <a:t>y*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03648" y="3060625"/>
            <a:ext cx="484188" cy="1160463"/>
            <a:chOff x="809" y="1316"/>
            <a:chExt cx="305" cy="731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832" y="1316"/>
              <a:ext cx="28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altLang="zh-TW" sz="2200">
                  <a:solidFill>
                    <a:schemeClr val="tx1"/>
                  </a:solidFill>
                </a:rPr>
                <a:t>x</a:t>
              </a:r>
              <a:r>
                <a:rPr lang="en-US" altLang="zh-TW" sz="220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25" y="1796"/>
              <a:ext cx="28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altLang="zh-TW" sz="2200">
                  <a:solidFill>
                    <a:schemeClr val="tx1"/>
                  </a:solidFill>
                </a:rPr>
                <a:t>x</a:t>
              </a:r>
              <a:r>
                <a:rPr lang="en-US" altLang="zh-TW" sz="2200" baseline="-250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 rot="16200000">
              <a:off x="752" y="1537"/>
              <a:ext cx="36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altLang="zh-TW" sz="2200">
                  <a:solidFill>
                    <a:schemeClr val="tx1"/>
                  </a:solidFill>
                </a:rPr>
                <a:t>. . 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Learning rate scheduling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Scheduling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4472259" cy="3360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908ED0-EDDB-4529-956B-7C89E584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7" y="2708920"/>
            <a:ext cx="312730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2827F8-D03D-4C4D-A0A5-CD3760FE1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Gradient vanishing due to cascaded sigmoidal functions</a:t>
            </a: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Assign different learning rates for different layers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98F404-B969-4BEA-901B-42226D2C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Vanishing in DNN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CDC1FB-F1E6-4612-BFBF-46007BC3C3F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331640" y="2538805"/>
            <a:ext cx="7238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28074EA5-EBD7-4E16-A166-83FDF88341D9}"/>
              </a:ext>
            </a:extLst>
          </p:cNvPr>
          <p:cNvSpPr/>
          <p:nvPr/>
        </p:nvSpPr>
        <p:spPr>
          <a:xfrm>
            <a:off x="2055445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FC701F0-7211-4826-968B-B35AFD91A6C8}"/>
              </a:ext>
            </a:extLst>
          </p:cNvPr>
          <p:cNvSpPr/>
          <p:nvPr/>
        </p:nvSpPr>
        <p:spPr>
          <a:xfrm>
            <a:off x="4139952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3A64EB5-EFF1-4040-A62C-422CAB475149}"/>
              </a:ext>
            </a:extLst>
          </p:cNvPr>
          <p:cNvSpPr/>
          <p:nvPr/>
        </p:nvSpPr>
        <p:spPr>
          <a:xfrm>
            <a:off x="6300192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1C179CA-AAB8-45C1-8BCC-2F9387E03FF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2426672" y="2538805"/>
            <a:ext cx="17132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BFCB41F-A5AD-4758-93D8-C690E45E48E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511179" y="2538805"/>
            <a:ext cx="17890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07FFA54-C2EA-4BD2-B2A6-4DC63AB7CA68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6671419" y="2538805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B2099C-FD55-4B38-8C84-1849424E6697}"/>
              </a:ext>
            </a:extLst>
          </p:cNvPr>
          <p:cNvSpPr txBox="1"/>
          <p:nvPr/>
        </p:nvSpPr>
        <p:spPr>
          <a:xfrm>
            <a:off x="971600" y="227687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物件 1">
                <a:extLst>
                  <a:ext uri="{FF2B5EF4-FFF2-40B4-BE49-F238E27FC236}">
                    <a16:creationId xmlns:a16="http://schemas.microsoft.com/office/drawing/2014/main" id="{A2BA945F-F292-4F3F-9B91-3DE847B39B08}"/>
                  </a:ext>
                </a:extLst>
              </p:cNvPr>
              <p:cNvSpPr txBox="1"/>
              <p:nvPr/>
            </p:nvSpPr>
            <p:spPr bwMode="auto">
              <a:xfrm>
                <a:off x="1121928" y="4077072"/>
                <a:ext cx="4878900" cy="1471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(1-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(1-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物件 1">
                <a:extLst>
                  <a:ext uri="{FF2B5EF4-FFF2-40B4-BE49-F238E27FC236}">
                    <a16:creationId xmlns:a16="http://schemas.microsoft.com/office/drawing/2014/main" id="{A2BA945F-F292-4F3F-9B91-3DE847B3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928" y="4077072"/>
                <a:ext cx="4878900" cy="1471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物件 1">
                <a:extLst>
                  <a:ext uri="{FF2B5EF4-FFF2-40B4-BE49-F238E27FC236}">
                    <a16:creationId xmlns:a16="http://schemas.microsoft.com/office/drawing/2014/main" id="{4ED41551-97CB-4C0C-AE8F-57152E06DDA6}"/>
                  </a:ext>
                </a:extLst>
              </p:cNvPr>
              <p:cNvSpPr txBox="1"/>
              <p:nvPr/>
            </p:nvSpPr>
            <p:spPr bwMode="auto">
              <a:xfrm>
                <a:off x="2411760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物件 1">
                <a:extLst>
                  <a:ext uri="{FF2B5EF4-FFF2-40B4-BE49-F238E27FC236}">
                    <a16:creationId xmlns:a16="http://schemas.microsoft.com/office/drawing/2014/main" id="{4ED41551-97CB-4C0C-AE8F-57152E06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492896"/>
                <a:ext cx="1701491" cy="707886"/>
              </a:xfrm>
              <a:prstGeom prst="rect">
                <a:avLst/>
              </a:prstGeom>
              <a:blipFill>
                <a:blip r:embed="rId3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物件 1">
                <a:extLst>
                  <a:ext uri="{FF2B5EF4-FFF2-40B4-BE49-F238E27FC236}">
                    <a16:creationId xmlns:a16="http://schemas.microsoft.com/office/drawing/2014/main" id="{915D0912-98B7-4396-9C58-022BD51A8BEB}"/>
                  </a:ext>
                </a:extLst>
              </p:cNvPr>
              <p:cNvSpPr txBox="1"/>
              <p:nvPr/>
            </p:nvSpPr>
            <p:spPr bwMode="auto">
              <a:xfrm>
                <a:off x="4526693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物件 1">
                <a:extLst>
                  <a:ext uri="{FF2B5EF4-FFF2-40B4-BE49-F238E27FC236}">
                    <a16:creationId xmlns:a16="http://schemas.microsoft.com/office/drawing/2014/main" id="{915D0912-98B7-4396-9C58-022BD51A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6693" y="2492896"/>
                <a:ext cx="1701491" cy="707886"/>
              </a:xfrm>
              <a:prstGeom prst="rect">
                <a:avLst/>
              </a:prstGeom>
              <a:blipFill>
                <a:blip r:embed="rId4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物件 1">
                <a:extLst>
                  <a:ext uri="{FF2B5EF4-FFF2-40B4-BE49-F238E27FC236}">
                    <a16:creationId xmlns:a16="http://schemas.microsoft.com/office/drawing/2014/main" id="{1F364318-1411-49A0-A4AA-41FB4AB84220}"/>
                  </a:ext>
                </a:extLst>
              </p:cNvPr>
              <p:cNvSpPr txBox="1"/>
              <p:nvPr/>
            </p:nvSpPr>
            <p:spPr bwMode="auto">
              <a:xfrm>
                <a:off x="6686933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物件 1">
                <a:extLst>
                  <a:ext uri="{FF2B5EF4-FFF2-40B4-BE49-F238E27FC236}">
                    <a16:creationId xmlns:a16="http://schemas.microsoft.com/office/drawing/2014/main" id="{1F364318-1411-49A0-A4AA-41FB4AB8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6933" y="2492896"/>
                <a:ext cx="1701491" cy="707886"/>
              </a:xfrm>
              <a:prstGeom prst="rect">
                <a:avLst/>
              </a:prstGeom>
              <a:blipFill>
                <a:blip r:embed="rId5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>
            <a:extLst>
              <a:ext uri="{FF2B5EF4-FFF2-40B4-BE49-F238E27FC236}">
                <a16:creationId xmlns:a16="http://schemas.microsoft.com/office/drawing/2014/main" id="{DE674ECA-6756-499C-8F8C-58131FDD820F}"/>
              </a:ext>
            </a:extLst>
          </p:cNvPr>
          <p:cNvSpPr txBox="1"/>
          <p:nvPr/>
        </p:nvSpPr>
        <p:spPr>
          <a:xfrm>
            <a:off x="7740352" y="227687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物件 1">
                <a:extLst>
                  <a:ext uri="{FF2B5EF4-FFF2-40B4-BE49-F238E27FC236}">
                    <a16:creationId xmlns:a16="http://schemas.microsoft.com/office/drawing/2014/main" id="{3C69C152-C9BD-4843-8DDA-CE2EB1FA30A2}"/>
                  </a:ext>
                </a:extLst>
              </p:cNvPr>
              <p:cNvSpPr txBox="1"/>
              <p:nvPr/>
            </p:nvSpPr>
            <p:spPr bwMode="auto">
              <a:xfrm>
                <a:off x="1115616" y="3356992"/>
                <a:ext cx="3516091" cy="668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物件 1">
                <a:extLst>
                  <a:ext uri="{FF2B5EF4-FFF2-40B4-BE49-F238E27FC236}">
                    <a16:creationId xmlns:a16="http://schemas.microsoft.com/office/drawing/2014/main" id="{3C69C152-C9BD-4843-8DDA-CE2EB1FA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356992"/>
                <a:ext cx="3516091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Choices of optimization methods in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pPr lvl="1"/>
            <a:r>
              <a:rPr lang="en-US" altLang="zh-TW" dirty="0"/>
              <a:t>SGD: Stochastic gradient descent</a:t>
            </a:r>
          </a:p>
          <a:p>
            <a:pPr lvl="1"/>
            <a:r>
              <a:rPr lang="en-US" altLang="zh-TW" dirty="0" err="1"/>
              <a:t>Adagrad</a:t>
            </a:r>
            <a:r>
              <a:rPr lang="en-US" altLang="zh-TW" dirty="0"/>
              <a:t>: Adaptive learning rate</a:t>
            </a:r>
          </a:p>
          <a:p>
            <a:pPr lvl="1"/>
            <a:r>
              <a:rPr lang="en-US" altLang="zh-TW" dirty="0" err="1"/>
              <a:t>RMSprop</a:t>
            </a:r>
            <a:r>
              <a:rPr lang="en-US" altLang="zh-TW" dirty="0"/>
              <a:t>: Similar to </a:t>
            </a:r>
            <a:r>
              <a:rPr lang="en-US" altLang="zh-TW" dirty="0" err="1"/>
              <a:t>Adagrad</a:t>
            </a:r>
            <a:endParaRPr lang="en-US" altLang="zh-TW" dirty="0"/>
          </a:p>
          <a:p>
            <a:pPr lvl="1"/>
            <a:r>
              <a:rPr lang="en-US" altLang="zh-TW" dirty="0"/>
              <a:t>Adam: Similar to </a:t>
            </a:r>
            <a:r>
              <a:rPr lang="en-US" altLang="zh-TW" dirty="0" err="1"/>
              <a:t>RMSprop</a:t>
            </a:r>
            <a:r>
              <a:rPr lang="en-US" altLang="zh-TW" dirty="0"/>
              <a:t> + momentum</a:t>
            </a:r>
          </a:p>
          <a:p>
            <a:pPr lvl="1"/>
            <a:r>
              <a:rPr lang="en-US" altLang="zh-TW" dirty="0" err="1"/>
              <a:t>Nadam</a:t>
            </a:r>
            <a:r>
              <a:rPr lang="en-US" altLang="zh-TW" dirty="0"/>
              <a:t>: Adam + </a:t>
            </a:r>
            <a:r>
              <a:rPr lang="en-US" altLang="zh-TW" dirty="0" err="1"/>
              <a:t>Nesterov</a:t>
            </a:r>
            <a:r>
              <a:rPr lang="en-US" altLang="zh-TW" dirty="0"/>
              <a:t> momentum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 in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6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1D8331-A972-4D6A-A0AB-BA6FEDB824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714488"/>
            <a:ext cx="7715199" cy="4759464"/>
          </a:xfrm>
        </p:spPr>
        <p:txBody>
          <a:bodyPr/>
          <a:lstStyle/>
          <a:p>
            <a:r>
              <a:rPr lang="en-US" altLang="zh-TW"/>
              <a:t>Handcraft </a:t>
            </a:r>
            <a:r>
              <a:rPr lang="en-US" altLang="zh-TW" dirty="0"/>
              <a:t>sets of weights for the following two networks to solve the XOR problem: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649C85-C65F-4F7C-B18A-C446D30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566F31-7599-4020-866D-D9B7B334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7" y="2780928"/>
            <a:ext cx="2509213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70C0"/>
                </a:solidFill>
              </a:rPr>
              <a:t>XOR training data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073C3A-C56D-4A28-BA09-BAEDA830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24" y="3303215"/>
            <a:ext cx="11938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1</a:t>
            </a:r>
            <a:r>
              <a:rPr lang="en-US" altLang="zh-TW" sz="2200" b="0" dirty="0">
                <a:solidFill>
                  <a:schemeClr val="tx1"/>
                </a:solidFill>
              </a:rPr>
              <a:t>  x</a:t>
            </a:r>
            <a:r>
              <a:rPr lang="en-US" altLang="zh-TW" sz="1400" b="0" dirty="0">
                <a:solidFill>
                  <a:schemeClr val="tx1"/>
                </a:solidFill>
              </a:rPr>
              <a:t>2</a:t>
            </a:r>
            <a:r>
              <a:rPr lang="en-US" altLang="zh-TW" sz="2200" b="0" dirty="0">
                <a:solidFill>
                  <a:schemeClr val="tx1"/>
                </a:solidFill>
              </a:rPr>
              <a:t>  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FF92FB"/>
                </a:solidFill>
              </a:rPr>
              <a:t>0    0    0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00B0F0"/>
                </a:solidFill>
              </a:rPr>
              <a:t>0    1    1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00B0F0"/>
                </a:solidFill>
              </a:rPr>
              <a:t>1    0    1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FF92FB"/>
                </a:solidFill>
              </a:rPr>
              <a:t>1    1    0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B0BA43F-4966-4338-BE14-A7A0A0316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124" y="364294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82ECD21-ECD0-4444-BF00-7016D736A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4324" y="3290515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7C20C42-0BB4-4F4B-A089-849BFA09F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725" y="557651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871522-BE37-4C1E-9FAF-75C8B8111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925" y="557651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0E6FFF3-8913-4C12-8894-7E26CF403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000" y="6600453"/>
            <a:ext cx="426399" cy="32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8D42FFB-E340-49B2-B085-FA043CF5F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725" y="649091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BA43652-6FAD-4F60-B253-94B4459C52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3725" y="496691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31C7DD2-9CDB-4B61-92CC-16BF18F6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948494"/>
            <a:ext cx="426399" cy="32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7482483D-5F64-475E-8D33-66E394B92D34}"/>
              </a:ext>
            </a:extLst>
          </p:cNvPr>
          <p:cNvGrpSpPr>
            <a:grpSpLocks/>
          </p:cNvGrpSpPr>
          <p:nvPr/>
        </p:nvGrpSpPr>
        <p:grpSpPr bwMode="auto">
          <a:xfrm>
            <a:off x="2235725" y="6414715"/>
            <a:ext cx="152400" cy="152400"/>
            <a:chOff x="1584" y="3792"/>
            <a:chExt cx="96" cy="96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E5796D1-89C0-41FB-B6DD-282AEDC55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92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C551059B-070C-44E1-80BA-CC38C602D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92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187B3CCD-7A6C-49B5-8138-7D9CE20DA4C5}"/>
              </a:ext>
            </a:extLst>
          </p:cNvPr>
          <p:cNvGrpSpPr>
            <a:grpSpLocks/>
          </p:cNvGrpSpPr>
          <p:nvPr/>
        </p:nvGrpSpPr>
        <p:grpSpPr bwMode="auto">
          <a:xfrm>
            <a:off x="1397525" y="5500315"/>
            <a:ext cx="152400" cy="152400"/>
            <a:chOff x="1056" y="3216"/>
            <a:chExt cx="96" cy="96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8173864-A7F5-4FD5-955F-3575D2ED0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5F9B38C-DED7-4B33-B062-C5D25ABB9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16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D95BF2CC-83DD-44D8-BD2C-354DF57AD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425" y="5513015"/>
            <a:ext cx="127000" cy="127000"/>
          </a:xfrm>
          <a:prstGeom prst="ellipse">
            <a:avLst/>
          </a:prstGeom>
          <a:noFill/>
          <a:ln w="254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9551031F-798C-47DF-BA5C-40F748F3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25" y="6427415"/>
            <a:ext cx="127000" cy="127000"/>
          </a:xfrm>
          <a:prstGeom prst="ellipse">
            <a:avLst/>
          </a:prstGeom>
          <a:noFill/>
          <a:ln w="254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21557BE-14EA-4D49-9FE8-86229988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225" y="3628653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5F7E8451-3235-4772-A2BE-9A07B805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13" y="4390653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32B1A477-2897-443F-9EEF-85D4C74C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706" y="4009653"/>
            <a:ext cx="327013" cy="31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46B57F72-6276-47D6-A999-C58C5F7C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725" y="3823915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45945844-1991-40C6-9DF1-A564E0A3B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374771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55FA0BFA-6554-473B-B167-9EC1120FD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1125" y="412871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22C51FC1-2E15-4254-8499-1C0EB9DCD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3747715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id="{6F30838A-8AAB-4A33-AF09-50CBD2A9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75" y="371596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3" name="Oval 34">
            <a:extLst>
              <a:ext uri="{FF2B5EF4-FFF2-40B4-BE49-F238E27FC236}">
                <a16:creationId xmlns:a16="http://schemas.microsoft.com/office/drawing/2014/main" id="{29806ABD-BBB8-4112-B1D4-274258AA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75" y="447796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95D5F150-AF6D-4957-98EB-D6CB15426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450971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485E3CFA-C313-43F5-A05D-615A5D57E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0325" y="3823915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842D3361-5FED-4920-8047-C458ECD14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5725" y="4204915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58F662F1-98CF-40C9-B7B3-63B4D9A3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780928"/>
            <a:ext cx="1943288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70C0"/>
                </a:solidFill>
              </a:rPr>
              <a:t>Network Arch.</a:t>
            </a:r>
          </a:p>
        </p:txBody>
      </p:sp>
      <p:sp>
        <p:nvSpPr>
          <p:cNvPr id="38" name="Rectangle 61">
            <a:extLst>
              <a:ext uri="{FF2B5EF4-FFF2-40B4-BE49-F238E27FC236}">
                <a16:creationId xmlns:a16="http://schemas.microsoft.com/office/drawing/2014/main" id="{6A9DCFC2-7BE3-436C-A580-3E49FFF8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225" y="5305053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5771B61D-E7D4-4BCE-AC57-5396BD37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13" y="6067053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634BAC6F-93AC-4E72-AEFC-B1AA6F72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706" y="5686053"/>
            <a:ext cx="327013" cy="31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3" name="Line 66">
            <a:extLst>
              <a:ext uri="{FF2B5EF4-FFF2-40B4-BE49-F238E27FC236}">
                <a16:creationId xmlns:a16="http://schemas.microsoft.com/office/drawing/2014/main" id="{97BC1E54-2779-4B8C-AC40-00DAEBDA6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1125" y="580511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67">
            <a:extLst>
              <a:ext uri="{FF2B5EF4-FFF2-40B4-BE49-F238E27FC236}">
                <a16:creationId xmlns:a16="http://schemas.microsoft.com/office/drawing/2014/main" id="{FD9633A3-1A1F-447B-BF56-377816555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5424115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Oval 68">
            <a:extLst>
              <a:ext uri="{FF2B5EF4-FFF2-40B4-BE49-F238E27FC236}">
                <a16:creationId xmlns:a16="http://schemas.microsoft.com/office/drawing/2014/main" id="{D7CEF954-3A9E-414B-BAAE-5D539BE5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75" y="539236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46" name="Oval 69">
            <a:extLst>
              <a:ext uri="{FF2B5EF4-FFF2-40B4-BE49-F238E27FC236}">
                <a16:creationId xmlns:a16="http://schemas.microsoft.com/office/drawing/2014/main" id="{E51EA87E-53DA-44A9-8ABB-45DC5FE9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75" y="615436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47" name="Line 70">
            <a:extLst>
              <a:ext uri="{FF2B5EF4-FFF2-40B4-BE49-F238E27FC236}">
                <a16:creationId xmlns:a16="http://schemas.microsoft.com/office/drawing/2014/main" id="{70BAC86E-85D9-49CB-BE1A-7925B6A6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6186115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Line 71">
            <a:extLst>
              <a:ext uri="{FF2B5EF4-FFF2-40B4-BE49-F238E27FC236}">
                <a16:creationId xmlns:a16="http://schemas.microsoft.com/office/drawing/2014/main" id="{63A8E151-310A-4873-8619-07273544C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0325" y="5881315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72">
            <a:extLst>
              <a:ext uri="{FF2B5EF4-FFF2-40B4-BE49-F238E27FC236}">
                <a16:creationId xmlns:a16="http://schemas.microsoft.com/office/drawing/2014/main" id="{65AA1F8B-2AE8-4CE2-B152-45D578979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725" y="580511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Line 87">
            <a:extLst>
              <a:ext uri="{FF2B5EF4-FFF2-40B4-BE49-F238E27FC236}">
                <a16:creationId xmlns:a16="http://schemas.microsoft.com/office/drawing/2014/main" id="{8D7A3C3F-ABF5-4486-B6D7-A5E673727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325" y="5424115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88">
            <a:extLst>
              <a:ext uri="{FF2B5EF4-FFF2-40B4-BE49-F238E27FC236}">
                <a16:creationId xmlns:a16="http://schemas.microsoft.com/office/drawing/2014/main" id="{6D2ECAB6-3925-47A8-B703-28E429F24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4325" y="5881315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89">
            <a:extLst>
              <a:ext uri="{FF2B5EF4-FFF2-40B4-BE49-F238E27FC236}">
                <a16:creationId xmlns:a16="http://schemas.microsoft.com/office/drawing/2014/main" id="{723AB55F-6745-4535-B8FD-5E93ABD2A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4325" y="5424115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1D5BFCD6-E656-4EB0-8E67-C4339FEBD1E5}"/>
              </a:ext>
            </a:extLst>
          </p:cNvPr>
          <p:cNvGrpSpPr/>
          <p:nvPr/>
        </p:nvGrpSpPr>
        <p:grpSpPr>
          <a:xfrm>
            <a:off x="5580112" y="3573264"/>
            <a:ext cx="431800" cy="431800"/>
            <a:chOff x="3670300" y="2543223"/>
            <a:chExt cx="431800" cy="431800"/>
          </a:xfrm>
        </p:grpSpPr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B5A400D-B445-4F39-BA63-B8D20C575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15A58611-3E74-4DEA-8402-17335FC27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46174C5C-33FD-425D-88B7-78F606BD873F}"/>
              </a:ext>
            </a:extLst>
          </p:cNvPr>
          <p:cNvGrpSpPr/>
          <p:nvPr/>
        </p:nvGrpSpPr>
        <p:grpSpPr>
          <a:xfrm>
            <a:off x="5580360" y="4221336"/>
            <a:ext cx="431800" cy="431800"/>
            <a:chOff x="3670300" y="2543223"/>
            <a:chExt cx="431800" cy="43180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AAEBCCA3-F218-4797-AB9B-49AB91ECC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056DD772-688D-41E6-91DC-340F3893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D225F59-8A18-4580-A4FD-B06DB203A108}"/>
              </a:ext>
            </a:extLst>
          </p:cNvPr>
          <p:cNvGrpSpPr/>
          <p:nvPr/>
        </p:nvGrpSpPr>
        <p:grpSpPr>
          <a:xfrm>
            <a:off x="6876504" y="3933304"/>
            <a:ext cx="431800" cy="431800"/>
            <a:chOff x="3670300" y="2543223"/>
            <a:chExt cx="431800" cy="431800"/>
          </a:xfrm>
        </p:grpSpPr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5E29D6A5-E530-4F02-9F50-A7AEA960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637A2E69-B56E-4EF3-A378-023502EF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2213953-E015-4AE2-8C46-EC1C137316EF}"/>
              </a:ext>
            </a:extLst>
          </p:cNvPr>
          <p:cNvGrpSpPr/>
          <p:nvPr/>
        </p:nvGrpSpPr>
        <p:grpSpPr>
          <a:xfrm>
            <a:off x="6876256" y="5589488"/>
            <a:ext cx="431800" cy="431800"/>
            <a:chOff x="3670300" y="2543223"/>
            <a:chExt cx="431800" cy="431800"/>
          </a:xfrm>
        </p:grpSpPr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23B5044-9CF7-4D14-9D42-74DEDDAB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92AB1567-0726-4C56-8D10-6A72F183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B94F89E-1D19-4C97-93CB-5294CDA44A89}"/>
              </a:ext>
            </a:extLst>
          </p:cNvPr>
          <p:cNvGrpSpPr/>
          <p:nvPr/>
        </p:nvGrpSpPr>
        <p:grpSpPr>
          <a:xfrm>
            <a:off x="5580112" y="5589240"/>
            <a:ext cx="431800" cy="431800"/>
            <a:chOff x="3670300" y="2543223"/>
            <a:chExt cx="431800" cy="431800"/>
          </a:xfrm>
        </p:grpSpPr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89764437-70CB-46D8-8F78-DEAEE928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846A6D37-4D78-459C-AEA4-F93DC03B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4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Neural Networks (NN)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Supervised Learning</a:t>
            </a:r>
          </a:p>
          <a:p>
            <a:pPr lvl="1"/>
            <a:r>
              <a:rPr lang="en-US" altLang="zh-TW" dirty="0"/>
              <a:t>Multilayer </a:t>
            </a:r>
            <a:r>
              <a:rPr lang="en-US" altLang="zh-TW" dirty="0" err="1"/>
              <a:t>perceptrons</a:t>
            </a:r>
            <a:r>
              <a:rPr lang="en-US" altLang="zh-TW" dirty="0"/>
              <a:t> (MLP)</a:t>
            </a:r>
          </a:p>
          <a:p>
            <a:pPr lvl="2"/>
            <a:r>
              <a:rPr lang="en-US" altLang="zh-TW" dirty="0"/>
              <a:t>Deep neural networks (DNN)</a:t>
            </a:r>
          </a:p>
          <a:p>
            <a:pPr lvl="1"/>
            <a:r>
              <a:rPr lang="en-US" altLang="zh-TW" dirty="0"/>
              <a:t>Convolutional neural networks (CNN)</a:t>
            </a:r>
          </a:p>
          <a:p>
            <a:pPr lvl="1"/>
            <a:r>
              <a:rPr lang="en-US" altLang="zh-TW" dirty="0"/>
              <a:t>Radial basis function networks</a:t>
            </a:r>
          </a:p>
          <a:p>
            <a:pPr lvl="1"/>
            <a:r>
              <a:rPr lang="en-US" altLang="zh-TW" dirty="0"/>
              <a:t>Modular neural networks</a:t>
            </a:r>
          </a:p>
          <a:p>
            <a:pPr lvl="1"/>
            <a:r>
              <a:rPr lang="en-US" altLang="zh-TW" dirty="0"/>
              <a:t>Learning vector quantization (LVQ)</a:t>
            </a:r>
          </a:p>
          <a:p>
            <a:r>
              <a:rPr lang="en-US" altLang="zh-TW" dirty="0"/>
              <a:t>Unsupervised Learning</a:t>
            </a:r>
          </a:p>
          <a:p>
            <a:pPr lvl="1"/>
            <a:r>
              <a:rPr lang="en-US" altLang="zh-TW" dirty="0"/>
              <a:t>Competitive learning networks</a:t>
            </a:r>
          </a:p>
          <a:p>
            <a:pPr lvl="1"/>
            <a:r>
              <a:rPr lang="en-US" altLang="zh-TW" dirty="0" err="1"/>
              <a:t>Kohonen</a:t>
            </a:r>
            <a:r>
              <a:rPr lang="en-US" altLang="zh-TW" dirty="0"/>
              <a:t> self-organizing networks</a:t>
            </a:r>
          </a:p>
          <a:p>
            <a:pPr lvl="1"/>
            <a:r>
              <a:rPr lang="en-US" altLang="zh-TW" dirty="0"/>
              <a:t>ART (adaptive resonant theory)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Hopfield networks</a:t>
            </a:r>
          </a:p>
          <a:p>
            <a:pPr lvl="1"/>
            <a:endParaRPr lang="en-US" altLang="zh-TW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779125-7926-436F-AAFC-3B145ABCF570}"/>
              </a:ext>
            </a:extLst>
          </p:cNvPr>
          <p:cNvSpPr/>
          <p:nvPr/>
        </p:nvSpPr>
        <p:spPr>
          <a:xfrm>
            <a:off x="5292080" y="1823898"/>
            <a:ext cx="3394720" cy="494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EE660FB8-4D4A-4C5C-BE49-5B62C973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1988840"/>
            <a:ext cx="51937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NN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B60E86A-17AC-482F-BA75-C67DE07A2253}"/>
              </a:ext>
            </a:extLst>
          </p:cNvPr>
          <p:cNvSpPr/>
          <p:nvPr/>
        </p:nvSpPr>
        <p:spPr>
          <a:xfrm>
            <a:off x="5826346" y="3501008"/>
            <a:ext cx="104991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DNN</a:t>
            </a:r>
            <a:r>
              <a:rPr lang="en-US" altLang="zh-TW" sz="1600" baseline="-25000" dirty="0" err="1">
                <a:solidFill>
                  <a:schemeClr val="tx1"/>
                </a:solidFill>
              </a:rPr>
              <a:t>a</a:t>
            </a:r>
            <a:endParaRPr lang="zh-TW" altLang="en-US" baseline="-250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F42F235-76B4-42C8-9C6E-9F5BE6E68328}"/>
              </a:ext>
            </a:extLst>
          </p:cNvPr>
          <p:cNvSpPr/>
          <p:nvPr/>
        </p:nvSpPr>
        <p:spPr>
          <a:xfrm>
            <a:off x="5652119" y="2731418"/>
            <a:ext cx="1343903" cy="17491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E6584E5-7ECD-49E1-9493-539A9C437DED}"/>
              </a:ext>
            </a:extLst>
          </p:cNvPr>
          <p:cNvSpPr/>
          <p:nvPr/>
        </p:nvSpPr>
        <p:spPr>
          <a:xfrm>
            <a:off x="7092280" y="2852936"/>
            <a:ext cx="1265934" cy="16275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BB9B78C-2594-41DC-86D9-7494B710112D}"/>
              </a:ext>
            </a:extLst>
          </p:cNvPr>
          <p:cNvSpPr/>
          <p:nvPr/>
        </p:nvSpPr>
        <p:spPr>
          <a:xfrm>
            <a:off x="5908104" y="5314888"/>
            <a:ext cx="1040160" cy="7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RNN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9EC2360-D105-44AF-B6BF-C8C3359FF6B5}"/>
              </a:ext>
            </a:extLst>
          </p:cNvPr>
          <p:cNvSpPr/>
          <p:nvPr/>
        </p:nvSpPr>
        <p:spPr>
          <a:xfrm>
            <a:off x="5436096" y="2457375"/>
            <a:ext cx="3096344" cy="22975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F9B5BD5F-2045-4895-ADA3-0B3E2323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299" y="2492896"/>
            <a:ext cx="76302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02A11C6-52DA-44E2-8545-E49011347E8F}"/>
              </a:ext>
            </a:extLst>
          </p:cNvPr>
          <p:cNvSpPr/>
          <p:nvPr/>
        </p:nvSpPr>
        <p:spPr>
          <a:xfrm>
            <a:off x="5764088" y="4840575"/>
            <a:ext cx="2480320" cy="15407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7602C15C-FEAF-46FB-9163-62467A48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401" y="4859226"/>
            <a:ext cx="12246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BCBB256-D30F-45EC-9BFB-C017BEDF3C29}"/>
              </a:ext>
            </a:extLst>
          </p:cNvPr>
          <p:cNvSpPr/>
          <p:nvPr/>
        </p:nvSpPr>
        <p:spPr>
          <a:xfrm>
            <a:off x="7092280" y="5314888"/>
            <a:ext cx="1040160" cy="706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LSTM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B505EC1-6590-436E-8F26-4F3CAE015412}"/>
              </a:ext>
            </a:extLst>
          </p:cNvPr>
          <p:cNvSpPr/>
          <p:nvPr/>
        </p:nvSpPr>
        <p:spPr>
          <a:xfrm>
            <a:off x="7194498" y="3501008"/>
            <a:ext cx="104991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DNN</a:t>
            </a:r>
            <a:r>
              <a:rPr lang="en-US" altLang="zh-TW" baseline="-25000" dirty="0" err="1">
                <a:solidFill>
                  <a:schemeClr val="tx1"/>
                </a:solidFill>
              </a:rPr>
              <a:t>b</a:t>
            </a:r>
            <a:endParaRPr lang="zh-TW" altLang="en-US" baseline="-25000" dirty="0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92E66FB0-E736-4544-BAF9-5D9AD45E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924944"/>
            <a:ext cx="66043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499DEB0-A96C-427B-8ACF-0B0BC608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132" y="2987018"/>
            <a:ext cx="68608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Proposed by </a:t>
            </a:r>
            <a:r>
              <a:rPr lang="en-US" altLang="zh-TW" dirty="0" err="1"/>
              <a:t>Widrow</a:t>
            </a:r>
            <a:r>
              <a:rPr lang="en-US" altLang="zh-TW" dirty="0"/>
              <a:t> &amp; Hoff in 1960</a:t>
            </a:r>
          </a:p>
          <a:p>
            <a:r>
              <a:rPr lang="en-US" altLang="zh-TW" dirty="0"/>
              <a:t>AKA ADALINE (Adaptive Linear Neuron)</a:t>
            </a:r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Single-layer </a:t>
            </a:r>
            <a:r>
              <a:rPr lang="en-US" altLang="zh-TW" dirty="0" err="1"/>
              <a:t>Perceptrons</a:t>
            </a:r>
            <a:endParaRPr lang="zh-TW" altLang="en-US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149938" y="3635090"/>
            <a:ext cx="8784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FF0000"/>
                </a:solidFill>
              </a:rPr>
              <a:t>female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5370609" y="5847663"/>
            <a:ext cx="3040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5362671" y="3033026"/>
            <a:ext cx="0" cy="281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432497" y="5987115"/>
            <a:ext cx="2013372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1</a:t>
            </a:r>
            <a:r>
              <a:rPr lang="en-US" altLang="zh-TW" sz="2200" b="0" dirty="0">
                <a:solidFill>
                  <a:schemeClr val="tx1"/>
                </a:solidFill>
              </a:rPr>
              <a:t> (hair length)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 rot="16200000">
            <a:off x="4135022" y="3929937"/>
            <a:ext cx="1968488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2 </a:t>
            </a:r>
            <a:r>
              <a:rPr lang="en-US" altLang="zh-TW" sz="2200" b="0" dirty="0">
                <a:solidFill>
                  <a:schemeClr val="tx1"/>
                </a:solidFill>
              </a:rPr>
              <a:t>(voice freq.)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685059" y="3155263"/>
            <a:ext cx="106363" cy="215900"/>
            <a:chOff x="4001" y="1952"/>
            <a:chExt cx="67" cy="136"/>
          </a:xfrm>
        </p:grpSpPr>
        <p:sp>
          <p:nvSpPr>
            <p:cNvPr id="98" name="Oval 35"/>
            <p:cNvSpPr>
              <a:spLocks noChangeArrowheads="1"/>
            </p:cNvSpPr>
            <p:nvPr/>
          </p:nvSpPr>
          <p:spPr bwMode="auto">
            <a:xfrm>
              <a:off x="4004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4001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>
              <a:off x="4032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6948264" y="3645148"/>
            <a:ext cx="106363" cy="215900"/>
            <a:chOff x="4241" y="2240"/>
            <a:chExt cx="67" cy="136"/>
          </a:xfrm>
        </p:grpSpPr>
        <p:sp>
          <p:nvSpPr>
            <p:cNvPr id="95" name="Oval 39"/>
            <p:cNvSpPr>
              <a:spLocks noChangeArrowheads="1"/>
            </p:cNvSpPr>
            <p:nvPr/>
          </p:nvSpPr>
          <p:spPr bwMode="auto">
            <a:xfrm>
              <a:off x="4244" y="224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4241" y="234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4272" y="230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705997" y="4077196"/>
            <a:ext cx="106363" cy="215900"/>
            <a:chOff x="4625" y="2480"/>
            <a:chExt cx="67" cy="136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4628" y="248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4625" y="258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4656" y="254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6989859" y="4222063"/>
            <a:ext cx="106363" cy="215900"/>
            <a:chOff x="4193" y="2624"/>
            <a:chExt cx="67" cy="136"/>
          </a:xfrm>
        </p:grpSpPr>
        <p:sp>
          <p:nvSpPr>
            <p:cNvPr id="89" name="Oval 47"/>
            <p:cNvSpPr>
              <a:spLocks noChangeArrowheads="1"/>
            </p:cNvSpPr>
            <p:nvPr/>
          </p:nvSpPr>
          <p:spPr bwMode="auto">
            <a:xfrm>
              <a:off x="4196" y="2624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4193" y="2724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4224" y="2693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7447059" y="4298263"/>
            <a:ext cx="106363" cy="215900"/>
            <a:chOff x="4481" y="2672"/>
            <a:chExt cx="67" cy="136"/>
          </a:xfrm>
        </p:grpSpPr>
        <p:sp>
          <p:nvSpPr>
            <p:cNvPr id="86" name="Oval 51"/>
            <p:cNvSpPr>
              <a:spLocks noChangeArrowheads="1"/>
            </p:cNvSpPr>
            <p:nvPr/>
          </p:nvSpPr>
          <p:spPr bwMode="auto">
            <a:xfrm>
              <a:off x="4484" y="267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>
              <a:off x="4481" y="277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Line 53"/>
            <p:cNvSpPr>
              <a:spLocks noChangeShapeType="1"/>
            </p:cNvSpPr>
            <p:nvPr/>
          </p:nvSpPr>
          <p:spPr bwMode="auto">
            <a:xfrm>
              <a:off x="4512" y="274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6532659" y="3764863"/>
            <a:ext cx="106363" cy="215900"/>
            <a:chOff x="3905" y="2336"/>
            <a:chExt cx="67" cy="136"/>
          </a:xfrm>
        </p:grpSpPr>
        <p:sp>
          <p:nvSpPr>
            <p:cNvPr id="83" name="Oval 55"/>
            <p:cNvSpPr>
              <a:spLocks noChangeArrowheads="1"/>
            </p:cNvSpPr>
            <p:nvPr/>
          </p:nvSpPr>
          <p:spPr bwMode="auto">
            <a:xfrm>
              <a:off x="3908" y="233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3905" y="243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936" y="240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7904259" y="4907863"/>
            <a:ext cx="106363" cy="215900"/>
            <a:chOff x="4769" y="3056"/>
            <a:chExt cx="67" cy="136"/>
          </a:xfrm>
        </p:grpSpPr>
        <p:sp>
          <p:nvSpPr>
            <p:cNvPr id="80" name="Oval 59"/>
            <p:cNvSpPr>
              <a:spLocks noChangeArrowheads="1"/>
            </p:cNvSpPr>
            <p:nvPr/>
          </p:nvSpPr>
          <p:spPr bwMode="auto">
            <a:xfrm>
              <a:off x="4772" y="305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>
              <a:off x="4769" y="315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>
              <a:off x="4800" y="312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7452320" y="3356992"/>
            <a:ext cx="106363" cy="215900"/>
            <a:chOff x="4529" y="2192"/>
            <a:chExt cx="67" cy="136"/>
          </a:xfrm>
        </p:grpSpPr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4532" y="219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529" y="229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Line 65"/>
            <p:cNvSpPr>
              <a:spLocks noChangeShapeType="1"/>
            </p:cNvSpPr>
            <p:nvPr/>
          </p:nvSpPr>
          <p:spPr bwMode="auto">
            <a:xfrm>
              <a:off x="4560" y="226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7828059" y="4450663"/>
            <a:ext cx="106363" cy="215900"/>
            <a:chOff x="4721" y="2768"/>
            <a:chExt cx="67" cy="136"/>
          </a:xfrm>
        </p:grpSpPr>
        <p:sp>
          <p:nvSpPr>
            <p:cNvPr id="74" name="Oval 67"/>
            <p:cNvSpPr>
              <a:spLocks noChangeArrowheads="1"/>
            </p:cNvSpPr>
            <p:nvPr/>
          </p:nvSpPr>
          <p:spPr bwMode="auto">
            <a:xfrm>
              <a:off x="4724" y="2768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>
              <a:off x="4721" y="2868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4752" y="2837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" name="Group 74"/>
          <p:cNvGrpSpPr>
            <a:grpSpLocks/>
          </p:cNvGrpSpPr>
          <p:nvPr/>
        </p:nvGrpSpPr>
        <p:grpSpPr bwMode="auto">
          <a:xfrm>
            <a:off x="6075459" y="3155263"/>
            <a:ext cx="106363" cy="215900"/>
            <a:chOff x="3617" y="1952"/>
            <a:chExt cx="67" cy="136"/>
          </a:xfrm>
        </p:grpSpPr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3620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617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3648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5694459" y="4442726"/>
            <a:ext cx="106363" cy="211137"/>
            <a:chOff x="3377" y="2763"/>
            <a:chExt cx="67" cy="133"/>
          </a:xfrm>
        </p:grpSpPr>
        <p:sp>
          <p:nvSpPr>
            <p:cNvPr id="67" name="Oval 75"/>
            <p:cNvSpPr>
              <a:spLocks noChangeArrowheads="1"/>
            </p:cNvSpPr>
            <p:nvPr/>
          </p:nvSpPr>
          <p:spPr bwMode="auto">
            <a:xfrm>
              <a:off x="3380" y="2840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V="1">
              <a:off x="3408" y="2763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3413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 flipH="1">
              <a:off x="3377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6084168" y="4725144"/>
            <a:ext cx="106363" cy="211137"/>
            <a:chOff x="3665" y="3051"/>
            <a:chExt cx="67" cy="133"/>
          </a:xfrm>
        </p:grpSpPr>
        <p:sp>
          <p:nvSpPr>
            <p:cNvPr id="63" name="Oval 80"/>
            <p:cNvSpPr>
              <a:spLocks noChangeArrowheads="1"/>
            </p:cNvSpPr>
            <p:nvPr/>
          </p:nvSpPr>
          <p:spPr bwMode="auto">
            <a:xfrm>
              <a:off x="3668" y="312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 flipV="1">
              <a:off x="3696" y="305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3701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H="1">
              <a:off x="3665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456459" y="4595126"/>
            <a:ext cx="106363" cy="211137"/>
            <a:chOff x="3857" y="2859"/>
            <a:chExt cx="67" cy="133"/>
          </a:xfrm>
        </p:grpSpPr>
        <p:sp>
          <p:nvSpPr>
            <p:cNvPr id="59" name="Oval 85"/>
            <p:cNvSpPr>
              <a:spLocks noChangeArrowheads="1"/>
            </p:cNvSpPr>
            <p:nvPr/>
          </p:nvSpPr>
          <p:spPr bwMode="auto">
            <a:xfrm>
              <a:off x="3860" y="293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0" name="Line 86"/>
            <p:cNvSpPr>
              <a:spLocks noChangeShapeType="1"/>
            </p:cNvSpPr>
            <p:nvPr/>
          </p:nvSpPr>
          <p:spPr bwMode="auto">
            <a:xfrm flipV="1">
              <a:off x="3888" y="285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Line 87"/>
            <p:cNvSpPr>
              <a:spLocks noChangeShapeType="1"/>
            </p:cNvSpPr>
            <p:nvPr/>
          </p:nvSpPr>
          <p:spPr bwMode="auto">
            <a:xfrm>
              <a:off x="3893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 flipH="1">
              <a:off x="3857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6608859" y="5357126"/>
            <a:ext cx="106363" cy="211137"/>
            <a:chOff x="3953" y="3339"/>
            <a:chExt cx="67" cy="133"/>
          </a:xfrm>
        </p:grpSpPr>
        <p:sp>
          <p:nvSpPr>
            <p:cNvPr id="55" name="Oval 90"/>
            <p:cNvSpPr>
              <a:spLocks noChangeArrowheads="1"/>
            </p:cNvSpPr>
            <p:nvPr/>
          </p:nvSpPr>
          <p:spPr bwMode="auto">
            <a:xfrm>
              <a:off x="3956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 flipV="1">
              <a:off x="3984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Line 92"/>
            <p:cNvSpPr>
              <a:spLocks noChangeShapeType="1"/>
            </p:cNvSpPr>
            <p:nvPr/>
          </p:nvSpPr>
          <p:spPr bwMode="auto">
            <a:xfrm>
              <a:off x="3989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 flipH="1">
              <a:off x="3953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99"/>
          <p:cNvGrpSpPr>
            <a:grpSpLocks/>
          </p:cNvGrpSpPr>
          <p:nvPr/>
        </p:nvGrpSpPr>
        <p:grpSpPr bwMode="auto">
          <a:xfrm>
            <a:off x="6913659" y="4976126"/>
            <a:ext cx="106363" cy="211137"/>
            <a:chOff x="4145" y="3099"/>
            <a:chExt cx="67" cy="133"/>
          </a:xfrm>
        </p:grpSpPr>
        <p:sp>
          <p:nvSpPr>
            <p:cNvPr id="51" name="Oval 95"/>
            <p:cNvSpPr>
              <a:spLocks noChangeArrowheads="1"/>
            </p:cNvSpPr>
            <p:nvPr/>
          </p:nvSpPr>
          <p:spPr bwMode="auto">
            <a:xfrm>
              <a:off x="4148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V="1">
              <a:off x="4176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4181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98"/>
            <p:cNvSpPr>
              <a:spLocks noChangeShapeType="1"/>
            </p:cNvSpPr>
            <p:nvPr/>
          </p:nvSpPr>
          <p:spPr bwMode="auto">
            <a:xfrm flipH="1">
              <a:off x="4145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104"/>
          <p:cNvGrpSpPr>
            <a:grpSpLocks/>
          </p:cNvGrpSpPr>
          <p:nvPr/>
        </p:nvGrpSpPr>
        <p:grpSpPr bwMode="auto">
          <a:xfrm>
            <a:off x="5999259" y="5433326"/>
            <a:ext cx="106363" cy="211137"/>
            <a:chOff x="3569" y="3387"/>
            <a:chExt cx="67" cy="133"/>
          </a:xfrm>
        </p:grpSpPr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572" y="3464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 flipV="1">
              <a:off x="3600" y="3387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3605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 flipH="1">
              <a:off x="3569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7" name="Group 109"/>
          <p:cNvGrpSpPr>
            <a:grpSpLocks/>
          </p:cNvGrpSpPr>
          <p:nvPr/>
        </p:nvGrpSpPr>
        <p:grpSpPr bwMode="auto">
          <a:xfrm>
            <a:off x="7447059" y="5357126"/>
            <a:ext cx="106363" cy="211137"/>
            <a:chOff x="4481" y="3339"/>
            <a:chExt cx="67" cy="133"/>
          </a:xfrm>
        </p:grpSpPr>
        <p:sp>
          <p:nvSpPr>
            <p:cNvPr id="43" name="Oval 105"/>
            <p:cNvSpPr>
              <a:spLocks noChangeArrowheads="1"/>
            </p:cNvSpPr>
            <p:nvPr/>
          </p:nvSpPr>
          <p:spPr bwMode="auto">
            <a:xfrm>
              <a:off x="4484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512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517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4481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114"/>
          <p:cNvGrpSpPr>
            <a:grpSpLocks/>
          </p:cNvGrpSpPr>
          <p:nvPr/>
        </p:nvGrpSpPr>
        <p:grpSpPr bwMode="auto">
          <a:xfrm>
            <a:off x="6151659" y="4214126"/>
            <a:ext cx="106363" cy="211137"/>
            <a:chOff x="3665" y="2619"/>
            <a:chExt cx="67" cy="133"/>
          </a:xfrm>
        </p:grpSpPr>
        <p:sp>
          <p:nvSpPr>
            <p:cNvPr id="39" name="Oval 110"/>
            <p:cNvSpPr>
              <a:spLocks noChangeArrowheads="1"/>
            </p:cNvSpPr>
            <p:nvPr/>
          </p:nvSpPr>
          <p:spPr bwMode="auto">
            <a:xfrm>
              <a:off x="3668" y="269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 flipV="1">
              <a:off x="3696" y="261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112"/>
            <p:cNvSpPr>
              <a:spLocks noChangeShapeType="1"/>
            </p:cNvSpPr>
            <p:nvPr/>
          </p:nvSpPr>
          <p:spPr bwMode="auto">
            <a:xfrm>
              <a:off x="3701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 flipH="1">
              <a:off x="3665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5694459" y="4976126"/>
            <a:ext cx="106363" cy="211137"/>
            <a:chOff x="3377" y="3099"/>
            <a:chExt cx="67" cy="133"/>
          </a:xfrm>
        </p:grpSpPr>
        <p:sp>
          <p:nvSpPr>
            <p:cNvPr id="35" name="Oval 115"/>
            <p:cNvSpPr>
              <a:spLocks noChangeArrowheads="1"/>
            </p:cNvSpPr>
            <p:nvPr/>
          </p:nvSpPr>
          <p:spPr bwMode="auto">
            <a:xfrm>
              <a:off x="3380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6" name="Line 116"/>
            <p:cNvSpPr>
              <a:spLocks noChangeShapeType="1"/>
            </p:cNvSpPr>
            <p:nvPr/>
          </p:nvSpPr>
          <p:spPr bwMode="auto">
            <a:xfrm flipV="1">
              <a:off x="3408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117"/>
            <p:cNvSpPr>
              <a:spLocks noChangeShapeType="1"/>
            </p:cNvSpPr>
            <p:nvPr/>
          </p:nvSpPr>
          <p:spPr bwMode="auto">
            <a:xfrm>
              <a:off x="3413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118"/>
            <p:cNvSpPr>
              <a:spLocks noChangeShapeType="1"/>
            </p:cNvSpPr>
            <p:nvPr/>
          </p:nvSpPr>
          <p:spPr bwMode="auto">
            <a:xfrm flipH="1">
              <a:off x="3377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" name="Group 124"/>
          <p:cNvGrpSpPr>
            <a:grpSpLocks/>
          </p:cNvGrpSpPr>
          <p:nvPr/>
        </p:nvGrpSpPr>
        <p:grpSpPr bwMode="auto">
          <a:xfrm>
            <a:off x="5618259" y="3756926"/>
            <a:ext cx="106363" cy="211137"/>
            <a:chOff x="3329" y="2331"/>
            <a:chExt cx="67" cy="133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32" y="240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3360" y="233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3365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 flipH="1">
              <a:off x="3329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2488952" y="3153990"/>
            <a:ext cx="711200" cy="711200"/>
          </a:xfrm>
          <a:prstGeom prst="rect">
            <a:avLst/>
          </a:prstGeom>
          <a:noFill/>
          <a:ln w="508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1264438" y="2780928"/>
            <a:ext cx="44242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x</a:t>
            </a:r>
            <a:r>
              <a:rPr lang="en-US" altLang="zh-TW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1189826" y="3847728"/>
            <a:ext cx="44242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x</a:t>
            </a:r>
            <a:r>
              <a:rPr lang="en-US" altLang="zh-TW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Line 7"/>
          <p:cNvSpPr>
            <a:spLocks noChangeShapeType="1"/>
          </p:cNvSpPr>
          <p:nvPr/>
        </p:nvSpPr>
        <p:spPr bwMode="auto">
          <a:xfrm flipV="1">
            <a:off x="1630115" y="3666753"/>
            <a:ext cx="8302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>
            <a:off x="1633290" y="3060328"/>
            <a:ext cx="8302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3233490" y="3509590"/>
            <a:ext cx="525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Freeform 10"/>
          <p:cNvSpPr>
            <a:spLocks/>
          </p:cNvSpPr>
          <p:nvPr/>
        </p:nvSpPr>
        <p:spPr bwMode="auto">
          <a:xfrm>
            <a:off x="2615952" y="3280990"/>
            <a:ext cx="458788" cy="458788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1692761" y="2933328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1692761" y="3619128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07161" y="2857128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20"/>
          <p:cNvSpPr>
            <a:spLocks noChangeArrowheads="1"/>
          </p:cNvSpPr>
          <p:nvPr/>
        </p:nvSpPr>
        <p:spPr bwMode="auto">
          <a:xfrm>
            <a:off x="3797052" y="3357190"/>
            <a:ext cx="342900" cy="31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1593602" y="302064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sp>
        <p:nvSpPr>
          <p:cNvPr id="114" name="Oval 29"/>
          <p:cNvSpPr>
            <a:spLocks noChangeArrowheads="1"/>
          </p:cNvSpPr>
          <p:nvPr/>
        </p:nvSpPr>
        <p:spPr bwMode="auto">
          <a:xfrm>
            <a:off x="1593602" y="393504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graphicFrame>
        <p:nvGraphicFramePr>
          <p:cNvPr id="11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9954"/>
              </p:ext>
            </p:extLst>
          </p:nvPr>
        </p:nvGraphicFramePr>
        <p:xfrm>
          <a:off x="1015558" y="4365104"/>
          <a:ext cx="3124394" cy="231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方程式" r:id="rId4" imgW="1917360" imgH="1422360" progId="Equation.3">
                  <p:embed/>
                </p:oleObj>
              </mc:Choice>
              <mc:Fallback>
                <p:oleObj name="方程式" r:id="rId4" imgW="1917360" imgH="1422360" progId="Equation.3">
                  <p:embed/>
                  <p:pic>
                    <p:nvPicPr>
                      <p:cNvPr id="115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58" y="4365104"/>
                        <a:ext cx="3124394" cy="2314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圓角矩形圖說文字 115"/>
          <p:cNvSpPr/>
          <p:nvPr/>
        </p:nvSpPr>
        <p:spPr>
          <a:xfrm>
            <a:off x="3707904" y="5229200"/>
            <a:ext cx="714556" cy="408623"/>
          </a:xfrm>
          <a:prstGeom prst="wedgeRoundRectCallout">
            <a:avLst>
              <a:gd name="adj1" fmla="val -75611"/>
              <a:gd name="adj2" fmla="val 8142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7" name="圓角矩形圖說文字 116"/>
          <p:cNvSpPr/>
          <p:nvPr/>
        </p:nvSpPr>
        <p:spPr>
          <a:xfrm>
            <a:off x="5612647" y="6332745"/>
            <a:ext cx="2055697" cy="408623"/>
          </a:xfrm>
          <a:prstGeom prst="wedgeRoundRectCallout">
            <a:avLst>
              <a:gd name="adj1" fmla="val -20768"/>
              <a:gd name="adj2" fmla="val 114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perceptronDemo.m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Rectangle 30">
            <a:extLst>
              <a:ext uri="{FF2B5EF4-FFF2-40B4-BE49-F238E27FC236}">
                <a16:creationId xmlns:a16="http://schemas.microsoft.com/office/drawing/2014/main" id="{ECFBF3EC-60FA-4E15-8D51-DE753016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97" y="4941168"/>
            <a:ext cx="68608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0070C0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40072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/>
          <a:lstStyle/>
          <a:p>
            <a:r>
              <a:rPr lang="en-US" altLang="zh-TW" dirty="0"/>
              <a:t>Extension of SLP to MLP </a:t>
            </a:r>
            <a:r>
              <a:rPr lang="en-US" altLang="zh-TW" dirty="0">
                <a:sym typeface="Wingdings" panose="05000000000000000000" pitchFamily="2" charset="2"/>
              </a:rPr>
              <a:t>to have complex decision boundaries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How to train MLPs?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Use sigmoid function to replace signum function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Use gradient descent for updating parameters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Multilayer </a:t>
            </a:r>
            <a:r>
              <a:rPr lang="en-US" altLang="zh-TW" dirty="0" err="1"/>
              <a:t>Perceptrons</a:t>
            </a:r>
            <a:r>
              <a:rPr lang="en-US" altLang="zh-TW" dirty="0"/>
              <a:t> (MLPs)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4101" y="2792461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15688" y="3478261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73288" y="2944861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70300" y="3152823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670300" y="3762423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965700" y="2848023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65700" y="3457623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114800" y="2759123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14800" y="3368723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4114800" y="3749723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2819400" y="2759123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4114800" y="314012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114800" y="275912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410200" y="306392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10200" y="367352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819400" y="3063923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819400" y="306392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787650" y="3032173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787650" y="3641773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2819400" y="3444923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819400" y="283532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2819400" y="3673523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4114800" y="3063923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973288" y="3554461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Arc 66"/>
          <p:cNvSpPr>
            <a:spLocks/>
          </p:cNvSpPr>
          <p:nvPr/>
        </p:nvSpPr>
        <p:spPr bwMode="auto">
          <a:xfrm rot="10800000">
            <a:off x="5181600" y="3903711"/>
            <a:ext cx="609600" cy="533400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5 h 21600"/>
              <a:gd name="T4" fmla="*/ 0 w 21600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FFFF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D2B2D2A-FED0-4014-8B06-8F898236B391}"/>
              </a:ext>
            </a:extLst>
          </p:cNvPr>
          <p:cNvGrpSpPr/>
          <p:nvPr/>
        </p:nvGrpSpPr>
        <p:grpSpPr>
          <a:xfrm>
            <a:off x="3670300" y="2543223"/>
            <a:ext cx="431800" cy="431800"/>
            <a:chOff x="3670300" y="2543223"/>
            <a:chExt cx="431800" cy="431800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670300" y="2543223"/>
              <a:ext cx="431800" cy="4318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2400" b="0">
                <a:solidFill>
                  <a:srgbClr val="FF92FB"/>
                </a:solidFill>
              </a:endParaRPr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3729168" y="2618853"/>
              <a:ext cx="299864" cy="272566"/>
            </a:xfrm>
            <a:custGeom>
              <a:avLst/>
              <a:gdLst>
                <a:gd name="T0" fmla="*/ 0 w 289"/>
                <a:gd name="T1" fmla="*/ 2147483646 h 289"/>
                <a:gd name="T2" fmla="*/ 2147483646 w 289"/>
                <a:gd name="T3" fmla="*/ 2147483646 h 289"/>
                <a:gd name="T4" fmla="*/ 2147483646 w 289"/>
                <a:gd name="T5" fmla="*/ 0 h 289"/>
                <a:gd name="T6" fmla="*/ 2147483646 w 289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289"/>
                <a:gd name="T14" fmla="*/ 289 w 28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289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2540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6" name="Freeform 10"/>
          <p:cNvSpPr>
            <a:spLocks/>
          </p:cNvSpPr>
          <p:nvPr/>
        </p:nvSpPr>
        <p:spPr bwMode="auto">
          <a:xfrm>
            <a:off x="3758648" y="3230357"/>
            <a:ext cx="299864" cy="272566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>
            <a:off x="3748020" y="3850592"/>
            <a:ext cx="299864" cy="272566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" name="Freeform 10"/>
          <p:cNvSpPr>
            <a:spLocks/>
          </p:cNvSpPr>
          <p:nvPr/>
        </p:nvSpPr>
        <p:spPr bwMode="auto">
          <a:xfrm>
            <a:off x="5048736" y="3528072"/>
            <a:ext cx="299864" cy="272566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Freeform 10"/>
          <p:cNvSpPr>
            <a:spLocks/>
          </p:cNvSpPr>
          <p:nvPr/>
        </p:nvSpPr>
        <p:spPr bwMode="auto">
          <a:xfrm>
            <a:off x="5038108" y="2929105"/>
            <a:ext cx="299864" cy="272566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order to use gradient descent, we need to replace the </a:t>
            </a:r>
            <a:r>
              <a:rPr lang="en-US" altLang="zh-TW" dirty="0" err="1"/>
              <a:t>signum</a:t>
            </a:r>
            <a:r>
              <a:rPr lang="en-US" altLang="zh-TW" dirty="0"/>
              <a:t> function by its continuous versions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Activation Functions</a:t>
            </a:r>
            <a:endParaRPr lang="zh-TW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99976" y="5661767"/>
            <a:ext cx="2340384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B0F0"/>
                </a:solidFill>
              </a:rPr>
              <a:t>y = 1/(1+exp(-x))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7904" y="5661767"/>
            <a:ext cx="1764906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B0F0"/>
                </a:solidFill>
              </a:rPr>
              <a:t>y = tanh(x/2)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32240" y="5661767"/>
            <a:ext cx="79028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B0F0"/>
                </a:solidFill>
              </a:rPr>
              <a:t>y = x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BA0CD-956D-490D-9B98-868543E3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7362246" cy="25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Activation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3"/>
              <p:cNvSpPr txBox="1"/>
              <p:nvPr/>
            </p:nvSpPr>
            <p:spPr>
              <a:xfrm>
                <a:off x="323528" y="1976438"/>
                <a:ext cx="4764014" cy="42387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Softsign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ReLU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Leaky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ReLU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Softplus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物件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76438"/>
                <a:ext cx="4764014" cy="4238724"/>
              </a:xfrm>
              <a:prstGeom prst="rect">
                <a:avLst/>
              </a:prstGeom>
              <a:blipFill>
                <a:blip r:embed="rId2"/>
                <a:stretch>
                  <a:fillRect l="-765" b="-8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358B85CF-142D-4EA3-92B0-2A5A2C78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2774475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Classical MLPs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Typical 2-layer MLPs: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Learning rules</a:t>
            </a:r>
          </a:p>
          <a:p>
            <a:pPr lvl="1"/>
            <a:r>
              <a:rPr lang="en-US" altLang="zh-TW" dirty="0"/>
              <a:t>Derivative-based</a:t>
            </a:r>
          </a:p>
          <a:p>
            <a:pPr lvl="2"/>
            <a:r>
              <a:rPr lang="en-US" altLang="zh-TW" dirty="0"/>
              <a:t>Gradient descent</a:t>
            </a:r>
          </a:p>
          <a:p>
            <a:pPr lvl="2"/>
            <a:r>
              <a:rPr lang="en-US" altLang="zh-TW" dirty="0"/>
              <a:t>Conjugate gradient method</a:t>
            </a:r>
          </a:p>
          <a:p>
            <a:pPr lvl="2"/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Derivative-free</a:t>
            </a:r>
          </a:p>
          <a:p>
            <a:pPr lvl="2"/>
            <a:r>
              <a:rPr lang="en-US" altLang="zh-TW" dirty="0"/>
              <a:t>Genetic algorithms</a:t>
            </a:r>
          </a:p>
          <a:p>
            <a:pPr lvl="2"/>
            <a:r>
              <a:rPr lang="en-US" altLang="zh-TW" dirty="0"/>
              <a:t>Simulated annealing</a:t>
            </a:r>
          </a:p>
          <a:p>
            <a:pPr lvl="2"/>
            <a:r>
              <a:rPr lang="en-US" altLang="zh-TW" dirty="0"/>
              <a:t>…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23928" y="2094062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925515" y="2779862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583115" y="2246462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80127" y="1844824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280127" y="2454424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280127" y="3064024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575527" y="2149624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575527" y="2759224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5724627" y="2060724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5724627" y="2670324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24627" y="3051324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4429227" y="2060724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5724627" y="2441724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724627" y="2060724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7020027" y="23655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7020027" y="2975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429227" y="2365524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4429227" y="2365524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4397477" y="2333774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4397477" y="2943374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V="1">
            <a:off x="4429227" y="2746524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4429227" y="2136924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29227" y="2975124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5724627" y="2365524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64"/>
          <p:cNvSpPr>
            <a:spLocks noChangeArrowheads="1"/>
          </p:cNvSpPr>
          <p:nvPr/>
        </p:nvSpPr>
        <p:spPr bwMode="auto">
          <a:xfrm>
            <a:off x="7583115" y="2856062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Arc 66"/>
          <p:cNvSpPr>
            <a:spLocks/>
          </p:cNvSpPr>
          <p:nvPr/>
        </p:nvSpPr>
        <p:spPr bwMode="auto">
          <a:xfrm rot="10800000">
            <a:off x="6791427" y="3205312"/>
            <a:ext cx="609600" cy="533400"/>
          </a:xfrm>
          <a:custGeom>
            <a:avLst/>
            <a:gdLst>
              <a:gd name="T0" fmla="*/ 0 w 21600"/>
              <a:gd name="T1" fmla="*/ 0 h 21600"/>
              <a:gd name="T2" fmla="*/ 7 w 21600"/>
              <a:gd name="T3" fmla="*/ 5 h 21600"/>
              <a:gd name="T4" fmla="*/ 0 w 21600"/>
              <a:gd name="T5" fmla="*/ 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FFFF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5282298" y="1910261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>
            <a:off x="5292122" y="2514577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 50"/>
          <p:cNvSpPr/>
          <p:nvPr/>
        </p:nvSpPr>
        <p:spPr>
          <a:xfrm>
            <a:off x="5290903" y="3132667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6596798" y="2824209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 52"/>
          <p:cNvSpPr/>
          <p:nvPr/>
        </p:nvSpPr>
        <p:spPr>
          <a:xfrm>
            <a:off x="6580950" y="2211915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MLP Examples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altLang="zh-TW" dirty="0"/>
              <a:t>XOR problem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6088" y="2386013"/>
            <a:ext cx="1824987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70C0"/>
                </a:solidFill>
              </a:rPr>
              <a:t>Training 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17700" y="2908300"/>
            <a:ext cx="11938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1</a:t>
            </a:r>
            <a:r>
              <a:rPr lang="en-US" altLang="zh-TW" sz="2200" b="0" dirty="0">
                <a:solidFill>
                  <a:schemeClr val="tx1"/>
                </a:solidFill>
              </a:rPr>
              <a:t>  x</a:t>
            </a:r>
            <a:r>
              <a:rPr lang="en-US" altLang="zh-TW" sz="1400" b="0" dirty="0">
                <a:solidFill>
                  <a:schemeClr val="tx1"/>
                </a:solidFill>
              </a:rPr>
              <a:t>2</a:t>
            </a:r>
            <a:r>
              <a:rPr lang="en-US" altLang="zh-TW" sz="2200" b="0" dirty="0">
                <a:solidFill>
                  <a:schemeClr val="tx1"/>
                </a:solidFill>
              </a:rPr>
              <a:t>  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FF92FB"/>
                </a:solidFill>
              </a:rPr>
              <a:t>0    0    0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00B0F0"/>
                </a:solidFill>
              </a:rPr>
              <a:t>0    1    1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00B0F0"/>
                </a:solidFill>
              </a:rPr>
              <a:t>1    0    1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rgbClr val="FF92FB"/>
                </a:solidFill>
              </a:rPr>
              <a:t>1    1    0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905000" y="32480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43200" y="2895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1" y="5181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590801" y="5181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26876" y="6205538"/>
            <a:ext cx="426399" cy="32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752601" y="6096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1752601" y="45720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50476" y="4553579"/>
            <a:ext cx="426399" cy="32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2514601" y="6019800"/>
            <a:ext cx="152400" cy="152400"/>
            <a:chOff x="1584" y="3792"/>
            <a:chExt cx="96" cy="96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1584" y="3792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584" y="3792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1676401" y="5105400"/>
            <a:ext cx="152400" cy="152400"/>
            <a:chOff x="1056" y="3216"/>
            <a:chExt cx="96" cy="96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056" y="3216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56" y="3216"/>
              <a:ext cx="96" cy="96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527301" y="5118100"/>
            <a:ext cx="127000" cy="127000"/>
          </a:xfrm>
          <a:prstGeom prst="ellipse">
            <a:avLst/>
          </a:prstGeom>
          <a:noFill/>
          <a:ln w="254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689101" y="6032500"/>
            <a:ext cx="127000" cy="127000"/>
          </a:xfrm>
          <a:prstGeom prst="ellipse">
            <a:avLst/>
          </a:prstGeom>
          <a:noFill/>
          <a:ln w="254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600101" y="3233738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01689" y="3995738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156582" y="3614738"/>
            <a:ext cx="327013" cy="31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880101" y="3213100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880101" y="3822700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175501" y="3517900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324601" y="3429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5029201" y="3352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620001" y="3733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029201" y="33528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997451" y="33210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4997451" y="40830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029201" y="4114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5029201" y="34290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6324601" y="3810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5006788" y="2386013"/>
            <a:ext cx="1943288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200" b="0" dirty="0">
                <a:solidFill>
                  <a:srgbClr val="0070C0"/>
                </a:solidFill>
              </a:rPr>
              <a:t>Network Arch.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600101" y="4910138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4601689" y="5672138"/>
            <a:ext cx="426399" cy="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x</a:t>
            </a:r>
            <a:r>
              <a:rPr lang="en-US" altLang="zh-TW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8156582" y="5291138"/>
            <a:ext cx="327013" cy="31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880101" y="5194300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175501" y="5194300"/>
            <a:ext cx="431800" cy="43180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7620001" y="541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5029201" y="50292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997451" y="49974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4997451" y="57594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chemeClr val="tx1"/>
              </a:solidFill>
            </a:endParaRPr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5029201" y="5791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5029201" y="54864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6324601" y="5410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>
            <a:off x="5029201" y="5029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Line 88"/>
          <p:cNvSpPr>
            <a:spLocks noChangeShapeType="1"/>
          </p:cNvSpPr>
          <p:nvPr/>
        </p:nvSpPr>
        <p:spPr bwMode="auto">
          <a:xfrm flipV="1">
            <a:off x="6553201" y="5486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Line 89"/>
          <p:cNvSpPr>
            <a:spLocks noChangeShapeType="1"/>
          </p:cNvSpPr>
          <p:nvPr/>
        </p:nvSpPr>
        <p:spPr bwMode="auto">
          <a:xfrm>
            <a:off x="6553201" y="5029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手繪多邊形 92"/>
          <p:cNvSpPr/>
          <p:nvPr/>
        </p:nvSpPr>
        <p:spPr>
          <a:xfrm>
            <a:off x="5889400" y="3276600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手繪多邊形 93"/>
          <p:cNvSpPr/>
          <p:nvPr/>
        </p:nvSpPr>
        <p:spPr>
          <a:xfrm>
            <a:off x="5902813" y="3889857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手繪多邊形 94"/>
          <p:cNvSpPr/>
          <p:nvPr/>
        </p:nvSpPr>
        <p:spPr>
          <a:xfrm>
            <a:off x="5901595" y="5256580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手繪多邊形 95"/>
          <p:cNvSpPr/>
          <p:nvPr/>
        </p:nvSpPr>
        <p:spPr>
          <a:xfrm>
            <a:off x="7187855" y="5262678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手繪多邊形 96"/>
          <p:cNvSpPr/>
          <p:nvPr/>
        </p:nvSpPr>
        <p:spPr>
          <a:xfrm>
            <a:off x="7193952" y="3586281"/>
            <a:ext cx="399062" cy="310699"/>
          </a:xfrm>
          <a:custGeom>
            <a:avLst/>
            <a:gdLst>
              <a:gd name="connsiteX0" fmla="*/ 0 w 1477670"/>
              <a:gd name="connsiteY0" fmla="*/ 745957 h 759190"/>
              <a:gd name="connsiteX1" fmla="*/ 651052 w 1477670"/>
              <a:gd name="connsiteY1" fmla="*/ 672805 h 759190"/>
              <a:gd name="connsiteX2" fmla="*/ 833932 w 1477670"/>
              <a:gd name="connsiteY2" fmla="*/ 94904 h 759190"/>
              <a:gd name="connsiteX3" fmla="*/ 1477670 w 1477670"/>
              <a:gd name="connsiteY3" fmla="*/ 7122 h 7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670" h="759190">
                <a:moveTo>
                  <a:pt x="0" y="745957"/>
                </a:moveTo>
                <a:cubicBezTo>
                  <a:pt x="256031" y="763635"/>
                  <a:pt x="512063" y="781314"/>
                  <a:pt x="651052" y="672805"/>
                </a:cubicBezTo>
                <a:cubicBezTo>
                  <a:pt x="790041" y="564296"/>
                  <a:pt x="696162" y="205851"/>
                  <a:pt x="833932" y="94904"/>
                </a:cubicBezTo>
                <a:cubicBezTo>
                  <a:pt x="971702" y="-16043"/>
                  <a:pt x="1224686" y="-4461"/>
                  <a:pt x="1477670" y="712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15401</TotalTime>
  <Words>954</Words>
  <Application>Microsoft Office PowerPoint</Application>
  <PresentationFormat>如螢幕大小 (4:3)</PresentationFormat>
  <Paragraphs>285</Paragraphs>
  <Slides>23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Cambria Math</vt:lpstr>
      <vt:lpstr>Wingdings</vt:lpstr>
      <vt:lpstr>Wingdings 2</vt:lpstr>
      <vt:lpstr>壁窗</vt:lpstr>
      <vt:lpstr>方程式</vt:lpstr>
      <vt:lpstr>MLP and DNN</vt:lpstr>
      <vt:lpstr>Concept of Modeling</vt:lpstr>
      <vt:lpstr>Neural Networks (NN)</vt:lpstr>
      <vt:lpstr>Single-layer Perceptrons</vt:lpstr>
      <vt:lpstr>Multilayer Perceptrons (MLPs)</vt:lpstr>
      <vt:lpstr>Continuous Activation Functions</vt:lpstr>
      <vt:lpstr>More Activation Functions</vt:lpstr>
      <vt:lpstr>Classical MLPs</vt:lpstr>
      <vt:lpstr>MLP Examples</vt:lpstr>
      <vt:lpstr>MLP Decision Boundaries</vt:lpstr>
      <vt:lpstr>MLP Decision Boundaries</vt:lpstr>
      <vt:lpstr>MLP Decision Boundaries</vt:lpstr>
      <vt:lpstr>Summary: MLP Decision Boundaries</vt:lpstr>
      <vt:lpstr>Deep Neural Networks (DNN)  MLP with Many Layers!</vt:lpstr>
      <vt:lpstr>Convolutional NN (CNN): Another Type of DNN</vt:lpstr>
      <vt:lpstr>Training an MLP</vt:lpstr>
      <vt:lpstr>Backpropagation</vt:lpstr>
      <vt:lpstr>Use of Mini-batch in Gradient Descent</vt:lpstr>
      <vt:lpstr>Use of Momentum Term in Gradient Descent</vt:lpstr>
      <vt:lpstr>Learning Rate Scheduling</vt:lpstr>
      <vt:lpstr>Gradient Vanishing in DNN</vt:lpstr>
      <vt:lpstr>Optimizer in Keras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864</cp:revision>
  <dcterms:created xsi:type="dcterms:W3CDTF">2008-11-09T17:03:56Z</dcterms:created>
  <dcterms:modified xsi:type="dcterms:W3CDTF">2021-05-26T13:58:54Z</dcterms:modified>
</cp:coreProperties>
</file>