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47" r:id="rId2"/>
    <p:sldId id="381" r:id="rId3"/>
    <p:sldId id="382" r:id="rId4"/>
    <p:sldId id="350" r:id="rId5"/>
    <p:sldId id="362" r:id="rId6"/>
    <p:sldId id="363" r:id="rId7"/>
    <p:sldId id="367" r:id="rId8"/>
    <p:sldId id="376" r:id="rId9"/>
    <p:sldId id="375" r:id="rId10"/>
    <p:sldId id="379" r:id="rId11"/>
    <p:sldId id="357" r:id="rId12"/>
    <p:sldId id="377" r:id="rId13"/>
    <p:sldId id="378" r:id="rId14"/>
    <p:sldId id="383" r:id="rId15"/>
    <p:sldId id="364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5" autoAdjust="0"/>
    <p:restoredTop sz="94125" autoAdjust="0"/>
  </p:normalViewPr>
  <p:slideViewPr>
    <p:cSldViewPr>
      <p:cViewPr varScale="1">
        <p:scale>
          <a:sx n="128" d="100"/>
          <a:sy n="128" d="100"/>
        </p:scale>
        <p:origin x="7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496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8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2021/5/26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394774" y="6290270"/>
            <a:ext cx="82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 algn="ctr"/>
              <a:t>‹#›</a:t>
            </a:fld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/15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ng@mirlab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nthu.edu.tw/~ja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cs typeface="Calibri" panose="020F0502020204030204" pitchFamily="34" charset="0"/>
              </a:rPr>
              <a:t>Backpropagation (BP)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94421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3"/>
              </a:rPr>
              <a:t>jang@mirlab.org</a:t>
            </a:r>
            <a:endParaRPr lang="en-US" altLang="zh-TW" i="1" dirty="0">
              <a:latin typeface="Arial" panose="020B0604020202020204" pitchFamily="34" charset="0"/>
            </a:endParaRPr>
          </a:p>
          <a:p>
            <a:r>
              <a:rPr lang="en-US" altLang="zh-TW" i="1" dirty="0">
                <a:latin typeface="Arial" panose="020B0604020202020204" pitchFamily="34" charset="0"/>
                <a:hlinkClick r:id="rId4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83812" y="5867980"/>
            <a:ext cx="1300356" cy="369332"/>
          </a:xfr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2021/5/26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3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General formula for backpropagation, assuming</a:t>
            </a:r>
          </a:p>
          <a:p>
            <a:pPr lvl="1"/>
            <a:r>
              <a:rPr lang="en-US" altLang="zh-TW" dirty="0"/>
              <a:t>“o” is the network’s final output</a:t>
            </a:r>
          </a:p>
          <a:p>
            <a:pPr lvl="1"/>
            <a:r>
              <a:rPr lang="en-US" altLang="zh-TW" dirty="0"/>
              <a:t>“</a:t>
            </a:r>
            <a:r>
              <a:rPr lang="en-US" altLang="zh-TW" dirty="0">
                <a:latin typeface="Symbol" panose="05050102010706020507" pitchFamily="18" charset="2"/>
              </a:rPr>
              <a:t>a</a:t>
            </a:r>
            <a:r>
              <a:rPr lang="en-US" altLang="zh-TW" dirty="0"/>
              <a:t>” is a parameter in node 1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BP from Next Layer to Current Layer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985497" y="3573016"/>
            <a:ext cx="357616" cy="36583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>
            <a:cxnSpLocks/>
            <a:endCxn id="4" idx="2"/>
          </p:cNvCxnSpPr>
          <p:nvPr/>
        </p:nvCxnSpPr>
        <p:spPr>
          <a:xfrm flipV="1">
            <a:off x="280743" y="3755934"/>
            <a:ext cx="704754" cy="18629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cxnSpLocks/>
            <a:stCxn id="4" idx="6"/>
            <a:endCxn id="34" idx="2"/>
          </p:cNvCxnSpPr>
          <p:nvPr/>
        </p:nvCxnSpPr>
        <p:spPr>
          <a:xfrm flipV="1">
            <a:off x="1343113" y="3752281"/>
            <a:ext cx="1069003" cy="36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416706" y="4509120"/>
            <a:ext cx="357616" cy="36583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cxnSpLocks/>
            <a:endCxn id="4" idx="2"/>
          </p:cNvCxnSpPr>
          <p:nvPr/>
        </p:nvCxnSpPr>
        <p:spPr>
          <a:xfrm>
            <a:off x="267881" y="3755934"/>
            <a:ext cx="71761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cxnSpLocks/>
            <a:endCxn id="4" idx="2"/>
          </p:cNvCxnSpPr>
          <p:nvPr/>
        </p:nvCxnSpPr>
        <p:spPr>
          <a:xfrm flipV="1">
            <a:off x="291110" y="3755934"/>
            <a:ext cx="694387" cy="9473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2412116" y="3573017"/>
            <a:ext cx="354977" cy="3585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2416145" y="5440327"/>
            <a:ext cx="353523" cy="35705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/>
          <p:cNvCxnSpPr>
            <a:cxnSpLocks/>
            <a:stCxn id="4" idx="6"/>
            <a:endCxn id="53" idx="2"/>
          </p:cNvCxnSpPr>
          <p:nvPr/>
        </p:nvCxnSpPr>
        <p:spPr>
          <a:xfrm>
            <a:off x="1343113" y="3755934"/>
            <a:ext cx="1073032" cy="18629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4" idx="6"/>
            <a:endCxn id="9" idx="2"/>
          </p:cNvCxnSpPr>
          <p:nvPr/>
        </p:nvCxnSpPr>
        <p:spPr>
          <a:xfrm>
            <a:off x="1343113" y="3755934"/>
            <a:ext cx="1073593" cy="936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cxnSpLocks/>
            <a:stCxn id="34" idx="6"/>
          </p:cNvCxnSpPr>
          <p:nvPr/>
        </p:nvCxnSpPr>
        <p:spPr>
          <a:xfrm>
            <a:off x="2767093" y="3752281"/>
            <a:ext cx="755353" cy="12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9" idx="6"/>
          </p:cNvCxnSpPr>
          <p:nvPr/>
        </p:nvCxnSpPr>
        <p:spPr>
          <a:xfrm>
            <a:off x="2774322" y="4692038"/>
            <a:ext cx="689192" cy="21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物件 1"/>
              <p:cNvSpPr txBox="1"/>
              <p:nvPr/>
            </p:nvSpPr>
            <p:spPr bwMode="auto">
              <a:xfrm>
                <a:off x="4211638" y="3213100"/>
                <a:ext cx="4453806" cy="28887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𝜕𝛼</m:t>
                                        </m:r>
                                      </m:den>
                                    </m:f>
                                    <m: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𝜕𝛼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unc>
                        <m:func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Derivative</m:t>
                          </m:r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current</m:t>
                          </m:r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layer</m:t>
                          </m:r>
                        </m:e>
                      </m:func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TW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zh-TW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</m:t>
                    </m:r>
                    <m:f>
                      <m:fPr>
                        <m:ctrlP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TW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zh-TW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</m:t>
                    </m:r>
                    <m:f>
                      <m:fPr>
                        <m:ctrlP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TW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TW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altLang="zh-TW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TW" sz="20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erivative in next layer</a:t>
                </a:r>
                <a:br>
                  <a:rPr lang="zh-TW" altLang="en-US" sz="20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TW" altLang="en-US" sz="2000" dirty="0"/>
              </a:p>
            </p:txBody>
          </p:sp>
        </mc:Choice>
        <mc:Fallback xmlns="">
          <p:sp>
            <p:nvSpPr>
              <p:cNvPr id="29" name="物件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638" y="3213100"/>
                <a:ext cx="4453806" cy="28887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/>
          <p:cNvCxnSpPr>
            <a:cxnSpLocks/>
            <a:stCxn id="53" idx="6"/>
          </p:cNvCxnSpPr>
          <p:nvPr/>
        </p:nvCxnSpPr>
        <p:spPr>
          <a:xfrm>
            <a:off x="2769668" y="5618857"/>
            <a:ext cx="6891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987824" y="328498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en-US" altLang="zh-TW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991550" y="4263479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en-US" altLang="zh-TW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991550" y="515719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3</a:t>
            </a:r>
            <a:endParaRPr lang="en-US" altLang="zh-TW" sz="2400" dirty="0"/>
          </a:p>
        </p:txBody>
      </p:sp>
      <p:cxnSp>
        <p:nvCxnSpPr>
          <p:cNvPr id="49" name="直線單箭頭接點 48"/>
          <p:cNvCxnSpPr>
            <a:cxnSpLocks/>
            <a:stCxn id="54" idx="2"/>
            <a:endCxn id="4" idx="0"/>
          </p:cNvCxnSpPr>
          <p:nvPr/>
        </p:nvCxnSpPr>
        <p:spPr>
          <a:xfrm>
            <a:off x="864868" y="3355831"/>
            <a:ext cx="299437" cy="2171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683568" y="2924944"/>
            <a:ext cx="3626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57" name="圓角矩形圖說文字 56"/>
          <p:cNvSpPr/>
          <p:nvPr/>
        </p:nvSpPr>
        <p:spPr>
          <a:xfrm>
            <a:off x="7166889" y="2589490"/>
            <a:ext cx="1872379" cy="408623"/>
          </a:xfrm>
          <a:prstGeom prst="wedgeRoundRectCallout">
            <a:avLst>
              <a:gd name="adj1" fmla="val -36718"/>
              <a:gd name="adj2" fmla="val 121945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Backpropagation!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904C102-48D2-4E18-9FDA-CAD2CB2F856F}"/>
              </a:ext>
            </a:extLst>
          </p:cNvPr>
          <p:cNvSpPr/>
          <p:nvPr/>
        </p:nvSpPr>
        <p:spPr>
          <a:xfrm>
            <a:off x="971600" y="4509119"/>
            <a:ext cx="368635" cy="37710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13B12F0-3B8F-42A7-AC09-60D47D9C4EA8}"/>
              </a:ext>
            </a:extLst>
          </p:cNvPr>
          <p:cNvCxnSpPr>
            <a:cxnSpLocks/>
            <a:stCxn id="30" idx="6"/>
            <a:endCxn id="9" idx="2"/>
          </p:cNvCxnSpPr>
          <p:nvPr/>
        </p:nvCxnSpPr>
        <p:spPr>
          <a:xfrm flipV="1">
            <a:off x="1340235" y="4692038"/>
            <a:ext cx="1076471" cy="56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0BC17EC5-B513-45BB-81A4-BAE405F1D788}"/>
              </a:ext>
            </a:extLst>
          </p:cNvPr>
          <p:cNvSpPr/>
          <p:nvPr/>
        </p:nvSpPr>
        <p:spPr>
          <a:xfrm>
            <a:off x="971601" y="5445224"/>
            <a:ext cx="368634" cy="37710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E2DEE1D-0207-4BDE-B675-D28C3AAA53B3}"/>
              </a:ext>
            </a:extLst>
          </p:cNvPr>
          <p:cNvCxnSpPr>
            <a:cxnSpLocks/>
            <a:stCxn id="38" idx="6"/>
            <a:endCxn id="53" idx="2"/>
          </p:cNvCxnSpPr>
          <p:nvPr/>
        </p:nvCxnSpPr>
        <p:spPr>
          <a:xfrm flipV="1">
            <a:off x="1340235" y="5618857"/>
            <a:ext cx="1075910" cy="149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90251CD-8F1F-4838-99EA-9173F96AF566}"/>
              </a:ext>
            </a:extLst>
          </p:cNvPr>
          <p:cNvSpPr txBox="1"/>
          <p:nvPr/>
        </p:nvSpPr>
        <p:spPr>
          <a:xfrm>
            <a:off x="1547664" y="335699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C6C9E323-A9F6-4A79-8789-FE5B561CA284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340235" y="3752281"/>
            <a:ext cx="1071881" cy="945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42DE4CB-16C0-4317-B78B-7BD7A8315C7D}"/>
              </a:ext>
            </a:extLst>
          </p:cNvPr>
          <p:cNvCxnSpPr>
            <a:cxnSpLocks/>
            <a:stCxn id="38" idx="6"/>
            <a:endCxn id="34" idx="2"/>
          </p:cNvCxnSpPr>
          <p:nvPr/>
        </p:nvCxnSpPr>
        <p:spPr>
          <a:xfrm flipV="1">
            <a:off x="1340235" y="3752281"/>
            <a:ext cx="1071881" cy="18814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9BAFCD3F-69FF-4236-A72B-110BC6164C8B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71437" y="3746649"/>
            <a:ext cx="700163" cy="951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893D053-E967-40A2-B7C2-58FF8E5BBD9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266103" y="5633778"/>
            <a:ext cx="705498" cy="6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4B12A4BC-C2AF-4240-AEFE-6A3A7809D5B9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70876" y="4697674"/>
            <a:ext cx="700724" cy="9498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125B5923-2372-44F9-A842-03C17B1FD480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276153" y="4692038"/>
            <a:ext cx="695448" cy="9417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3FEA80A-BFAA-4B03-82CA-E41EB814F107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80743" y="4692038"/>
            <a:ext cx="690857" cy="56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5BC0BF02-23EA-42F7-9DD7-4964AC008C39}"/>
              </a:ext>
            </a:extLst>
          </p:cNvPr>
          <p:cNvCxnSpPr>
            <a:cxnSpLocks/>
            <a:stCxn id="30" idx="6"/>
            <a:endCxn id="53" idx="2"/>
          </p:cNvCxnSpPr>
          <p:nvPr/>
        </p:nvCxnSpPr>
        <p:spPr>
          <a:xfrm>
            <a:off x="1340235" y="4697674"/>
            <a:ext cx="1075910" cy="9211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Derivatives of activation functions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Formula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 Rule in Activation Functions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物件 1"/>
              <p:cNvSpPr txBox="1"/>
              <p:nvPr/>
            </p:nvSpPr>
            <p:spPr bwMode="auto">
              <a:xfrm>
                <a:off x="251520" y="2349500"/>
                <a:ext cx="8630311" cy="12415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物件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2349500"/>
                <a:ext cx="8630311" cy="1241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物件 1"/>
              <p:cNvSpPr txBox="1"/>
              <p:nvPr/>
            </p:nvSpPr>
            <p:spPr bwMode="auto">
              <a:xfrm>
                <a:off x="827088" y="4887913"/>
                <a:ext cx="5724324" cy="6823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物件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4887913"/>
                <a:ext cx="5724324" cy="682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圓角矩形圖說文字 7"/>
          <p:cNvSpPr/>
          <p:nvPr/>
        </p:nvSpPr>
        <p:spPr>
          <a:xfrm>
            <a:off x="7313828" y="1772816"/>
            <a:ext cx="714556" cy="408623"/>
          </a:xfrm>
          <a:prstGeom prst="wedgeRoundRectCallout">
            <a:avLst>
              <a:gd name="adj1" fmla="val -52288"/>
              <a:gd name="adj2" fmla="val 7482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rgbClr val="FF0000"/>
                </a:solidFill>
              </a:rPr>
              <a:t>Quiz!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BP in Two-layer MLP</a:t>
            </a:r>
            <a:endParaRPr lang="zh-TW" altLang="en-US" dirty="0"/>
          </a:p>
        </p:txBody>
      </p:sp>
      <p:graphicFrame>
        <p:nvGraphicFramePr>
          <p:cNvPr id="37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044492"/>
              </p:ext>
            </p:extLst>
          </p:nvPr>
        </p:nvGraphicFramePr>
        <p:xfrm>
          <a:off x="323528" y="3903117"/>
          <a:ext cx="5172075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方程式" r:id="rId3" imgW="2895480" imgH="1269720" progId="Equation.3">
                  <p:embed/>
                </p:oleObj>
              </mc:Choice>
              <mc:Fallback>
                <p:oleObj name="方程式" r:id="rId3" imgW="2895480" imgH="1269720" progId="Equation.3">
                  <p:embed/>
                  <p:pic>
                    <p:nvPicPr>
                      <p:cNvPr id="93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903117"/>
                        <a:ext cx="5172075" cy="2262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橢圓 38"/>
          <p:cNvSpPr/>
          <p:nvPr/>
        </p:nvSpPr>
        <p:spPr>
          <a:xfrm>
            <a:off x="2111307" y="2028781"/>
            <a:ext cx="354345" cy="36249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cxnSpLocks/>
            <a:stCxn id="56" idx="3"/>
            <a:endCxn id="39" idx="2"/>
          </p:cNvCxnSpPr>
          <p:nvPr/>
        </p:nvCxnSpPr>
        <p:spPr>
          <a:xfrm flipV="1">
            <a:off x="1393510" y="2210026"/>
            <a:ext cx="717797" cy="22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2111307" y="3255367"/>
            <a:ext cx="354345" cy="36249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>
            <a:cxnSpLocks/>
            <a:stCxn id="56" idx="3"/>
            <a:endCxn id="42" idx="2"/>
          </p:cNvCxnSpPr>
          <p:nvPr/>
        </p:nvCxnSpPr>
        <p:spPr>
          <a:xfrm>
            <a:off x="1393510" y="2232447"/>
            <a:ext cx="717797" cy="12041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783244" y="253528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o</a:t>
            </a:r>
            <a:endParaRPr lang="zh-TW" altLang="en-US" sz="2400" dirty="0"/>
          </a:p>
        </p:txBody>
      </p:sp>
      <p:cxnSp>
        <p:nvCxnSpPr>
          <p:cNvPr id="48" name="直線單箭頭接點 47"/>
          <p:cNvCxnSpPr>
            <a:cxnSpLocks/>
            <a:stCxn id="57" idx="3"/>
            <a:endCxn id="39" idx="2"/>
          </p:cNvCxnSpPr>
          <p:nvPr/>
        </p:nvCxnSpPr>
        <p:spPr>
          <a:xfrm flipV="1">
            <a:off x="1393510" y="2210026"/>
            <a:ext cx="717797" cy="1204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cxnSpLocks/>
            <a:stCxn id="57" idx="3"/>
            <a:endCxn id="42" idx="2"/>
          </p:cNvCxnSpPr>
          <p:nvPr/>
        </p:nvCxnSpPr>
        <p:spPr>
          <a:xfrm>
            <a:off x="1393510" y="3414192"/>
            <a:ext cx="717797" cy="22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2977686" y="2604846"/>
            <a:ext cx="358899" cy="36248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cxnSpLocks/>
            <a:stCxn id="39" idx="6"/>
            <a:endCxn id="50" idx="2"/>
          </p:cNvCxnSpPr>
          <p:nvPr/>
        </p:nvCxnSpPr>
        <p:spPr>
          <a:xfrm>
            <a:off x="2465652" y="2210026"/>
            <a:ext cx="512034" cy="576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  <a:stCxn id="42" idx="6"/>
            <a:endCxn id="50" idx="2"/>
          </p:cNvCxnSpPr>
          <p:nvPr/>
        </p:nvCxnSpPr>
        <p:spPr>
          <a:xfrm flipV="1">
            <a:off x="2465652" y="2786091"/>
            <a:ext cx="512034" cy="6505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cxnSpLocks/>
            <a:stCxn id="50" idx="6"/>
            <a:endCxn id="46" idx="1"/>
          </p:cNvCxnSpPr>
          <p:nvPr/>
        </p:nvCxnSpPr>
        <p:spPr>
          <a:xfrm flipV="1">
            <a:off x="3336585" y="2766120"/>
            <a:ext cx="446659" cy="199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971600" y="200161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971600" y="318335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621372" y="2073622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en-US" altLang="zh-TW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693380" y="2967335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438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BP in Three-layer MLP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707859" y="1853099"/>
            <a:ext cx="343861" cy="35176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>
            <a:cxnSpLocks/>
            <a:stCxn id="10" idx="3"/>
            <a:endCxn id="4" idx="2"/>
          </p:cNvCxnSpPr>
          <p:nvPr/>
        </p:nvCxnSpPr>
        <p:spPr>
          <a:xfrm flipV="1">
            <a:off x="755576" y="2028982"/>
            <a:ext cx="952283" cy="17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cxnSpLocks/>
            <a:stCxn id="4" idx="6"/>
            <a:endCxn id="17" idx="2"/>
          </p:cNvCxnSpPr>
          <p:nvPr/>
        </p:nvCxnSpPr>
        <p:spPr>
          <a:xfrm>
            <a:off x="2051720" y="2028982"/>
            <a:ext cx="939704" cy="499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707859" y="2933219"/>
            <a:ext cx="343861" cy="35176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cxnSpLocks/>
            <a:stCxn id="10" idx="3"/>
            <a:endCxn id="7" idx="2"/>
          </p:cNvCxnSpPr>
          <p:nvPr/>
        </p:nvCxnSpPr>
        <p:spPr>
          <a:xfrm>
            <a:off x="755576" y="2046040"/>
            <a:ext cx="952283" cy="10630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cxnSpLocks/>
            <a:stCxn id="7" idx="6"/>
            <a:endCxn id="18" idx="2"/>
          </p:cNvCxnSpPr>
          <p:nvPr/>
        </p:nvCxnSpPr>
        <p:spPr>
          <a:xfrm>
            <a:off x="2051720" y="3109102"/>
            <a:ext cx="937420" cy="4279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33666" y="1815207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95736" y="170080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en-US" altLang="zh-TW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88024" y="278092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o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23528" y="285293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dirty="0"/>
          </a:p>
        </p:txBody>
      </p:sp>
      <p:cxnSp>
        <p:nvCxnSpPr>
          <p:cNvPr id="15" name="直線單箭頭接點 14"/>
          <p:cNvCxnSpPr>
            <a:cxnSpLocks/>
            <a:stCxn id="14" idx="3"/>
            <a:endCxn id="4" idx="2"/>
          </p:cNvCxnSpPr>
          <p:nvPr/>
        </p:nvCxnSpPr>
        <p:spPr>
          <a:xfrm flipV="1">
            <a:off x="745438" y="2028982"/>
            <a:ext cx="962421" cy="1054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14" idx="3"/>
            <a:endCxn id="7" idx="2"/>
          </p:cNvCxnSpPr>
          <p:nvPr/>
        </p:nvCxnSpPr>
        <p:spPr>
          <a:xfrm>
            <a:off x="745438" y="3083769"/>
            <a:ext cx="962421" cy="253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2991424" y="2348949"/>
            <a:ext cx="356440" cy="36000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989140" y="3357026"/>
            <a:ext cx="356441" cy="3600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3995936" y="2856314"/>
            <a:ext cx="353130" cy="35666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cxnSpLocks/>
            <a:stCxn id="7" idx="6"/>
            <a:endCxn id="17" idx="2"/>
          </p:cNvCxnSpPr>
          <p:nvPr/>
        </p:nvCxnSpPr>
        <p:spPr>
          <a:xfrm flipV="1">
            <a:off x="2051720" y="2528952"/>
            <a:ext cx="939704" cy="580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cxnSpLocks/>
            <a:stCxn id="4" idx="6"/>
            <a:endCxn id="18" idx="2"/>
          </p:cNvCxnSpPr>
          <p:nvPr/>
        </p:nvCxnSpPr>
        <p:spPr>
          <a:xfrm>
            <a:off x="2051720" y="2028982"/>
            <a:ext cx="937420" cy="15080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cxnSpLocks/>
            <a:stCxn id="17" idx="6"/>
            <a:endCxn id="19" idx="2"/>
          </p:cNvCxnSpPr>
          <p:nvPr/>
        </p:nvCxnSpPr>
        <p:spPr>
          <a:xfrm>
            <a:off x="3347864" y="2528952"/>
            <a:ext cx="648072" cy="505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cxnSpLocks/>
            <a:stCxn id="18" idx="6"/>
            <a:endCxn id="19" idx="2"/>
          </p:cNvCxnSpPr>
          <p:nvPr/>
        </p:nvCxnSpPr>
        <p:spPr>
          <a:xfrm flipV="1">
            <a:off x="3345581" y="3034645"/>
            <a:ext cx="650355" cy="502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19" idx="6"/>
            <a:endCxn id="13" idx="1"/>
          </p:cNvCxnSpPr>
          <p:nvPr/>
        </p:nvCxnSpPr>
        <p:spPr>
          <a:xfrm flipV="1">
            <a:off x="4349066" y="3011761"/>
            <a:ext cx="438958" cy="22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419872" y="2276872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419872" y="3255367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1691680" y="3930607"/>
            <a:ext cx="358899" cy="36248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23528" y="386104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dirty="0"/>
          </a:p>
        </p:txBody>
      </p:sp>
      <p:cxnSp>
        <p:nvCxnSpPr>
          <p:cNvPr id="29" name="直線單箭頭接點 28"/>
          <p:cNvCxnSpPr>
            <a:cxnSpLocks/>
            <a:stCxn id="28" idx="3"/>
            <a:endCxn id="27" idx="2"/>
          </p:cNvCxnSpPr>
          <p:nvPr/>
        </p:nvCxnSpPr>
        <p:spPr>
          <a:xfrm>
            <a:off x="745438" y="4091881"/>
            <a:ext cx="946242" cy="199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cxnSpLocks/>
            <a:stCxn id="28" idx="3"/>
            <a:endCxn id="4" idx="2"/>
          </p:cNvCxnSpPr>
          <p:nvPr/>
        </p:nvCxnSpPr>
        <p:spPr>
          <a:xfrm flipV="1">
            <a:off x="745438" y="2028982"/>
            <a:ext cx="962421" cy="20628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cxnSpLocks/>
            <a:stCxn id="28" idx="3"/>
            <a:endCxn id="7" idx="2"/>
          </p:cNvCxnSpPr>
          <p:nvPr/>
        </p:nvCxnSpPr>
        <p:spPr>
          <a:xfrm flipV="1">
            <a:off x="745438" y="3109102"/>
            <a:ext cx="962421" cy="982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cxnSpLocks/>
            <a:stCxn id="14" idx="3"/>
            <a:endCxn id="27" idx="2"/>
          </p:cNvCxnSpPr>
          <p:nvPr/>
        </p:nvCxnSpPr>
        <p:spPr>
          <a:xfrm>
            <a:off x="745438" y="3083769"/>
            <a:ext cx="946242" cy="102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  <a:stCxn id="27" idx="6"/>
            <a:endCxn id="18" idx="2"/>
          </p:cNvCxnSpPr>
          <p:nvPr/>
        </p:nvCxnSpPr>
        <p:spPr>
          <a:xfrm flipV="1">
            <a:off x="2050579" y="3537029"/>
            <a:ext cx="938561" cy="574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  <a:stCxn id="27" idx="6"/>
            <a:endCxn id="17" idx="2"/>
          </p:cNvCxnSpPr>
          <p:nvPr/>
        </p:nvCxnSpPr>
        <p:spPr>
          <a:xfrm flipV="1">
            <a:off x="2050579" y="2528952"/>
            <a:ext cx="940845" cy="1582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2195736" y="3831431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3</a:t>
            </a:r>
            <a:endParaRPr lang="en-US" altLang="zh-TW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55446" y="306896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en-US" altLang="zh-TW" sz="2400" dirty="0"/>
          </a:p>
        </p:txBody>
      </p:sp>
      <p:cxnSp>
        <p:nvCxnSpPr>
          <p:cNvPr id="67" name="直線單箭頭接點 66"/>
          <p:cNvCxnSpPr>
            <a:cxnSpLocks/>
            <a:stCxn id="10" idx="3"/>
            <a:endCxn id="27" idx="2"/>
          </p:cNvCxnSpPr>
          <p:nvPr/>
        </p:nvCxnSpPr>
        <p:spPr>
          <a:xfrm>
            <a:off x="755576" y="2046040"/>
            <a:ext cx="936104" cy="2065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005947"/>
              </p:ext>
            </p:extLst>
          </p:nvPr>
        </p:nvGraphicFramePr>
        <p:xfrm>
          <a:off x="251520" y="4479181"/>
          <a:ext cx="6259512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方程式" r:id="rId3" imgW="3504960" imgH="1269720" progId="Equation.3">
                  <p:embed/>
                </p:oleObj>
              </mc:Choice>
              <mc:Fallback>
                <p:oleObj name="方程式" r:id="rId3" imgW="3504960" imgH="1269720" progId="Equation.3">
                  <p:embed/>
                  <p:pic>
                    <p:nvPicPr>
                      <p:cNvPr id="37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479181"/>
                        <a:ext cx="6259512" cy="2262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85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72827F8-D03D-4C4D-A0A5-CD3760FE1B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/>
          <a:p>
            <a:r>
              <a:rPr lang="en-US" altLang="zh-TW" dirty="0"/>
              <a:t>Gradient vanishing due to cascaded sigmoidal functions</a:t>
            </a: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Assign different learning rates for different layers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298F404-B969-4BEA-901B-42226D2C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Vanishing in DNN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9CDC1FB-F1E6-4612-BFBF-46007BC3C3F9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1331640" y="2538805"/>
            <a:ext cx="72380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>
            <a:extLst>
              <a:ext uri="{FF2B5EF4-FFF2-40B4-BE49-F238E27FC236}">
                <a16:creationId xmlns:a16="http://schemas.microsoft.com/office/drawing/2014/main" id="{28074EA5-EBD7-4E16-A166-83FDF88341D9}"/>
              </a:ext>
            </a:extLst>
          </p:cNvPr>
          <p:cNvSpPr/>
          <p:nvPr/>
        </p:nvSpPr>
        <p:spPr>
          <a:xfrm>
            <a:off x="2055445" y="2348880"/>
            <a:ext cx="371227" cy="37984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8FC701F0-7211-4826-968B-B35AFD91A6C8}"/>
              </a:ext>
            </a:extLst>
          </p:cNvPr>
          <p:cNvSpPr/>
          <p:nvPr/>
        </p:nvSpPr>
        <p:spPr>
          <a:xfrm>
            <a:off x="4139952" y="2348880"/>
            <a:ext cx="371227" cy="37984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43A64EB5-EFF1-4040-A62C-422CAB475149}"/>
              </a:ext>
            </a:extLst>
          </p:cNvPr>
          <p:cNvSpPr/>
          <p:nvPr/>
        </p:nvSpPr>
        <p:spPr>
          <a:xfrm>
            <a:off x="6300192" y="2348880"/>
            <a:ext cx="371227" cy="37984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1C179CA-AAB8-45C1-8BCC-2F9387E03FFF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2426672" y="2538805"/>
            <a:ext cx="17132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BFCB41F-A5AD-4758-93D8-C690E45E48EE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4511179" y="2538805"/>
            <a:ext cx="17890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807FFA54-C2EA-4BD2-B2A6-4DC63AB7CA68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6671419" y="2538805"/>
            <a:ext cx="10801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0B2099C-FD55-4B38-8C84-1849424E6697}"/>
              </a:ext>
            </a:extLst>
          </p:cNvPr>
          <p:cNvSpPr txBox="1"/>
          <p:nvPr/>
        </p:nvSpPr>
        <p:spPr>
          <a:xfrm>
            <a:off x="971600" y="2276872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物件 1">
                <a:extLst>
                  <a:ext uri="{FF2B5EF4-FFF2-40B4-BE49-F238E27FC236}">
                    <a16:creationId xmlns:a16="http://schemas.microsoft.com/office/drawing/2014/main" id="{A2BA945F-F292-4F3F-9B91-3DE847B39B08}"/>
                  </a:ext>
                </a:extLst>
              </p:cNvPr>
              <p:cNvSpPr txBox="1"/>
              <p:nvPr/>
            </p:nvSpPr>
            <p:spPr bwMode="auto">
              <a:xfrm>
                <a:off x="1121928" y="4077072"/>
                <a:ext cx="4878900" cy="1517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0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TW" sz="20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=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(1-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zh-TW" altLang="en-US" sz="2000" dirty="0">
                        <a:solidFill>
                          <a:srgbClr val="000000"/>
                        </a:solidFill>
                      </a:rPr>
                      <m:t> </m:t>
                    </m:r>
                    <m:sSub>
                      <m:sSubPr>
                        <m:ctrlP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(1-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8" name="物件 1">
                <a:extLst>
                  <a:ext uri="{FF2B5EF4-FFF2-40B4-BE49-F238E27FC236}">
                    <a16:creationId xmlns:a16="http://schemas.microsoft.com/office/drawing/2014/main" id="{A2BA945F-F292-4F3F-9B91-3DE847B39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1928" y="4077072"/>
                <a:ext cx="4878900" cy="1517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物件 1">
                <a:extLst>
                  <a:ext uri="{FF2B5EF4-FFF2-40B4-BE49-F238E27FC236}">
                    <a16:creationId xmlns:a16="http://schemas.microsoft.com/office/drawing/2014/main" id="{4ED41551-97CB-4C0C-AE8F-57152E06DDA6}"/>
                  </a:ext>
                </a:extLst>
              </p:cNvPr>
              <p:cNvSpPr txBox="1"/>
              <p:nvPr/>
            </p:nvSpPr>
            <p:spPr bwMode="auto">
              <a:xfrm>
                <a:off x="2411760" y="2492896"/>
                <a:ext cx="1701491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0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物件 1">
                <a:extLst>
                  <a:ext uri="{FF2B5EF4-FFF2-40B4-BE49-F238E27FC236}">
                    <a16:creationId xmlns:a16="http://schemas.microsoft.com/office/drawing/2014/main" id="{4ED41551-97CB-4C0C-AE8F-57152E06D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2492896"/>
                <a:ext cx="1701491" cy="707886"/>
              </a:xfrm>
              <a:prstGeom prst="rect">
                <a:avLst/>
              </a:prstGeom>
              <a:blipFill>
                <a:blip r:embed="rId3"/>
                <a:stretch>
                  <a:fillRect b="-94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物件 1">
                <a:extLst>
                  <a:ext uri="{FF2B5EF4-FFF2-40B4-BE49-F238E27FC236}">
                    <a16:creationId xmlns:a16="http://schemas.microsoft.com/office/drawing/2014/main" id="{915D0912-98B7-4396-9C58-022BD51A8BEB}"/>
                  </a:ext>
                </a:extLst>
              </p:cNvPr>
              <p:cNvSpPr txBox="1"/>
              <p:nvPr/>
            </p:nvSpPr>
            <p:spPr bwMode="auto">
              <a:xfrm>
                <a:off x="4526693" y="2492896"/>
                <a:ext cx="1701491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0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物件 1">
                <a:extLst>
                  <a:ext uri="{FF2B5EF4-FFF2-40B4-BE49-F238E27FC236}">
                    <a16:creationId xmlns:a16="http://schemas.microsoft.com/office/drawing/2014/main" id="{915D0912-98B7-4396-9C58-022BD51A8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6693" y="2492896"/>
                <a:ext cx="1701491" cy="707886"/>
              </a:xfrm>
              <a:prstGeom prst="rect">
                <a:avLst/>
              </a:prstGeom>
              <a:blipFill>
                <a:blip r:embed="rId4"/>
                <a:stretch>
                  <a:fillRect b="-94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物件 1">
                <a:extLst>
                  <a:ext uri="{FF2B5EF4-FFF2-40B4-BE49-F238E27FC236}">
                    <a16:creationId xmlns:a16="http://schemas.microsoft.com/office/drawing/2014/main" id="{1F364318-1411-49A0-A4AA-41FB4AB84220}"/>
                  </a:ext>
                </a:extLst>
              </p:cNvPr>
              <p:cNvSpPr txBox="1"/>
              <p:nvPr/>
            </p:nvSpPr>
            <p:spPr bwMode="auto">
              <a:xfrm>
                <a:off x="6686933" y="2492896"/>
                <a:ext cx="1701491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0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物件 1">
                <a:extLst>
                  <a:ext uri="{FF2B5EF4-FFF2-40B4-BE49-F238E27FC236}">
                    <a16:creationId xmlns:a16="http://schemas.microsoft.com/office/drawing/2014/main" id="{1F364318-1411-49A0-A4AA-41FB4AB84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6933" y="2492896"/>
                <a:ext cx="1701491" cy="707886"/>
              </a:xfrm>
              <a:prstGeom prst="rect">
                <a:avLst/>
              </a:prstGeom>
              <a:blipFill>
                <a:blip r:embed="rId5"/>
                <a:stretch>
                  <a:fillRect b="-94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字方塊 82">
            <a:extLst>
              <a:ext uri="{FF2B5EF4-FFF2-40B4-BE49-F238E27FC236}">
                <a16:creationId xmlns:a16="http://schemas.microsoft.com/office/drawing/2014/main" id="{DE674ECA-6756-499C-8F8C-58131FDD820F}"/>
              </a:ext>
            </a:extLst>
          </p:cNvPr>
          <p:cNvSpPr txBox="1"/>
          <p:nvPr/>
        </p:nvSpPr>
        <p:spPr>
          <a:xfrm>
            <a:off x="7740352" y="2276872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baseline="-25000" dirty="0"/>
              <a:t>4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物件 1">
                <a:extLst>
                  <a:ext uri="{FF2B5EF4-FFF2-40B4-BE49-F238E27FC236}">
                    <a16:creationId xmlns:a16="http://schemas.microsoft.com/office/drawing/2014/main" id="{3C69C152-C9BD-4843-8DDA-CE2EB1FA30A2}"/>
                  </a:ext>
                </a:extLst>
              </p:cNvPr>
              <p:cNvSpPr txBox="1"/>
              <p:nvPr/>
            </p:nvSpPr>
            <p:spPr bwMode="auto">
              <a:xfrm>
                <a:off x="1115616" y="3356992"/>
                <a:ext cx="4689874" cy="6756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p>
                          </m:sSup>
                        </m:den>
                      </m:f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物件 1">
                <a:extLst>
                  <a:ext uri="{FF2B5EF4-FFF2-40B4-BE49-F238E27FC236}">
                    <a16:creationId xmlns:a16="http://schemas.microsoft.com/office/drawing/2014/main" id="{3C69C152-C9BD-4843-8DDA-CE2EB1FA3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3356992"/>
                <a:ext cx="4689874" cy="6756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34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Express the derivative of y=f(x) in terms of y: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Derive the derivative of </a:t>
            </a:r>
            <a:r>
              <a:rPr lang="en-US" altLang="zh-TW" dirty="0" err="1"/>
              <a:t>tanh</a:t>
            </a:r>
            <a:r>
              <a:rPr lang="en-US" altLang="zh-TW" dirty="0"/>
              <a:t>(x/2) in terms of sigmoid(x)</a:t>
            </a:r>
          </a:p>
          <a:p>
            <a:pPr lvl="1"/>
            <a:r>
              <a:rPr lang="en-US" altLang="zh-TW" dirty="0"/>
              <a:t>Express </a:t>
            </a:r>
            <a:r>
              <a:rPr lang="en-US" altLang="zh-TW" dirty="0" err="1"/>
              <a:t>tanh</a:t>
            </a:r>
            <a:r>
              <a:rPr lang="en-US" altLang="zh-TW" dirty="0"/>
              <a:t>(x/2) in terms of sigmoid(x).</a:t>
            </a:r>
          </a:p>
          <a:p>
            <a:pPr lvl="1"/>
            <a:r>
              <a:rPr lang="en-US" altLang="zh-TW" dirty="0"/>
              <a:t>Given y=sigmoid(x) and y’=y(1-y), find the derivative of </a:t>
            </a:r>
            <a:r>
              <a:rPr lang="en-US" altLang="zh-TW" dirty="0" err="1"/>
              <a:t>tanh</a:t>
            </a:r>
            <a:r>
              <a:rPr lang="en-US" altLang="zh-TW" dirty="0"/>
              <a:t>(x/2).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</a:t>
            </a:r>
            <a:endParaRPr lang="zh-TW" altLang="en-US" dirty="0"/>
          </a:p>
        </p:txBody>
      </p:sp>
      <p:graphicFrame>
        <p:nvGraphicFramePr>
          <p:cNvPr id="4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964085"/>
              </p:ext>
            </p:extLst>
          </p:nvPr>
        </p:nvGraphicFramePr>
        <p:xfrm>
          <a:off x="1082675" y="2432050"/>
          <a:ext cx="245745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方程式" r:id="rId3" imgW="1498320" imgH="863280" progId="Equation.3">
                  <p:embed/>
                </p:oleObj>
              </mc:Choice>
              <mc:Fallback>
                <p:oleObj name="方程式" r:id="rId3" imgW="1498320" imgH="863280" progId="Equation.3">
                  <p:embed/>
                  <p:pic>
                    <p:nvPicPr>
                      <p:cNvPr id="6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432050"/>
                        <a:ext cx="2457450" cy="1403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圓角矩形圖說文字 4"/>
          <p:cNvSpPr/>
          <p:nvPr/>
        </p:nvSpPr>
        <p:spPr>
          <a:xfrm>
            <a:off x="4860032" y="2790582"/>
            <a:ext cx="714556" cy="408623"/>
          </a:xfrm>
          <a:prstGeom prst="wedgeRoundRectCallout">
            <a:avLst>
              <a:gd name="adj1" fmla="val -23301"/>
              <a:gd name="adj2" fmla="val 2537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rgbClr val="FF0000"/>
                </a:solidFill>
              </a:rPr>
              <a:t>Quiz!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4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CCD2DC18-2AD1-40AF-84E0-48911C4C3C0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Definition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TW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l-GR" altLang="zh-TW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altLang="zh-TW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TW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TW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TW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l-GR" altLang="zh-TW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altLang="zh-TW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TW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TW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dirty="0"/>
              </a:p>
              <a:p>
                <a:r>
                  <a:rPr lang="en-US" altLang="zh-TW" dirty="0"/>
                  <a:t>Basic formulas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⇒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)⇒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Extensions</a:t>
                </a:r>
              </a:p>
              <a:p>
                <a:pPr lvl="1"/>
                <a:r>
                  <a:rPr lang="en-US" altLang="zh-TW" dirty="0"/>
                  <a:t>Chain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⇒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Multiplication: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⇒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  <a:p>
                <a:pPr marL="365760" lvl="1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CCD2DC18-2AD1-40AF-84E0-48911C4C3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1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>
            <a:extLst>
              <a:ext uri="{FF2B5EF4-FFF2-40B4-BE49-F238E27FC236}">
                <a16:creationId xmlns:a16="http://schemas.microsoft.com/office/drawing/2014/main" id="{8332CBB9-2936-4719-AF19-34D2EDC3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Basics in Differentiation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5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B2F488-0322-4CE4-892D-78721EE320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787208" cy="4759464"/>
          </a:xfrm>
        </p:spPr>
        <p:txBody>
          <a:bodyPr/>
          <a:lstStyle/>
          <a:p>
            <a:r>
              <a:rPr lang="en-US" altLang="zh-TW" dirty="0"/>
              <a:t>About adaptive networks</a:t>
            </a:r>
          </a:p>
          <a:p>
            <a:pPr lvl="1"/>
            <a:r>
              <a:rPr lang="en-US" altLang="zh-TW" dirty="0"/>
              <a:t>A feedforward network where each node can have any function.</a:t>
            </a:r>
          </a:p>
          <a:p>
            <a:pPr lvl="1"/>
            <a:r>
              <a:rPr lang="en-US" altLang="zh-TW" dirty="0"/>
              <a:t>MLP is only a special case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4018C74-4CF2-417C-87F7-5D8E84F1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Adaptive Networks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物件 1">
                <a:extLst>
                  <a:ext uri="{FF2B5EF4-FFF2-40B4-BE49-F238E27FC236}">
                    <a16:creationId xmlns:a16="http://schemas.microsoft.com/office/drawing/2014/main" id="{8EEEA5D5-A873-410F-BD69-EB413D62F6D4}"/>
                  </a:ext>
                </a:extLst>
              </p:cNvPr>
              <p:cNvSpPr txBox="1"/>
              <p:nvPr/>
            </p:nvSpPr>
            <p:spPr bwMode="auto">
              <a:xfrm>
                <a:off x="3923928" y="3140968"/>
                <a:ext cx="4800225" cy="2476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Node</m:t>
                              </m:r>
                              <m:r>
                                <m:rPr>
                                  <m:nor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1:  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Node</m:t>
                              </m:r>
                              <m:r>
                                <m:rPr>
                                  <m:nor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2:  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Node</m:t>
                              </m:r>
                              <m:r>
                                <m:rPr>
                                  <m:nor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3:  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Network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input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Network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Network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parameters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TW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Overall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groupChr>
                        </m:e>
                        <m:li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lim>
                      </m:limLow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groupChr>
                        </m:e>
                        <m:li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𝑖𝑛𝑝𝑢𝑡𝑠</m:t>
                          </m:r>
                        </m:lim>
                      </m:limLow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</m:groupChr>
                        </m:e>
                        <m:li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</m:lim>
                      </m:limLow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物件 1">
                <a:extLst>
                  <a:ext uri="{FF2B5EF4-FFF2-40B4-BE49-F238E27FC236}">
                    <a16:creationId xmlns:a16="http://schemas.microsoft.com/office/drawing/2014/main" id="{8EEEA5D5-A873-410F-BD69-EB413D62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3140968"/>
                <a:ext cx="4800225" cy="2476960"/>
              </a:xfrm>
              <a:prstGeom prst="rect">
                <a:avLst/>
              </a:prstGeom>
              <a:blipFill>
                <a:blip r:embed="rId2"/>
                <a:stretch>
                  <a:fillRect b="-24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638236EB-729F-478E-AB06-F6DD07B87F84}"/>
              </a:ext>
            </a:extLst>
          </p:cNvPr>
          <p:cNvSpPr/>
          <p:nvPr/>
        </p:nvSpPr>
        <p:spPr>
          <a:xfrm>
            <a:off x="1433298" y="3242593"/>
            <a:ext cx="311582" cy="3187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F7B855A-156B-45C4-AFAD-DC6F0815B4F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726722" y="3400489"/>
            <a:ext cx="706576" cy="14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E3DA5894-2166-4918-BDF1-F3C0F7CA5191}"/>
              </a:ext>
            </a:extLst>
          </p:cNvPr>
          <p:cNvSpPr/>
          <p:nvPr/>
        </p:nvSpPr>
        <p:spPr>
          <a:xfrm>
            <a:off x="1433298" y="4682753"/>
            <a:ext cx="309778" cy="31874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038872F-4D7B-449A-934F-D8F6DB5D995F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726722" y="3400489"/>
            <a:ext cx="706576" cy="14416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51B60A3-6147-46EB-84D3-8F9F2B9C37C0}"/>
              </a:ext>
            </a:extLst>
          </p:cNvPr>
          <p:cNvSpPr txBox="1"/>
          <p:nvPr/>
        </p:nvSpPr>
        <p:spPr>
          <a:xfrm>
            <a:off x="395536" y="3140968"/>
            <a:ext cx="31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E2BF591-FC2F-4306-967C-58B54D95BB37}"/>
              </a:ext>
            </a:extLst>
          </p:cNvPr>
          <p:cNvSpPr txBox="1"/>
          <p:nvPr/>
        </p:nvSpPr>
        <p:spPr>
          <a:xfrm>
            <a:off x="3289326" y="3861048"/>
            <a:ext cx="3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831F5AC-894E-4ADD-A548-D05A7ADF0641}"/>
              </a:ext>
            </a:extLst>
          </p:cNvPr>
          <p:cNvSpPr txBox="1"/>
          <p:nvPr/>
        </p:nvSpPr>
        <p:spPr>
          <a:xfrm>
            <a:off x="395536" y="4581128"/>
            <a:ext cx="3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CA2B15C-05F3-4096-B0A5-2C41482DF77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33134" y="3401965"/>
            <a:ext cx="700164" cy="1438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948E9CE-B265-4CBF-949B-2D6EA0B097FB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733134" y="4840649"/>
            <a:ext cx="700164" cy="14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5766A139-71F0-4308-8842-33FAB76541DA}"/>
              </a:ext>
            </a:extLst>
          </p:cNvPr>
          <p:cNvSpPr/>
          <p:nvPr/>
        </p:nvSpPr>
        <p:spPr>
          <a:xfrm>
            <a:off x="2569246" y="3962673"/>
            <a:ext cx="315586" cy="31874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7B2D1EF-DE4C-41B6-8D12-AF0111A2AE5E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1744880" y="3401965"/>
            <a:ext cx="824366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962A2FC-215C-42A6-B3A5-95A3A2E00D52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1743076" y="4122045"/>
            <a:ext cx="82617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725AEDB-298B-4199-B591-C50ABB94E07E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2884832" y="4122045"/>
            <a:ext cx="473098" cy="10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A6C9F2A-F4D1-4D9B-BEDD-56F120606C73}"/>
              </a:ext>
            </a:extLst>
          </p:cNvPr>
          <p:cNvSpPr txBox="1"/>
          <p:nvPr/>
        </p:nvSpPr>
        <p:spPr>
          <a:xfrm>
            <a:off x="1849166" y="3212976"/>
            <a:ext cx="3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8C2B0F5-0F33-45C3-B441-158278AA50A9}"/>
              </a:ext>
            </a:extLst>
          </p:cNvPr>
          <p:cNvSpPr txBox="1"/>
          <p:nvPr/>
        </p:nvSpPr>
        <p:spPr>
          <a:xfrm>
            <a:off x="1921174" y="4437112"/>
            <a:ext cx="3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</a:t>
            </a:r>
            <a:endParaRPr lang="zh-TW" altLang="en-US" sz="2400" dirty="0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3B0510B-26D8-4B65-A0C6-A0BE32EC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18" y="3890665"/>
            <a:ext cx="363882" cy="318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  <a:latin typeface="Symbol" panose="05050102010706020507" pitchFamily="18" charset="2"/>
              </a:rPr>
              <a:t>a</a:t>
            </a:r>
            <a:endParaRPr lang="en-US" altLang="zh-TW" sz="1400" b="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EE44F642-A5A3-4182-A973-6885E031B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18" y="5258817"/>
            <a:ext cx="341440" cy="318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endParaRPr lang="en-US" altLang="zh-TW" sz="1400" b="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9A9CAB49-A3E0-4F57-B500-2632EF659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246" y="4610745"/>
            <a:ext cx="301366" cy="318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  <a:latin typeface="Symbol" panose="05050102010706020507" pitchFamily="18" charset="2"/>
              </a:rPr>
              <a:t>g</a:t>
            </a:r>
            <a:endParaRPr lang="en-US" altLang="zh-TW" sz="1400" b="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E817BD7-789D-49C6-AF32-F4A1732D3A12}"/>
              </a:ext>
            </a:extLst>
          </p:cNvPr>
          <p:cNvCxnSpPr>
            <a:cxnSpLocks/>
            <a:stCxn id="22" idx="0"/>
            <a:endCxn id="7" idx="4"/>
          </p:cNvCxnSpPr>
          <p:nvPr/>
        </p:nvCxnSpPr>
        <p:spPr>
          <a:xfrm flipH="1" flipV="1">
            <a:off x="1589089" y="3561337"/>
            <a:ext cx="9970" cy="329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7263485-B527-44A8-B8BE-3F3ECD125A2E}"/>
              </a:ext>
            </a:extLst>
          </p:cNvPr>
          <p:cNvCxnSpPr>
            <a:cxnSpLocks/>
            <a:stCxn id="23" idx="0"/>
            <a:endCxn id="9" idx="4"/>
          </p:cNvCxnSpPr>
          <p:nvPr/>
        </p:nvCxnSpPr>
        <p:spPr>
          <a:xfrm flipV="1">
            <a:off x="1587838" y="5001496"/>
            <a:ext cx="349" cy="257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E66D6B6-CB33-40F9-BB1D-D45C4F5C8EE5}"/>
              </a:ext>
            </a:extLst>
          </p:cNvPr>
          <p:cNvCxnSpPr>
            <a:cxnSpLocks/>
            <a:stCxn id="24" idx="0"/>
            <a:endCxn id="16" idx="4"/>
          </p:cNvCxnSpPr>
          <p:nvPr/>
        </p:nvCxnSpPr>
        <p:spPr>
          <a:xfrm flipV="1">
            <a:off x="2719929" y="4281416"/>
            <a:ext cx="7110" cy="329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7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Simple Derivatives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Review of derivatives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物件 1"/>
              <p:cNvSpPr txBox="1"/>
              <p:nvPr/>
            </p:nvSpPr>
            <p:spPr bwMode="auto">
              <a:xfrm>
                <a:off x="1304688" y="2451292"/>
                <a:ext cx="2792816" cy="6767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物件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4688" y="2451292"/>
                <a:ext cx="2792816" cy="676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/>
          <p:cNvSpPr/>
          <p:nvPr/>
        </p:nvSpPr>
        <p:spPr>
          <a:xfrm>
            <a:off x="2411759" y="4149080"/>
            <a:ext cx="703901" cy="7475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f(.)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3" idx="6"/>
            <a:endCxn id="20" idx="1"/>
          </p:cNvCxnSpPr>
          <p:nvPr/>
        </p:nvCxnSpPr>
        <p:spPr>
          <a:xfrm>
            <a:off x="3115660" y="4522835"/>
            <a:ext cx="562560" cy="10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9" idx="3"/>
            <a:endCxn id="3" idx="2"/>
          </p:cNvCxnSpPr>
          <p:nvPr/>
        </p:nvCxnSpPr>
        <p:spPr>
          <a:xfrm flipV="1">
            <a:off x="1721364" y="4522835"/>
            <a:ext cx="690395" cy="10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403648" y="4293096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678220" y="429309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19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Chain Rule for One-input Composite Functions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Chain rule for one-input composite functions: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物件 1"/>
              <p:cNvSpPr txBox="1"/>
              <p:nvPr/>
            </p:nvSpPr>
            <p:spPr bwMode="auto">
              <a:xfrm>
                <a:off x="1115616" y="2309813"/>
                <a:ext cx="6476388" cy="7788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TW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TW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TW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TW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mr>
                          </m: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</m:e>
                      </m:d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𝑑𝑔</m:t>
                          </m:r>
                          <m:d>
                            <m:d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物件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2309813"/>
                <a:ext cx="6476388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/>
          <p:cNvSpPr/>
          <p:nvPr/>
        </p:nvSpPr>
        <p:spPr>
          <a:xfrm>
            <a:off x="2457622" y="4581128"/>
            <a:ext cx="762405" cy="7475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f(.)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13" idx="3"/>
            <a:endCxn id="12" idx="2"/>
          </p:cNvCxnSpPr>
          <p:nvPr/>
        </p:nvCxnSpPr>
        <p:spPr>
          <a:xfrm>
            <a:off x="1891787" y="4953790"/>
            <a:ext cx="565835" cy="1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809595" y="4581128"/>
            <a:ext cx="762405" cy="7475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g(.)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15" idx="6"/>
            <a:endCxn id="18" idx="1"/>
          </p:cNvCxnSpPr>
          <p:nvPr/>
        </p:nvCxnSpPr>
        <p:spPr>
          <a:xfrm flipV="1">
            <a:off x="4572000" y="4953790"/>
            <a:ext cx="343630" cy="1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2" idx="6"/>
            <a:endCxn id="15" idx="2"/>
          </p:cNvCxnSpPr>
          <p:nvPr/>
        </p:nvCxnSpPr>
        <p:spPr>
          <a:xfrm>
            <a:off x="3220027" y="4954883"/>
            <a:ext cx="589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547664" y="4722957"/>
            <a:ext cx="344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915630" y="4722957"/>
            <a:ext cx="3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161524" y="4509120"/>
            <a:ext cx="35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996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Chain rule for two-input composite functions: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Network representation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en-US" altLang="zh-TW" dirty="0"/>
              <a:t>Chain Rule for Two-input Composite Functions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物件 1"/>
              <p:cNvSpPr txBox="1"/>
              <p:nvPr/>
            </p:nvSpPr>
            <p:spPr bwMode="auto">
              <a:xfrm>
                <a:off x="1331640" y="2204864"/>
                <a:ext cx="6517682" cy="10749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TW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TW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TW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TW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zh-TW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TW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TW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</m:e>
                      </m:d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物件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2204864"/>
                <a:ext cx="6517682" cy="10749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/>
          <p:cNvSpPr/>
          <p:nvPr/>
        </p:nvSpPr>
        <p:spPr>
          <a:xfrm>
            <a:off x="2411761" y="4182591"/>
            <a:ext cx="720080" cy="7139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f(.)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37" idx="3"/>
            <a:endCxn id="12" idx="2"/>
          </p:cNvCxnSpPr>
          <p:nvPr/>
        </p:nvCxnSpPr>
        <p:spPr>
          <a:xfrm flipV="1">
            <a:off x="1907704" y="4539590"/>
            <a:ext cx="504057" cy="5604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851918" y="4697714"/>
            <a:ext cx="1008114" cy="7475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h(. , .)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15" idx="6"/>
            <a:endCxn id="40" idx="1"/>
          </p:cNvCxnSpPr>
          <p:nvPr/>
        </p:nvCxnSpPr>
        <p:spPr>
          <a:xfrm flipV="1">
            <a:off x="4860032" y="5070376"/>
            <a:ext cx="301502" cy="1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2" idx="6"/>
            <a:endCxn id="15" idx="1"/>
          </p:cNvCxnSpPr>
          <p:nvPr/>
        </p:nvCxnSpPr>
        <p:spPr>
          <a:xfrm>
            <a:off x="3131841" y="4539590"/>
            <a:ext cx="867712" cy="2675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411760" y="5310025"/>
            <a:ext cx="720080" cy="66668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g(.)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37" idx="3"/>
            <a:endCxn id="10" idx="2"/>
          </p:cNvCxnSpPr>
          <p:nvPr/>
        </p:nvCxnSpPr>
        <p:spPr>
          <a:xfrm>
            <a:off x="1907704" y="5099993"/>
            <a:ext cx="504056" cy="543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6"/>
            <a:endCxn id="15" idx="3"/>
          </p:cNvCxnSpPr>
          <p:nvPr/>
        </p:nvCxnSpPr>
        <p:spPr>
          <a:xfrm flipV="1">
            <a:off x="3131840" y="5335754"/>
            <a:ext cx="867713" cy="3076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589988" y="486916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131840" y="4077072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131840" y="5517232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161534" y="483954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u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890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Backpropagation (BP)</a:t>
            </a:r>
          </a:p>
          <a:p>
            <a:pPr lvl="1"/>
            <a:r>
              <a:rPr lang="en-US" altLang="zh-TW" dirty="0"/>
              <a:t>A systematic way to compute gradient from output toward input in an adaptive network.</a:t>
            </a:r>
          </a:p>
          <a:p>
            <a:pPr lvl="1"/>
            <a:r>
              <a:rPr lang="en-US" altLang="zh-TW" dirty="0"/>
              <a:t>It is reinvented in 1986 for MLP.</a:t>
            </a:r>
          </a:p>
          <a:p>
            <a:pPr lvl="1"/>
            <a:r>
              <a:rPr lang="en-US" altLang="zh-TW" dirty="0"/>
              <a:t>AKA ordered derivatives.</a:t>
            </a:r>
          </a:p>
          <a:p>
            <a:pPr lvl="1"/>
            <a:r>
              <a:rPr lang="en-US" altLang="zh-TW" dirty="0"/>
              <a:t>It is a way to compute gradient, not gradient descent itself.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in Adaptive Networks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68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BP in Two-layer Adaptive Networks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物件 1"/>
              <p:cNvSpPr txBox="1"/>
              <p:nvPr/>
            </p:nvSpPr>
            <p:spPr bwMode="auto">
              <a:xfrm>
                <a:off x="395536" y="4759274"/>
                <a:ext cx="2880083" cy="1117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Node</m:t>
                              </m:r>
                              <m:r>
                                <m:rPr>
                                  <m:nor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1:  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Node</m:t>
                              </m:r>
                              <m:r>
                                <m:rPr>
                                  <m:nor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2:  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Node</m:t>
                              </m:r>
                              <m:r>
                                <m:rPr>
                                  <m:nor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3:  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3" name="物件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759274"/>
                <a:ext cx="2880083" cy="1117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7">
            <a:extLst>
              <a:ext uri="{FF2B5EF4-FFF2-40B4-BE49-F238E27FC236}">
                <a16:creationId xmlns:a16="http://schemas.microsoft.com/office/drawing/2014/main" id="{B0D92607-1FBA-4B5B-8014-B45518629A71}"/>
              </a:ext>
            </a:extLst>
          </p:cNvPr>
          <p:cNvSpPr/>
          <p:nvPr/>
        </p:nvSpPr>
        <p:spPr>
          <a:xfrm>
            <a:off x="1361290" y="2030137"/>
            <a:ext cx="311582" cy="3187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D1000DE-CA06-40E8-B545-872C334506C6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54714" y="2188033"/>
            <a:ext cx="706576" cy="14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6F3343FA-7F0B-44E6-9AF5-FCBC2F1FFF7F}"/>
              </a:ext>
            </a:extLst>
          </p:cNvPr>
          <p:cNvSpPr/>
          <p:nvPr/>
        </p:nvSpPr>
        <p:spPr>
          <a:xfrm>
            <a:off x="1361290" y="3470297"/>
            <a:ext cx="309778" cy="31874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BA64C43-211B-4EEF-B6FD-058E662ED53B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54714" y="2188033"/>
            <a:ext cx="706576" cy="14416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BA8F786-38C4-43B0-9D97-0987410F1274}"/>
              </a:ext>
            </a:extLst>
          </p:cNvPr>
          <p:cNvSpPr txBox="1"/>
          <p:nvPr/>
        </p:nvSpPr>
        <p:spPr>
          <a:xfrm>
            <a:off x="323528" y="1928512"/>
            <a:ext cx="31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0B87B2D-165B-45F9-89D6-7461683E62B6}"/>
              </a:ext>
            </a:extLst>
          </p:cNvPr>
          <p:cNvSpPr txBox="1"/>
          <p:nvPr/>
        </p:nvSpPr>
        <p:spPr>
          <a:xfrm>
            <a:off x="3217318" y="2648592"/>
            <a:ext cx="3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530A176-3D83-4F1F-8A55-FF1B8FCED032}"/>
              </a:ext>
            </a:extLst>
          </p:cNvPr>
          <p:cNvSpPr txBox="1"/>
          <p:nvPr/>
        </p:nvSpPr>
        <p:spPr>
          <a:xfrm>
            <a:off x="323528" y="3368672"/>
            <a:ext cx="3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7A3E5C8-E4B0-44A3-B233-B14F1E2ABE1F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61126" y="2189509"/>
            <a:ext cx="700164" cy="1438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D5EDD63-381C-4DA2-9324-ADBFE4A3C16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61126" y="3628193"/>
            <a:ext cx="700164" cy="14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56D3B4E8-37FF-4EEE-ACC8-2D83860535C1}"/>
              </a:ext>
            </a:extLst>
          </p:cNvPr>
          <p:cNvSpPr/>
          <p:nvPr/>
        </p:nvSpPr>
        <p:spPr>
          <a:xfrm>
            <a:off x="2497238" y="2750217"/>
            <a:ext cx="315586" cy="31874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9EBB8D4-3BD6-4280-92B0-1719711C3797}"/>
              </a:ext>
            </a:extLst>
          </p:cNvPr>
          <p:cNvCxnSpPr>
            <a:cxnSpLocks/>
            <a:stCxn id="28" idx="6"/>
            <a:endCxn id="39" idx="2"/>
          </p:cNvCxnSpPr>
          <p:nvPr/>
        </p:nvCxnSpPr>
        <p:spPr>
          <a:xfrm>
            <a:off x="1672872" y="2189509"/>
            <a:ext cx="824366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A418CF2-7166-465C-A961-DDC18C89C94B}"/>
              </a:ext>
            </a:extLst>
          </p:cNvPr>
          <p:cNvCxnSpPr>
            <a:cxnSpLocks/>
            <a:stCxn id="30" idx="6"/>
            <a:endCxn id="39" idx="2"/>
          </p:cNvCxnSpPr>
          <p:nvPr/>
        </p:nvCxnSpPr>
        <p:spPr>
          <a:xfrm flipV="1">
            <a:off x="1671068" y="2909589"/>
            <a:ext cx="82617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C38EC58-8777-4C24-AF63-0026236BB811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2812824" y="2909589"/>
            <a:ext cx="473098" cy="10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9FF1D20-24E9-4C71-8568-0C644B723DDB}"/>
              </a:ext>
            </a:extLst>
          </p:cNvPr>
          <p:cNvSpPr txBox="1"/>
          <p:nvPr/>
        </p:nvSpPr>
        <p:spPr>
          <a:xfrm>
            <a:off x="1777158" y="2000520"/>
            <a:ext cx="3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C0E43E5-D6FE-4C70-ACC4-1B0CD4ACEC35}"/>
              </a:ext>
            </a:extLst>
          </p:cNvPr>
          <p:cNvSpPr txBox="1"/>
          <p:nvPr/>
        </p:nvSpPr>
        <p:spPr>
          <a:xfrm>
            <a:off x="1849166" y="3224656"/>
            <a:ext cx="3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</a:t>
            </a:r>
            <a:endParaRPr lang="zh-TW" altLang="en-US" sz="2400" dirty="0"/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613A2471-0398-4BC6-87EC-FDFB1D539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10" y="2678209"/>
            <a:ext cx="363882" cy="318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  <a:latin typeface="Symbol" panose="05050102010706020507" pitchFamily="18" charset="2"/>
              </a:rPr>
              <a:t>a</a:t>
            </a:r>
            <a:endParaRPr lang="en-US" altLang="zh-TW" sz="1400" b="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0C5023B7-9DBC-46E0-8BE4-1734B6C7E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10" y="4046361"/>
            <a:ext cx="341440" cy="318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endParaRPr lang="en-US" altLang="zh-TW" sz="1400" b="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6F28A820-4D37-480E-AC85-17FA261FE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38" y="3398289"/>
            <a:ext cx="301366" cy="318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  <a:latin typeface="Symbol" panose="05050102010706020507" pitchFamily="18" charset="2"/>
              </a:rPr>
              <a:t>g</a:t>
            </a:r>
            <a:endParaRPr lang="en-US" altLang="zh-TW" sz="1400" b="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CE34449-E9B9-4692-B480-A26186237A2F}"/>
              </a:ext>
            </a:extLst>
          </p:cNvPr>
          <p:cNvCxnSpPr>
            <a:cxnSpLocks/>
            <a:stCxn id="45" idx="0"/>
            <a:endCxn id="28" idx="4"/>
          </p:cNvCxnSpPr>
          <p:nvPr/>
        </p:nvCxnSpPr>
        <p:spPr>
          <a:xfrm flipH="1" flipV="1">
            <a:off x="1517081" y="2348881"/>
            <a:ext cx="9970" cy="329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E2B1EF5-220E-4296-986E-8D9F94CF1146}"/>
              </a:ext>
            </a:extLst>
          </p:cNvPr>
          <p:cNvCxnSpPr>
            <a:cxnSpLocks/>
            <a:stCxn id="46" idx="0"/>
            <a:endCxn id="30" idx="4"/>
          </p:cNvCxnSpPr>
          <p:nvPr/>
        </p:nvCxnSpPr>
        <p:spPr>
          <a:xfrm flipV="1">
            <a:off x="1515830" y="3789040"/>
            <a:ext cx="349" cy="257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E1D4FBD-AFF0-49C3-A3D1-3B0C8D53B192}"/>
              </a:ext>
            </a:extLst>
          </p:cNvPr>
          <p:cNvCxnSpPr>
            <a:cxnSpLocks/>
            <a:stCxn id="47" idx="0"/>
            <a:endCxn id="39" idx="4"/>
          </p:cNvCxnSpPr>
          <p:nvPr/>
        </p:nvCxnSpPr>
        <p:spPr>
          <a:xfrm flipV="1">
            <a:off x="2647921" y="3068960"/>
            <a:ext cx="7110" cy="329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BP in Three-layer Adaptive Networks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347820" y="1916832"/>
            <a:ext cx="311582" cy="3187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>
            <a:cxnSpLocks/>
            <a:stCxn id="12" idx="3"/>
            <a:endCxn id="4" idx="2"/>
          </p:cNvCxnSpPr>
          <p:nvPr/>
        </p:nvCxnSpPr>
        <p:spPr>
          <a:xfrm>
            <a:off x="641244" y="2075657"/>
            <a:ext cx="706576" cy="5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cxnSpLocks/>
            <a:stCxn id="4" idx="6"/>
            <a:endCxn id="34" idx="2"/>
          </p:cNvCxnSpPr>
          <p:nvPr/>
        </p:nvCxnSpPr>
        <p:spPr>
          <a:xfrm>
            <a:off x="1659402" y="2076204"/>
            <a:ext cx="11123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1347819" y="3356992"/>
            <a:ext cx="311581" cy="31874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cxnSpLocks/>
            <a:stCxn id="12" idx="3"/>
            <a:endCxn id="9" idx="2"/>
          </p:cNvCxnSpPr>
          <p:nvPr/>
        </p:nvCxnSpPr>
        <p:spPr>
          <a:xfrm>
            <a:off x="641244" y="2075657"/>
            <a:ext cx="706575" cy="14407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cxnSpLocks/>
            <a:stCxn id="9" idx="6"/>
            <a:endCxn id="53" idx="2"/>
          </p:cNvCxnSpPr>
          <p:nvPr/>
        </p:nvCxnSpPr>
        <p:spPr>
          <a:xfrm>
            <a:off x="1659400" y="3516364"/>
            <a:ext cx="1112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23528" y="184482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996388" y="16288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979712" y="3399383"/>
            <a:ext cx="3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q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85470" y="249289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o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3528" y="3284984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19" name="直線單箭頭接點 18"/>
          <p:cNvCxnSpPr>
            <a:cxnSpLocks/>
            <a:stCxn id="18" idx="3"/>
            <a:endCxn id="4" idx="2"/>
          </p:cNvCxnSpPr>
          <p:nvPr/>
        </p:nvCxnSpPr>
        <p:spPr>
          <a:xfrm flipV="1">
            <a:off x="647656" y="2076204"/>
            <a:ext cx="700164" cy="14396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cxnSpLocks/>
            <a:stCxn id="18" idx="3"/>
            <a:endCxn id="9" idx="2"/>
          </p:cNvCxnSpPr>
          <p:nvPr/>
        </p:nvCxnSpPr>
        <p:spPr>
          <a:xfrm>
            <a:off x="647656" y="3515817"/>
            <a:ext cx="700163" cy="5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2771800" y="1916832"/>
            <a:ext cx="315586" cy="31874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2771800" y="3356992"/>
            <a:ext cx="315587" cy="3187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3851920" y="2606201"/>
            <a:ext cx="315586" cy="31874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/>
          <p:cNvCxnSpPr>
            <a:cxnSpLocks/>
            <a:stCxn id="9" idx="6"/>
            <a:endCxn id="34" idx="2"/>
          </p:cNvCxnSpPr>
          <p:nvPr/>
        </p:nvCxnSpPr>
        <p:spPr>
          <a:xfrm flipV="1">
            <a:off x="1659400" y="2076204"/>
            <a:ext cx="1112400" cy="1440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4" idx="6"/>
            <a:endCxn id="53" idx="2"/>
          </p:cNvCxnSpPr>
          <p:nvPr/>
        </p:nvCxnSpPr>
        <p:spPr>
          <a:xfrm>
            <a:off x="1659402" y="2076204"/>
            <a:ext cx="1112398" cy="1440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cxnSpLocks/>
            <a:stCxn id="34" idx="6"/>
            <a:endCxn id="58" idx="2"/>
          </p:cNvCxnSpPr>
          <p:nvPr/>
        </p:nvCxnSpPr>
        <p:spPr>
          <a:xfrm>
            <a:off x="3087386" y="2076204"/>
            <a:ext cx="764534" cy="6893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53" idx="6"/>
            <a:endCxn id="58" idx="2"/>
          </p:cNvCxnSpPr>
          <p:nvPr/>
        </p:nvCxnSpPr>
        <p:spPr>
          <a:xfrm flipV="1">
            <a:off x="3087387" y="2765573"/>
            <a:ext cx="764533" cy="7507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cxnSpLocks/>
            <a:stCxn id="58" idx="6"/>
          </p:cNvCxnSpPr>
          <p:nvPr/>
        </p:nvCxnSpPr>
        <p:spPr>
          <a:xfrm>
            <a:off x="4167506" y="2765573"/>
            <a:ext cx="4489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3347864" y="206084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u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3311768" y="306896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v</a:t>
            </a:r>
            <a:endParaRPr lang="zh-TW" altLang="en-US" sz="2400" dirty="0"/>
          </a:p>
        </p:txBody>
      </p:sp>
      <p:graphicFrame>
        <p:nvGraphicFramePr>
          <p:cNvPr id="29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19759"/>
              </p:ext>
            </p:extLst>
          </p:nvPr>
        </p:nvGraphicFramePr>
        <p:xfrm>
          <a:off x="615901" y="4365104"/>
          <a:ext cx="2947987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name="方程式" r:id="rId3" imgW="1650960" imgH="1244520" progId="Equation.3">
                  <p:embed/>
                </p:oleObj>
              </mc:Choice>
              <mc:Fallback>
                <p:oleObj name="方程式" r:id="rId3" imgW="1650960" imgH="1244520" progId="Equation.3">
                  <p:embed/>
                  <p:pic>
                    <p:nvPicPr>
                      <p:cNvPr id="93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01" y="4365104"/>
                        <a:ext cx="2947987" cy="2217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0">
            <a:extLst>
              <a:ext uri="{FF2B5EF4-FFF2-40B4-BE49-F238E27FC236}">
                <a16:creationId xmlns:a16="http://schemas.microsoft.com/office/drawing/2014/main" id="{02DABC17-193B-407A-9459-9196CE105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420888"/>
            <a:ext cx="363882" cy="318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  <a:latin typeface="Symbol" panose="05050102010706020507" pitchFamily="18" charset="2"/>
              </a:rPr>
              <a:t>a</a:t>
            </a:r>
            <a:endParaRPr lang="en-US" altLang="zh-TW" sz="1400" b="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038945B-3561-458F-B20B-1AA8CB74ADF4}"/>
              </a:ext>
            </a:extLst>
          </p:cNvPr>
          <p:cNvCxnSpPr>
            <a:cxnSpLocks/>
            <a:stCxn id="28" idx="0"/>
            <a:endCxn id="4" idx="4"/>
          </p:cNvCxnSpPr>
          <p:nvPr/>
        </p:nvCxnSpPr>
        <p:spPr>
          <a:xfrm flipH="1" flipV="1">
            <a:off x="1503611" y="2235576"/>
            <a:ext cx="9970" cy="185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0">
            <a:extLst>
              <a:ext uri="{FF2B5EF4-FFF2-40B4-BE49-F238E27FC236}">
                <a16:creationId xmlns:a16="http://schemas.microsoft.com/office/drawing/2014/main" id="{204356D6-F3D4-4418-B964-BF8E9FCA6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3861048"/>
            <a:ext cx="341440" cy="318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endParaRPr lang="en-US" altLang="zh-TW" sz="1400" b="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9916DE4-26CD-4DF4-B616-8941E6EC3F92}"/>
              </a:ext>
            </a:extLst>
          </p:cNvPr>
          <p:cNvCxnSpPr>
            <a:cxnSpLocks/>
            <a:stCxn id="31" idx="0"/>
            <a:endCxn id="9" idx="4"/>
          </p:cNvCxnSpPr>
          <p:nvPr/>
        </p:nvCxnSpPr>
        <p:spPr>
          <a:xfrm flipV="1">
            <a:off x="1502360" y="3675735"/>
            <a:ext cx="1250" cy="185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0">
            <a:extLst>
              <a:ext uri="{FF2B5EF4-FFF2-40B4-BE49-F238E27FC236}">
                <a16:creationId xmlns:a16="http://schemas.microsoft.com/office/drawing/2014/main" id="{8B04EEB8-06B0-4669-AEAE-D9B43560F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2420888"/>
            <a:ext cx="301366" cy="318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  <a:latin typeface="Symbol" panose="05050102010706020507" pitchFamily="18" charset="2"/>
              </a:rPr>
              <a:t>g</a:t>
            </a:r>
            <a:endParaRPr lang="en-US" altLang="zh-TW" sz="1400" b="0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B8F8BDB-FD0F-441D-B699-4369DE68EA51}"/>
              </a:ext>
            </a:extLst>
          </p:cNvPr>
          <p:cNvCxnSpPr>
            <a:cxnSpLocks/>
            <a:stCxn id="35" idx="0"/>
            <a:endCxn id="34" idx="4"/>
          </p:cNvCxnSpPr>
          <p:nvPr/>
        </p:nvCxnSpPr>
        <p:spPr>
          <a:xfrm flipV="1">
            <a:off x="2922483" y="2235575"/>
            <a:ext cx="7110" cy="185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0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14233</TotalTime>
  <Words>691</Words>
  <Application>Microsoft Office PowerPoint</Application>
  <PresentationFormat>如螢幕大小 (4:3)</PresentationFormat>
  <Paragraphs>192</Paragraphs>
  <Slides>15</Slides>
  <Notes>1</Notes>
  <HiddenSlides>1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Cambria Math</vt:lpstr>
      <vt:lpstr>Symbol</vt:lpstr>
      <vt:lpstr>Wingdings</vt:lpstr>
      <vt:lpstr>Wingdings 2</vt:lpstr>
      <vt:lpstr>壁窗</vt:lpstr>
      <vt:lpstr>方程式</vt:lpstr>
      <vt:lpstr>Backpropagation (BP)</vt:lpstr>
      <vt:lpstr>Basics in Differentiation</vt:lpstr>
      <vt:lpstr>Adaptive Networks</vt:lpstr>
      <vt:lpstr>Simple Derivatives</vt:lpstr>
      <vt:lpstr>Chain Rule for One-input Composite Functions </vt:lpstr>
      <vt:lpstr>Chain Rule for Two-input Composite Functions</vt:lpstr>
      <vt:lpstr>Backpropagation in Adaptive Networks</vt:lpstr>
      <vt:lpstr>BP in Two-layer Adaptive Networks</vt:lpstr>
      <vt:lpstr>BP in Three-layer Adaptive Networks</vt:lpstr>
      <vt:lpstr>BP from Next Layer to Current Layer</vt:lpstr>
      <vt:lpstr>Chain Rule in Activation Functions</vt:lpstr>
      <vt:lpstr>BP in Two-layer MLP</vt:lpstr>
      <vt:lpstr>BP in Three-layer MLP</vt:lpstr>
      <vt:lpstr>Gradient Vanishing in DNN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user</cp:lastModifiedBy>
  <cp:revision>862</cp:revision>
  <dcterms:created xsi:type="dcterms:W3CDTF">2008-11-09T17:03:56Z</dcterms:created>
  <dcterms:modified xsi:type="dcterms:W3CDTF">2021-05-26T09:49:52Z</dcterms:modified>
</cp:coreProperties>
</file>