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7" r:id="rId2"/>
  </p:sldMasterIdLst>
  <p:notesMasterIdLst>
    <p:notesMasterId r:id="rId20"/>
  </p:notes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299" r:id="rId18"/>
    <p:sldId id="32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의녕" initials="윤" lastIdx="1" clrIdx="0">
    <p:extLst>
      <p:ext uri="{19B8F6BF-5375-455C-9EA6-DF929625EA0E}">
        <p15:presenceInfo xmlns:p15="http://schemas.microsoft.com/office/powerpoint/2012/main" userId="S::22151110@inha.edu::2b31e746-892f-4d93-9742-1a20411378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5" autoAdjust="0"/>
  </p:normalViewPr>
  <p:slideViewPr>
    <p:cSldViewPr>
      <p:cViewPr varScale="1">
        <p:scale>
          <a:sx n="91" d="100"/>
          <a:sy n="91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F4AD-D179-4549-8735-345C82BDE814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791B-654E-427F-959C-956CC7F6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7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C413AE-A1AC-4B38-B9A5-FCACFBC76074}" type="slidenum">
              <a:rPr lang="ko-KR" altLang="en-US" smtClean="0"/>
              <a:pPr eaLnBrk="1" hangingPunct="1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0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     (1)</a:t>
            </a:r>
            <a:r>
              <a:rPr lang="ko-KR" altLang="en-US"/>
              <a:t>사용자 또는 인공지능이 흑돌</a:t>
            </a:r>
            <a:r>
              <a:rPr lang="en-US" altLang="ko-KR"/>
              <a:t>(</a:t>
            </a:r>
            <a:r>
              <a:rPr lang="ko-KR" altLang="en-US"/>
              <a:t>선수</a:t>
            </a:r>
            <a:r>
              <a:rPr lang="en-US" altLang="ko-KR"/>
              <a:t>)</a:t>
            </a:r>
            <a:r>
              <a:rPr lang="ko-KR" altLang="en-US"/>
              <a:t>를 선택하는 경우 무조건</a:t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바둑판 한가운데 흑돌이 바놓여지도록 하며 백돌로 턴이 넘어감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     (2) </a:t>
            </a:r>
            <a:r>
              <a:rPr lang="ko-KR" altLang="en-US"/>
              <a:t>게임 시작시 바둑판 임의의 위치에 </a:t>
            </a:r>
            <a:r>
              <a:rPr lang="en-US" altLang="ko-KR"/>
              <a:t>10</a:t>
            </a:r>
            <a:r>
              <a:rPr lang="ko-KR" altLang="en-US"/>
              <a:t>개 빨간색 바둑돌을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배치해야만함 </a:t>
            </a:r>
            <a:r>
              <a:rPr lang="en-US" altLang="ko-KR"/>
              <a:t>(</a:t>
            </a:r>
            <a:r>
              <a:rPr lang="ko-KR" altLang="en-US"/>
              <a:t>빨간색 바둑돌의 위치를 지정하여 재 공지할 예정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FF0000"/>
                </a:solidFill>
              </a:rPr>
              <a:t>01 02 03 04 05 06 07 08 09 10 11 12 13 14 15 16 17 18 19</a:t>
            </a:r>
            <a:endParaRPr lang="ko-KR" alt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7791B-654E-427F-959C-956CC7F6F1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9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5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5848" y="4815023"/>
            <a:ext cx="4855057" cy="1300137"/>
          </a:xfrm>
          <a:prstGeom prst="rect">
            <a:avLst/>
          </a:prstGeom>
        </p:spPr>
      </p:pic>
      <p:pic>
        <p:nvPicPr>
          <p:cNvPr id="20" name="그림 19" descr="Untitled-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8032" y="1006500"/>
            <a:ext cx="3263980" cy="4391372"/>
          </a:xfrm>
          <a:prstGeom prst="rect">
            <a:avLst/>
          </a:prstGeom>
        </p:spPr>
      </p:pic>
      <p:pic>
        <p:nvPicPr>
          <p:cNvPr id="21" name="그림 20" descr="Untitled-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60748"/>
            <a:ext cx="3964053" cy="300031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1520" y="6076959"/>
            <a:ext cx="4985444" cy="556397"/>
            <a:chOff x="251520" y="6076959"/>
            <a:chExt cx="4985444" cy="556397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1520" y="6076959"/>
              <a:ext cx="4355976" cy="38779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0" lang="en-US" altLang="ko-KR" sz="2400" spc="-15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INSERT</a:t>
              </a:r>
              <a:r>
                <a:rPr kumimoji="0" lang="en-US" altLang="ko-KR" sz="2400" spc="-150" baseline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LOGO</a:t>
              </a:r>
              <a:endParaRPr kumimoji="0" lang="en-US" altLang="ko-KR" sz="2400" spc="-15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268412" y="6393290"/>
              <a:ext cx="4968552" cy="24006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 marL="0" algn="l" defTabSz="914400" rtl="0"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1200" kern="1200" spc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COPYRIGHT ASADAL ALLRIGHTS RESERVED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48E3-244F-49F9-B8F2-2D8EF436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A816-AB24-4F67-BAD3-D4AAA819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491D3-F298-463D-81DB-3A420193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05D09-6CE6-44AC-8A9B-189A792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112D6-8127-4D17-9DB3-1DC0780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BE9D1-44DD-4250-ABC7-3A1B819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90399-638E-47BB-BD8D-4DEFFC64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B92F4-F96E-4004-B89A-3281ABCB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29000-8E8A-4F90-80F6-B676825D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D01E-D058-4C8A-B2AB-D36B757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721-BBCA-45BD-98B1-2A90F8E3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7AF6-1F8F-4596-8752-782C2B20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7785D-98BB-4308-8520-5BE7E609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94D1A-18A8-4AAA-A4ED-8B185E11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7144C-4B6A-4176-9586-7036BC36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67AEE5-9FD7-4DFF-940D-03E26966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2B1BF-FD46-402E-87E9-FD0B3A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8D478-D281-44EC-9FB2-28D7E47A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AF166-7901-4949-9174-CB8CA86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8C38-82FD-41E0-A33B-68EA9AC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40FD2-E29B-4D32-8888-06324CB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BF8AE-7E05-4002-B8A1-E330941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FBC-4BAD-42B6-839F-B6C9952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D3E26-7DAE-4908-86FF-BF9541B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7F9-3193-4E6D-A772-CB5AE759EE0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CE238-243D-4134-A13D-58A5E17B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B29F1-6CB8-42C0-AE64-66D38A5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4F84-E544-450A-A8E6-132017DC7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7E7D-4C6C-41DD-8A31-461E9A09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A09FB-FC22-401D-869C-184B1414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CEF3C-76E6-4D0F-A830-59F44EBC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34A2D-F01C-402E-8E4B-0E5C48B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BD8D-6E20-448B-9A46-71E7EF59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5B7FC-CA55-4E26-9A8F-B81D22A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55282-E107-4C5C-A36B-37A1A870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C3598-D120-472D-9696-5F582FD4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B498D-5856-4C06-8406-98301D9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84B8E-8365-49EE-8295-F209F424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96BB-2A3A-4E24-B8D6-143F289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36576-B4E6-41A4-BFF8-2342BC28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3CB0-80C9-45E2-B65E-F933C386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60CF2-4285-4503-B500-672015A9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F637-77CD-4C26-8E8E-3C8DBF61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41B21-FC9F-4600-801F-396AEC2B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BE5D-05FF-443A-A72D-444055FA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67E72-02A9-46B1-AF02-5584C463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3D164-43C9-4EF4-9919-5B8580266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85AED-52F0-4C1D-BDFC-8D9B5105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6C342-EEBF-498D-B35A-257EE27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A190-2005-4230-BDE5-2379943A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668"/>
            <a:ext cx="9144000" cy="685233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9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1309" y="6574048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r>
              <a:rPr lang="en-US" altLang="ko-KR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ASADAL ALLRIGHTS RESERVED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-108520" y="6684458"/>
            <a:ext cx="605788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72100" y="6614103"/>
            <a:ext cx="72000" cy="157216"/>
          </a:xfrm>
          <a:prstGeom prst="rect">
            <a:avLst/>
          </a:prstGeom>
          <a:solidFill>
            <a:srgbClr val="197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1411" y="-902"/>
            <a:ext cx="8035453" cy="763551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8023-26AE-4383-BA15-E4F99661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C421A-3EAC-4224-A9A6-4E40261F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19F2-387C-4F82-A8EE-6F98B90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BB58-A3E2-4244-9CFA-3719066D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90EC-376B-47D0-A2EF-FBF9B5B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872E-2737-488A-B28A-BAD61D3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36715-FDFD-4D38-BDDA-63684737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1B1C7-3D60-41AD-9407-61A2D8F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C34F-1524-4168-8C2F-D4DC013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E765-8CB5-4B3C-AC70-DED26D1F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ED824-984C-4289-A5DE-2BD5F45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FA1F1-BAE0-4A76-885C-888612D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6BE19-872D-4E88-BFA9-11ADC53F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82D2-BFC5-45FE-9BC1-5FEA89BAA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B628E-9504-4CEA-BE65-8B4DCB47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763688" y="548680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08" y="1360579"/>
            <a:ext cx="6858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인공지능 오목 과제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최종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970EC-0872-48C1-9E70-D674391B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08" y="3840254"/>
            <a:ext cx="6858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학년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12130397 </a:t>
            </a:r>
            <a:r>
              <a:rPr lang="ko-KR" altLang="en-US" dirty="0">
                <a:solidFill>
                  <a:schemeClr val="bg1"/>
                </a:solidFill>
              </a:rPr>
              <a:t>박찬준</a:t>
            </a:r>
          </a:p>
        </p:txBody>
      </p:sp>
    </p:spTree>
    <p:extLst>
      <p:ext uri="{BB962C8B-B14F-4D97-AF65-F5344CB8AC3E}">
        <p14:creationId xmlns:p14="http://schemas.microsoft.com/office/powerpoint/2010/main" val="294757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Ai1 (minmax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02356" y="85406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minmax.py</a:t>
            </a:r>
            <a:r>
              <a:rPr lang="ko-KR" altLang="en-US" dirty="0"/>
              <a:t> 파일에 정의된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구현한 </a:t>
            </a:r>
            <a:r>
              <a:rPr lang="en-US" altLang="ko-KR" dirty="0"/>
              <a:t>AI agent class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메소드 </a:t>
            </a:r>
            <a:r>
              <a:rPr lang="en-US" altLang="ko-KR" dirty="0"/>
              <a:t>: minmax(self, depth, player)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C3C8-79FB-4C61-8F26-AAEB7C838C48}"/>
              </a:ext>
            </a:extLst>
          </p:cNvPr>
          <p:cNvSpPr/>
          <p:nvPr/>
        </p:nvSpPr>
        <p:spPr>
          <a:xfrm>
            <a:off x="438360" y="1807376"/>
            <a:ext cx="4032448" cy="530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depth, player):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AI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+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-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>
                <a:latin typeface="+mn-ea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B4176-DADC-44BB-ABA3-1ECAD63BD8FE}"/>
              </a:ext>
            </a:extLst>
          </p:cNvPr>
          <p:cNvSpPr txBox="1"/>
          <p:nvPr/>
        </p:nvSpPr>
        <p:spPr>
          <a:xfrm>
            <a:off x="4572000" y="1944732"/>
            <a:ext cx="4320480" cy="45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2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player == PLAYER1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INF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PLAYER1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+=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AI)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-=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49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716EEE-E440-4D1B-8847-30D0953BFE0D}"/>
              </a:ext>
            </a:extLst>
          </p:cNvPr>
          <p:cNvSpPr/>
          <p:nvPr/>
        </p:nvSpPr>
        <p:spPr>
          <a:xfrm>
            <a:off x="323528" y="692696"/>
            <a:ext cx="4680520" cy="629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depth, player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depth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AI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.stoneCnt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+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1</a:t>
            </a:r>
            <a:endParaRPr lang="en-US" altLang="ko-KR" sz="1400" kern="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ret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–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	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-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E9956-255E-4180-97F4-F96FF3CDC3C8}"/>
              </a:ext>
            </a:extLst>
          </p:cNvPr>
          <p:cNvSpPr txBox="1"/>
          <p:nvPr/>
        </p:nvSpPr>
        <p:spPr>
          <a:xfrm>
            <a:off x="4716016" y="532993"/>
            <a:ext cx="42484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변수로 몇 수 까지 두어 볼 것인가에 대한 </a:t>
            </a:r>
            <a:r>
              <a:rPr lang="en-US" altLang="ko-KR" dirty="0"/>
              <a:t>depth</a:t>
            </a:r>
            <a:r>
              <a:rPr lang="ko-KR" altLang="en-US" dirty="0"/>
              <a:t>값과</a:t>
            </a:r>
            <a:r>
              <a:rPr lang="en-US" altLang="ko-KR" dirty="0"/>
              <a:t> min</a:t>
            </a:r>
            <a:r>
              <a:rPr lang="ko-KR" altLang="en-US" dirty="0"/>
              <a:t>으로 계산할지 </a:t>
            </a:r>
            <a:r>
              <a:rPr lang="en-US" altLang="ko-KR" dirty="0"/>
              <a:t>max</a:t>
            </a:r>
            <a:r>
              <a:rPr lang="ko-KR" altLang="en-US" dirty="0"/>
              <a:t>로 계산할 지를 결정하는 </a:t>
            </a:r>
            <a:r>
              <a:rPr lang="en-US" altLang="ko-KR" dirty="0"/>
              <a:t>player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depth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재귀 호출을 진행하지 않고 </a:t>
            </a:r>
            <a:r>
              <a:rPr lang="en-US" altLang="ko-KR" dirty="0"/>
              <a:t>Cutting off </a:t>
            </a:r>
            <a:r>
              <a:rPr lang="ko-KR" altLang="en-US" dirty="0"/>
              <a:t>한 뒤 평가 함수를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돌을 두어 볼만한 좌표에 돌을 두어 본 다음</a:t>
            </a:r>
            <a:r>
              <a:rPr lang="en-US" altLang="ko-KR" dirty="0"/>
              <a:t> depth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줄이면서 재귀적으로 함수를 호출한다</a:t>
            </a:r>
            <a:r>
              <a:rPr lang="en-US" altLang="ko-KR" dirty="0"/>
              <a:t>. Max</a:t>
            </a:r>
            <a:r>
              <a:rPr lang="ko-KR" altLang="en-US" dirty="0"/>
              <a:t> 값이 갱신 되었던 지점을 저장한 뒤</a:t>
            </a:r>
            <a:r>
              <a:rPr lang="en-US" altLang="ko-KR" dirty="0"/>
              <a:t>, </a:t>
            </a:r>
            <a:r>
              <a:rPr lang="ko-KR" altLang="en-US" dirty="0"/>
              <a:t>백트래킹을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이라는 것은 가장 처음에 호출된 함수라는 것이다</a:t>
            </a:r>
            <a:r>
              <a:rPr lang="en-US" altLang="ko-KR" dirty="0"/>
              <a:t>(Ai1</a:t>
            </a:r>
            <a:r>
              <a:rPr lang="ko-KR" altLang="en-US" dirty="0"/>
              <a:t>에서는 한 수 앞 까지만 계산했음</a:t>
            </a:r>
            <a:r>
              <a:rPr lang="en-US" altLang="ko-KR" dirty="0"/>
              <a:t>). </a:t>
            </a:r>
            <a:r>
              <a:rPr lang="ko-KR" altLang="en-US" dirty="0"/>
              <a:t>이 때는 어느 곳에 바둑 돌을 두어야 하는 지에 대한 정보도 함께 반환한다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8BB483A-C140-4386-9D7C-85AEBB29CFA6}"/>
              </a:ext>
            </a:extLst>
          </p:cNvPr>
          <p:cNvCxnSpPr>
            <a:cxnSpLocks/>
          </p:cNvCxnSpPr>
          <p:nvPr/>
        </p:nvCxnSpPr>
        <p:spPr>
          <a:xfrm rot="10800000">
            <a:off x="2208692" y="980728"/>
            <a:ext cx="2507324" cy="1440160"/>
          </a:xfrm>
          <a:prstGeom prst="bentConnector3">
            <a:avLst>
              <a:gd name="adj1" fmla="val 15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C305BE-8CE0-41DE-A063-776155F65CD2}"/>
              </a:ext>
            </a:extLst>
          </p:cNvPr>
          <p:cNvCxnSpPr/>
          <p:nvPr/>
        </p:nvCxnSpPr>
        <p:spPr>
          <a:xfrm flipH="1">
            <a:off x="3059832" y="733751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CB6190-AA7C-4C1D-B82C-8FCB49686BA8}"/>
              </a:ext>
            </a:extLst>
          </p:cNvPr>
          <p:cNvCxnSpPr>
            <a:cxnSpLocks/>
          </p:cNvCxnSpPr>
          <p:nvPr/>
        </p:nvCxnSpPr>
        <p:spPr>
          <a:xfrm flipH="1">
            <a:off x="3644280" y="4005064"/>
            <a:ext cx="10717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DCBC1A-8A9A-4576-9F95-EE1F0B3814C8}"/>
              </a:ext>
            </a:extLst>
          </p:cNvPr>
          <p:cNvCxnSpPr>
            <a:cxnSpLocks/>
          </p:cNvCxnSpPr>
          <p:nvPr/>
        </p:nvCxnSpPr>
        <p:spPr>
          <a:xfrm flipH="1">
            <a:off x="3644280" y="5229200"/>
            <a:ext cx="10717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Ai7 (alpha-beta pruning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02356" y="854065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alpha_beta.py</a:t>
            </a:r>
            <a:r>
              <a:rPr lang="ko-KR" altLang="en-US" dirty="0"/>
              <a:t> 파일에 정의된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minmax </a:t>
            </a:r>
            <a:r>
              <a:rPr lang="ko-KR" altLang="en-US" dirty="0"/>
              <a:t>알고리즘에</a:t>
            </a:r>
            <a:r>
              <a:rPr lang="en-US" altLang="ko-KR" dirty="0"/>
              <a:t> </a:t>
            </a:r>
            <a:r>
              <a:rPr lang="ko-KR" altLang="en-US" dirty="0"/>
              <a:t>추가하여 </a:t>
            </a:r>
            <a:r>
              <a:rPr lang="en-US" altLang="ko-KR" dirty="0"/>
              <a:t>alpha-beta pruning</a:t>
            </a:r>
            <a:r>
              <a:rPr lang="ko-KR" altLang="en-US" dirty="0"/>
              <a:t>을 구현한 </a:t>
            </a:r>
            <a:r>
              <a:rPr lang="en-US" altLang="ko-KR" dirty="0"/>
              <a:t>AI agent class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메소드 </a:t>
            </a:r>
            <a:r>
              <a:rPr lang="en-US" altLang="ko-KR" dirty="0"/>
              <a:t>: </a:t>
            </a:r>
            <a:r>
              <a:rPr lang="en-US" altLang="ko-KR" dirty="0" err="1"/>
              <a:t>minmaxWithAlphaBeta</a:t>
            </a:r>
            <a:r>
              <a:rPr lang="en-US" altLang="ko-KR" dirty="0"/>
              <a:t>(self, alpha, beta, depth, player)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8E245-04C9-4301-8D96-D30446B0F2F2}"/>
              </a:ext>
            </a:extLst>
          </p:cNvPr>
          <p:cNvSpPr txBox="1"/>
          <p:nvPr/>
        </p:nvSpPr>
        <p:spPr>
          <a:xfrm>
            <a:off x="402356" y="2276872"/>
            <a:ext cx="4097636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89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0AACB-3D7C-44E8-9AE5-CA85E846920F}"/>
              </a:ext>
            </a:extLst>
          </p:cNvPr>
          <p:cNvSpPr txBox="1"/>
          <p:nvPr/>
        </p:nvSpPr>
        <p:spPr>
          <a:xfrm>
            <a:off x="0" y="99227"/>
            <a:ext cx="5908391" cy="675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minmaxWithAlphaBeta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alpha, beta, 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depth, player):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minmaxWithAlphaBeta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(alpha, beta,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j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alpha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max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(alpha, 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beta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&lt;=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alpha:  </a:t>
            </a:r>
            <a:r>
              <a:rPr lang="en-US" altLang="ko-KR" sz="1400" i="1" kern="0" dirty="0">
                <a:solidFill>
                  <a:srgbClr val="40808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# Beta Cut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break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  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ko-KR" altLang="en-US" sz="14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이 후 코드 생략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2FEA6-21F8-4FD8-B879-167B1F6CFD14}"/>
              </a:ext>
            </a:extLst>
          </p:cNvPr>
          <p:cNvSpPr txBox="1"/>
          <p:nvPr/>
        </p:nvSpPr>
        <p:spPr>
          <a:xfrm>
            <a:off x="4211960" y="764704"/>
            <a:ext cx="4665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</a:t>
            </a:r>
            <a:r>
              <a:rPr lang="ko-KR" altLang="en-US" dirty="0"/>
              <a:t>값과 </a:t>
            </a:r>
            <a:r>
              <a:rPr lang="en-US" altLang="ko-KR" dirty="0"/>
              <a:t>Beta </a:t>
            </a:r>
            <a:r>
              <a:rPr lang="ko-KR" altLang="en-US" dirty="0"/>
              <a:t>값을 매개 변수로 받아서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player</a:t>
            </a:r>
            <a:r>
              <a:rPr lang="ko-KR" altLang="en-US" dirty="0"/>
              <a:t>는 </a:t>
            </a:r>
            <a:r>
              <a:rPr lang="en-US" altLang="ko-KR" dirty="0"/>
              <a:t>AI</a:t>
            </a:r>
            <a:r>
              <a:rPr lang="ko-KR" altLang="en-US" dirty="0"/>
              <a:t>이기 때문에 </a:t>
            </a:r>
            <a:r>
              <a:rPr lang="en-US" altLang="ko-KR" dirty="0"/>
              <a:t>max </a:t>
            </a:r>
            <a:r>
              <a:rPr lang="ko-KR" altLang="en-US" dirty="0"/>
              <a:t>값을 계산해야 하고</a:t>
            </a:r>
            <a:r>
              <a:rPr lang="en-US" altLang="ko-KR" dirty="0"/>
              <a:t>, </a:t>
            </a:r>
            <a:r>
              <a:rPr lang="ko-KR" altLang="en-US" dirty="0"/>
              <a:t>자식 노드들에 대해서 재귀호출을 진행하여 </a:t>
            </a:r>
            <a:r>
              <a:rPr lang="en-US" altLang="ko-KR" dirty="0"/>
              <a:t>alpha </a:t>
            </a:r>
            <a:r>
              <a:rPr lang="ko-KR" altLang="en-US" dirty="0"/>
              <a:t>값을 갱신한다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beta</a:t>
            </a:r>
            <a:r>
              <a:rPr lang="ko-KR" altLang="en-US" dirty="0"/>
              <a:t>에는 </a:t>
            </a:r>
            <a:r>
              <a:rPr lang="en-US" altLang="ko-KR" dirty="0"/>
              <a:t>min</a:t>
            </a:r>
            <a:r>
              <a:rPr lang="ko-KR" altLang="en-US" dirty="0"/>
              <a:t>을 계산하는 이전 호출 </a:t>
            </a:r>
            <a:r>
              <a:rPr lang="ko-KR" altLang="en-US" dirty="0" err="1"/>
              <a:t>스탭에서의</a:t>
            </a:r>
            <a:r>
              <a:rPr lang="ko-KR" altLang="en-US" dirty="0"/>
              <a:t> 값이기 때문에 현재 </a:t>
            </a:r>
            <a:r>
              <a:rPr lang="en-US" altLang="ko-KR" dirty="0"/>
              <a:t>alpha</a:t>
            </a:r>
            <a:r>
              <a:rPr lang="ko-KR" altLang="en-US" dirty="0"/>
              <a:t>가 </a:t>
            </a:r>
            <a:r>
              <a:rPr lang="en-US" altLang="ko-KR" dirty="0"/>
              <a:t>beta</a:t>
            </a:r>
            <a:r>
              <a:rPr lang="ko-KR" altLang="en-US" dirty="0"/>
              <a:t>보다 더 크다면 </a:t>
            </a:r>
            <a:r>
              <a:rPr lang="en-US" altLang="ko-KR" dirty="0"/>
              <a:t>beta cut</a:t>
            </a:r>
            <a:r>
              <a:rPr lang="ko-KR" altLang="en-US" dirty="0"/>
              <a:t>을 진행하여</a:t>
            </a:r>
            <a:r>
              <a:rPr lang="en-US" altLang="ko-KR" dirty="0"/>
              <a:t>, </a:t>
            </a:r>
            <a:r>
              <a:rPr lang="ko-KR" altLang="en-US" dirty="0"/>
              <a:t>자식 노드에 대해서 더 이상 재귀 호출을 진행하지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98510FA-22F5-4EE1-AFCE-F0B9E96358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20042" y="648850"/>
            <a:ext cx="879782" cy="504054"/>
          </a:xfrm>
          <a:prstGeom prst="bentConnector3">
            <a:avLst>
              <a:gd name="adj1" fmla="val -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215D446-DC38-4FAD-8C2F-C6C4C84D3119}"/>
              </a:ext>
            </a:extLst>
          </p:cNvPr>
          <p:cNvCxnSpPr/>
          <p:nvPr/>
        </p:nvCxnSpPr>
        <p:spPr>
          <a:xfrm rot="10800000" flipV="1">
            <a:off x="3131840" y="4221088"/>
            <a:ext cx="1080120" cy="216024"/>
          </a:xfrm>
          <a:prstGeom prst="bentConnector3">
            <a:avLst>
              <a:gd name="adj1" fmla="val 100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6E3A4A-849D-41D0-B5E1-9541FD85C2C1}"/>
              </a:ext>
            </a:extLst>
          </p:cNvPr>
          <p:cNvCxnSpPr/>
          <p:nvPr/>
        </p:nvCxnSpPr>
        <p:spPr>
          <a:xfrm flipH="1">
            <a:off x="2915816" y="5517232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평가 함수와 탐색 공간 개선과정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3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F11205-1893-48E2-A628-A38C2188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6" y="1340768"/>
            <a:ext cx="4464496" cy="4771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6CAAD-8896-4EEE-8AE7-89C790E1655C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오목판 상태에 대한 평가치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5814A-48CE-40FD-A3A8-F2931E46C238}"/>
              </a:ext>
            </a:extLst>
          </p:cNvPr>
          <p:cNvSpPr txBox="1"/>
          <p:nvPr/>
        </p:nvSpPr>
        <p:spPr>
          <a:xfrm>
            <a:off x="5076056" y="1340768"/>
            <a:ext cx="3816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오목판 상태에 대한 평가치를 계산할 패턴은 실습 시간에 보여 주셨던 패턴 그대로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평가치에는 변화를 주었다</a:t>
            </a:r>
            <a:r>
              <a:rPr lang="en-US" altLang="ko-KR" dirty="0"/>
              <a:t>. </a:t>
            </a:r>
            <a:r>
              <a:rPr lang="ko-KR" altLang="en-US" dirty="0"/>
              <a:t>보여 주신</a:t>
            </a:r>
            <a:r>
              <a:rPr lang="en-US" altLang="ko-KR" dirty="0"/>
              <a:t> </a:t>
            </a:r>
            <a:r>
              <a:rPr lang="ko-KR" altLang="en-US" dirty="0"/>
              <a:t>평가치는 간격이 너무 좁다고 생각되었다</a:t>
            </a:r>
            <a:r>
              <a:rPr lang="en-US" altLang="ko-KR" dirty="0"/>
              <a:t>. </a:t>
            </a:r>
            <a:r>
              <a:rPr lang="ko-KR" altLang="en-US" dirty="0"/>
              <a:t>예를 들어 사목 </a:t>
            </a:r>
            <a:r>
              <a:rPr lang="en-US" altLang="ko-KR" dirty="0"/>
              <a:t>2</a:t>
            </a:r>
            <a:r>
              <a:rPr lang="ko-KR" altLang="en-US" dirty="0"/>
              <a:t>개면 오목 </a:t>
            </a:r>
            <a:r>
              <a:rPr lang="en-US" altLang="ko-KR" dirty="0"/>
              <a:t>1</a:t>
            </a:r>
            <a:r>
              <a:rPr lang="ko-KR" altLang="en-US" dirty="0"/>
              <a:t>개의 평가치를 넘어가게 되는데</a:t>
            </a:r>
            <a:r>
              <a:rPr lang="en-US" altLang="ko-KR" dirty="0"/>
              <a:t>, </a:t>
            </a:r>
            <a:r>
              <a:rPr lang="ko-KR" altLang="en-US" dirty="0"/>
              <a:t>오목을 만들 수 있는 상황이 오면 오목을 반드시 만드는 것이 더 좋기 때문에 오목의 점수는 아무리 많은 사목이 모여도 넘을 수 없는 점수여야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평가치는 다음 슬라이드와 같이 개선하였다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7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C7F641-8498-41C4-91B8-DBBC39C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04031"/>
            <a:ext cx="5099271" cy="54499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EC1CC9-E7CA-4300-9E7F-A3461DA52C02}"/>
              </a:ext>
            </a:extLst>
          </p:cNvPr>
          <p:cNvSpPr/>
          <p:nvPr/>
        </p:nvSpPr>
        <p:spPr>
          <a:xfrm>
            <a:off x="4572000" y="967468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1E8CE-625E-4E14-8FC9-228825AD8CA0}"/>
              </a:ext>
            </a:extLst>
          </p:cNvPr>
          <p:cNvSpPr/>
          <p:nvPr/>
        </p:nvSpPr>
        <p:spPr>
          <a:xfrm>
            <a:off x="4572000" y="1399516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4B6405-060C-4052-80AC-CF05136CC8DE}"/>
              </a:ext>
            </a:extLst>
          </p:cNvPr>
          <p:cNvSpPr/>
          <p:nvPr/>
        </p:nvSpPr>
        <p:spPr>
          <a:xfrm>
            <a:off x="4572000" y="1831564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D8F63-8380-41A2-A501-40B2B79E4EAB}"/>
              </a:ext>
            </a:extLst>
          </p:cNvPr>
          <p:cNvSpPr/>
          <p:nvPr/>
        </p:nvSpPr>
        <p:spPr>
          <a:xfrm>
            <a:off x="4572000" y="2250353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82EDF7-7EE0-4EEC-940C-2772A403E213}"/>
              </a:ext>
            </a:extLst>
          </p:cNvPr>
          <p:cNvSpPr/>
          <p:nvPr/>
        </p:nvSpPr>
        <p:spPr>
          <a:xfrm>
            <a:off x="4581189" y="2669142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6EAB9E-B626-4D6E-96F5-67D054D9B066}"/>
              </a:ext>
            </a:extLst>
          </p:cNvPr>
          <p:cNvSpPr/>
          <p:nvPr/>
        </p:nvSpPr>
        <p:spPr>
          <a:xfrm>
            <a:off x="4581189" y="3087931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6616C-FF3C-49EB-A5D1-2EDC4D70C7D8}"/>
              </a:ext>
            </a:extLst>
          </p:cNvPr>
          <p:cNvSpPr/>
          <p:nvPr/>
        </p:nvSpPr>
        <p:spPr>
          <a:xfrm>
            <a:off x="4581189" y="3533238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A45CCA-B3ED-4B42-84AA-EB44275E9BA9}"/>
              </a:ext>
            </a:extLst>
          </p:cNvPr>
          <p:cNvSpPr/>
          <p:nvPr/>
        </p:nvSpPr>
        <p:spPr>
          <a:xfrm>
            <a:off x="4581189" y="3967210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44C270-0260-401B-BE33-B140CADD86E5}"/>
              </a:ext>
            </a:extLst>
          </p:cNvPr>
          <p:cNvSpPr/>
          <p:nvPr/>
        </p:nvSpPr>
        <p:spPr>
          <a:xfrm>
            <a:off x="4561975" y="4339184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D936D-E9D6-40B6-9D2B-9F0602820E7A}"/>
              </a:ext>
            </a:extLst>
          </p:cNvPr>
          <p:cNvSpPr/>
          <p:nvPr/>
        </p:nvSpPr>
        <p:spPr>
          <a:xfrm>
            <a:off x="4561975" y="4806172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494D0-9640-4C8D-A906-362D9F7E6A15}"/>
              </a:ext>
            </a:extLst>
          </p:cNvPr>
          <p:cNvSpPr txBox="1"/>
          <p:nvPr/>
        </p:nvSpPr>
        <p:spPr>
          <a:xfrm>
            <a:off x="5858119" y="704031"/>
            <a:ext cx="3089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점수의 패턴이 많이  모여도 넘을 수 없는 벽이 있었으면 좋겠다고 생각하여</a:t>
            </a:r>
            <a:r>
              <a:rPr lang="en-US" altLang="ko-KR" dirty="0"/>
              <a:t>, </a:t>
            </a:r>
            <a:r>
              <a:rPr lang="ko-KR" altLang="en-US" dirty="0"/>
              <a:t>패턴들에 등급을 매기고   낮은 등급의 패턴이 많이   모여도 높은 등급의 패턴  하나의 평가치를 넘지 못하도록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그룹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그룹 </a:t>
            </a:r>
            <a:r>
              <a:rPr lang="en-US" altLang="ko-KR" dirty="0"/>
              <a:t>: 2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/>
              <a:t>그룹 </a:t>
            </a:r>
            <a:r>
              <a:rPr lang="en-US" altLang="ko-KR" dirty="0"/>
              <a:t>: 3, 4, 6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그룹 </a:t>
            </a:r>
            <a:r>
              <a:rPr lang="en-US" altLang="ko-KR" dirty="0"/>
              <a:t>: 5, 7,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</a:t>
            </a:r>
            <a:r>
              <a:rPr lang="ko-KR" altLang="en-US" dirty="0"/>
              <a:t>그룹 </a:t>
            </a:r>
            <a:r>
              <a:rPr lang="en-US" altLang="ko-KR" dirty="0"/>
              <a:t>: 9, 10, 11, 12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18365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C90BE477-1AB6-4CAA-9D67-7794B93B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395238-260E-41DD-ADCB-DBB4620F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8115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4024D9-7D2F-4CD4-922A-3FDE22290C4D}"/>
              </a:ext>
            </a:extLst>
          </p:cNvPr>
          <p:cNvGrpSpPr/>
          <p:nvPr/>
        </p:nvGrpSpPr>
        <p:grpSpPr>
          <a:xfrm>
            <a:off x="1475656" y="598025"/>
            <a:ext cx="5485506" cy="5500674"/>
            <a:chOff x="683568" y="1110909"/>
            <a:chExt cx="5485506" cy="5500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E39AEA5-ABE5-47BA-A3CC-806041D1E54C}"/>
                </a:ext>
              </a:extLst>
            </p:cNvPr>
            <p:cNvGrpSpPr/>
            <p:nvPr/>
          </p:nvGrpSpPr>
          <p:grpSpPr>
            <a:xfrm>
              <a:off x="683568" y="1110909"/>
              <a:ext cx="5485506" cy="5500674"/>
              <a:chOff x="1829247" y="1110909"/>
              <a:chExt cx="5485506" cy="5500674"/>
            </a:xfrm>
          </p:grpSpPr>
          <p:pic>
            <p:nvPicPr>
              <p:cNvPr id="5121" name="_x351337120" descr="EMB00003b5c1f7e">
                <a:extLst>
                  <a:ext uri="{FF2B5EF4-FFF2-40B4-BE49-F238E27FC236}">
                    <a16:creationId xmlns:a16="http://schemas.microsoft.com/office/drawing/2014/main" id="{2F927579-B6F5-40A3-B2D6-E0962D164F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9247" y="1110909"/>
                <a:ext cx="5485506" cy="55006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그림 7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6B40DF68-AEE5-4B50-8C6F-FF887949C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709139" y="3931930"/>
                <a:ext cx="264683" cy="264683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5285655-7B9C-462B-B80D-8EAC1B18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526" y="1642194"/>
              <a:ext cx="393595" cy="481575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4E4D622-185C-44A4-9740-BBA0CCE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929" y="1554082"/>
              <a:ext cx="5247714" cy="388256"/>
            </a:xfrm>
            <a:prstGeom prst="rect">
              <a:avLst/>
            </a:prstGeom>
          </p:spPr>
        </p:pic>
      </p:grpSp>
      <p:pic>
        <p:nvPicPr>
          <p:cNvPr id="6" name="그림 5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A4043FB3-24F6-4101-A2E6-43138BD10C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52912" y="3428999"/>
            <a:ext cx="272261" cy="272261"/>
          </a:xfrm>
          <a:prstGeom prst="rect">
            <a:avLst/>
          </a:prstGeom>
        </p:spPr>
      </p:pic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5F1680E4-1F7E-4962-9091-0239812CD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1384" y="3429000"/>
            <a:ext cx="264683" cy="264683"/>
          </a:xfrm>
          <a:prstGeom prst="rect">
            <a:avLst/>
          </a:prstGeom>
        </p:spPr>
      </p:pic>
      <p:pic>
        <p:nvPicPr>
          <p:cNvPr id="36" name="그림 35" descr="개체이(가) 표시된 사진&#10;&#10;자동 생성된 설명">
            <a:extLst>
              <a:ext uri="{FF2B5EF4-FFF2-40B4-BE49-F238E27FC236}">
                <a16:creationId xmlns:a16="http://schemas.microsoft.com/office/drawing/2014/main" id="{8EF80BEC-3C8E-4789-858C-020A0C6DD7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11644" y="3428999"/>
            <a:ext cx="264683" cy="264683"/>
          </a:xfrm>
          <a:prstGeom prst="rect">
            <a:avLst/>
          </a:prstGeom>
        </p:spPr>
      </p:pic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909DE882-50EC-4E7C-A49F-0D5E69650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80116" y="3428999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55574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134A2-9BCE-475F-AAFA-3CB5AD1224E8}"/>
              </a:ext>
            </a:extLst>
          </p:cNvPr>
          <p:cNvSpPr txBox="1"/>
          <p:nvPr/>
        </p:nvSpPr>
        <p:spPr>
          <a:xfrm>
            <a:off x="1259632" y="1443841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Windows</a:t>
            </a:r>
            <a:r>
              <a:rPr lang="ko-KR" altLang="en-US" sz="2800" dirty="0"/>
              <a:t> </a:t>
            </a:r>
            <a:r>
              <a:rPr lang="en-US" altLang="ko-KR" sz="2800" dirty="0"/>
              <a:t>10</a:t>
            </a:r>
            <a:r>
              <a:rPr lang="ko-KR" altLang="en-US" sz="2800" dirty="0"/>
              <a:t> </a:t>
            </a:r>
            <a:r>
              <a:rPr lang="en-US" altLang="ko-KR" sz="2800" dirty="0"/>
              <a:t>Education</a:t>
            </a:r>
          </a:p>
          <a:p>
            <a:endParaRPr lang="en-US" altLang="ko-KR" sz="2800" dirty="0"/>
          </a:p>
          <a:p>
            <a:r>
              <a:rPr lang="ko-KR" altLang="en-US" sz="2800" dirty="0"/>
              <a:t>언어</a:t>
            </a:r>
            <a:r>
              <a:rPr lang="en-US" altLang="ko-KR" sz="2800" dirty="0"/>
              <a:t> : Python 3.6.4</a:t>
            </a:r>
          </a:p>
          <a:p>
            <a:endParaRPr lang="en-US" altLang="ko-KR" sz="2800" dirty="0"/>
          </a:p>
          <a:p>
            <a:r>
              <a:rPr lang="en-US" altLang="ko-KR" sz="2800" dirty="0"/>
              <a:t>IDE : PyCharm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버전 관리 </a:t>
            </a:r>
            <a:r>
              <a:rPr lang="en-US" altLang="ko-KR" sz="2800" dirty="0"/>
              <a:t>: Git, GitHub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사용한 외부 라이브러리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pygame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4039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오목 게임 분석</a:t>
            </a:r>
          </a:p>
        </p:txBody>
      </p:sp>
    </p:spTree>
    <p:extLst>
      <p:ext uri="{BB962C8B-B14F-4D97-AF65-F5344CB8AC3E}">
        <p14:creationId xmlns:p14="http://schemas.microsoft.com/office/powerpoint/2010/main" val="4644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B421-0342-4ECA-BD15-60D7B7325516}"/>
              </a:ext>
            </a:extLst>
          </p:cNvPr>
          <p:cNvSpPr txBox="1"/>
          <p:nvPr/>
        </p:nvSpPr>
        <p:spPr>
          <a:xfrm>
            <a:off x="791580" y="153617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오목 게임은 </a:t>
            </a:r>
            <a:r>
              <a:rPr lang="en-US" altLang="ko-KR" sz="2400" dirty="0"/>
              <a:t>2</a:t>
            </a:r>
            <a:r>
              <a:rPr lang="ko-KR" altLang="en-US" sz="2400" dirty="0"/>
              <a:t>명의 플레이어가 진행하는 게임이다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2</a:t>
            </a:r>
            <a:r>
              <a:rPr lang="ko-KR" altLang="en-US" sz="2400" dirty="0"/>
              <a:t>명의 플레이어가 </a:t>
            </a:r>
            <a:r>
              <a:rPr lang="ko-KR" altLang="en-US" sz="2400" dirty="0" err="1"/>
              <a:t>번갈아가면서</a:t>
            </a:r>
            <a:r>
              <a:rPr lang="en-US" altLang="ko-KR" sz="2400" b="1" dirty="0"/>
              <a:t>(turn based) </a:t>
            </a:r>
            <a:r>
              <a:rPr lang="ko-KR" altLang="en-US" sz="2400" dirty="0"/>
              <a:t>바둑판에 자신의 바둑돌을 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가장 먼저 오목을 완성하는 플레이어가 승리하는 게임이다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(Zero-sum game)</a:t>
            </a:r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플레이어들 또는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들의 목표가 상충하는 경쟁적 환경에서 발생하는 문제이다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(Adversarial)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427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</p:spTree>
    <p:extLst>
      <p:ext uri="{BB962C8B-B14F-4D97-AF65-F5344CB8AC3E}">
        <p14:creationId xmlns:p14="http://schemas.microsoft.com/office/powerpoint/2010/main" val="21272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604EDA-FB74-4B87-B8B6-D921DE2EA5CE}"/>
              </a:ext>
            </a:extLst>
          </p:cNvPr>
          <p:cNvSpPr/>
          <p:nvPr/>
        </p:nvSpPr>
        <p:spPr>
          <a:xfrm>
            <a:off x="1524161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AI_Gomoku.py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277598-3DD7-46A6-819E-C2308AD893CD}"/>
              </a:ext>
            </a:extLst>
          </p:cNvPr>
          <p:cNvSpPr/>
          <p:nvPr/>
        </p:nvSpPr>
        <p:spPr>
          <a:xfrm>
            <a:off x="1524159" y="1145322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gomoku_constant.py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88DE0C-0B1E-4299-96EC-121BA577D997}"/>
              </a:ext>
            </a:extLst>
          </p:cNvPr>
          <p:cNvSpPr/>
          <p:nvPr/>
        </p:nvSpPr>
        <p:spPr>
          <a:xfrm>
            <a:off x="4332475" y="1150446"/>
            <a:ext cx="273630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evaluation_constant.py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D35CD7-AE2D-4F7F-A436-E70D84B42D10}"/>
              </a:ext>
            </a:extLst>
          </p:cNvPr>
          <p:cNvSpPr/>
          <p:nvPr/>
        </p:nvSpPr>
        <p:spPr>
          <a:xfrm>
            <a:off x="4355976" y="2564904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minmax.py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922B8-7B20-4F32-A3A1-F3F0E82C3C78}"/>
              </a:ext>
            </a:extLst>
          </p:cNvPr>
          <p:cNvSpPr/>
          <p:nvPr/>
        </p:nvSpPr>
        <p:spPr>
          <a:xfrm>
            <a:off x="4355976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3EAD1-A144-4E7A-B4FE-9BF99885EF8C}"/>
              </a:ext>
            </a:extLst>
          </p:cNvPr>
          <p:cNvSpPr/>
          <p:nvPr/>
        </p:nvSpPr>
        <p:spPr>
          <a:xfrm>
            <a:off x="4355976" y="51571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alpha_beta3.py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A8E052-4A7C-4025-B073-48AA14295FE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388257" y="2158558"/>
            <a:ext cx="0" cy="170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E28DA4-01FB-4FBC-9517-98B435158D2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00423" y="1649378"/>
            <a:ext cx="432052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57A9611-D658-40F5-BAB7-85FCD53241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68777" y="1654502"/>
            <a:ext cx="648072" cy="2710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04148E-E263-40BE-81D5-966C938AD7B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084168" y="4365104"/>
            <a:ext cx="163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5521B5-A31E-4237-BEB1-3BFC5AB5CEE1}"/>
              </a:ext>
            </a:extLst>
          </p:cNvPr>
          <p:cNvCxnSpPr>
            <a:endCxn id="5" idx="3"/>
          </p:cNvCxnSpPr>
          <p:nvPr/>
        </p:nvCxnSpPr>
        <p:spPr>
          <a:xfrm flipH="1">
            <a:off x="6084168" y="3068960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47AA9E-50F1-4D80-9B2D-8C9D51817CE1}"/>
              </a:ext>
            </a:extLst>
          </p:cNvPr>
          <p:cNvCxnSpPr/>
          <p:nvPr/>
        </p:nvCxnSpPr>
        <p:spPr>
          <a:xfrm flipH="1">
            <a:off x="6084167" y="5661248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7C7EAB-0BDD-4185-AE80-87888EC069CD}"/>
              </a:ext>
            </a:extLst>
          </p:cNvPr>
          <p:cNvCxnSpPr/>
          <p:nvPr/>
        </p:nvCxnSpPr>
        <p:spPr>
          <a:xfrm>
            <a:off x="7068777" y="306896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EBBF8F-4C2E-4AC2-B8D4-377AC43F9B50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3252353" y="3068960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88F686-4195-48DF-82BF-71868EB8EEE4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>
            <a:off x="3252353" y="4365104"/>
            <a:ext cx="110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F2AA66-A606-4EBA-B651-D586570E494B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 flipV="1">
            <a:off x="3252353" y="4365104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7F4320-1E79-4A0E-8ABD-710275365F78}"/>
              </a:ext>
            </a:extLst>
          </p:cNvPr>
          <p:cNvSpPr txBox="1"/>
          <p:nvPr/>
        </p:nvSpPr>
        <p:spPr>
          <a:xfrm>
            <a:off x="1380145" y="36522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게임에 사용되는 상수를 모아 놓은 파일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FC23-308A-4E4E-9433-0EB811EFFFAB}"/>
              </a:ext>
            </a:extLst>
          </p:cNvPr>
          <p:cNvSpPr txBox="1"/>
          <p:nvPr/>
        </p:nvSpPr>
        <p:spPr>
          <a:xfrm>
            <a:off x="4332474" y="372080"/>
            <a:ext cx="311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평가함수에 사용될 패턴과 그 점수를 정의한 파일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86D03-FCB6-4112-A595-CE38EC647E51}"/>
              </a:ext>
            </a:extLst>
          </p:cNvPr>
          <p:cNvSpPr txBox="1"/>
          <p:nvPr/>
        </p:nvSpPr>
        <p:spPr>
          <a:xfrm>
            <a:off x="827584" y="530120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게임을 진행하고 화면에 출력해주는 파일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66A31-82A3-48EC-9309-D70C8675E909}"/>
              </a:ext>
            </a:extLst>
          </p:cNvPr>
          <p:cNvSpPr txBox="1"/>
          <p:nvPr/>
        </p:nvSpPr>
        <p:spPr>
          <a:xfrm>
            <a:off x="3491880" y="6308109"/>
            <a:ext cx="3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</a:t>
            </a:r>
            <a:r>
              <a:rPr lang="en-US" altLang="ko-KR" dirty="0"/>
              <a:t>AI agent </a:t>
            </a:r>
            <a:r>
              <a:rPr lang="ko-KR" altLang="en-US" dirty="0"/>
              <a:t>들을 구현한 파일들</a:t>
            </a:r>
          </a:p>
        </p:txBody>
      </p:sp>
    </p:spTree>
    <p:extLst>
      <p:ext uri="{BB962C8B-B14F-4D97-AF65-F5344CB8AC3E}">
        <p14:creationId xmlns:p14="http://schemas.microsoft.com/office/powerpoint/2010/main" val="38016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탐색 알고리즘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4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13792" y="62068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1. Optimal</a:t>
            </a:r>
            <a:r>
              <a:rPr lang="ko-KR" altLang="en-US" sz="3200" b="1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Decision</a:t>
            </a:r>
            <a:r>
              <a:rPr lang="ko-KR" altLang="en-US" sz="3200" b="1" dirty="0">
                <a:latin typeface="+mj-ea"/>
                <a:ea typeface="+mj-ea"/>
              </a:rPr>
              <a:t>을 찾기 위한 탐색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65747" y="1700807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오목 </a:t>
            </a:r>
            <a:r>
              <a:rPr lang="en-US" altLang="ko-KR" dirty="0"/>
              <a:t>AI agent</a:t>
            </a:r>
            <a:r>
              <a:rPr lang="ko-KR" altLang="en-US" dirty="0"/>
              <a:t>가 오목 게임의 </a:t>
            </a:r>
            <a:r>
              <a:rPr lang="en-US" altLang="ko-KR" dirty="0"/>
              <a:t>Optimal Decision</a:t>
            </a:r>
            <a:r>
              <a:rPr lang="ko-KR" altLang="en-US" dirty="0"/>
              <a:t>을 찾게 하기 위해서 바둑돌을 가상으로 미리 두어 보고 최적의 </a:t>
            </a:r>
            <a:r>
              <a:rPr lang="en-US" altLang="ko-KR" dirty="0"/>
              <a:t>path</a:t>
            </a:r>
            <a:r>
              <a:rPr lang="ko-KR" altLang="en-US" dirty="0"/>
              <a:t>를 찾도록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상대방의 수까지 미리 </a:t>
            </a:r>
            <a:r>
              <a:rPr lang="ko-KR" altLang="en-US" dirty="0" err="1"/>
              <a:t>두어보고</a:t>
            </a:r>
            <a:r>
              <a:rPr lang="ko-KR" altLang="en-US" dirty="0"/>
              <a:t> 최적의 경로를 찾는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탐색의 수가 기하 급수적으로 늘어나는 것을 방지 하기 위해서 지정한 숫자</a:t>
            </a:r>
            <a:r>
              <a:rPr lang="en-US" altLang="ko-KR" dirty="0"/>
              <a:t>(depth)</a:t>
            </a:r>
            <a:r>
              <a:rPr lang="ko-KR" altLang="en-US" dirty="0"/>
              <a:t>만큼만 미리 수를 두고 검색을 차단</a:t>
            </a:r>
            <a:r>
              <a:rPr lang="en-US" altLang="ko-KR" dirty="0"/>
              <a:t>(Cutting off)</a:t>
            </a:r>
            <a:r>
              <a:rPr lang="ko-KR" altLang="en-US" dirty="0"/>
              <a:t>하도록 한 뒤</a:t>
            </a:r>
            <a:r>
              <a:rPr lang="en-US" altLang="ko-KR" dirty="0"/>
              <a:t>, </a:t>
            </a:r>
            <a:r>
              <a:rPr lang="ko-KR" altLang="en-US" dirty="0"/>
              <a:t>평가함수</a:t>
            </a:r>
            <a:r>
              <a:rPr lang="en-US" altLang="ko-KR" dirty="0"/>
              <a:t>(Evaluation Function)</a:t>
            </a:r>
            <a:r>
              <a:rPr lang="ko-KR" altLang="en-US" dirty="0"/>
              <a:t>을 적용하여 해당 경로를 평가하도록 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Alpha-Beta pruning </a:t>
            </a:r>
            <a:r>
              <a:rPr lang="ko-KR" altLang="en-US" dirty="0"/>
              <a:t>기법을 적용하여 탐색하지 않아도 되는 구간을 제거하도록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33413"/>
      </p:ext>
    </p:extLst>
  </p:cSld>
  <p:clrMapOvr>
    <a:masterClrMapping/>
  </p:clrMapOvr>
</p:sld>
</file>

<file path=ppt/theme/theme1.xml><?xml version="1.0" encoding="utf-8"?>
<a:theme xmlns:a="http://schemas.openxmlformats.org/drawingml/2006/main" name="IAR발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IAR발표</Template>
  <TotalTime>5713</TotalTime>
  <Words>1170</Words>
  <Application>Microsoft Office PowerPoint</Application>
  <PresentationFormat>화면 슬라이드 쇼(4:3)</PresentationFormat>
  <Paragraphs>203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굴림</vt:lpstr>
      <vt:lpstr>맑은 고딕</vt:lpstr>
      <vt:lpstr>Arial</vt:lpstr>
      <vt:lpstr>Times New Roman</vt:lpstr>
      <vt:lpstr>IAR발표</vt:lpstr>
      <vt:lpstr>Office 테마</vt:lpstr>
      <vt:lpstr>인공지능 오목 과제  최종 보고서</vt:lpstr>
      <vt:lpstr>1. 개발 환경</vt:lpstr>
      <vt:lpstr>PowerPoint 프레젠테이션</vt:lpstr>
      <vt:lpstr>2. 오목 게임 분석</vt:lpstr>
      <vt:lpstr>PowerPoint 프레젠테이션</vt:lpstr>
      <vt:lpstr>3. 프로그램 개요</vt:lpstr>
      <vt:lpstr>PowerPoint 프레젠테이션</vt:lpstr>
      <vt:lpstr>4. 설계 세부사항 (탐색 알고리즘)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설계 세부사항 (평가 함수와 탐색 공간 개선과정)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SCM</dc:title>
  <dc:creator>gagaman</dc:creator>
  <cp:lastModifiedBy>박 찬준</cp:lastModifiedBy>
  <cp:revision>416</cp:revision>
  <dcterms:created xsi:type="dcterms:W3CDTF">2013-03-05T05:31:26Z</dcterms:created>
  <dcterms:modified xsi:type="dcterms:W3CDTF">2019-05-31T16:06:35Z</dcterms:modified>
</cp:coreProperties>
</file>