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7" r:id="rId2"/>
  </p:sldMasterIdLst>
  <p:notesMasterIdLst>
    <p:notesMasterId r:id="rId41"/>
  </p:notesMasterIdLst>
  <p:sldIdLst>
    <p:sldId id="323" r:id="rId3"/>
    <p:sldId id="337" r:id="rId4"/>
    <p:sldId id="324" r:id="rId5"/>
    <p:sldId id="325" r:id="rId6"/>
    <p:sldId id="326" r:id="rId7"/>
    <p:sldId id="346" r:id="rId8"/>
    <p:sldId id="353" r:id="rId9"/>
    <p:sldId id="348" r:id="rId10"/>
    <p:sldId id="347" r:id="rId11"/>
    <p:sldId id="352" r:id="rId12"/>
    <p:sldId id="349" r:id="rId13"/>
    <p:sldId id="350" r:id="rId14"/>
    <p:sldId id="351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299" r:id="rId26"/>
    <p:sldId id="338" r:id="rId27"/>
    <p:sldId id="339" r:id="rId28"/>
    <p:sldId id="340" r:id="rId29"/>
    <p:sldId id="355" r:id="rId30"/>
    <p:sldId id="341" r:id="rId31"/>
    <p:sldId id="342" r:id="rId32"/>
    <p:sldId id="343" r:id="rId33"/>
    <p:sldId id="345" r:id="rId34"/>
    <p:sldId id="344" r:id="rId35"/>
    <p:sldId id="356" r:id="rId36"/>
    <p:sldId id="357" r:id="rId37"/>
    <p:sldId id="358" r:id="rId38"/>
    <p:sldId id="359" r:id="rId39"/>
    <p:sldId id="36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의녕" initials="윤" lastIdx="1" clrIdx="0">
    <p:extLst>
      <p:ext uri="{19B8F6BF-5375-455C-9EA6-DF929625EA0E}">
        <p15:presenceInfo xmlns:p15="http://schemas.microsoft.com/office/powerpoint/2012/main" userId="S::22151110@inha.edu::2b31e746-892f-4d93-9742-1a20411378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5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F4AD-D179-4549-8735-345C82BDE814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791B-654E-427F-959C-956CC7F6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C413AE-A1AC-4B38-B9A5-FCACFBC76074}" type="slidenum">
              <a:rPr lang="ko-KR" altLang="en-US" smtClean="0"/>
              <a:pPr eaLnBrk="1" hangingPunct="1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0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5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5848" y="4815023"/>
            <a:ext cx="4855057" cy="1300137"/>
          </a:xfrm>
          <a:prstGeom prst="rect">
            <a:avLst/>
          </a:prstGeom>
        </p:spPr>
      </p:pic>
      <p:pic>
        <p:nvPicPr>
          <p:cNvPr id="20" name="그림 19" descr="Untitled-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8032" y="1006500"/>
            <a:ext cx="3263980" cy="4391372"/>
          </a:xfrm>
          <a:prstGeom prst="rect">
            <a:avLst/>
          </a:prstGeom>
        </p:spPr>
      </p:pic>
      <p:pic>
        <p:nvPicPr>
          <p:cNvPr id="21" name="그림 20" descr="Untitled-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60748"/>
            <a:ext cx="3964053" cy="300031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1520" y="6076959"/>
            <a:ext cx="4985444" cy="556397"/>
            <a:chOff x="251520" y="6076959"/>
            <a:chExt cx="4985444" cy="55639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1520" y="6076959"/>
              <a:ext cx="4355976" cy="3877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0" lang="en-US" altLang="ko-KR" sz="2400" spc="-15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INSERT</a:t>
              </a:r>
              <a:r>
                <a:rPr kumimoji="0" lang="en-US" altLang="ko-KR" sz="2400" spc="-150" baseline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LOGO</a:t>
              </a:r>
              <a:endParaRPr kumimoji="0" lang="en-US" altLang="ko-KR" sz="2400" spc="-15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68412" y="6393290"/>
              <a:ext cx="4968552" cy="24006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 marL="0" algn="l" defTabSz="914400" rtl="0"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1200" kern="1200" spc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COPYRIGHT ASADAL ALLRIGHTS RESERVED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48E3-244F-49F9-B8F2-2D8EF436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A816-AB24-4F67-BAD3-D4AAA819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491D3-F298-463D-81DB-3A42019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05D09-6CE6-44AC-8A9B-189A792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112D6-8127-4D17-9DB3-1DC0780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BE9D1-44DD-4250-ABC7-3A1B819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90399-638E-47BB-BD8D-4DEFFC64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B92F4-F96E-4004-B89A-3281ABCB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29000-8E8A-4F90-80F6-B676825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D01E-D058-4C8A-B2AB-D36B757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721-BBCA-45BD-98B1-2A90F8E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7AF6-1F8F-4596-8752-782C2B20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7785D-98BB-4308-8520-5BE7E609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94D1A-18A8-4AAA-A4ED-8B185E11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7144C-4B6A-4176-9586-7036BC36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7AEE5-9FD7-4DFF-940D-03E26966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2B1BF-FD46-402E-87E9-FD0B3A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8D478-D281-44EC-9FB2-28D7E47A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AF166-7901-4949-9174-CB8CA86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8C38-82FD-41E0-A33B-68EA9AC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40FD2-E29B-4D32-8888-06324CB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BF8AE-7E05-4002-B8A1-E330941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FBC-4BAD-42B6-839F-B6C9952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D3E26-7DAE-4908-86FF-BF9541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7F9-3193-4E6D-A772-CB5AE759EE0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CE238-243D-4134-A13D-58A5E17B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29F1-6CB8-42C0-AE64-66D38A5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4F84-E544-450A-A8E6-132017DC7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7E7D-4C6C-41DD-8A31-461E9A0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09FB-FC22-401D-869C-184B1414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CEF3C-76E6-4D0F-A830-59F44EBC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4A2D-F01C-402E-8E4B-0E5C48B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BD8D-6E20-448B-9A46-71E7EF59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5B7FC-CA55-4E26-9A8F-B81D22A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5282-E107-4C5C-A36B-37A1A87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C3598-D120-472D-9696-5F582FD4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B498D-5856-4C06-8406-98301D9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4B8E-8365-49EE-8295-F209F424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96BB-2A3A-4E24-B8D6-143F289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36576-B4E6-41A4-BFF8-2342BC28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3CB0-80C9-45E2-B65E-F933C38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60CF2-4285-4503-B500-672015A9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F637-77CD-4C26-8E8E-3C8DBF6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41B21-FC9F-4600-801F-396AEC2B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BE5D-05FF-443A-A72D-444055F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67E72-02A9-46B1-AF02-5584C463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3D164-43C9-4EF4-9919-5B858026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85AED-52F0-4C1D-BDFC-8D9B510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6C342-EEBF-498D-B35A-257EE2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A190-2005-4230-BDE5-2379943A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68"/>
            <a:ext cx="9144000" cy="685233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1309" y="6574048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r>
              <a:rPr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ASADAL ALLRIGHTS RESERVED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-108520" y="6684458"/>
            <a:ext cx="605788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72100" y="6614103"/>
            <a:ext cx="72000" cy="157216"/>
          </a:xfrm>
          <a:prstGeom prst="rect">
            <a:avLst/>
          </a:prstGeom>
          <a:solidFill>
            <a:srgbClr val="19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1411" y="-902"/>
            <a:ext cx="8035453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8023-26AE-4383-BA15-E4F99661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C421A-3EAC-4224-A9A6-4E40261F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19F2-387C-4F82-A8EE-6F98B90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BB58-A3E2-4244-9CFA-3719066D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90EC-376B-47D0-A2EF-FBF9B5B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872E-2737-488A-B28A-BAD61D3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6715-FDFD-4D38-BDDA-63684737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B1C7-3D60-41AD-9407-61A2D8F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C34F-1524-4168-8C2F-D4DC013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E765-8CB5-4B3C-AC70-DED26D1F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ED824-984C-4289-A5DE-2BD5F45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FA1F1-BAE0-4A76-885C-888612D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6BE19-872D-4E88-BFA9-11ADC53F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82D2-BFC5-45FE-9BC1-5FEA89BA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B628E-9504-4CEA-BE65-8B4DCB47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ycoding.net/tutor/39" TargetMode="External"/><Relationship Id="rId2" Type="http://schemas.openxmlformats.org/officeDocument/2006/relationships/hyperlink" Target="https://everycoding.net/tutor/38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인공지능 오목 과제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최종 보고서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B0084-6E87-40CF-8167-78A56109F9EB}"/>
              </a:ext>
            </a:extLst>
          </p:cNvPr>
          <p:cNvSpPr txBox="1"/>
          <p:nvPr/>
        </p:nvSpPr>
        <p:spPr>
          <a:xfrm>
            <a:off x="2627784" y="36563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학년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12130397 </a:t>
            </a:r>
            <a:r>
              <a:rPr lang="ko-KR" altLang="en-US" dirty="0">
                <a:solidFill>
                  <a:schemeClr val="bg1"/>
                </a:solidFill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255574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899406-1A49-4171-B9E5-67ABBF16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1" y="1153800"/>
            <a:ext cx="7198818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52B6F-E3C6-4EAF-9EC6-F2ED116C543D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ko-KR" altLang="en-US" sz="3200" b="1" dirty="0" err="1">
                <a:latin typeface="+mj-ea"/>
                <a:ea typeface="+mj-ea"/>
              </a:rPr>
              <a:t>흑돌</a:t>
            </a:r>
            <a:r>
              <a:rPr lang="ko-KR" altLang="en-US" sz="3200" b="1" dirty="0">
                <a:latin typeface="+mj-ea"/>
                <a:ea typeface="+mj-ea"/>
              </a:rPr>
              <a:t> 선수 처리</a:t>
            </a:r>
          </a:p>
        </p:txBody>
      </p:sp>
    </p:spTree>
    <p:extLst>
      <p:ext uri="{BB962C8B-B14F-4D97-AF65-F5344CB8AC3E}">
        <p14:creationId xmlns:p14="http://schemas.microsoft.com/office/powerpoint/2010/main" val="197239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04129B-B20D-459A-A5DA-7459F575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" y="1355697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5835B-57BE-4E4D-A940-B68AF5E6539C}"/>
              </a:ext>
            </a:extLst>
          </p:cNvPr>
          <p:cNvSpPr txBox="1"/>
          <p:nvPr/>
        </p:nvSpPr>
        <p:spPr>
          <a:xfrm>
            <a:off x="402356" y="260648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4. </a:t>
            </a:r>
            <a:r>
              <a:rPr lang="ko-KR" altLang="en-US" sz="3200" b="1" dirty="0">
                <a:latin typeface="+mj-ea"/>
                <a:ea typeface="+mj-ea"/>
              </a:rPr>
              <a:t>게임 진행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마우스 위치 표시</a:t>
            </a:r>
            <a:r>
              <a:rPr lang="en-US" altLang="ko-KR" sz="3200" b="1" dirty="0">
                <a:latin typeface="+mj-ea"/>
                <a:ea typeface="+mj-ea"/>
              </a:rPr>
              <a:t>, </a:t>
            </a:r>
          </a:p>
          <a:p>
            <a:r>
              <a:rPr lang="ko-KR" altLang="en-US" sz="3200" b="1" dirty="0">
                <a:latin typeface="+mj-ea"/>
                <a:ea typeface="+mj-ea"/>
              </a:rPr>
              <a:t>마지막에 착수된 돌 표시</a:t>
            </a:r>
          </a:p>
        </p:txBody>
      </p:sp>
    </p:spTree>
    <p:extLst>
      <p:ext uri="{BB962C8B-B14F-4D97-AF65-F5344CB8AC3E}">
        <p14:creationId xmlns:p14="http://schemas.microsoft.com/office/powerpoint/2010/main" val="350071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0A4928-E734-442B-986A-F406C0C3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" y="1153800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C9818-AACB-409A-9090-11C8EE763647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5. </a:t>
            </a:r>
            <a:r>
              <a:rPr lang="ko-KR" altLang="en-US" sz="3200" b="1" dirty="0">
                <a:latin typeface="+mj-ea"/>
                <a:ea typeface="+mj-ea"/>
              </a:rPr>
              <a:t>게임 종료 화면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75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0B53F4-2A87-42DE-85EB-A07B663A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64" y="1484784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5B8B6-279D-4C3D-BAED-18E6AAFB498B}"/>
              </a:ext>
            </a:extLst>
          </p:cNvPr>
          <p:cNvSpPr txBox="1"/>
          <p:nvPr/>
        </p:nvSpPr>
        <p:spPr>
          <a:xfrm>
            <a:off x="402356" y="260648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6. </a:t>
            </a:r>
            <a:r>
              <a:rPr lang="ko-KR" altLang="en-US" sz="3200" b="1" dirty="0">
                <a:latin typeface="+mj-ea"/>
                <a:ea typeface="+mj-ea"/>
              </a:rPr>
              <a:t>우측 하단 </a:t>
            </a:r>
            <a:r>
              <a:rPr lang="en-US" altLang="ko-KR" sz="3200" b="1" dirty="0">
                <a:latin typeface="+mj-ea"/>
                <a:ea typeface="+mj-ea"/>
              </a:rPr>
              <a:t>New </a:t>
            </a:r>
            <a:r>
              <a:rPr lang="ko-KR" altLang="en-US" sz="3200" b="1" dirty="0">
                <a:latin typeface="+mj-ea"/>
                <a:ea typeface="+mj-ea"/>
              </a:rPr>
              <a:t>버튼 클릭 시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</a:p>
          <a:p>
            <a:r>
              <a:rPr lang="ko-KR" altLang="en-US" sz="3200" b="1" dirty="0">
                <a:latin typeface="+mj-ea"/>
                <a:ea typeface="+mj-ea"/>
              </a:rPr>
              <a:t>새로운 게임이 시작된다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99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21272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604EDA-FB74-4B87-B8B6-D921DE2EA5CE}"/>
              </a:ext>
            </a:extLst>
          </p:cNvPr>
          <p:cNvSpPr/>
          <p:nvPr/>
        </p:nvSpPr>
        <p:spPr>
          <a:xfrm>
            <a:off x="1524161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AI_Gomoku.py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77598-3DD7-46A6-819E-C2308AD893CD}"/>
              </a:ext>
            </a:extLst>
          </p:cNvPr>
          <p:cNvSpPr/>
          <p:nvPr/>
        </p:nvSpPr>
        <p:spPr>
          <a:xfrm>
            <a:off x="1524159" y="114532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gomoku_constant.py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88DE0C-0B1E-4299-96EC-121BA577D997}"/>
              </a:ext>
            </a:extLst>
          </p:cNvPr>
          <p:cNvSpPr/>
          <p:nvPr/>
        </p:nvSpPr>
        <p:spPr>
          <a:xfrm>
            <a:off x="4332475" y="1150446"/>
            <a:ext cx="273630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evaluation_constant.py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35CD7-AE2D-4F7F-A436-E70D84B42D10}"/>
              </a:ext>
            </a:extLst>
          </p:cNvPr>
          <p:cNvSpPr/>
          <p:nvPr/>
        </p:nvSpPr>
        <p:spPr>
          <a:xfrm>
            <a:off x="4355976" y="2564904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minmax.py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922B8-7B20-4F32-A3A1-F3F0E82C3C78}"/>
              </a:ext>
            </a:extLst>
          </p:cNvPr>
          <p:cNvSpPr/>
          <p:nvPr/>
        </p:nvSpPr>
        <p:spPr>
          <a:xfrm>
            <a:off x="4355976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3EAD1-A144-4E7A-B4FE-9BF99885EF8C}"/>
              </a:ext>
            </a:extLst>
          </p:cNvPr>
          <p:cNvSpPr/>
          <p:nvPr/>
        </p:nvSpPr>
        <p:spPr>
          <a:xfrm>
            <a:off x="4355976" y="51571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alpha_beta3.py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A8E052-4A7C-4025-B073-48AA14295FE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388257" y="2158558"/>
            <a:ext cx="0" cy="170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E28DA4-01FB-4FBC-9517-98B435158D2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00423" y="1649378"/>
            <a:ext cx="432052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7A9611-D658-40F5-BAB7-85FCD53241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68777" y="1654502"/>
            <a:ext cx="648072" cy="2710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04148E-E263-40BE-81D5-966C938AD7B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084168" y="4365104"/>
            <a:ext cx="163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5521B5-A31E-4237-BEB1-3BFC5AB5CEE1}"/>
              </a:ext>
            </a:extLst>
          </p:cNvPr>
          <p:cNvCxnSpPr>
            <a:endCxn id="5" idx="3"/>
          </p:cNvCxnSpPr>
          <p:nvPr/>
        </p:nvCxnSpPr>
        <p:spPr>
          <a:xfrm flipH="1">
            <a:off x="6084168" y="3068960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47AA9E-50F1-4D80-9B2D-8C9D51817CE1}"/>
              </a:ext>
            </a:extLst>
          </p:cNvPr>
          <p:cNvCxnSpPr/>
          <p:nvPr/>
        </p:nvCxnSpPr>
        <p:spPr>
          <a:xfrm flipH="1">
            <a:off x="6084167" y="5661248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7C7EAB-0BDD-4185-AE80-87888EC069CD}"/>
              </a:ext>
            </a:extLst>
          </p:cNvPr>
          <p:cNvCxnSpPr/>
          <p:nvPr/>
        </p:nvCxnSpPr>
        <p:spPr>
          <a:xfrm>
            <a:off x="7068777" y="306896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EBBF8F-4C2E-4AC2-B8D4-377AC43F9B50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3252353" y="3068960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88F686-4195-48DF-82BF-71868EB8EEE4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>
            <a:off x="3252353" y="4365104"/>
            <a:ext cx="110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F2AA66-A606-4EBA-B651-D586570E494B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3252353" y="4365104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7F4320-1E79-4A0E-8ABD-710275365F78}"/>
              </a:ext>
            </a:extLst>
          </p:cNvPr>
          <p:cNvSpPr txBox="1"/>
          <p:nvPr/>
        </p:nvSpPr>
        <p:spPr>
          <a:xfrm>
            <a:off x="1380145" y="3652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 사용되는 상수들을 모아 놓은 파일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FC23-308A-4E4E-9433-0EB811EFFFAB}"/>
              </a:ext>
            </a:extLst>
          </p:cNvPr>
          <p:cNvSpPr txBox="1"/>
          <p:nvPr/>
        </p:nvSpPr>
        <p:spPr>
          <a:xfrm>
            <a:off x="4332474" y="372080"/>
            <a:ext cx="311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평가함수에 사용될 패턴과 그 점수를 정의한 파일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86D03-FCB6-4112-A595-CE38EC647E51}"/>
              </a:ext>
            </a:extLst>
          </p:cNvPr>
          <p:cNvSpPr txBox="1"/>
          <p:nvPr/>
        </p:nvSpPr>
        <p:spPr>
          <a:xfrm>
            <a:off x="827584" y="53012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게임을 진행하고 화면에 출력해주는 파일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66A31-82A3-48EC-9309-D70C8675E909}"/>
              </a:ext>
            </a:extLst>
          </p:cNvPr>
          <p:cNvSpPr txBox="1"/>
          <p:nvPr/>
        </p:nvSpPr>
        <p:spPr>
          <a:xfrm>
            <a:off x="3491880" y="6308109"/>
            <a:ext cx="3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</a:t>
            </a:r>
            <a:r>
              <a:rPr lang="en-US" altLang="ko-KR" dirty="0"/>
              <a:t>AI agent </a:t>
            </a:r>
            <a:r>
              <a:rPr lang="ko-KR" altLang="en-US" dirty="0"/>
              <a:t>들을 구현한 파일들</a:t>
            </a:r>
          </a:p>
        </p:txBody>
      </p:sp>
    </p:spTree>
    <p:extLst>
      <p:ext uri="{BB962C8B-B14F-4D97-AF65-F5344CB8AC3E}">
        <p14:creationId xmlns:p14="http://schemas.microsoft.com/office/powerpoint/2010/main" val="380167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탐색 알고리즘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4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13792" y="62068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Optimal</a:t>
            </a:r>
            <a:r>
              <a:rPr lang="ko-KR" altLang="en-US" sz="3200" b="1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Decision</a:t>
            </a:r>
            <a:r>
              <a:rPr lang="ko-KR" altLang="en-US" sz="3200" b="1" dirty="0">
                <a:latin typeface="+mj-ea"/>
                <a:ea typeface="+mj-ea"/>
              </a:rPr>
              <a:t>을 찾기 위한 탐색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65747" y="1700807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오목 </a:t>
            </a:r>
            <a:r>
              <a:rPr lang="en-US" altLang="ko-KR" dirty="0"/>
              <a:t>AI agent</a:t>
            </a:r>
            <a:r>
              <a:rPr lang="ko-KR" altLang="en-US" dirty="0"/>
              <a:t>가 오목 게임의 </a:t>
            </a:r>
            <a:r>
              <a:rPr lang="en-US" altLang="ko-KR" dirty="0"/>
              <a:t>Optimal Decision</a:t>
            </a:r>
            <a:r>
              <a:rPr lang="ko-KR" altLang="en-US" dirty="0"/>
              <a:t>을 찾게 하기 위해서 바둑돌을 가상으로 미리 두어 보고 최적의 </a:t>
            </a:r>
            <a:r>
              <a:rPr lang="en-US" altLang="ko-KR" dirty="0"/>
              <a:t>path</a:t>
            </a:r>
            <a:r>
              <a:rPr lang="ko-KR" altLang="en-US" dirty="0"/>
              <a:t>를 찾도록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상대방의 수까지 미리 </a:t>
            </a:r>
            <a:r>
              <a:rPr lang="ko-KR" altLang="en-US" dirty="0" err="1"/>
              <a:t>두어보고</a:t>
            </a:r>
            <a:r>
              <a:rPr lang="ko-KR" altLang="en-US" dirty="0"/>
              <a:t> 최적의 경로를 찾는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탐색의 수가 기하 급수적으로 늘어나는 것을 방지 하기 위해서 지정한 숫자</a:t>
            </a:r>
            <a:r>
              <a:rPr lang="en-US" altLang="ko-KR" dirty="0"/>
              <a:t>(depth)</a:t>
            </a:r>
            <a:r>
              <a:rPr lang="ko-KR" altLang="en-US" dirty="0"/>
              <a:t>만큼만 미리 수를 두고 검색을 차단</a:t>
            </a:r>
            <a:r>
              <a:rPr lang="en-US" altLang="ko-KR" dirty="0"/>
              <a:t>(Cutting off)</a:t>
            </a:r>
            <a:r>
              <a:rPr lang="ko-KR" altLang="en-US" dirty="0"/>
              <a:t>하도록 한 뒤</a:t>
            </a:r>
            <a:r>
              <a:rPr lang="en-US" altLang="ko-KR" dirty="0"/>
              <a:t>, </a:t>
            </a:r>
            <a:r>
              <a:rPr lang="ko-KR" altLang="en-US" dirty="0"/>
              <a:t>평가함수</a:t>
            </a:r>
            <a:r>
              <a:rPr lang="en-US" altLang="ko-KR" dirty="0"/>
              <a:t>(Evaluation Function)</a:t>
            </a:r>
            <a:r>
              <a:rPr lang="ko-KR" altLang="en-US" dirty="0"/>
              <a:t>을 적용하여 해당 경로를 평가하도록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Alpha-Beta pruning </a:t>
            </a:r>
            <a:r>
              <a:rPr lang="ko-KR" altLang="en-US" dirty="0"/>
              <a:t>기법을 적용하여 탐색하지 않아도 되는 구간을 제거하도록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3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Ai1 (minmax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minmax.py</a:t>
            </a:r>
            <a:r>
              <a:rPr lang="ko-KR" altLang="en-US" dirty="0"/>
              <a:t> 파일에 정의된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minmax(self, depth, player)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C3C8-79FB-4C61-8F26-AAEB7C838C48}"/>
              </a:ext>
            </a:extLst>
          </p:cNvPr>
          <p:cNvSpPr/>
          <p:nvPr/>
        </p:nvSpPr>
        <p:spPr>
          <a:xfrm>
            <a:off x="438360" y="1807376"/>
            <a:ext cx="4032448" cy="530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depth, player):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B4176-DADC-44BB-ABA3-1ECAD63BD8FE}"/>
              </a:ext>
            </a:extLst>
          </p:cNvPr>
          <p:cNvSpPr txBox="1"/>
          <p:nvPr/>
        </p:nvSpPr>
        <p:spPr>
          <a:xfrm>
            <a:off x="4572000" y="1944732"/>
            <a:ext cx="4320480" cy="45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player == PLAYER1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PLAYER1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AI)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9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716EEE-E440-4D1B-8847-30D0953BFE0D}"/>
              </a:ext>
            </a:extLst>
          </p:cNvPr>
          <p:cNvSpPr/>
          <p:nvPr/>
        </p:nvSpPr>
        <p:spPr>
          <a:xfrm>
            <a:off x="323528" y="692696"/>
            <a:ext cx="4680520" cy="629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depth, player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en-US" altLang="ko-KR" sz="1400" kern="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ret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–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	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E9956-255E-4180-97F4-F96FF3CDC3C8}"/>
              </a:ext>
            </a:extLst>
          </p:cNvPr>
          <p:cNvSpPr txBox="1"/>
          <p:nvPr/>
        </p:nvSpPr>
        <p:spPr>
          <a:xfrm>
            <a:off x="4716016" y="532993"/>
            <a:ext cx="42484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변수로 몇 수 까지 두어 볼 것인가에 대한 </a:t>
            </a:r>
            <a:r>
              <a:rPr lang="en-US" altLang="ko-KR" dirty="0"/>
              <a:t>depth</a:t>
            </a:r>
            <a:r>
              <a:rPr lang="ko-KR" altLang="en-US" dirty="0"/>
              <a:t>값과</a:t>
            </a:r>
            <a:r>
              <a:rPr lang="en-US" altLang="ko-KR" dirty="0"/>
              <a:t> min</a:t>
            </a:r>
            <a:r>
              <a:rPr lang="ko-KR" altLang="en-US" dirty="0"/>
              <a:t>으로 계산할지 </a:t>
            </a:r>
            <a:r>
              <a:rPr lang="en-US" altLang="ko-KR" dirty="0"/>
              <a:t>max</a:t>
            </a:r>
            <a:r>
              <a:rPr lang="ko-KR" altLang="en-US" dirty="0"/>
              <a:t>로 계산할 지를 결정하는 </a:t>
            </a:r>
            <a:r>
              <a:rPr lang="en-US" altLang="ko-KR" dirty="0"/>
              <a:t>player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재귀 호출을 진행하지 않고 </a:t>
            </a:r>
            <a:r>
              <a:rPr lang="en-US" altLang="ko-KR" dirty="0"/>
              <a:t>Cutting off </a:t>
            </a:r>
            <a:r>
              <a:rPr lang="ko-KR" altLang="en-US" dirty="0"/>
              <a:t>한 뒤 평가 함수를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돌을 두어 볼만한 좌표에 돌을 두어 본 다음</a:t>
            </a:r>
            <a:r>
              <a:rPr lang="en-US" altLang="ko-KR" dirty="0"/>
              <a:t> depth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줄이면서 재귀적으로 함수를 호출한다</a:t>
            </a:r>
            <a:r>
              <a:rPr lang="en-US" altLang="ko-KR" dirty="0"/>
              <a:t>. Max</a:t>
            </a:r>
            <a:r>
              <a:rPr lang="ko-KR" altLang="en-US" dirty="0"/>
              <a:t> 값이 갱신 되었던 지점을 저장한 뒤</a:t>
            </a:r>
            <a:r>
              <a:rPr lang="en-US" altLang="ko-KR" dirty="0"/>
              <a:t>, </a:t>
            </a:r>
            <a:r>
              <a:rPr lang="ko-KR" altLang="en-US" dirty="0"/>
              <a:t>백트래킹을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이라는 것은 가장 처음에 호출된 함수라는 것이다</a:t>
            </a:r>
            <a:r>
              <a:rPr lang="en-US" altLang="ko-KR" dirty="0"/>
              <a:t>(Ai1</a:t>
            </a:r>
            <a:r>
              <a:rPr lang="ko-KR" altLang="en-US" dirty="0"/>
              <a:t>에서는 한 수 앞 까지만 계산했음</a:t>
            </a:r>
            <a:r>
              <a:rPr lang="en-US" altLang="ko-KR" dirty="0"/>
              <a:t>). </a:t>
            </a:r>
            <a:r>
              <a:rPr lang="ko-KR" altLang="en-US" dirty="0"/>
              <a:t>이 때는 어느 곳에 바둑 돌을 두어야 하는 지에 대한 정보도 함께 반환한다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8BB483A-C140-4386-9D7C-85AEBB29CFA6}"/>
              </a:ext>
            </a:extLst>
          </p:cNvPr>
          <p:cNvCxnSpPr>
            <a:cxnSpLocks/>
          </p:cNvCxnSpPr>
          <p:nvPr/>
        </p:nvCxnSpPr>
        <p:spPr>
          <a:xfrm rot="10800000">
            <a:off x="2208692" y="980728"/>
            <a:ext cx="2507324" cy="1440160"/>
          </a:xfrm>
          <a:prstGeom prst="bentConnector3">
            <a:avLst>
              <a:gd name="adj1" fmla="val 15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C305BE-8CE0-41DE-A063-776155F65CD2}"/>
              </a:ext>
            </a:extLst>
          </p:cNvPr>
          <p:cNvCxnSpPr/>
          <p:nvPr/>
        </p:nvCxnSpPr>
        <p:spPr>
          <a:xfrm flipH="1">
            <a:off x="3059832" y="733751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CB6190-AA7C-4C1D-B82C-8FCB49686BA8}"/>
              </a:ext>
            </a:extLst>
          </p:cNvPr>
          <p:cNvCxnSpPr>
            <a:cxnSpLocks/>
          </p:cNvCxnSpPr>
          <p:nvPr/>
        </p:nvCxnSpPr>
        <p:spPr>
          <a:xfrm flipH="1">
            <a:off x="3644280" y="4005064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DCBC1A-8A9A-4576-9F95-EE1F0B3814C8}"/>
              </a:ext>
            </a:extLst>
          </p:cNvPr>
          <p:cNvCxnSpPr>
            <a:cxnSpLocks/>
          </p:cNvCxnSpPr>
          <p:nvPr/>
        </p:nvCxnSpPr>
        <p:spPr>
          <a:xfrm flipH="1">
            <a:off x="3644280" y="5445224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82517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0A3183-2CA7-4583-ABF5-33A876751742}"/>
              </a:ext>
            </a:extLst>
          </p:cNvPr>
          <p:cNvCxnSpPr>
            <a:cxnSpLocks/>
          </p:cNvCxnSpPr>
          <p:nvPr/>
        </p:nvCxnSpPr>
        <p:spPr>
          <a:xfrm>
            <a:off x="3707904" y="4251551"/>
            <a:ext cx="0" cy="64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Ai7 (alpha-beta pruning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alpha_beta.py</a:t>
            </a:r>
            <a:r>
              <a:rPr lang="ko-KR" altLang="en-US" dirty="0"/>
              <a:t> 파일에 정의된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minmax </a:t>
            </a:r>
            <a:r>
              <a:rPr lang="ko-KR" altLang="en-US" dirty="0"/>
              <a:t>알고리즘에</a:t>
            </a:r>
            <a:r>
              <a:rPr lang="en-US" altLang="ko-KR" dirty="0"/>
              <a:t> </a:t>
            </a:r>
            <a:r>
              <a:rPr lang="ko-KR" altLang="en-US" dirty="0"/>
              <a:t>추가하여 </a:t>
            </a:r>
            <a:r>
              <a:rPr lang="en-US" altLang="ko-KR" dirty="0"/>
              <a:t>alpha-beta pruning</a:t>
            </a:r>
            <a:r>
              <a:rPr lang="ko-KR" altLang="en-US" dirty="0"/>
              <a:t>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</a:t>
            </a:r>
            <a:r>
              <a:rPr lang="en-US" altLang="ko-KR" dirty="0" err="1"/>
              <a:t>minmaxWithAlphaBeta</a:t>
            </a:r>
            <a:r>
              <a:rPr lang="en-US" altLang="ko-KR" dirty="0"/>
              <a:t>(self, alpha, beta, depth, player)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338AC-BCB7-49FA-B9C0-26AD6807A47C}"/>
              </a:ext>
            </a:extLst>
          </p:cNvPr>
          <p:cNvSpPr/>
          <p:nvPr/>
        </p:nvSpPr>
        <p:spPr>
          <a:xfrm>
            <a:off x="899592" y="2739777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1450F4-705B-4CF5-A28E-4A5582728411}"/>
              </a:ext>
            </a:extLst>
          </p:cNvPr>
          <p:cNvSpPr/>
          <p:nvPr/>
        </p:nvSpPr>
        <p:spPr>
          <a:xfrm>
            <a:off x="899592" y="3868241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74BA9-B380-44BA-9E37-892318888555}"/>
              </a:ext>
            </a:extLst>
          </p:cNvPr>
          <p:cNvSpPr/>
          <p:nvPr/>
        </p:nvSpPr>
        <p:spPr>
          <a:xfrm>
            <a:off x="899592" y="4996705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E1B6-9778-43F6-B157-39BEF2277262}"/>
              </a:ext>
            </a:extLst>
          </p:cNvPr>
          <p:cNvSpPr txBox="1"/>
          <p:nvPr/>
        </p:nvSpPr>
        <p:spPr>
          <a:xfrm>
            <a:off x="2271202" y="2915151"/>
            <a:ext cx="17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[alpha1, beta1]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9D4F2-E541-4C0A-93A3-3B5DD6988762}"/>
              </a:ext>
            </a:extLst>
          </p:cNvPr>
          <p:cNvSpPr txBox="1"/>
          <p:nvPr/>
        </p:nvSpPr>
        <p:spPr>
          <a:xfrm>
            <a:off x="2273609" y="4895079"/>
            <a:ext cx="226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[alpha3, beta3]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en-US" altLang="ko-KR" dirty="0"/>
              <a:t> alpha3 &gt;= beta3 </a:t>
            </a:r>
            <a:r>
              <a:rPr lang="en-US" altLang="ko-KR" dirty="0">
                <a:solidFill>
                  <a:srgbClr val="FF0000"/>
                </a:solidFill>
              </a:rPr>
              <a:t>then</a:t>
            </a:r>
            <a:r>
              <a:rPr lang="en-US" altLang="ko-KR" dirty="0"/>
              <a:t> beta cut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D4D1AA-88C2-4FCE-92F4-86C18FF17512}"/>
              </a:ext>
            </a:extLst>
          </p:cNvPr>
          <p:cNvSpPr/>
          <p:nvPr/>
        </p:nvSpPr>
        <p:spPr>
          <a:xfrm>
            <a:off x="6372200" y="2816932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DAD63D-D200-42A7-B7AE-432E83672B75}"/>
              </a:ext>
            </a:extLst>
          </p:cNvPr>
          <p:cNvSpPr/>
          <p:nvPr/>
        </p:nvSpPr>
        <p:spPr>
          <a:xfrm>
            <a:off x="5076056" y="3945396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86FDF7-07A6-4731-8F26-0706FC59563A}"/>
              </a:ext>
            </a:extLst>
          </p:cNvPr>
          <p:cNvSpPr/>
          <p:nvPr/>
        </p:nvSpPr>
        <p:spPr>
          <a:xfrm>
            <a:off x="6012160" y="3945396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61EFEA-03D6-448A-97BB-76B44129E83C}"/>
              </a:ext>
            </a:extLst>
          </p:cNvPr>
          <p:cNvSpPr/>
          <p:nvPr/>
        </p:nvSpPr>
        <p:spPr>
          <a:xfrm>
            <a:off x="6948264" y="3945395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F209BF-A78C-4FF2-9248-D2095DB481C3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309832" y="3284483"/>
            <a:ext cx="1296144" cy="66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11DC3D-2CC9-4244-95BE-8721F630E16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245936" y="3284483"/>
            <a:ext cx="360040" cy="66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2AB411-382E-40D4-BBF1-CD85900FBE4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6605976" y="3284483"/>
            <a:ext cx="576064" cy="66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1C9BBF-0667-4F03-9186-B466D8CFE684}"/>
              </a:ext>
            </a:extLst>
          </p:cNvPr>
          <p:cNvCxnSpPr>
            <a:stCxn id="10" idx="4"/>
          </p:cNvCxnSpPr>
          <p:nvPr/>
        </p:nvCxnSpPr>
        <p:spPr>
          <a:xfrm>
            <a:off x="6605976" y="3284483"/>
            <a:ext cx="1494416" cy="5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DEA8-7FA6-4891-89AB-30D1642941D1}"/>
              </a:ext>
            </a:extLst>
          </p:cNvPr>
          <p:cNvSpPr txBox="1"/>
          <p:nvPr/>
        </p:nvSpPr>
        <p:spPr>
          <a:xfrm>
            <a:off x="7668344" y="4043615"/>
            <a:ext cx="10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…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650D73-7E85-4991-88C1-954D9058F925}"/>
              </a:ext>
            </a:extLst>
          </p:cNvPr>
          <p:cNvSpPr/>
          <p:nvPr/>
        </p:nvSpPr>
        <p:spPr>
          <a:xfrm>
            <a:off x="4338224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6957C7-709A-425E-BF14-A3B9869F8731}"/>
              </a:ext>
            </a:extLst>
          </p:cNvPr>
          <p:cNvSpPr/>
          <p:nvPr/>
        </p:nvSpPr>
        <p:spPr>
          <a:xfrm>
            <a:off x="5291358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1FD2B8-48BB-4812-A71A-68C5C42E3015}"/>
              </a:ext>
            </a:extLst>
          </p:cNvPr>
          <p:cNvSpPr/>
          <p:nvPr/>
        </p:nvSpPr>
        <p:spPr>
          <a:xfrm>
            <a:off x="6245935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DBE946-397A-406D-B8B8-C876680067BC}"/>
              </a:ext>
            </a:extLst>
          </p:cNvPr>
          <p:cNvSpPr/>
          <p:nvPr/>
        </p:nvSpPr>
        <p:spPr>
          <a:xfrm>
            <a:off x="7200793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2C1FC-BFB2-4647-B14C-7AD33B7720E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H="1">
            <a:off x="4572000" y="4412947"/>
            <a:ext cx="737832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0BC1A4-0C35-40F7-9D93-02FDB5129460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>
            <a:off x="5309832" y="4412947"/>
            <a:ext cx="215302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87781-FE95-478D-96A6-2A7290334355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>
            <a:off x="5309832" y="4412947"/>
            <a:ext cx="1169879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41DF7C-446C-4FF1-9CF5-0576980D8CE4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>
            <a:off x="5309832" y="4412947"/>
            <a:ext cx="2124737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1A9FDE-64FE-43C7-A8F7-F445752E5290}"/>
              </a:ext>
            </a:extLst>
          </p:cNvPr>
          <p:cNvSpPr txBox="1"/>
          <p:nvPr/>
        </p:nvSpPr>
        <p:spPr>
          <a:xfrm>
            <a:off x="7773474" y="5122969"/>
            <a:ext cx="10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…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6A4E24-8F0E-42B6-A93E-5A62FC641837}"/>
              </a:ext>
            </a:extLst>
          </p:cNvPr>
          <p:cNvSpPr txBox="1"/>
          <p:nvPr/>
        </p:nvSpPr>
        <p:spPr>
          <a:xfrm>
            <a:off x="2315264" y="3827699"/>
            <a:ext cx="226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[alpha2, beta2]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en-US" altLang="ko-KR" dirty="0"/>
              <a:t> alpha2 &gt;= beta2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then</a:t>
            </a:r>
            <a:r>
              <a:rPr lang="en-US" altLang="ko-KR" dirty="0"/>
              <a:t> alpha cut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818D09-7A88-461A-879C-FC80D0FB7DA6}"/>
              </a:ext>
            </a:extLst>
          </p:cNvPr>
          <p:cNvCxnSpPr/>
          <p:nvPr/>
        </p:nvCxnSpPr>
        <p:spPr>
          <a:xfrm>
            <a:off x="2843808" y="3284483"/>
            <a:ext cx="0" cy="4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426AFB6-C50B-4304-84FA-E3F4F6779363}"/>
              </a:ext>
            </a:extLst>
          </p:cNvPr>
          <p:cNvCxnSpPr>
            <a:cxnSpLocks/>
          </p:cNvCxnSpPr>
          <p:nvPr/>
        </p:nvCxnSpPr>
        <p:spPr>
          <a:xfrm flipH="1">
            <a:off x="4347741" y="5581714"/>
            <a:ext cx="231773" cy="8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94CF83-2659-41F1-8D39-73E1D7ED1B91}"/>
              </a:ext>
            </a:extLst>
          </p:cNvPr>
          <p:cNvCxnSpPr>
            <a:stCxn id="25" idx="4"/>
          </p:cNvCxnSpPr>
          <p:nvPr/>
        </p:nvCxnSpPr>
        <p:spPr>
          <a:xfrm>
            <a:off x="4572000" y="5590520"/>
            <a:ext cx="360040" cy="91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BE8FAA0-CAF3-410F-97EE-603B4B5D6BE6}"/>
              </a:ext>
            </a:extLst>
          </p:cNvPr>
          <p:cNvCxnSpPr>
            <a:cxnSpLocks/>
          </p:cNvCxnSpPr>
          <p:nvPr/>
        </p:nvCxnSpPr>
        <p:spPr>
          <a:xfrm>
            <a:off x="4579514" y="5581714"/>
            <a:ext cx="1100596" cy="8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0C195E5-2433-4ADA-AD10-7A5877117E24}"/>
              </a:ext>
            </a:extLst>
          </p:cNvPr>
          <p:cNvCxnSpPr>
            <a:stCxn id="25" idx="4"/>
          </p:cNvCxnSpPr>
          <p:nvPr/>
        </p:nvCxnSpPr>
        <p:spPr>
          <a:xfrm>
            <a:off x="4572000" y="5590520"/>
            <a:ext cx="1800200" cy="86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85BDCC-4019-4790-8FEA-451048ADB4F6}"/>
              </a:ext>
            </a:extLst>
          </p:cNvPr>
          <p:cNvCxnSpPr/>
          <p:nvPr/>
        </p:nvCxnSpPr>
        <p:spPr>
          <a:xfrm flipH="1">
            <a:off x="5220072" y="4412946"/>
            <a:ext cx="648072" cy="528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134DAF-BF85-4059-A827-B3F4DD6F4240}"/>
              </a:ext>
            </a:extLst>
          </p:cNvPr>
          <p:cNvCxnSpPr/>
          <p:nvPr/>
        </p:nvCxnSpPr>
        <p:spPr>
          <a:xfrm flipH="1">
            <a:off x="4623532" y="5710070"/>
            <a:ext cx="648072" cy="528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9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0AACB-3D7C-44E8-9AE5-CA85E846920F}"/>
              </a:ext>
            </a:extLst>
          </p:cNvPr>
          <p:cNvSpPr txBox="1"/>
          <p:nvPr/>
        </p:nvSpPr>
        <p:spPr>
          <a:xfrm>
            <a:off x="0" y="99227"/>
            <a:ext cx="5908391" cy="675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alpha, beta,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depth, player):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(alpha, beta,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(alpha, 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beta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&lt;=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alpha:  </a:t>
            </a:r>
            <a:r>
              <a:rPr lang="en-US" altLang="ko-KR" sz="1400" i="1" kern="0" dirty="0">
                <a:solidFill>
                  <a:srgbClr val="40808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# Beta Cut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break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 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ko-KR" altLang="en-US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이 후 코드 생략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FEA6-21F8-4FD8-B879-167B1F6CFD14}"/>
              </a:ext>
            </a:extLst>
          </p:cNvPr>
          <p:cNvSpPr txBox="1"/>
          <p:nvPr/>
        </p:nvSpPr>
        <p:spPr>
          <a:xfrm>
            <a:off x="4211960" y="764704"/>
            <a:ext cx="4665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</a:t>
            </a:r>
            <a:r>
              <a:rPr lang="ko-KR" altLang="en-US" dirty="0"/>
              <a:t>값과 </a:t>
            </a:r>
            <a:r>
              <a:rPr lang="en-US" altLang="ko-KR" dirty="0"/>
              <a:t>Beta </a:t>
            </a:r>
            <a:r>
              <a:rPr lang="ko-KR" altLang="en-US" dirty="0"/>
              <a:t>값을 매개 변수로 받아서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AI</a:t>
            </a:r>
            <a:r>
              <a:rPr lang="ko-KR" altLang="en-US" dirty="0"/>
              <a:t>이기 때문에 </a:t>
            </a:r>
            <a:r>
              <a:rPr lang="en-US" altLang="ko-KR" dirty="0"/>
              <a:t>max </a:t>
            </a:r>
            <a:r>
              <a:rPr lang="ko-KR" altLang="en-US" dirty="0"/>
              <a:t>값을 계산해야 하고</a:t>
            </a:r>
            <a:r>
              <a:rPr lang="en-US" altLang="ko-KR" dirty="0"/>
              <a:t>, </a:t>
            </a:r>
            <a:r>
              <a:rPr lang="ko-KR" altLang="en-US" dirty="0"/>
              <a:t>자식 노드들에 대해서 재귀호출을 진행하여 </a:t>
            </a:r>
            <a:r>
              <a:rPr lang="en-US" altLang="ko-KR" dirty="0"/>
              <a:t>alpha </a:t>
            </a:r>
            <a:r>
              <a:rPr lang="ko-KR" altLang="en-US" dirty="0"/>
              <a:t>값을 갱신한다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beta</a:t>
            </a:r>
            <a:r>
              <a:rPr lang="ko-KR" altLang="en-US" dirty="0"/>
              <a:t>에는 </a:t>
            </a:r>
            <a:r>
              <a:rPr lang="en-US" altLang="ko-KR" dirty="0"/>
              <a:t>min</a:t>
            </a:r>
            <a:r>
              <a:rPr lang="ko-KR" altLang="en-US" dirty="0"/>
              <a:t>을 계산하는 이전 호출 </a:t>
            </a:r>
            <a:r>
              <a:rPr lang="ko-KR" altLang="en-US" dirty="0" err="1"/>
              <a:t>스탭에서의</a:t>
            </a:r>
            <a:r>
              <a:rPr lang="ko-KR" altLang="en-US" dirty="0"/>
              <a:t> 값이기 때문에 현재 </a:t>
            </a:r>
            <a:r>
              <a:rPr lang="en-US" altLang="ko-KR" dirty="0"/>
              <a:t>alpha</a:t>
            </a:r>
            <a:r>
              <a:rPr lang="ko-KR" altLang="en-US" dirty="0"/>
              <a:t>가 </a:t>
            </a:r>
            <a:r>
              <a:rPr lang="en-US" altLang="ko-KR" dirty="0"/>
              <a:t>beta</a:t>
            </a:r>
            <a:r>
              <a:rPr lang="ko-KR" altLang="en-US" dirty="0"/>
              <a:t>보다 더 크다면 </a:t>
            </a:r>
            <a:r>
              <a:rPr lang="en-US" altLang="ko-KR" dirty="0"/>
              <a:t>beta cut</a:t>
            </a:r>
            <a:r>
              <a:rPr lang="ko-KR" altLang="en-US" dirty="0"/>
              <a:t>을 진행하여</a:t>
            </a:r>
            <a:r>
              <a:rPr lang="en-US" altLang="ko-KR" dirty="0"/>
              <a:t>, </a:t>
            </a:r>
            <a:r>
              <a:rPr lang="ko-KR" altLang="en-US" dirty="0"/>
              <a:t>자식 노드에 대해서 더 이상 재귀 호출을 진행하지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98510FA-22F5-4EE1-AFCE-F0B9E96358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20042" y="648850"/>
            <a:ext cx="879782" cy="504054"/>
          </a:xfrm>
          <a:prstGeom prst="bentConnector3">
            <a:avLst>
              <a:gd name="adj1" fmla="val -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215D446-DC38-4FAD-8C2F-C6C4C84D3119}"/>
              </a:ext>
            </a:extLst>
          </p:cNvPr>
          <p:cNvCxnSpPr/>
          <p:nvPr/>
        </p:nvCxnSpPr>
        <p:spPr>
          <a:xfrm rot="10800000" flipV="1">
            <a:off x="3131840" y="4221088"/>
            <a:ext cx="1080120" cy="216024"/>
          </a:xfrm>
          <a:prstGeom prst="bentConnector3">
            <a:avLst>
              <a:gd name="adj1" fmla="val 100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6E3A4A-849D-41D0-B5E1-9541FD85C2C1}"/>
              </a:ext>
            </a:extLst>
          </p:cNvPr>
          <p:cNvCxnSpPr/>
          <p:nvPr/>
        </p:nvCxnSpPr>
        <p:spPr>
          <a:xfrm flipH="1">
            <a:off x="2915816" y="5517232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평가 함수와 탐색 공간 개선과정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3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F11205-1893-48E2-A628-A38C2188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6" y="1340768"/>
            <a:ext cx="4464496" cy="4771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6CAAD-8896-4EEE-8AE7-89C790E1655C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오목판 상태에 대한 평가치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5814A-48CE-40FD-A3A8-F2931E46C238}"/>
              </a:ext>
            </a:extLst>
          </p:cNvPr>
          <p:cNvSpPr txBox="1"/>
          <p:nvPr/>
        </p:nvSpPr>
        <p:spPr>
          <a:xfrm>
            <a:off x="5076056" y="1340768"/>
            <a:ext cx="381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오목판 상태에서 평가치를 계산할 패턴은 실습 시간에 보여 주셨던  패턴을 그대로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평가치에는 변화를 주었다</a:t>
            </a:r>
            <a:r>
              <a:rPr lang="en-US" altLang="ko-KR" dirty="0"/>
              <a:t>. </a:t>
            </a:r>
            <a:r>
              <a:rPr lang="ko-KR" altLang="en-US" dirty="0"/>
              <a:t>보여 주신</a:t>
            </a:r>
            <a:r>
              <a:rPr lang="en-US" altLang="ko-KR" dirty="0"/>
              <a:t> </a:t>
            </a:r>
            <a:r>
              <a:rPr lang="ko-KR" altLang="en-US" dirty="0"/>
              <a:t>평가치는 간격이 너무 좁다고  생각되었다</a:t>
            </a:r>
            <a:r>
              <a:rPr lang="en-US" altLang="ko-KR" dirty="0"/>
              <a:t>. </a:t>
            </a:r>
            <a:r>
              <a:rPr lang="ko-KR" altLang="en-US" dirty="0"/>
              <a:t>예를 들어 사목 </a:t>
            </a:r>
            <a:r>
              <a:rPr lang="en-US" altLang="ko-KR" dirty="0"/>
              <a:t>2</a:t>
            </a:r>
            <a:r>
              <a:rPr lang="ko-KR" altLang="en-US" dirty="0"/>
              <a:t>개면 오목 </a:t>
            </a:r>
            <a:r>
              <a:rPr lang="en-US" altLang="ko-KR" dirty="0"/>
              <a:t>1</a:t>
            </a:r>
            <a:r>
              <a:rPr lang="ko-KR" altLang="en-US" dirty="0"/>
              <a:t>개의 평가치를 넘어가게    되는데</a:t>
            </a:r>
            <a:r>
              <a:rPr lang="en-US" altLang="ko-KR" dirty="0"/>
              <a:t>, </a:t>
            </a:r>
            <a:r>
              <a:rPr lang="ko-KR" altLang="en-US" dirty="0"/>
              <a:t>오목을 만들 수 있는 상황이 오면 오목을 반드시 만드는 것이 더 좋기 때문에 오목의 점수는     아무리 많은 사목이 모여도 넘을 수 없는 점수여야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평가치는 다음 슬라이드와 같이 개선하였다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C7F641-8498-41C4-91B8-DBBC39C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04031"/>
            <a:ext cx="5099271" cy="54499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EC1CC9-E7CA-4300-9E7F-A3461DA52C02}"/>
              </a:ext>
            </a:extLst>
          </p:cNvPr>
          <p:cNvSpPr/>
          <p:nvPr/>
        </p:nvSpPr>
        <p:spPr>
          <a:xfrm>
            <a:off x="4572000" y="96746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1E8CE-625E-4E14-8FC9-228825AD8CA0}"/>
              </a:ext>
            </a:extLst>
          </p:cNvPr>
          <p:cNvSpPr/>
          <p:nvPr/>
        </p:nvSpPr>
        <p:spPr>
          <a:xfrm>
            <a:off x="4572000" y="1399516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4B6405-060C-4052-80AC-CF05136CC8DE}"/>
              </a:ext>
            </a:extLst>
          </p:cNvPr>
          <p:cNvSpPr/>
          <p:nvPr/>
        </p:nvSpPr>
        <p:spPr>
          <a:xfrm>
            <a:off x="4572000" y="183156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D8F63-8380-41A2-A501-40B2B79E4EAB}"/>
              </a:ext>
            </a:extLst>
          </p:cNvPr>
          <p:cNvSpPr/>
          <p:nvPr/>
        </p:nvSpPr>
        <p:spPr>
          <a:xfrm>
            <a:off x="4572000" y="2250353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82EDF7-7EE0-4EEC-940C-2772A403E213}"/>
              </a:ext>
            </a:extLst>
          </p:cNvPr>
          <p:cNvSpPr/>
          <p:nvPr/>
        </p:nvSpPr>
        <p:spPr>
          <a:xfrm>
            <a:off x="4581189" y="266914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6EAB9E-B626-4D6E-96F5-67D054D9B066}"/>
              </a:ext>
            </a:extLst>
          </p:cNvPr>
          <p:cNvSpPr/>
          <p:nvPr/>
        </p:nvSpPr>
        <p:spPr>
          <a:xfrm>
            <a:off x="4581189" y="3087931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6616C-FF3C-49EB-A5D1-2EDC4D70C7D8}"/>
              </a:ext>
            </a:extLst>
          </p:cNvPr>
          <p:cNvSpPr/>
          <p:nvPr/>
        </p:nvSpPr>
        <p:spPr>
          <a:xfrm>
            <a:off x="4581189" y="353323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45CCA-B3ED-4B42-84AA-EB44275E9BA9}"/>
              </a:ext>
            </a:extLst>
          </p:cNvPr>
          <p:cNvSpPr/>
          <p:nvPr/>
        </p:nvSpPr>
        <p:spPr>
          <a:xfrm>
            <a:off x="4581189" y="3967210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44C270-0260-401B-BE33-B140CADD86E5}"/>
              </a:ext>
            </a:extLst>
          </p:cNvPr>
          <p:cNvSpPr/>
          <p:nvPr/>
        </p:nvSpPr>
        <p:spPr>
          <a:xfrm>
            <a:off x="4561975" y="433918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D936D-E9D6-40B6-9D2B-9F0602820E7A}"/>
              </a:ext>
            </a:extLst>
          </p:cNvPr>
          <p:cNvSpPr/>
          <p:nvPr/>
        </p:nvSpPr>
        <p:spPr>
          <a:xfrm>
            <a:off x="4561975" y="480617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494D0-9640-4C8D-A906-362D9F7E6A15}"/>
              </a:ext>
            </a:extLst>
          </p:cNvPr>
          <p:cNvSpPr txBox="1"/>
          <p:nvPr/>
        </p:nvSpPr>
        <p:spPr>
          <a:xfrm>
            <a:off x="5858119" y="704031"/>
            <a:ext cx="3089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점수의 패턴이 많이  모여도 넘을 수 없는 벽이 있었으면 좋겠다고 생각하여</a:t>
            </a:r>
            <a:r>
              <a:rPr lang="en-US" altLang="ko-KR" dirty="0"/>
              <a:t>, </a:t>
            </a:r>
            <a:r>
              <a:rPr lang="ko-KR" altLang="en-US" dirty="0"/>
              <a:t>패턴들에 등급을 매기고   낮은 등급의 패턴이 많이   모여도 높은 등급의 패턴  하나의 평가치를 넘지 못하도록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그룹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그룹 </a:t>
            </a:r>
            <a:r>
              <a:rPr lang="en-US" altLang="ko-KR" dirty="0"/>
              <a:t>: 2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그룹 </a:t>
            </a:r>
            <a:r>
              <a:rPr lang="en-US" altLang="ko-KR" dirty="0"/>
              <a:t>: 3, 4, 6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그룹 </a:t>
            </a:r>
            <a:r>
              <a:rPr lang="en-US" altLang="ko-KR" dirty="0"/>
              <a:t>: 5, 7,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/>
              <a:t>그룹 </a:t>
            </a:r>
            <a:r>
              <a:rPr lang="en-US" altLang="ko-KR" dirty="0"/>
              <a:t>: 9, 10, 11, 12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18365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628969" y="1376770"/>
            <a:ext cx="4104456" cy="410445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시도 </a:t>
            </a:r>
            <a:r>
              <a:rPr lang="en-US" altLang="ko-KR" dirty="0"/>
              <a:t>: </a:t>
            </a:r>
            <a:r>
              <a:rPr lang="ko-KR" altLang="en-US" dirty="0"/>
              <a:t>바둑판 전체를 순회하면서 평가함수를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평가함수를 실행하는 시간이 매우 많이 걸림</a:t>
            </a:r>
            <a:r>
              <a:rPr lang="en-US" altLang="ko-KR" dirty="0"/>
              <a:t>. </a:t>
            </a:r>
            <a:r>
              <a:rPr lang="ko-KR" altLang="en-US" dirty="0"/>
              <a:t>비효율적</a:t>
            </a:r>
          </a:p>
        </p:txBody>
      </p:sp>
      <p:pic>
        <p:nvPicPr>
          <p:cNvPr id="15" name="그림 1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7968FF0B-90AE-4E1C-86AF-6A4CF0B68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93953" y="3292868"/>
            <a:ext cx="272261" cy="272261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2292467" y="2860770"/>
            <a:ext cx="706142" cy="67687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시도</a:t>
            </a:r>
            <a:r>
              <a:rPr lang="en-US" altLang="ko-KR" dirty="0"/>
              <a:t>(minmax.py, alpha_beta.py)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착수가 된   지점에서 사방으로 </a:t>
            </a:r>
            <a:r>
              <a:rPr lang="en-US" altLang="ko-KR" dirty="0"/>
              <a:t>1</a:t>
            </a:r>
            <a:r>
              <a:rPr lang="ko-KR" altLang="en-US" dirty="0"/>
              <a:t>칸 정도 떨어진 지점을 평가 함수가  적용되는 공간으로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이전보다 공간이 줄어들고</a:t>
            </a:r>
            <a:r>
              <a:rPr lang="en-US" altLang="ko-KR" dirty="0"/>
              <a:t>,   </a:t>
            </a:r>
            <a:r>
              <a:rPr lang="ko-KR" altLang="en-US" dirty="0"/>
              <a:t>평가함수를 실행하는 시간도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착수가 많아지면 다시 평가할 공간도 늘어나 실행시간이 늘어나는 문제가 발생하였다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2E630-CE6A-404A-B6E9-4A104F2335AC}"/>
              </a:ext>
            </a:extLst>
          </p:cNvPr>
          <p:cNvSpPr/>
          <p:nvPr/>
        </p:nvSpPr>
        <p:spPr>
          <a:xfrm>
            <a:off x="2103733" y="3104007"/>
            <a:ext cx="706143" cy="6768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7968FF0B-90AE-4E1C-86AF-6A4CF0B68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93953" y="3292868"/>
            <a:ext cx="272261" cy="272261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643062" y="2174195"/>
            <a:ext cx="666586" cy="69238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세번째 시도</a:t>
            </a:r>
            <a:r>
              <a:rPr lang="en-US" altLang="ko-KR" dirty="0"/>
              <a:t>(alpha_beta3.py)</a:t>
            </a:r>
            <a:r>
              <a:rPr lang="ko-KR" altLang="en-US" dirty="0"/>
              <a:t> </a:t>
            </a:r>
            <a:r>
              <a:rPr lang="en-US" altLang="ko-KR" dirty="0"/>
              <a:t>:   </a:t>
            </a:r>
            <a:r>
              <a:rPr lang="ko-KR" altLang="en-US" dirty="0"/>
              <a:t>평가함수가 패턴을 검사할 때는 →↓↘↙ 방향으로  검사를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사진에서 별표로 표시한 좌표는 평가함수가 패턴을 검사하는 방향으로 아무것도 존재하지 않기    때문에 평가함수가 적용되는 공간에서 제외해주었다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모든 패턴에서 처음과  두번째 칸이 동일한 패턴은  오목을  제외하고 존재하지 않기 때문에 아래쪽에 별표로 표시한 좌표도 평가함수가  적용되는 공간에서 제외해주었다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59393" y="2393551"/>
            <a:ext cx="264683" cy="264683"/>
          </a:xfrm>
          <a:prstGeom prst="rect">
            <a:avLst/>
          </a:prstGeom>
        </p:spPr>
      </p:pic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A8A18FB5-E332-4999-932E-9EC6A11BB1EC}"/>
              </a:ext>
            </a:extLst>
          </p:cNvPr>
          <p:cNvSpPr/>
          <p:nvPr/>
        </p:nvSpPr>
        <p:spPr>
          <a:xfrm>
            <a:off x="1651704" y="2596030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19EB455D-0AB5-4C03-9638-1F4A61DC051E}"/>
              </a:ext>
            </a:extLst>
          </p:cNvPr>
          <p:cNvSpPr/>
          <p:nvPr/>
        </p:nvSpPr>
        <p:spPr>
          <a:xfrm>
            <a:off x="1887890" y="2609575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01880C3-D377-4808-9CE9-A35871FD204C}"/>
              </a:ext>
            </a:extLst>
          </p:cNvPr>
          <p:cNvSpPr/>
          <p:nvPr/>
        </p:nvSpPr>
        <p:spPr>
          <a:xfrm>
            <a:off x="2116159" y="2596030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7F48B9F7-9FB0-4961-976A-FD80C2D29988}"/>
              </a:ext>
            </a:extLst>
          </p:cNvPr>
          <p:cNvSpPr/>
          <p:nvPr/>
        </p:nvSpPr>
        <p:spPr>
          <a:xfrm>
            <a:off x="2112862" y="2401614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83C39-DA6B-4284-AC89-9B48CD5A654B}"/>
              </a:ext>
            </a:extLst>
          </p:cNvPr>
          <p:cNvSpPr/>
          <p:nvPr/>
        </p:nvSpPr>
        <p:spPr>
          <a:xfrm>
            <a:off x="2337504" y="3723653"/>
            <a:ext cx="715182" cy="77358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A05F05A3-27C8-4D76-ADDE-7B5717676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29428" y="3978104"/>
            <a:ext cx="264683" cy="264683"/>
          </a:xfrm>
          <a:prstGeom prst="rect">
            <a:avLst/>
          </a:prstGeom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3EE821B2-CFF2-4F50-88A6-CEDAFEA791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89714" y="3978103"/>
            <a:ext cx="264683" cy="264683"/>
          </a:xfrm>
          <a:prstGeom prst="rect">
            <a:avLst/>
          </a:prstGeom>
        </p:spPr>
      </p:pic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1C2890A7-FCAD-44F9-8CA5-543D81221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684" y="4246118"/>
            <a:ext cx="264683" cy="264683"/>
          </a:xfrm>
          <a:prstGeom prst="rect">
            <a:avLst/>
          </a:prstGeom>
        </p:spPr>
      </p:pic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A4EB78C9-8ADA-4671-82DD-758F4A669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97441" y="4246117"/>
            <a:ext cx="264683" cy="264683"/>
          </a:xfrm>
          <a:prstGeom prst="rect">
            <a:avLst/>
          </a:prstGeom>
        </p:spPr>
      </p:pic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46EF246-40DE-4A44-B680-5319E562CC12}"/>
              </a:ext>
            </a:extLst>
          </p:cNvPr>
          <p:cNvSpPr/>
          <p:nvPr/>
        </p:nvSpPr>
        <p:spPr>
          <a:xfrm>
            <a:off x="2545193" y="398178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9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42AB4C-63FF-4784-B2A2-BDD3C4EC2879}"/>
              </a:ext>
            </a:extLst>
          </p:cNvPr>
          <p:cNvSpPr/>
          <p:nvPr/>
        </p:nvSpPr>
        <p:spPr>
          <a:xfrm>
            <a:off x="251520" y="2400300"/>
            <a:ext cx="7056784" cy="3765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5F298-3777-4528-8240-99B8B411A0E1}"/>
              </a:ext>
            </a:extLst>
          </p:cNvPr>
          <p:cNvSpPr txBox="1"/>
          <p:nvPr/>
        </p:nvSpPr>
        <p:spPr>
          <a:xfrm>
            <a:off x="27337" y="213696"/>
            <a:ext cx="8496944" cy="643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resetEvaluationSpace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left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right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top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bottom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range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(left, right):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range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(top, bottom):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evaluationSpaceState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continue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evaluationSpaceState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True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append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j))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length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len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k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while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length: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x,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[k]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check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True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range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dx[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dy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and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and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&gt;=0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and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[x][y]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!=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check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False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break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check: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print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BA2121"/>
                </a:solidFill>
                <a:latin typeface="+mn-ea"/>
                <a:cs typeface="Times New Roman" panose="02020603050405020304" pitchFamily="18" charset="0"/>
              </a:rPr>
              <a:t>"deleted from eval space : "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del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[k]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evaluationSpaceState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[x][y]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False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length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k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en-US" sz="1200" dirty="0"/>
          </a:p>
          <a:p>
            <a:pPr latinLnBrk="0">
              <a:lnSpc>
                <a:spcPct val="107000"/>
              </a:lnSpc>
            </a:pPr>
            <a:endParaRPr lang="en-US" altLang="ko-KR" sz="1400" kern="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FFB3E-0C56-4B85-8FED-BD979102F6D9}"/>
              </a:ext>
            </a:extLst>
          </p:cNvPr>
          <p:cNvSpPr/>
          <p:nvPr/>
        </p:nvSpPr>
        <p:spPr>
          <a:xfrm>
            <a:off x="251520" y="476672"/>
            <a:ext cx="5847944" cy="1923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978E5-C6B3-4B7C-8634-442F35C08D99}"/>
              </a:ext>
            </a:extLst>
          </p:cNvPr>
          <p:cNvSpPr txBox="1"/>
          <p:nvPr/>
        </p:nvSpPr>
        <p:spPr>
          <a:xfrm>
            <a:off x="6228184" y="47667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착수가 된 지점에서 사방으로 </a:t>
            </a:r>
            <a:r>
              <a:rPr lang="en-US" altLang="ko-KR" dirty="0"/>
              <a:t>1</a:t>
            </a:r>
            <a:r>
              <a:rPr lang="ko-KR" altLang="en-US" dirty="0"/>
              <a:t>칸 정도 떨어진 지점을 평가 함수가 적용되는 공간으로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F4084-4EBD-48A0-910C-2BECEB5371DD}"/>
              </a:ext>
            </a:extLst>
          </p:cNvPr>
          <p:cNvSpPr txBox="1"/>
          <p:nvPr/>
        </p:nvSpPr>
        <p:spPr>
          <a:xfrm>
            <a:off x="2971459" y="270667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처음과  두번째 칸이 동일한 패턴은    오목을  제외하고 존재하지 않기 때문에 평가함수가  적용되는 공간에서 제외</a:t>
            </a:r>
          </a:p>
        </p:txBody>
      </p:sp>
    </p:spTree>
    <p:extLst>
      <p:ext uri="{BB962C8B-B14F-4D97-AF65-F5344CB8AC3E}">
        <p14:creationId xmlns:p14="http://schemas.microsoft.com/office/powerpoint/2010/main" val="288038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611560" y="1372151"/>
            <a:ext cx="4104456" cy="411369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시도 </a:t>
            </a:r>
            <a:r>
              <a:rPr lang="en-US" altLang="ko-KR" dirty="0"/>
              <a:t>: </a:t>
            </a:r>
            <a:r>
              <a:rPr lang="ko-KR" altLang="en-US" dirty="0"/>
              <a:t>바둑판 전체에 대해서 탐색을 시도했다</a:t>
            </a:r>
            <a:r>
              <a:rPr lang="en-US" altLang="ko-KR" dirty="0"/>
              <a:t>. </a:t>
            </a:r>
            <a:r>
              <a:rPr lang="ko-KR" altLang="en-US" dirty="0"/>
              <a:t>탐색해야 할 공간이 </a:t>
            </a:r>
            <a:r>
              <a:rPr lang="en-US" altLang="ko-KR" dirty="0"/>
              <a:t>19 * 19 </a:t>
            </a:r>
            <a:r>
              <a:rPr lang="ko-KR" altLang="en-US" dirty="0"/>
              <a:t>만큼 크기 때문에 프로그램이 전혀 돌아가지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134A2-9BCE-475F-AAFA-3CB5AD1224E8}"/>
              </a:ext>
            </a:extLst>
          </p:cNvPr>
          <p:cNvSpPr txBox="1"/>
          <p:nvPr/>
        </p:nvSpPr>
        <p:spPr>
          <a:xfrm>
            <a:off x="1259632" y="1443841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Windows</a:t>
            </a:r>
            <a:r>
              <a:rPr lang="ko-KR" altLang="en-US" sz="2800" dirty="0"/>
              <a:t> </a:t>
            </a:r>
            <a:r>
              <a:rPr lang="en-US" altLang="ko-KR" sz="2800" dirty="0"/>
              <a:t>10</a:t>
            </a:r>
            <a:r>
              <a:rPr lang="ko-KR" altLang="en-US" sz="2800" dirty="0"/>
              <a:t> </a:t>
            </a:r>
            <a:r>
              <a:rPr lang="en-US" altLang="ko-KR" sz="2800" dirty="0"/>
              <a:t>Education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언어</a:t>
            </a:r>
            <a:r>
              <a:rPr lang="en-US" altLang="ko-KR" sz="2800" dirty="0"/>
              <a:t> : Python 3.6.4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IDE : PyCharm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버전 관리 </a:t>
            </a:r>
            <a:r>
              <a:rPr lang="en-US" altLang="ko-KR" sz="2800" dirty="0"/>
              <a:t>: Git, GitHub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사용한 외부 라이브러리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pygame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039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87624" y="1700808"/>
            <a:ext cx="2512017" cy="29552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시도 </a:t>
            </a:r>
            <a:r>
              <a:rPr lang="en-US" altLang="ko-KR" dirty="0"/>
              <a:t>: </a:t>
            </a:r>
            <a:r>
              <a:rPr lang="ko-KR" altLang="en-US" dirty="0"/>
              <a:t>착수가 된 바둑돌 들에서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북으로 제일 멀리 떨어진 돌을 기준으로 </a:t>
            </a:r>
            <a:r>
              <a:rPr lang="en-US" altLang="ko-KR" dirty="0"/>
              <a:t>2</a:t>
            </a:r>
            <a:r>
              <a:rPr lang="ko-KR" altLang="en-US" dirty="0"/>
              <a:t>칸 씩 여유를 두고 탐색 공간을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이전보다 탐색 공간이 줄어들었지만</a:t>
            </a:r>
            <a:r>
              <a:rPr lang="en-US" altLang="ko-KR" dirty="0"/>
              <a:t>, </a:t>
            </a:r>
            <a:r>
              <a:rPr lang="ko-KR" altLang="en-US" dirty="0"/>
              <a:t>조금만 게임이 진행되어도 탐색공간이 크게 늘어나 프로그램 동작속도가 상당히 느려 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B90FE4-374D-4124-ABF9-009ACC70C004}"/>
              </a:ext>
            </a:extLst>
          </p:cNvPr>
          <p:cNvCxnSpPr/>
          <p:nvPr/>
        </p:nvCxnSpPr>
        <p:spPr>
          <a:xfrm flipH="1">
            <a:off x="1187624" y="2743200"/>
            <a:ext cx="409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C6A2D0-35D8-4FF2-B50A-B03C0B4C97C8}"/>
              </a:ext>
            </a:extLst>
          </p:cNvPr>
          <p:cNvCxnSpPr/>
          <p:nvPr/>
        </p:nvCxnSpPr>
        <p:spPr>
          <a:xfrm>
            <a:off x="2483768" y="4268629"/>
            <a:ext cx="0" cy="387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CE49BA-1FF1-455C-9331-F60B0543536C}"/>
              </a:ext>
            </a:extLst>
          </p:cNvPr>
          <p:cNvCxnSpPr/>
          <p:nvPr/>
        </p:nvCxnSpPr>
        <p:spPr>
          <a:xfrm>
            <a:off x="3260085" y="3212976"/>
            <a:ext cx="439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D953E5-5860-428F-882F-487B0FBADC55}"/>
              </a:ext>
            </a:extLst>
          </p:cNvPr>
          <p:cNvCxnSpPr/>
          <p:nvPr/>
        </p:nvCxnSpPr>
        <p:spPr>
          <a:xfrm flipV="1">
            <a:off x="2483768" y="1671145"/>
            <a:ext cx="7184" cy="471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2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51620" y="2168860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세번째 시도 </a:t>
            </a:r>
            <a:r>
              <a:rPr lang="en-US" altLang="ko-KR" dirty="0"/>
              <a:t>: </a:t>
            </a:r>
            <a:r>
              <a:rPr lang="ko-KR" altLang="en-US" dirty="0"/>
              <a:t>착수가 된 지점에서 사방으로 </a:t>
            </a:r>
            <a:r>
              <a:rPr lang="en-US" altLang="ko-KR" dirty="0"/>
              <a:t>2</a:t>
            </a:r>
            <a:r>
              <a:rPr lang="ko-KR" altLang="en-US" dirty="0"/>
              <a:t>칸 씩 떨어진 영역을 탐색 공간에 포함시켰다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속도가 조금 더 개선 되었지만</a:t>
            </a:r>
            <a:r>
              <a:rPr lang="en-US" altLang="ko-KR" dirty="0"/>
              <a:t>, </a:t>
            </a:r>
            <a:r>
              <a:rPr lang="ko-KR" altLang="en-US" dirty="0"/>
              <a:t>여전히 게임이 많이 진행되면</a:t>
            </a:r>
            <a:r>
              <a:rPr lang="en-US" altLang="ko-KR" dirty="0"/>
              <a:t>, </a:t>
            </a:r>
            <a:r>
              <a:rPr lang="ko-KR" altLang="en-US" dirty="0"/>
              <a:t>프로그램 속도가 현저히 느려 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F5060F-71CA-40CD-AE13-11F4A38DD899}"/>
              </a:ext>
            </a:extLst>
          </p:cNvPr>
          <p:cNvSpPr/>
          <p:nvPr/>
        </p:nvSpPr>
        <p:spPr>
          <a:xfrm>
            <a:off x="1848084" y="1701644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69BAA-C360-4AB0-A7BC-7B38E64ADF9A}"/>
              </a:ext>
            </a:extLst>
          </p:cNvPr>
          <p:cNvSpPr/>
          <p:nvPr/>
        </p:nvSpPr>
        <p:spPr>
          <a:xfrm>
            <a:off x="2544548" y="2604626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149B7-AE8A-4A3F-93A8-2744B2001480}"/>
              </a:ext>
            </a:extLst>
          </p:cNvPr>
          <p:cNvSpPr/>
          <p:nvPr/>
        </p:nvSpPr>
        <p:spPr>
          <a:xfrm>
            <a:off x="1862517" y="3507608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51620" y="2168860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네번째 시도</a:t>
            </a:r>
            <a:r>
              <a:rPr lang="en-US" altLang="ko-KR" dirty="0"/>
              <a:t>(minmax.py, alpha_beta.py)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세번째 시도에서 설정한 공간을 탐색공간이 될 수 있는 후보</a:t>
            </a:r>
            <a:r>
              <a:rPr lang="en-US" altLang="ko-KR" dirty="0"/>
              <a:t>(Candidate)</a:t>
            </a:r>
            <a:r>
              <a:rPr lang="ko-KR" altLang="en-US" dirty="0"/>
              <a:t>로 두고</a:t>
            </a:r>
            <a:r>
              <a:rPr lang="en-US" altLang="ko-KR" dirty="0"/>
              <a:t>, </a:t>
            </a:r>
            <a:r>
              <a:rPr lang="ko-KR" altLang="en-US" dirty="0"/>
              <a:t>이 중에서 일정한 수의 좌표를 랜덤 추출하여 탐색 공간으로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속도 측면에서 이전보다 훨씬    개선되었지만</a:t>
            </a:r>
            <a:r>
              <a:rPr lang="en-US" altLang="ko-KR" dirty="0"/>
              <a:t>, </a:t>
            </a:r>
            <a:r>
              <a:rPr lang="ko-KR" altLang="en-US" dirty="0"/>
              <a:t>랜덤 추출에 영향으로 지능적인 탐색을 함에 있어서 성능이 이전보다 떨어졌다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F5060F-71CA-40CD-AE13-11F4A38DD899}"/>
              </a:ext>
            </a:extLst>
          </p:cNvPr>
          <p:cNvSpPr/>
          <p:nvPr/>
        </p:nvSpPr>
        <p:spPr>
          <a:xfrm>
            <a:off x="1848084" y="1701644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69BAA-C360-4AB0-A7BC-7B38E64ADF9A}"/>
              </a:ext>
            </a:extLst>
          </p:cNvPr>
          <p:cNvSpPr/>
          <p:nvPr/>
        </p:nvSpPr>
        <p:spPr>
          <a:xfrm>
            <a:off x="2544548" y="2604626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149B7-AE8A-4A3F-93A8-2744B2001480}"/>
              </a:ext>
            </a:extLst>
          </p:cNvPr>
          <p:cNvSpPr/>
          <p:nvPr/>
        </p:nvSpPr>
        <p:spPr>
          <a:xfrm>
            <a:off x="1862517" y="3507608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다섯 번째 시도</a:t>
            </a:r>
            <a:r>
              <a:rPr lang="en-US" altLang="ko-KR" dirty="0"/>
              <a:t>(alpha_beta3.py)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탐색 공간에 반드시 포함될 좌표와 그러지 않아도 되는 좌표를 고민해봤다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바둑판에서 어떤 패턴이 확인 되면</a:t>
            </a:r>
            <a:r>
              <a:rPr lang="en-US" altLang="ko-KR" dirty="0"/>
              <a:t>, </a:t>
            </a:r>
            <a:r>
              <a:rPr lang="ko-KR" altLang="en-US" dirty="0"/>
              <a:t>그 패턴 안에 있는 빈칸들은 상당히 중요한 좌표가 된다</a:t>
            </a:r>
            <a:r>
              <a:rPr lang="en-US" altLang="ko-KR" dirty="0"/>
              <a:t>. </a:t>
            </a:r>
            <a:r>
              <a:rPr lang="ko-KR" altLang="en-US" dirty="0"/>
              <a:t>해당 좌표에 착수를 하면 더 높은 점수의 패턴이 되던가</a:t>
            </a:r>
            <a:r>
              <a:rPr lang="en-US" altLang="ko-KR" dirty="0"/>
              <a:t>, </a:t>
            </a:r>
            <a:r>
              <a:rPr lang="ko-KR" altLang="en-US" dirty="0"/>
              <a:t>상대편이 더  높은 패턴을 만들지 못하도록    차단 할 수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확인된 패턴에서의 빈칸 좌표들은 반드시 탐색 공간에 포함되도록 하였다</a:t>
            </a:r>
            <a:r>
              <a:rPr lang="en-US" altLang="ko-KR" dirty="0"/>
              <a:t>. </a:t>
            </a:r>
            <a:r>
              <a:rPr lang="ko-KR" altLang="en-US" dirty="0"/>
              <a:t>지능적인 성능이 훨씬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8660" y="3303870"/>
            <a:ext cx="264683" cy="264683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9719" y="3303870"/>
            <a:ext cx="264683" cy="264683"/>
          </a:xfrm>
          <a:prstGeom prst="rect">
            <a:avLst/>
          </a:prstGeom>
        </p:spPr>
      </p:pic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3A6C5856-67C9-4D59-A339-34A1D4A5B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73546" y="3303870"/>
            <a:ext cx="264683" cy="264683"/>
          </a:xfrm>
          <a:prstGeom prst="rect">
            <a:avLst/>
          </a:prstGeom>
        </p:spPr>
      </p:pic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82419A13-57C8-4395-BA61-0545292697CD}"/>
              </a:ext>
            </a:extLst>
          </p:cNvPr>
          <p:cNvSpPr/>
          <p:nvPr/>
        </p:nvSpPr>
        <p:spPr>
          <a:xfrm>
            <a:off x="3038229" y="3303870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75FD95ED-E274-489B-AB39-23E772025509}"/>
              </a:ext>
            </a:extLst>
          </p:cNvPr>
          <p:cNvSpPr/>
          <p:nvPr/>
        </p:nvSpPr>
        <p:spPr>
          <a:xfrm>
            <a:off x="2108457" y="3320987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개체이(가) 표시된 사진&#10;&#10;자동 생성된 설명">
            <a:extLst>
              <a:ext uri="{FF2B5EF4-FFF2-40B4-BE49-F238E27FC236}">
                <a16:creationId xmlns:a16="http://schemas.microsoft.com/office/drawing/2014/main" id="{CE00D9F0-064A-491D-B605-EBF047049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3405" y="3981787"/>
            <a:ext cx="264683" cy="264683"/>
          </a:xfrm>
          <a:prstGeom prst="rect">
            <a:avLst/>
          </a:prstGeom>
        </p:spPr>
      </p:pic>
      <p:pic>
        <p:nvPicPr>
          <p:cNvPr id="23" name="그림 22" descr="개체이(가) 표시된 사진&#10;&#10;자동 생성된 설명">
            <a:extLst>
              <a:ext uri="{FF2B5EF4-FFF2-40B4-BE49-F238E27FC236}">
                <a16:creationId xmlns:a16="http://schemas.microsoft.com/office/drawing/2014/main" id="{8205E219-7BBD-453D-AE4E-790D5CE41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4464" y="3981787"/>
            <a:ext cx="264683" cy="264683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EBB926EE-1D5D-4449-837F-021012FEB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68291" y="3981787"/>
            <a:ext cx="264683" cy="264683"/>
          </a:xfrm>
          <a:prstGeom prst="rect">
            <a:avLst/>
          </a:prstGeom>
        </p:spPr>
      </p:pic>
      <p:pic>
        <p:nvPicPr>
          <p:cNvPr id="25" name="그림 2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3DB649FE-0D27-4FF9-899D-369EB717F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32974" y="3981787"/>
            <a:ext cx="272261" cy="272261"/>
          </a:xfrm>
          <a:prstGeom prst="rect">
            <a:avLst/>
          </a:prstGeom>
        </p:spPr>
      </p:pic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DAE5FE1D-F842-46A4-BFDA-A64453856654}"/>
              </a:ext>
            </a:extLst>
          </p:cNvPr>
          <p:cNvSpPr/>
          <p:nvPr/>
        </p:nvSpPr>
        <p:spPr>
          <a:xfrm>
            <a:off x="2087381" y="398710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개체이(가) 표시된 사진&#10;&#10;자동 생성된 설명">
            <a:extLst>
              <a:ext uri="{FF2B5EF4-FFF2-40B4-BE49-F238E27FC236}">
                <a16:creationId xmlns:a16="http://schemas.microsoft.com/office/drawing/2014/main" id="{D517812F-6810-4DD3-8727-6212B3C9B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97841" y="2610265"/>
            <a:ext cx="264683" cy="264683"/>
          </a:xfrm>
          <a:prstGeom prst="rect">
            <a:avLst/>
          </a:prstGeom>
        </p:spPr>
      </p:pic>
      <p:pic>
        <p:nvPicPr>
          <p:cNvPr id="28" name="그림 27" descr="개체이(가) 표시된 사진&#10;&#10;자동 생성된 설명">
            <a:extLst>
              <a:ext uri="{FF2B5EF4-FFF2-40B4-BE49-F238E27FC236}">
                <a16:creationId xmlns:a16="http://schemas.microsoft.com/office/drawing/2014/main" id="{2CEA6B3F-A2F0-45F3-B137-43A20097D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68088" y="2606209"/>
            <a:ext cx="264683" cy="264683"/>
          </a:xfrm>
          <a:prstGeom prst="rect">
            <a:avLst/>
          </a:prstGeom>
        </p:spPr>
      </p:pic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7BD35995-0763-447E-8A07-BB91A0CCA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91915" y="2606209"/>
            <a:ext cx="264683" cy="264683"/>
          </a:xfrm>
          <a:prstGeom prst="rect">
            <a:avLst/>
          </a:prstGeom>
        </p:spPr>
      </p:pic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928E14DB-695C-4691-9B19-2485E0749003}"/>
              </a:ext>
            </a:extLst>
          </p:cNvPr>
          <p:cNvSpPr/>
          <p:nvPr/>
        </p:nvSpPr>
        <p:spPr>
          <a:xfrm>
            <a:off x="1875768" y="261280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5BAF095E-F78C-4FFE-804D-141329CE80AE}"/>
              </a:ext>
            </a:extLst>
          </p:cNvPr>
          <p:cNvSpPr/>
          <p:nvPr/>
        </p:nvSpPr>
        <p:spPr>
          <a:xfrm>
            <a:off x="2361195" y="261280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3C0184DE-6166-4C38-9AD1-0C17068EA004}"/>
              </a:ext>
            </a:extLst>
          </p:cNvPr>
          <p:cNvSpPr/>
          <p:nvPr/>
        </p:nvSpPr>
        <p:spPr>
          <a:xfrm>
            <a:off x="3045135" y="262595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6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043F9-2686-4672-A495-27E67F014E2F}"/>
              </a:ext>
            </a:extLst>
          </p:cNvPr>
          <p:cNvSpPr/>
          <p:nvPr/>
        </p:nvSpPr>
        <p:spPr>
          <a:xfrm>
            <a:off x="251520" y="692696"/>
            <a:ext cx="6750496" cy="402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resetCompulsorySpace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evaluationSpace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x, y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6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AI </a:t>
            </a:r>
            <a:r>
              <a:rPr lang="ko-KR" altLang="ko-KR" sz="16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필수 탐색지역 확인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range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):  </a:t>
            </a:r>
            <a:r>
              <a:rPr lang="en-US" altLang="ko-KR" sz="16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ko-KR" altLang="ko-KR" sz="16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방향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p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AI_7PATTERNS: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EMPTY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not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p: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continue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patternCheck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(x, y, p,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j </a:t>
            </a:r>
            <a:r>
              <a:rPr lang="en-US" altLang="ko-KR" sz="16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range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len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(p)):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</a:t>
            </a:r>
            <a:r>
              <a:rPr lang="en-US" altLang="ko-KR" sz="16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6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p[j] 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6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6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x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dx[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j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y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dy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j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compulsoryState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]: </a:t>
            </a:r>
            <a:r>
              <a:rPr lang="en-US" altLang="ko-KR" sz="16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continue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compulsoryState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][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6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True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sz="16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compulsorySpace</a:t>
            </a:r>
            <a:r>
              <a:rPr lang="en-US" altLang="ko-KR" sz="16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append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((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nx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600" kern="0" dirty="0" err="1">
                <a:latin typeface="+mn-ea"/>
                <a:cs typeface="Times New Roman" panose="02020603050405020304" pitchFamily="18" charset="0"/>
              </a:rPr>
              <a:t>ny</a:t>
            </a:r>
            <a:r>
              <a:rPr lang="en-US" altLang="ko-KR" sz="1600" kern="0" dirty="0">
                <a:latin typeface="+mn-ea"/>
                <a:cs typeface="Times New Roman" panose="02020603050405020304" pitchFamily="18" charset="0"/>
              </a:rPr>
              <a:t>))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1BD4C-DBE8-47A1-8FAC-CAE1FEB347E7}"/>
              </a:ext>
            </a:extLst>
          </p:cNvPr>
          <p:cNvSpPr txBox="1"/>
          <p:nvPr/>
        </p:nvSpPr>
        <p:spPr>
          <a:xfrm>
            <a:off x="5127623" y="256490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바둑판의 어떤 </a:t>
            </a:r>
            <a:r>
              <a:rPr lang="en-US" altLang="ko-KR" dirty="0"/>
              <a:t>x, y</a:t>
            </a:r>
            <a:r>
              <a:rPr lang="ko-KR" altLang="en-US" dirty="0"/>
              <a:t>좌표에서 시작하는 패턴을 찾은 경우</a:t>
            </a:r>
            <a:r>
              <a:rPr lang="en-US" altLang="ko-KR" dirty="0"/>
              <a:t>, </a:t>
            </a:r>
            <a:r>
              <a:rPr lang="ko-KR" altLang="en-US" dirty="0"/>
              <a:t>그 패턴에서 </a:t>
            </a:r>
            <a:r>
              <a:rPr lang="ko-KR" altLang="en-US" dirty="0" err="1"/>
              <a:t>비어있는</a:t>
            </a:r>
            <a:r>
              <a:rPr lang="ko-KR" altLang="en-US" dirty="0"/>
              <a:t> 곳의 좌표를 찾아 반드시 탐색해야 하는 좌표로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9CA9B8D-E552-43AF-A5C8-D6BB7C0AD8DC}"/>
              </a:ext>
            </a:extLst>
          </p:cNvPr>
          <p:cNvCxnSpPr/>
          <p:nvPr/>
        </p:nvCxnSpPr>
        <p:spPr>
          <a:xfrm flipH="1">
            <a:off x="4427984" y="270430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8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끝내기 수와 필수 방어 패턴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평가함수를 그룹화하여 설정해주었지만 오목을 만들어 끝낼 수 있는 순간에 끝내지 않거나</a:t>
            </a:r>
            <a:r>
              <a:rPr lang="en-US" altLang="ko-KR" dirty="0"/>
              <a:t>, </a:t>
            </a:r>
            <a:r>
              <a:rPr lang="ko-KR" altLang="en-US" dirty="0"/>
              <a:t>상대방이 막힌 사목을 만들었을 때</a:t>
            </a:r>
            <a:r>
              <a:rPr lang="en-US" altLang="ko-KR" dirty="0"/>
              <a:t>, </a:t>
            </a:r>
            <a:r>
              <a:rPr lang="ko-KR" altLang="en-US" dirty="0"/>
              <a:t>방어를 하지 않는 문제점들이 있었다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따라서 </a:t>
            </a:r>
            <a:r>
              <a:rPr lang="en-US" altLang="ko-KR" dirty="0"/>
              <a:t>ai</a:t>
            </a:r>
            <a:r>
              <a:rPr lang="ko-KR" altLang="en-US" dirty="0"/>
              <a:t>턴에서 한 수로 끝낼 수 있는 패턴이 있으면 반드시 그 수를 두어서 끝내도록 하는 규칙의 함수와</a:t>
            </a:r>
            <a:r>
              <a:rPr lang="en-US" altLang="ko-KR" dirty="0"/>
              <a:t> </a:t>
            </a:r>
            <a:r>
              <a:rPr lang="ko-KR" altLang="en-US" dirty="0"/>
              <a:t>이번에 막지 않으면 상대 턴에서 오목이 완성되는 수를    반드시 막는 규칙의 함수를 따로 정의해주었다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 descr="개체이(가) 표시된 사진&#10;&#10;자동 생성된 설명">
            <a:extLst>
              <a:ext uri="{FF2B5EF4-FFF2-40B4-BE49-F238E27FC236}">
                <a16:creationId xmlns:a16="http://schemas.microsoft.com/office/drawing/2014/main" id="{D517812F-6810-4DD3-8727-6212B3C9B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7381" y="2158498"/>
            <a:ext cx="264683" cy="264683"/>
          </a:xfrm>
          <a:prstGeom prst="rect">
            <a:avLst/>
          </a:prstGeom>
        </p:spPr>
      </p:pic>
      <p:pic>
        <p:nvPicPr>
          <p:cNvPr id="28" name="그림 27" descr="개체이(가) 표시된 사진&#10;&#10;자동 생성된 설명">
            <a:extLst>
              <a:ext uri="{FF2B5EF4-FFF2-40B4-BE49-F238E27FC236}">
                <a16:creationId xmlns:a16="http://schemas.microsoft.com/office/drawing/2014/main" id="{2CEA6B3F-A2F0-45F3-B137-43A20097D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7628" y="2154442"/>
            <a:ext cx="264683" cy="264683"/>
          </a:xfrm>
          <a:prstGeom prst="rect">
            <a:avLst/>
          </a:prstGeom>
        </p:spPr>
      </p:pic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7BD35995-0763-447E-8A07-BB91A0CCA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81455" y="2154442"/>
            <a:ext cx="264683" cy="264683"/>
          </a:xfrm>
          <a:prstGeom prst="rect">
            <a:avLst/>
          </a:prstGeom>
        </p:spPr>
      </p:pic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928E14DB-695C-4691-9B19-2485E0749003}"/>
              </a:ext>
            </a:extLst>
          </p:cNvPr>
          <p:cNvSpPr/>
          <p:nvPr/>
        </p:nvSpPr>
        <p:spPr>
          <a:xfrm>
            <a:off x="1865308" y="216103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개체이(가) 표시된 사진&#10;&#10;자동 생성된 설명">
            <a:extLst>
              <a:ext uri="{FF2B5EF4-FFF2-40B4-BE49-F238E27FC236}">
                <a16:creationId xmlns:a16="http://schemas.microsoft.com/office/drawing/2014/main" id="{8ABD8C83-7023-4D63-9FB2-6D4B6949B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15625" y="2161036"/>
            <a:ext cx="264683" cy="264683"/>
          </a:xfrm>
          <a:prstGeom prst="rect">
            <a:avLst/>
          </a:prstGeom>
        </p:spPr>
      </p:pic>
      <p:pic>
        <p:nvPicPr>
          <p:cNvPr id="34" name="그림 33" descr="개체이(가) 표시된 사진&#10;&#10;자동 생성된 설명">
            <a:extLst>
              <a:ext uri="{FF2B5EF4-FFF2-40B4-BE49-F238E27FC236}">
                <a16:creationId xmlns:a16="http://schemas.microsoft.com/office/drawing/2014/main" id="{B4B75C4A-DB45-487D-BC90-7F3C50B57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83987" y="1723574"/>
            <a:ext cx="264683" cy="264683"/>
          </a:xfrm>
          <a:prstGeom prst="rect">
            <a:avLst/>
          </a:prstGeom>
        </p:spPr>
      </p:pic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F7E8D6EE-9046-4D6D-9C07-0828EB50C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4234" y="1719518"/>
            <a:ext cx="264683" cy="264683"/>
          </a:xfrm>
          <a:prstGeom prst="rect">
            <a:avLst/>
          </a:prstGeom>
        </p:spPr>
      </p:pic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9373348A-2B43-4C8B-9E69-0E2495A23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78061" y="1719518"/>
            <a:ext cx="264683" cy="264683"/>
          </a:xfrm>
          <a:prstGeom prst="rect">
            <a:avLst/>
          </a:prstGeom>
        </p:spPr>
      </p:pic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01114936-AC27-41C7-A172-C5AB8FDDB44A}"/>
              </a:ext>
            </a:extLst>
          </p:cNvPr>
          <p:cNvSpPr/>
          <p:nvPr/>
        </p:nvSpPr>
        <p:spPr>
          <a:xfrm>
            <a:off x="1861914" y="1726112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개체이(가) 표시된 사진&#10;&#10;자동 생성된 설명">
            <a:extLst>
              <a:ext uri="{FF2B5EF4-FFF2-40B4-BE49-F238E27FC236}">
                <a16:creationId xmlns:a16="http://schemas.microsoft.com/office/drawing/2014/main" id="{0678BCA3-E080-4954-8E4A-610B3A7B5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12231" y="1726112"/>
            <a:ext cx="264683" cy="264683"/>
          </a:xfrm>
          <a:prstGeom prst="rect">
            <a:avLst/>
          </a:prstGeom>
        </p:spPr>
      </p:pic>
      <p:pic>
        <p:nvPicPr>
          <p:cNvPr id="39" name="그림 38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3E89B70E-4398-4449-95E1-510C5EF08C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1608" y="1711940"/>
            <a:ext cx="272261" cy="272261"/>
          </a:xfrm>
          <a:prstGeom prst="rect">
            <a:avLst/>
          </a:prstGeom>
        </p:spPr>
      </p:pic>
      <p:pic>
        <p:nvPicPr>
          <p:cNvPr id="40" name="그림 39" descr="개체이(가) 표시된 사진&#10;&#10;자동 생성된 설명">
            <a:extLst>
              <a:ext uri="{FF2B5EF4-FFF2-40B4-BE49-F238E27FC236}">
                <a16:creationId xmlns:a16="http://schemas.microsoft.com/office/drawing/2014/main" id="{BA0AE1B4-AAAB-4A0D-BFA4-DE9C36ACE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63136" y="2622625"/>
            <a:ext cx="264683" cy="264683"/>
          </a:xfrm>
          <a:prstGeom prst="rect">
            <a:avLst/>
          </a:prstGeom>
        </p:spPr>
      </p:pic>
      <p:pic>
        <p:nvPicPr>
          <p:cNvPr id="41" name="그림 40" descr="개체이(가) 표시된 사진&#10;&#10;자동 생성된 설명">
            <a:extLst>
              <a:ext uri="{FF2B5EF4-FFF2-40B4-BE49-F238E27FC236}">
                <a16:creationId xmlns:a16="http://schemas.microsoft.com/office/drawing/2014/main" id="{E55D56DF-A904-4B49-B076-22213952C4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6063" y="2629295"/>
            <a:ext cx="264683" cy="264683"/>
          </a:xfrm>
          <a:prstGeom prst="rect">
            <a:avLst/>
          </a:prstGeom>
        </p:spPr>
      </p:pic>
      <p:pic>
        <p:nvPicPr>
          <p:cNvPr id="42" name="그림 41" descr="개체이(가) 표시된 사진&#10;&#10;자동 생성된 설명">
            <a:extLst>
              <a:ext uri="{FF2B5EF4-FFF2-40B4-BE49-F238E27FC236}">
                <a16:creationId xmlns:a16="http://schemas.microsoft.com/office/drawing/2014/main" id="{55623AF8-7C5D-437F-82AA-8B50921E7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17949" y="2625163"/>
            <a:ext cx="264683" cy="264683"/>
          </a:xfrm>
          <a:prstGeom prst="rect">
            <a:avLst/>
          </a:prstGeom>
        </p:spPr>
      </p:pic>
      <p:sp>
        <p:nvSpPr>
          <p:cNvPr id="43" name="별: 꼭짓점 5개 42">
            <a:extLst>
              <a:ext uri="{FF2B5EF4-FFF2-40B4-BE49-F238E27FC236}">
                <a16:creationId xmlns:a16="http://schemas.microsoft.com/office/drawing/2014/main" id="{326D6149-362E-4711-B534-00F50DFBC291}"/>
              </a:ext>
            </a:extLst>
          </p:cNvPr>
          <p:cNvSpPr/>
          <p:nvPr/>
        </p:nvSpPr>
        <p:spPr>
          <a:xfrm>
            <a:off x="2820447" y="2633775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개체이(가) 표시된 사진&#10;&#10;자동 생성된 설명">
            <a:extLst>
              <a:ext uri="{FF2B5EF4-FFF2-40B4-BE49-F238E27FC236}">
                <a16:creationId xmlns:a16="http://schemas.microsoft.com/office/drawing/2014/main" id="{7E38D8C0-1E7C-4BE2-9069-3F8FD1A2A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91380" y="2625163"/>
            <a:ext cx="264683" cy="264683"/>
          </a:xfrm>
          <a:prstGeom prst="rect">
            <a:avLst/>
          </a:prstGeom>
        </p:spPr>
      </p:pic>
      <p:pic>
        <p:nvPicPr>
          <p:cNvPr id="46" name="그림 45" descr="개체이(가) 표시된 사진&#10;&#10;자동 생성된 설명">
            <a:extLst>
              <a:ext uri="{FF2B5EF4-FFF2-40B4-BE49-F238E27FC236}">
                <a16:creationId xmlns:a16="http://schemas.microsoft.com/office/drawing/2014/main" id="{A9EB9FE0-624D-4AF9-A34C-BAE1ED2BD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61307" y="3048514"/>
            <a:ext cx="264683" cy="264683"/>
          </a:xfrm>
          <a:prstGeom prst="rect">
            <a:avLst/>
          </a:prstGeom>
        </p:spPr>
      </p:pic>
      <p:pic>
        <p:nvPicPr>
          <p:cNvPr id="47" name="그림 46" descr="개체이(가) 표시된 사진&#10;&#10;자동 생성된 설명">
            <a:extLst>
              <a:ext uri="{FF2B5EF4-FFF2-40B4-BE49-F238E27FC236}">
                <a16:creationId xmlns:a16="http://schemas.microsoft.com/office/drawing/2014/main" id="{675A5A8F-C5D5-4EE5-A6B9-AD924349B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4234" y="3055184"/>
            <a:ext cx="264683" cy="264683"/>
          </a:xfrm>
          <a:prstGeom prst="rect">
            <a:avLst/>
          </a:prstGeom>
        </p:spPr>
      </p:pic>
      <p:pic>
        <p:nvPicPr>
          <p:cNvPr id="48" name="그림 47" descr="개체이(가) 표시된 사진&#10;&#10;자동 생성된 설명">
            <a:extLst>
              <a:ext uri="{FF2B5EF4-FFF2-40B4-BE49-F238E27FC236}">
                <a16:creationId xmlns:a16="http://schemas.microsoft.com/office/drawing/2014/main" id="{50764643-CA33-465A-9563-8753F5ED0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16120" y="3051052"/>
            <a:ext cx="264683" cy="264683"/>
          </a:xfrm>
          <a:prstGeom prst="rect">
            <a:avLst/>
          </a:prstGeom>
        </p:spPr>
      </p:pic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1D5EB7DA-D63D-4076-8142-84FC932C7370}"/>
              </a:ext>
            </a:extLst>
          </p:cNvPr>
          <p:cNvSpPr/>
          <p:nvPr/>
        </p:nvSpPr>
        <p:spPr>
          <a:xfrm>
            <a:off x="2818618" y="3059664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개체이(가) 표시된 사진&#10;&#10;자동 생성된 설명">
            <a:extLst>
              <a:ext uri="{FF2B5EF4-FFF2-40B4-BE49-F238E27FC236}">
                <a16:creationId xmlns:a16="http://schemas.microsoft.com/office/drawing/2014/main" id="{F91060C2-7BF7-49FD-9376-78C127023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89551" y="3051052"/>
            <a:ext cx="264683" cy="264683"/>
          </a:xfrm>
          <a:prstGeom prst="rect">
            <a:avLst/>
          </a:prstGeom>
        </p:spPr>
      </p:pic>
      <p:pic>
        <p:nvPicPr>
          <p:cNvPr id="51" name="그림 50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E7105300-B74D-4608-AD41-0A2E3C61C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2884" y="2611903"/>
            <a:ext cx="272261" cy="272261"/>
          </a:xfrm>
          <a:prstGeom prst="rect">
            <a:avLst/>
          </a:prstGeom>
        </p:spPr>
      </p:pic>
      <p:pic>
        <p:nvPicPr>
          <p:cNvPr id="52" name="그림 51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57EE2C46-0435-4E55-917D-34914179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0366" y="3751439"/>
            <a:ext cx="272261" cy="272261"/>
          </a:xfrm>
          <a:prstGeom prst="rect">
            <a:avLst/>
          </a:prstGeom>
        </p:spPr>
      </p:pic>
      <p:pic>
        <p:nvPicPr>
          <p:cNvPr id="53" name="그림 52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7E5FE6D3-CEB6-4989-AD2F-A95770508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13041" y="3748901"/>
            <a:ext cx="272261" cy="272261"/>
          </a:xfrm>
          <a:prstGeom prst="rect">
            <a:avLst/>
          </a:prstGeom>
        </p:spPr>
      </p:pic>
      <p:pic>
        <p:nvPicPr>
          <p:cNvPr id="54" name="그림 53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97A33206-C473-4A84-B1C6-3BA11E47F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4234" y="3747398"/>
            <a:ext cx="272261" cy="272261"/>
          </a:xfrm>
          <a:prstGeom prst="rect">
            <a:avLst/>
          </a:prstGeom>
        </p:spPr>
      </p:pic>
      <p:pic>
        <p:nvPicPr>
          <p:cNvPr id="55" name="그림 5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22D80390-5654-45C1-B20A-806E9F8576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81716" y="3747398"/>
            <a:ext cx="272261" cy="272261"/>
          </a:xfrm>
          <a:prstGeom prst="rect">
            <a:avLst/>
          </a:prstGeom>
        </p:spPr>
      </p:pic>
      <p:pic>
        <p:nvPicPr>
          <p:cNvPr id="56" name="그림 55" descr="개체이(가) 표시된 사진&#10;&#10;자동 생성된 설명">
            <a:extLst>
              <a:ext uri="{FF2B5EF4-FFF2-40B4-BE49-F238E27FC236}">
                <a16:creationId xmlns:a16="http://schemas.microsoft.com/office/drawing/2014/main" id="{63A9A617-6F80-471A-ADAF-E6AAFBF58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25213" y="3747398"/>
            <a:ext cx="264683" cy="264683"/>
          </a:xfrm>
          <a:prstGeom prst="rect">
            <a:avLst/>
          </a:prstGeom>
        </p:spPr>
      </p:pic>
      <p:sp>
        <p:nvSpPr>
          <p:cNvPr id="57" name="별: 꼭짓점 5개 56">
            <a:extLst>
              <a:ext uri="{FF2B5EF4-FFF2-40B4-BE49-F238E27FC236}">
                <a16:creationId xmlns:a16="http://schemas.microsoft.com/office/drawing/2014/main" id="{01FEF097-7263-4A7A-AE14-9AA64FA4487C}"/>
              </a:ext>
            </a:extLst>
          </p:cNvPr>
          <p:cNvSpPr/>
          <p:nvPr/>
        </p:nvSpPr>
        <p:spPr>
          <a:xfrm>
            <a:off x="3041608" y="374313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D9BE9D09-F818-452A-8244-499929BF0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96903" y="4174003"/>
            <a:ext cx="272261" cy="272261"/>
          </a:xfrm>
          <a:prstGeom prst="rect">
            <a:avLst/>
          </a:prstGeom>
        </p:spPr>
      </p:pic>
      <p:pic>
        <p:nvPicPr>
          <p:cNvPr id="67" name="그림 6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12340594-DED4-4FF1-A7D9-EBE2C1125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9578" y="4171465"/>
            <a:ext cx="272261" cy="272261"/>
          </a:xfrm>
          <a:prstGeom prst="rect">
            <a:avLst/>
          </a:prstGeom>
        </p:spPr>
      </p:pic>
      <p:pic>
        <p:nvPicPr>
          <p:cNvPr id="68" name="그림 6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EA4A6E76-8663-47DE-B10A-93DA13D498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50771" y="4169962"/>
            <a:ext cx="272261" cy="272261"/>
          </a:xfrm>
          <a:prstGeom prst="rect">
            <a:avLst/>
          </a:prstGeom>
        </p:spPr>
      </p:pic>
      <p:pic>
        <p:nvPicPr>
          <p:cNvPr id="69" name="그림 68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0283DD5D-1386-4133-8ECD-E45B3BB919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3020" y="4169962"/>
            <a:ext cx="272261" cy="272261"/>
          </a:xfrm>
          <a:prstGeom prst="rect">
            <a:avLst/>
          </a:prstGeom>
        </p:spPr>
      </p:pic>
      <p:pic>
        <p:nvPicPr>
          <p:cNvPr id="70" name="그림 69" descr="개체이(가) 표시된 사진&#10;&#10;자동 생성된 설명">
            <a:extLst>
              <a:ext uri="{FF2B5EF4-FFF2-40B4-BE49-F238E27FC236}">
                <a16:creationId xmlns:a16="http://schemas.microsoft.com/office/drawing/2014/main" id="{72386D77-BC60-4057-8754-99EDD9152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21750" y="4169962"/>
            <a:ext cx="264683" cy="264683"/>
          </a:xfrm>
          <a:prstGeom prst="rect">
            <a:avLst/>
          </a:prstGeom>
        </p:spPr>
      </p:pic>
      <p:sp>
        <p:nvSpPr>
          <p:cNvPr id="71" name="별: 꼭짓점 5개 70">
            <a:extLst>
              <a:ext uri="{FF2B5EF4-FFF2-40B4-BE49-F238E27FC236}">
                <a16:creationId xmlns:a16="http://schemas.microsoft.com/office/drawing/2014/main" id="{71177896-9DAD-497A-8ED1-F0C9D11887E5}"/>
              </a:ext>
            </a:extLst>
          </p:cNvPr>
          <p:cNvSpPr/>
          <p:nvPr/>
        </p:nvSpPr>
        <p:spPr>
          <a:xfrm>
            <a:off x="2800096" y="4202121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98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고찰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3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54EFF-69D4-4DD6-B97D-27F46160ED44}"/>
              </a:ext>
            </a:extLst>
          </p:cNvPr>
          <p:cNvSpPr txBox="1"/>
          <p:nvPr/>
        </p:nvSpPr>
        <p:spPr>
          <a:xfrm>
            <a:off x="791580" y="1720840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평가 점수 설정에 따른 변화 </a:t>
            </a:r>
            <a:r>
              <a:rPr lang="en-US" altLang="ko-KR" dirty="0"/>
              <a:t>: </a:t>
            </a:r>
            <a:r>
              <a:rPr lang="ko-KR" altLang="en-US" dirty="0"/>
              <a:t>각 패턴에 따른 점수를 플레이어와 </a:t>
            </a:r>
            <a:r>
              <a:rPr lang="en-US" altLang="ko-KR" dirty="0"/>
              <a:t>AI </a:t>
            </a:r>
            <a:r>
              <a:rPr lang="ko-KR" altLang="en-US" dirty="0"/>
              <a:t>동일하게 주지 않고</a:t>
            </a:r>
            <a:r>
              <a:rPr lang="en-US" altLang="ko-KR" dirty="0"/>
              <a:t> </a:t>
            </a:r>
            <a:r>
              <a:rPr lang="ko-KR" altLang="en-US" dirty="0"/>
              <a:t>플레이어의 점수를 더 높게 준 경우</a:t>
            </a:r>
            <a:r>
              <a:rPr lang="en-US" altLang="ko-KR" dirty="0"/>
              <a:t> AI</a:t>
            </a:r>
            <a:r>
              <a:rPr lang="ko-KR" altLang="en-US" dirty="0"/>
              <a:t>가 방어적인 플레이를 진행했다</a:t>
            </a:r>
            <a:r>
              <a:rPr lang="en-US" altLang="ko-KR" dirty="0"/>
              <a:t>. </a:t>
            </a:r>
            <a:r>
              <a:rPr lang="ko-KR" altLang="en-US" dirty="0"/>
              <a:t>평가치를 조정함으로써 </a:t>
            </a:r>
            <a:r>
              <a:rPr lang="en-US" altLang="ko-KR" dirty="0"/>
              <a:t>agent</a:t>
            </a:r>
            <a:r>
              <a:rPr lang="ko-KR" altLang="en-US" dirty="0"/>
              <a:t>의 행동에 경향성이 생기는 것을 확인할 수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 깊이에 따른 변화 </a:t>
            </a:r>
            <a:r>
              <a:rPr lang="en-US" altLang="ko-KR" dirty="0"/>
              <a:t>: Ai1 </a:t>
            </a:r>
            <a:r>
              <a:rPr lang="ko-KR" altLang="en-US" dirty="0"/>
              <a:t>클래스의 경우 </a:t>
            </a:r>
            <a:r>
              <a:rPr lang="en-US" altLang="ko-KR" dirty="0"/>
              <a:t>minmax</a:t>
            </a:r>
            <a:r>
              <a:rPr lang="ko-KR" altLang="en-US" dirty="0"/>
              <a:t>알고리즘의 탐색 깊이를 </a:t>
            </a:r>
            <a:r>
              <a:rPr lang="en-US" altLang="ko-KR" dirty="0"/>
              <a:t>1</a:t>
            </a:r>
            <a:r>
              <a:rPr lang="ko-KR" altLang="en-US" dirty="0"/>
              <a:t>로 설정해주었다</a:t>
            </a:r>
            <a:r>
              <a:rPr lang="en-US" altLang="ko-KR" dirty="0"/>
              <a:t>. </a:t>
            </a:r>
            <a:r>
              <a:rPr lang="ko-KR" altLang="en-US" dirty="0"/>
              <a:t>그 결과 상대가 </a:t>
            </a:r>
            <a:r>
              <a:rPr lang="en-US" altLang="ko-KR" dirty="0"/>
              <a:t>3</a:t>
            </a:r>
            <a:r>
              <a:rPr lang="ko-KR" altLang="en-US" dirty="0"/>
              <a:t>목을 만들기 전에는 방어적인 착수를 전혀 하지 않았다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Ai7</a:t>
            </a:r>
            <a:r>
              <a:rPr lang="ko-KR" altLang="en-US" dirty="0"/>
              <a:t>과 </a:t>
            </a:r>
            <a:r>
              <a:rPr lang="en-US" altLang="ko-KR" dirty="0"/>
              <a:t>Ai10</a:t>
            </a:r>
            <a:r>
              <a:rPr lang="ko-KR" altLang="en-US" dirty="0"/>
              <a:t>의 경우 탐색의 깊이를 </a:t>
            </a:r>
            <a:r>
              <a:rPr lang="en-US" altLang="ko-KR" dirty="0"/>
              <a:t>2</a:t>
            </a:r>
            <a:r>
              <a:rPr lang="ko-KR" altLang="en-US" dirty="0"/>
              <a:t>로 해주었고</a:t>
            </a:r>
            <a:r>
              <a:rPr lang="en-US" altLang="ko-KR" dirty="0"/>
              <a:t> 2</a:t>
            </a:r>
            <a:r>
              <a:rPr lang="ko-KR" altLang="en-US" dirty="0"/>
              <a:t>목이나 막힌 </a:t>
            </a:r>
            <a:r>
              <a:rPr lang="en-US" altLang="ko-KR" dirty="0"/>
              <a:t>3</a:t>
            </a:r>
            <a:r>
              <a:rPr lang="ko-KR" altLang="en-US" dirty="0"/>
              <a:t>목에서도 방어를 하는 등의 행동이 나타났다</a:t>
            </a:r>
            <a:r>
              <a:rPr lang="en-US" altLang="ko-KR" dirty="0"/>
              <a:t>. </a:t>
            </a:r>
            <a:r>
              <a:rPr lang="ko-KR" altLang="en-US" dirty="0"/>
              <a:t>탐색 깊이가 </a:t>
            </a:r>
            <a:r>
              <a:rPr lang="en-US" altLang="ko-KR" dirty="0"/>
              <a:t>2 </a:t>
            </a:r>
            <a:r>
              <a:rPr lang="ko-KR" altLang="en-US" dirty="0"/>
              <a:t>이상으로 늘어나</a:t>
            </a:r>
            <a:r>
              <a:rPr lang="en-US" altLang="ko-KR" dirty="0"/>
              <a:t> </a:t>
            </a:r>
            <a:r>
              <a:rPr lang="ko-KR" altLang="en-US" dirty="0"/>
              <a:t>상대의 수까지 자신이 착수해보는 알고리즘의 결과를 확인할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000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D4045-7F58-42E7-AD27-9B5CB97615A3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+mj-ea"/>
                <a:ea typeface="+mj-ea"/>
              </a:rPr>
              <a:t>참고 자료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C5F5-DEBB-4A38-AEAB-C942908E125D}"/>
              </a:ext>
            </a:extLst>
          </p:cNvPr>
          <p:cNvSpPr txBox="1"/>
          <p:nvPr/>
        </p:nvSpPr>
        <p:spPr>
          <a:xfrm>
            <a:off x="437852" y="269033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</a:t>
            </a:r>
            <a:r>
              <a:rPr lang="en-US" altLang="ko-KR" dirty="0"/>
              <a:t>: Python</a:t>
            </a:r>
            <a:r>
              <a:rPr lang="ko-KR" altLang="en-US" dirty="0"/>
              <a:t>과 </a:t>
            </a:r>
            <a:r>
              <a:rPr lang="en-US" altLang="ko-KR" dirty="0" err="1"/>
              <a:t>pygame</a:t>
            </a:r>
            <a:r>
              <a:rPr lang="ko-KR" altLang="en-US" dirty="0"/>
              <a:t>으로 게임 만들기</a:t>
            </a:r>
            <a:r>
              <a:rPr lang="en-US" altLang="ko-KR" dirty="0"/>
              <a:t>(</a:t>
            </a:r>
            <a:r>
              <a:rPr lang="ko-KR" altLang="en-US" dirty="0"/>
              <a:t>알 </a:t>
            </a:r>
            <a:r>
              <a:rPr lang="ko-KR" altLang="en-US" dirty="0" err="1"/>
              <a:t>슈베이가르트</a:t>
            </a:r>
            <a:r>
              <a:rPr lang="en-US" altLang="ko-KR" dirty="0"/>
              <a:t>, </a:t>
            </a:r>
            <a:r>
              <a:rPr lang="ko-KR" altLang="en-US" dirty="0"/>
              <a:t>정보문화사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Rule based </a:t>
            </a:r>
            <a:r>
              <a:rPr lang="ko-KR" altLang="en-US" dirty="0"/>
              <a:t>오목 </a:t>
            </a:r>
            <a:r>
              <a:rPr lang="en-US" altLang="ko-KR" dirty="0"/>
              <a:t>AI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https://everycoding.net/tutor/38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Search </a:t>
            </a:r>
            <a:r>
              <a:rPr lang="ko-KR" altLang="en-US" dirty="0"/>
              <a:t>기반 오목 </a:t>
            </a:r>
            <a:r>
              <a:rPr lang="en-US" altLang="ko-KR" dirty="0"/>
              <a:t>AI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https://everycoding.net/tutor/39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2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오목 게임 분석</a:t>
            </a:r>
          </a:p>
        </p:txBody>
      </p:sp>
    </p:spTree>
    <p:extLst>
      <p:ext uri="{BB962C8B-B14F-4D97-AF65-F5344CB8AC3E}">
        <p14:creationId xmlns:p14="http://schemas.microsoft.com/office/powerpoint/2010/main" val="464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B421-0342-4ECA-BD15-60D7B7325516}"/>
              </a:ext>
            </a:extLst>
          </p:cNvPr>
          <p:cNvSpPr txBox="1"/>
          <p:nvPr/>
        </p:nvSpPr>
        <p:spPr>
          <a:xfrm>
            <a:off x="791580" y="153617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오목 게임은 </a:t>
            </a:r>
            <a:r>
              <a:rPr lang="en-US" altLang="ko-KR" sz="2400" dirty="0"/>
              <a:t>2</a:t>
            </a:r>
            <a:r>
              <a:rPr lang="ko-KR" altLang="en-US" sz="2400" dirty="0"/>
              <a:t>명의 플레이어가 진행하는 게임이다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2</a:t>
            </a:r>
            <a:r>
              <a:rPr lang="ko-KR" altLang="en-US" sz="2400" dirty="0"/>
              <a:t>명의 플레이어가 </a:t>
            </a:r>
            <a:r>
              <a:rPr lang="ko-KR" altLang="en-US" sz="2400" dirty="0" err="1"/>
              <a:t>번갈아가면서</a:t>
            </a:r>
            <a:r>
              <a:rPr lang="en-US" altLang="ko-KR" sz="2400" b="1" dirty="0"/>
              <a:t>(turn based) </a:t>
            </a:r>
            <a:r>
              <a:rPr lang="ko-KR" altLang="en-US" sz="2400" dirty="0"/>
              <a:t>바둑판에 자신의 바둑돌을 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가장 먼저 오목을 완성하는 플레이어가 승리하는 게임이다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(Zero-sum game)</a:t>
            </a:r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플레이어들 또는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들의 목표가 상충하는 경쟁적 환경에서 발생하는 문제이다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(Adversarial)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427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6765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8F0F0-8C56-4868-99EF-A3156610E646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0. </a:t>
            </a:r>
            <a:r>
              <a:rPr lang="ko-KR" altLang="en-US" sz="3200" b="1" dirty="0">
                <a:latin typeface="+mj-ea"/>
                <a:ea typeface="+mj-ea"/>
              </a:rPr>
              <a:t>프로그램 실행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FC5FA-BDA5-4B36-9226-434E77BAF7EE}"/>
              </a:ext>
            </a:extLst>
          </p:cNvPr>
          <p:cNvSpPr txBox="1"/>
          <p:nvPr/>
        </p:nvSpPr>
        <p:spPr>
          <a:xfrm>
            <a:off x="539552" y="1196752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오목 게임을 실행하기 위해서는 </a:t>
            </a:r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라이브러리가 설치되어 있어야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설치 방법 </a:t>
            </a:r>
            <a:r>
              <a:rPr lang="en-US" altLang="ko-KR" dirty="0"/>
              <a:t>: </a:t>
            </a:r>
            <a:r>
              <a:rPr lang="ko-KR" altLang="en-US" dirty="0"/>
              <a:t>명령 프롬프트</a:t>
            </a:r>
            <a:r>
              <a:rPr lang="en-US" altLang="ko-KR" dirty="0"/>
              <a:t>(Anaconda python</a:t>
            </a:r>
            <a:r>
              <a:rPr lang="ko-KR" altLang="en-US" dirty="0"/>
              <a:t>인 경우는 </a:t>
            </a:r>
            <a:r>
              <a:rPr lang="en-US" altLang="ko-KR" dirty="0"/>
              <a:t>Anaconda prompt)</a:t>
            </a:r>
            <a:r>
              <a:rPr lang="ko-KR" altLang="en-US" dirty="0"/>
              <a:t>에서 다음 명령어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python3 -m pip install -U </a:t>
            </a:r>
            <a:r>
              <a:rPr lang="en-US" altLang="ko-KR" dirty="0" err="1"/>
              <a:t>pygame</a:t>
            </a:r>
            <a:r>
              <a:rPr lang="en-US" altLang="ko-KR" dirty="0"/>
              <a:t> --user</a:t>
            </a:r>
          </a:p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python -m pip install -U </a:t>
            </a:r>
            <a:r>
              <a:rPr lang="en-US" altLang="ko-KR" dirty="0" err="1"/>
              <a:t>pygame</a:t>
            </a:r>
            <a:r>
              <a:rPr lang="en-US" altLang="ko-KR" dirty="0"/>
              <a:t> --user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라이브러리가 설치된 이후 다시 명령 프롬프트나 </a:t>
            </a:r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/>
              <a:t>AI_Gomoku.py</a:t>
            </a:r>
            <a:r>
              <a:rPr lang="ko-KR" altLang="en-US" dirty="0"/>
              <a:t>가 포함된 디렉토리로 이동한 뒤 다음 명령어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python3 AI_Gomoku.py</a:t>
            </a:r>
          </a:p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python AI_Gomoku.py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30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30F8E-D87A-4AD8-B4EE-EB4FC3E8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2" y="1153877"/>
            <a:ext cx="7206955" cy="4550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86F8E-A564-447A-841C-B99DADD21BAC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</a:t>
            </a:r>
            <a:r>
              <a:rPr lang="ko-KR" altLang="en-US" sz="3200" b="1" dirty="0">
                <a:latin typeface="+mj-ea"/>
                <a:ea typeface="+mj-ea"/>
              </a:rPr>
              <a:t>시작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  <a:r>
              <a:rPr lang="ko-KR" altLang="en-US" sz="3200" b="1" dirty="0" err="1">
                <a:latin typeface="+mj-ea"/>
                <a:ea typeface="+mj-ea"/>
              </a:rPr>
              <a:t>흑돌</a:t>
            </a:r>
            <a:r>
              <a:rPr lang="en-US" altLang="ko-KR" sz="3200" b="1" dirty="0">
                <a:latin typeface="+mj-ea"/>
                <a:ea typeface="+mj-ea"/>
              </a:rPr>
              <a:t>(</a:t>
            </a:r>
            <a:r>
              <a:rPr lang="ko-KR" altLang="en-US" sz="3200" b="1" dirty="0">
                <a:latin typeface="+mj-ea"/>
                <a:ea typeface="+mj-ea"/>
              </a:rPr>
              <a:t>선수</a:t>
            </a:r>
            <a:r>
              <a:rPr lang="en-US" altLang="ko-KR" sz="3200" b="1" dirty="0">
                <a:latin typeface="+mj-ea"/>
                <a:ea typeface="+mj-ea"/>
              </a:rPr>
              <a:t>)/</a:t>
            </a:r>
            <a:r>
              <a:rPr lang="ko-KR" altLang="en-US" sz="3200" b="1" dirty="0" err="1">
                <a:latin typeface="+mj-ea"/>
                <a:ea typeface="+mj-ea"/>
              </a:rPr>
              <a:t>백돌</a:t>
            </a:r>
            <a:r>
              <a:rPr lang="en-US" altLang="ko-KR" sz="3200" b="1" dirty="0">
                <a:latin typeface="+mj-ea"/>
                <a:ea typeface="+mj-ea"/>
              </a:rPr>
              <a:t>(</a:t>
            </a:r>
            <a:r>
              <a:rPr lang="ko-KR" altLang="en-US" sz="3200" b="1" dirty="0">
                <a:latin typeface="+mj-ea"/>
                <a:ea typeface="+mj-ea"/>
              </a:rPr>
              <a:t>후수</a:t>
            </a:r>
            <a:r>
              <a:rPr lang="en-US" altLang="ko-KR" sz="3200" b="1" dirty="0">
                <a:latin typeface="+mj-ea"/>
                <a:ea typeface="+mj-ea"/>
              </a:rPr>
              <a:t>) </a:t>
            </a:r>
            <a:r>
              <a:rPr lang="ko-KR" altLang="en-US" sz="3200" b="1" dirty="0">
                <a:latin typeface="+mj-ea"/>
                <a:ea typeface="+mj-ea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756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1BF4645-774D-447A-8387-805CA4A9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3" y="1153800"/>
            <a:ext cx="7225834" cy="455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9A350-02B5-41F9-BC2C-27D337B18DE4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</a:t>
            </a:r>
            <a:r>
              <a:rPr lang="ko-KR" altLang="en-US" sz="3200" b="1" dirty="0">
                <a:latin typeface="+mj-ea"/>
                <a:ea typeface="+mj-ea"/>
              </a:rPr>
              <a:t>난이도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410465"/>
      </p:ext>
    </p:extLst>
  </p:cSld>
  <p:clrMapOvr>
    <a:masterClrMapping/>
  </p:clrMapOvr>
</p:sld>
</file>

<file path=ppt/theme/theme1.xml><?xml version="1.0" encoding="utf-8"?>
<a:theme xmlns:a="http://schemas.openxmlformats.org/drawingml/2006/main" name="IAR발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IAR발표</Template>
  <TotalTime>6022</TotalTime>
  <Words>2471</Words>
  <Application>Microsoft Office PowerPoint</Application>
  <PresentationFormat>화면 슬라이드 쇼(4:3)</PresentationFormat>
  <Paragraphs>334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HY견고딕</vt:lpstr>
      <vt:lpstr>굴림</vt:lpstr>
      <vt:lpstr>맑은 고딕</vt:lpstr>
      <vt:lpstr>Arial</vt:lpstr>
      <vt:lpstr>Times New Roman</vt:lpstr>
      <vt:lpstr>IAR발표</vt:lpstr>
      <vt:lpstr>Office 테마</vt:lpstr>
      <vt:lpstr>인공지능 오목 과제 최종 보고서</vt:lpstr>
      <vt:lpstr>1. 개발 환경</vt:lpstr>
      <vt:lpstr>PowerPoint 프레젠테이션</vt:lpstr>
      <vt:lpstr>2. 오목 게임 분석</vt:lpstr>
      <vt:lpstr>PowerPoint 프레젠테이션</vt:lpstr>
      <vt:lpstr>3. 프로그램 실행화면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프로그램 개요</vt:lpstr>
      <vt:lpstr>PowerPoint 프레젠테이션</vt:lpstr>
      <vt:lpstr>5. 설계 세부사항 (탐색 알고리즘)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설계 세부사항 (평가 함수와 탐색 공간 개선과정)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고찰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SCM</dc:title>
  <dc:creator>gagaman</dc:creator>
  <cp:lastModifiedBy>찬준 박</cp:lastModifiedBy>
  <cp:revision>444</cp:revision>
  <dcterms:created xsi:type="dcterms:W3CDTF">2013-03-05T05:31:26Z</dcterms:created>
  <dcterms:modified xsi:type="dcterms:W3CDTF">2019-06-02T05:56:52Z</dcterms:modified>
</cp:coreProperties>
</file>