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17" r:id="rId2"/>
  </p:sldMasterIdLst>
  <p:notesMasterIdLst>
    <p:notesMasterId r:id="rId35"/>
  </p:notesMasterIdLst>
  <p:sldIdLst>
    <p:sldId id="323" r:id="rId3"/>
    <p:sldId id="337" r:id="rId4"/>
    <p:sldId id="324" r:id="rId5"/>
    <p:sldId id="325" r:id="rId6"/>
    <p:sldId id="326" r:id="rId7"/>
    <p:sldId id="346" r:id="rId8"/>
    <p:sldId id="348" r:id="rId9"/>
    <p:sldId id="347" r:id="rId10"/>
    <p:sldId id="352" r:id="rId11"/>
    <p:sldId id="349" r:id="rId12"/>
    <p:sldId id="350" r:id="rId13"/>
    <p:sldId id="351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299" r:id="rId25"/>
    <p:sldId id="338" r:id="rId26"/>
    <p:sldId id="339" r:id="rId27"/>
    <p:sldId id="340" r:id="rId28"/>
    <p:sldId id="341" r:id="rId29"/>
    <p:sldId id="342" r:id="rId30"/>
    <p:sldId id="343" r:id="rId31"/>
    <p:sldId id="345" r:id="rId32"/>
    <p:sldId id="344" r:id="rId33"/>
    <p:sldId id="321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의녕" initials="윤" lastIdx="1" clrIdx="0">
    <p:extLst>
      <p:ext uri="{19B8F6BF-5375-455C-9EA6-DF929625EA0E}">
        <p15:presenceInfo xmlns:p15="http://schemas.microsoft.com/office/powerpoint/2012/main" userId="S::22151110@inha.edu::2b31e746-892f-4d93-9742-1a20411378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65" autoAdjust="0"/>
  </p:normalViewPr>
  <p:slideViewPr>
    <p:cSldViewPr>
      <p:cViewPr varScale="1">
        <p:scale>
          <a:sx n="91" d="100"/>
          <a:sy n="91" d="100"/>
        </p:scale>
        <p:origin x="4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3F4AD-D179-4549-8735-345C82BDE814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7791B-654E-427F-959C-956CC7F6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7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1C413AE-A1AC-4B38-B9A5-FCACFBC76074}" type="slidenum">
              <a:rPr lang="ko-KR" altLang="en-US" smtClean="0"/>
              <a:pPr eaLnBrk="1" hangingPunct="1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0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     (1)</a:t>
            </a:r>
            <a:r>
              <a:rPr lang="ko-KR" altLang="en-US"/>
              <a:t>사용자 또는 인공지능이 흑돌</a:t>
            </a:r>
            <a:r>
              <a:rPr lang="en-US" altLang="ko-KR"/>
              <a:t>(</a:t>
            </a:r>
            <a:r>
              <a:rPr lang="ko-KR" altLang="en-US"/>
              <a:t>선수</a:t>
            </a:r>
            <a:r>
              <a:rPr lang="en-US" altLang="ko-KR"/>
              <a:t>)</a:t>
            </a:r>
            <a:r>
              <a:rPr lang="ko-KR" altLang="en-US"/>
              <a:t>를 선택하는 경우 무조건</a:t>
            </a:r>
            <a:br>
              <a:rPr lang="en-US" altLang="ko-KR"/>
            </a:br>
            <a:r>
              <a:rPr lang="en-US" altLang="ko-KR"/>
              <a:t>       </a:t>
            </a:r>
            <a:r>
              <a:rPr lang="ko-KR" altLang="en-US"/>
              <a:t>바둑판 한가운데 흑돌이 바놓여지도록 하며 백돌로 턴이 넘어감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     (2) </a:t>
            </a:r>
            <a:r>
              <a:rPr lang="ko-KR" altLang="en-US"/>
              <a:t>게임 시작시 바둑판 임의의 위치에 </a:t>
            </a:r>
            <a:r>
              <a:rPr lang="en-US" altLang="ko-KR"/>
              <a:t>10</a:t>
            </a:r>
            <a:r>
              <a:rPr lang="ko-KR" altLang="en-US"/>
              <a:t>개 빨간색 바둑돌을</a:t>
            </a:r>
            <a:br>
              <a:rPr lang="en-US" altLang="ko-KR"/>
            </a:br>
            <a:r>
              <a:rPr lang="en-US" altLang="ko-KR"/>
              <a:t>        </a:t>
            </a:r>
            <a:r>
              <a:rPr lang="ko-KR" altLang="en-US"/>
              <a:t>배치해야만함 </a:t>
            </a:r>
            <a:r>
              <a:rPr lang="en-US" altLang="ko-KR"/>
              <a:t>(</a:t>
            </a:r>
            <a:r>
              <a:rPr lang="ko-KR" altLang="en-US"/>
              <a:t>빨간색 바둑돌의 위치를 지정하여 재 공지할 예정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FF0000"/>
                </a:solidFill>
              </a:rPr>
              <a:t>01 02 03 04 05 06 07 08 09 10 11 12 13 14 15 16 17 18 19</a:t>
            </a:r>
            <a:endParaRPr lang="ko-KR" alt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7791B-654E-427F-959C-956CC7F6F14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9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9144000" cy="54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그림 18" descr="Untitled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5848" y="4815023"/>
            <a:ext cx="4855057" cy="1300137"/>
          </a:xfrm>
          <a:prstGeom prst="rect">
            <a:avLst/>
          </a:prstGeom>
        </p:spPr>
      </p:pic>
      <p:pic>
        <p:nvPicPr>
          <p:cNvPr id="20" name="그림 19" descr="Untitled-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68032" y="1006500"/>
            <a:ext cx="3263980" cy="4391372"/>
          </a:xfrm>
          <a:prstGeom prst="rect">
            <a:avLst/>
          </a:prstGeom>
        </p:spPr>
      </p:pic>
      <p:pic>
        <p:nvPicPr>
          <p:cNvPr id="21" name="그림 20" descr="Untitled-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160748"/>
            <a:ext cx="3964053" cy="3000316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51520" y="6076959"/>
            <a:ext cx="4985444" cy="556397"/>
            <a:chOff x="251520" y="6076959"/>
            <a:chExt cx="4985444" cy="556397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251520" y="6076959"/>
              <a:ext cx="4355976" cy="387798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kumimoji="0" lang="en-US" altLang="ko-KR" sz="2400" spc="-15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INSERT</a:t>
              </a:r>
              <a:r>
                <a:rPr kumimoji="0" lang="en-US" altLang="ko-KR" sz="2400" spc="-150" baseline="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 LOGO</a:t>
              </a:r>
              <a:endParaRPr kumimoji="0" lang="en-US" altLang="ko-KR" sz="2400" spc="-15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268412" y="6393290"/>
              <a:ext cx="4968552" cy="240066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/>
            <a:p>
              <a:pPr marL="0" algn="l" defTabSz="914400" rtl="0"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1200" kern="1200" spc="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COPYRIGHT ASADAL ALLRIGHTS RESERVED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48E3-244F-49F9-B8F2-2D8EF436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5A816-AB24-4F67-BAD3-D4AAA8196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491D3-F298-463D-81DB-3A420193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05D09-6CE6-44AC-8A9B-189A792E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112D6-8127-4D17-9DB3-1DC0780D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8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BE9D1-44DD-4250-ABC7-3A1B819D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90399-638E-47BB-BD8D-4DEFFC64F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AB92F4-F96E-4004-B89A-3281ABCB3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29000-8E8A-4F90-80F6-B676825D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AD01E-D058-4C8A-B2AB-D36B7572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EE721-BBCA-45BD-98B1-2A90F8E3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8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7AF6-1F8F-4596-8752-782C2B20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7785D-98BB-4308-8520-5BE7E609B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94D1A-18A8-4AAA-A4ED-8B185E111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7144C-4B6A-4176-9586-7036BC366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67AEE5-9FD7-4DFF-940D-03E269663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B2B1BF-FD46-402E-87E9-FD0B3AFF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28D478-D281-44EC-9FB2-28D7E47A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7AF166-7901-4949-9174-CB8CA864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72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8C38-82FD-41E0-A33B-68EA9ACB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40FD2-E29B-4D32-8888-06324CB2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BF8AE-7E05-4002-B8A1-E3309414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A3FBC-4BAD-42B6-839F-B6C99525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8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DD3E26-7DAE-4908-86FF-BF9541B1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7F9-3193-4E6D-A772-CB5AE759EE02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9CE238-243D-4134-A13D-58A5E17B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B29F1-6CB8-42C0-AE64-66D38A5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4F84-E544-450A-A8E6-132017DC7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0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07E7D-4C6C-41DD-8A31-461E9A09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A09FB-FC22-401D-869C-184B1414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1CEF3C-76E6-4D0F-A830-59F44EBC4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34A2D-F01C-402E-8E4B-0E5C48B4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5BD8D-6E20-448B-9A46-71E7EF59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5B7FC-CA55-4E26-9A8F-B81D22AF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55282-E107-4C5C-A36B-37A1A870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C3598-D120-472D-9696-5F582FD4A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B498D-5856-4C06-8406-98301D985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84B8E-8365-49EE-8295-F209F424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496BB-2A3A-4E24-B8D6-143F2891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36576-B4E6-41A4-BFF8-2342BC28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73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63CB0-80C9-45E2-B65E-F933C386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60CF2-4285-4503-B500-672015A95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0F637-77CD-4C26-8E8E-3C8DBF61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41B21-FC9F-4600-801F-396AEC2B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0BE5D-05FF-443A-A72D-444055FA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91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267E72-02A9-46B1-AF02-5584C4634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F3D164-43C9-4EF4-9919-5B8580266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85AED-52F0-4C1D-BDFC-8D9B5105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6C342-EEBF-498D-B35A-257EE27F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BA190-2005-4230-BDE5-2379943A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1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16" y="5668"/>
            <a:ext cx="9157816" cy="6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668"/>
            <a:ext cx="9144000" cy="685233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9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11309" y="6574048"/>
            <a:ext cx="3025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COPYRIGHT</a:t>
            </a:r>
            <a:r>
              <a:rPr lang="en-US" altLang="ko-KR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ASADAL ALLRIGHTS RESERVED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-108520" y="6684458"/>
            <a:ext cx="6057887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972100" y="6614103"/>
            <a:ext cx="72000" cy="157216"/>
          </a:xfrm>
          <a:prstGeom prst="rect">
            <a:avLst/>
          </a:prstGeom>
          <a:solidFill>
            <a:srgbClr val="197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41411" y="-902"/>
            <a:ext cx="8035453" cy="763551"/>
          </a:xfr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16" y="5668"/>
            <a:ext cx="9157816" cy="6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3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3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913C90-CFA0-41FF-9662-98B9C5A38FC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98023-26AE-4383-BA15-E4F996616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C421A-3EAC-4224-A9A6-4E40261F6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219F2-387C-4F82-A8EE-6F98B90E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8BB58-A3E2-4244-9CFA-3719066D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D90EC-376B-47D0-A2EF-FBF9B5B9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1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9872E-2737-488A-B28A-BAD61D37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36715-FDFD-4D38-BDDA-63684737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1B1C7-3D60-41AD-9407-61A2D8F6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3C90-CFA0-41FF-9662-98B9C5A38FC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1C34F-1524-4168-8C2F-D4DC0138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BE765-8CB5-4B3C-AC70-DED26D1F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2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3C90-CFA0-41FF-9662-98B9C5A38FC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0ED824-984C-4289-A5DE-2BD5F453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FA1F1-BAE0-4A76-885C-888612D7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6BE19-872D-4E88-BFA9-11ADC53FA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3C90-CFA0-41FF-9662-98B9C5A38FCC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482D2-BFC5-45FE-9BC1-5FEA89BAA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B628E-9504-4CEA-BE65-8B4DCB472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8B2D-FEBB-4F26-BD61-C5330F1AC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4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인공지능 오목 과제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최종 보고서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B0084-6E87-40CF-8167-78A56109F9EB}"/>
              </a:ext>
            </a:extLst>
          </p:cNvPr>
          <p:cNvSpPr txBox="1"/>
          <p:nvPr/>
        </p:nvSpPr>
        <p:spPr>
          <a:xfrm>
            <a:off x="2627784" y="365636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컴퓨터공학과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학년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12130397 </a:t>
            </a:r>
            <a:r>
              <a:rPr lang="ko-KR" altLang="en-US" dirty="0">
                <a:solidFill>
                  <a:schemeClr val="bg1"/>
                </a:solidFill>
              </a:rPr>
              <a:t>박찬준</a:t>
            </a:r>
          </a:p>
        </p:txBody>
      </p:sp>
    </p:spTree>
    <p:extLst>
      <p:ext uri="{BB962C8B-B14F-4D97-AF65-F5344CB8AC3E}">
        <p14:creationId xmlns:p14="http://schemas.microsoft.com/office/powerpoint/2010/main" val="255574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904129B-B20D-459A-A5DA-7459F575A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00" y="1355697"/>
            <a:ext cx="7214400" cy="455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D5835B-57BE-4E4D-A940-B68AF5E6539C}"/>
              </a:ext>
            </a:extLst>
          </p:cNvPr>
          <p:cNvSpPr txBox="1"/>
          <p:nvPr/>
        </p:nvSpPr>
        <p:spPr>
          <a:xfrm>
            <a:off x="402356" y="260648"/>
            <a:ext cx="8316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4. </a:t>
            </a:r>
            <a:r>
              <a:rPr lang="ko-KR" altLang="en-US" sz="3200" b="1" dirty="0">
                <a:latin typeface="+mj-ea"/>
                <a:ea typeface="+mj-ea"/>
              </a:rPr>
              <a:t>게임 진행 화면</a:t>
            </a:r>
            <a:r>
              <a:rPr lang="en-US" altLang="ko-KR" sz="3200" b="1" dirty="0">
                <a:latin typeface="+mj-ea"/>
                <a:ea typeface="+mj-ea"/>
              </a:rPr>
              <a:t>. </a:t>
            </a:r>
            <a:r>
              <a:rPr lang="ko-KR" altLang="en-US" sz="3200" b="1" dirty="0">
                <a:latin typeface="+mj-ea"/>
                <a:ea typeface="+mj-ea"/>
              </a:rPr>
              <a:t>마우스 위치 표시</a:t>
            </a:r>
            <a:r>
              <a:rPr lang="en-US" altLang="ko-KR" sz="3200" b="1" dirty="0">
                <a:latin typeface="+mj-ea"/>
                <a:ea typeface="+mj-ea"/>
              </a:rPr>
              <a:t>, </a:t>
            </a:r>
          </a:p>
          <a:p>
            <a:r>
              <a:rPr lang="ko-KR" altLang="en-US" sz="3200" b="1" dirty="0">
                <a:latin typeface="+mj-ea"/>
                <a:ea typeface="+mj-ea"/>
              </a:rPr>
              <a:t>마지막에 착수된 돌 표시</a:t>
            </a:r>
          </a:p>
        </p:txBody>
      </p:sp>
    </p:spTree>
    <p:extLst>
      <p:ext uri="{BB962C8B-B14F-4D97-AF65-F5344CB8AC3E}">
        <p14:creationId xmlns:p14="http://schemas.microsoft.com/office/powerpoint/2010/main" val="350071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30A4928-E734-442B-986A-F406C0C3D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00" y="1153800"/>
            <a:ext cx="7214400" cy="455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C9818-AACB-409A-9090-11C8EE763647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5. </a:t>
            </a:r>
            <a:r>
              <a:rPr lang="ko-KR" altLang="en-US" sz="3200" b="1" dirty="0">
                <a:latin typeface="+mj-ea"/>
                <a:ea typeface="+mj-ea"/>
              </a:rPr>
              <a:t>게임 종료 화면</a:t>
            </a:r>
            <a:r>
              <a:rPr lang="en-US" altLang="ko-KR" sz="3200" b="1" dirty="0">
                <a:latin typeface="+mj-ea"/>
                <a:ea typeface="+mj-ea"/>
              </a:rPr>
              <a:t>.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475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0B53F4-2A87-42DE-85EB-A07B663AE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64" y="1484784"/>
            <a:ext cx="7214400" cy="455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85B8B6-279D-4C3D-BAED-18E6AAFB498B}"/>
              </a:ext>
            </a:extLst>
          </p:cNvPr>
          <p:cNvSpPr txBox="1"/>
          <p:nvPr/>
        </p:nvSpPr>
        <p:spPr>
          <a:xfrm>
            <a:off x="402356" y="260648"/>
            <a:ext cx="8316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6. </a:t>
            </a:r>
            <a:r>
              <a:rPr lang="ko-KR" altLang="en-US" sz="3200" b="1" dirty="0">
                <a:latin typeface="+mj-ea"/>
                <a:ea typeface="+mj-ea"/>
              </a:rPr>
              <a:t>우측 하단 </a:t>
            </a:r>
            <a:r>
              <a:rPr lang="en-US" altLang="ko-KR" sz="3200" b="1" dirty="0">
                <a:latin typeface="+mj-ea"/>
                <a:ea typeface="+mj-ea"/>
              </a:rPr>
              <a:t>New </a:t>
            </a:r>
            <a:r>
              <a:rPr lang="ko-KR" altLang="en-US" sz="3200" b="1" dirty="0">
                <a:latin typeface="+mj-ea"/>
                <a:ea typeface="+mj-ea"/>
              </a:rPr>
              <a:t>버튼 클릭 시 화면</a:t>
            </a:r>
            <a:r>
              <a:rPr lang="en-US" altLang="ko-KR" sz="3200" b="1" dirty="0">
                <a:latin typeface="+mj-ea"/>
                <a:ea typeface="+mj-ea"/>
              </a:rPr>
              <a:t>. </a:t>
            </a:r>
          </a:p>
          <a:p>
            <a:r>
              <a:rPr lang="ko-KR" altLang="en-US" sz="3200" b="1" dirty="0">
                <a:latin typeface="+mj-ea"/>
                <a:ea typeface="+mj-ea"/>
              </a:rPr>
              <a:t>새로운 게임이 시작된다</a:t>
            </a:r>
            <a:r>
              <a:rPr lang="en-US" altLang="ko-KR" sz="3200" b="1" dirty="0">
                <a:latin typeface="+mj-ea"/>
                <a:ea typeface="+mj-ea"/>
              </a:rPr>
              <a:t>.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599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프로그램 개요</a:t>
            </a:r>
          </a:p>
        </p:txBody>
      </p:sp>
    </p:spTree>
    <p:extLst>
      <p:ext uri="{BB962C8B-B14F-4D97-AF65-F5344CB8AC3E}">
        <p14:creationId xmlns:p14="http://schemas.microsoft.com/office/powerpoint/2010/main" val="21272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604EDA-FB74-4B87-B8B6-D921DE2EA5CE}"/>
              </a:ext>
            </a:extLst>
          </p:cNvPr>
          <p:cNvSpPr/>
          <p:nvPr/>
        </p:nvSpPr>
        <p:spPr>
          <a:xfrm>
            <a:off x="1524161" y="3861048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AI_Gomoku.py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277598-3DD7-46A6-819E-C2308AD893CD}"/>
              </a:ext>
            </a:extLst>
          </p:cNvPr>
          <p:cNvSpPr/>
          <p:nvPr/>
        </p:nvSpPr>
        <p:spPr>
          <a:xfrm>
            <a:off x="1524159" y="1145322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gomoku_constant.py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88DE0C-0B1E-4299-96EC-121BA577D997}"/>
              </a:ext>
            </a:extLst>
          </p:cNvPr>
          <p:cNvSpPr/>
          <p:nvPr/>
        </p:nvSpPr>
        <p:spPr>
          <a:xfrm>
            <a:off x="4332475" y="1150446"/>
            <a:ext cx="273630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evaluation_constant.py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D35CD7-AE2D-4F7F-A436-E70D84B42D10}"/>
              </a:ext>
            </a:extLst>
          </p:cNvPr>
          <p:cNvSpPr/>
          <p:nvPr/>
        </p:nvSpPr>
        <p:spPr>
          <a:xfrm>
            <a:off x="4355976" y="2564904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minmax.py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922B8-7B20-4F32-A3A1-F3F0E82C3C78}"/>
              </a:ext>
            </a:extLst>
          </p:cNvPr>
          <p:cNvSpPr/>
          <p:nvPr/>
        </p:nvSpPr>
        <p:spPr>
          <a:xfrm>
            <a:off x="4355976" y="3861048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alpha_beta.py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F3EAD1-A144-4E7A-B4FE-9BF99885EF8C}"/>
              </a:ext>
            </a:extLst>
          </p:cNvPr>
          <p:cNvSpPr/>
          <p:nvPr/>
        </p:nvSpPr>
        <p:spPr>
          <a:xfrm>
            <a:off x="4355976" y="5157192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alpha_beta3.py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A8E052-4A7C-4025-B073-48AA14295FE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388257" y="2158558"/>
            <a:ext cx="0" cy="170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E28DA4-01FB-4FBC-9517-98B435158D2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900423" y="1649378"/>
            <a:ext cx="432052" cy="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57A9611-D658-40F5-BAB7-85FCD53241F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068777" y="1654502"/>
            <a:ext cx="648072" cy="27106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04148E-E263-40BE-81D5-966C938AD7B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084168" y="4365104"/>
            <a:ext cx="163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5521B5-A31E-4237-BEB1-3BFC5AB5CEE1}"/>
              </a:ext>
            </a:extLst>
          </p:cNvPr>
          <p:cNvCxnSpPr>
            <a:endCxn id="5" idx="3"/>
          </p:cNvCxnSpPr>
          <p:nvPr/>
        </p:nvCxnSpPr>
        <p:spPr>
          <a:xfrm flipH="1">
            <a:off x="6084168" y="3068960"/>
            <a:ext cx="984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47AA9E-50F1-4D80-9B2D-8C9D51817CE1}"/>
              </a:ext>
            </a:extLst>
          </p:cNvPr>
          <p:cNvCxnSpPr/>
          <p:nvPr/>
        </p:nvCxnSpPr>
        <p:spPr>
          <a:xfrm flipH="1">
            <a:off x="6084167" y="5661248"/>
            <a:ext cx="984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E7C7EAB-0BDD-4185-AE80-87888EC069CD}"/>
              </a:ext>
            </a:extLst>
          </p:cNvPr>
          <p:cNvCxnSpPr/>
          <p:nvPr/>
        </p:nvCxnSpPr>
        <p:spPr>
          <a:xfrm>
            <a:off x="7068777" y="3068960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EBBF8F-4C2E-4AC2-B8D4-377AC43F9B50}"/>
              </a:ext>
            </a:extLst>
          </p:cNvPr>
          <p:cNvCxnSpPr>
            <a:stCxn id="5" idx="1"/>
            <a:endCxn id="2" idx="3"/>
          </p:cNvCxnSpPr>
          <p:nvPr/>
        </p:nvCxnSpPr>
        <p:spPr>
          <a:xfrm flipH="1">
            <a:off x="3252353" y="3068960"/>
            <a:ext cx="1103623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688F686-4195-48DF-82BF-71868EB8EEE4}"/>
              </a:ext>
            </a:extLst>
          </p:cNvPr>
          <p:cNvCxnSpPr>
            <a:stCxn id="6" idx="1"/>
            <a:endCxn id="2" idx="3"/>
          </p:cNvCxnSpPr>
          <p:nvPr/>
        </p:nvCxnSpPr>
        <p:spPr>
          <a:xfrm flipH="1">
            <a:off x="3252353" y="4365104"/>
            <a:ext cx="1103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F2AA66-A606-4EBA-B651-D586570E494B}"/>
              </a:ext>
            </a:extLst>
          </p:cNvPr>
          <p:cNvCxnSpPr>
            <a:stCxn id="7" idx="1"/>
            <a:endCxn id="2" idx="3"/>
          </p:cNvCxnSpPr>
          <p:nvPr/>
        </p:nvCxnSpPr>
        <p:spPr>
          <a:xfrm flipH="1" flipV="1">
            <a:off x="3252353" y="4365104"/>
            <a:ext cx="1103623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7F4320-1E79-4A0E-8ABD-710275365F78}"/>
              </a:ext>
            </a:extLst>
          </p:cNvPr>
          <p:cNvSpPr txBox="1"/>
          <p:nvPr/>
        </p:nvSpPr>
        <p:spPr>
          <a:xfrm>
            <a:off x="1380145" y="365225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게임에 사용되는 상수를 모아 놓은 파일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5FC23-308A-4E4E-9433-0EB811EFFFAB}"/>
              </a:ext>
            </a:extLst>
          </p:cNvPr>
          <p:cNvSpPr txBox="1"/>
          <p:nvPr/>
        </p:nvSpPr>
        <p:spPr>
          <a:xfrm>
            <a:off x="4332474" y="372080"/>
            <a:ext cx="311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평가함수에 사용될 패턴과 그 점수를 정의한 파일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286D03-FCB6-4112-A595-CE38EC647E51}"/>
              </a:ext>
            </a:extLst>
          </p:cNvPr>
          <p:cNvSpPr txBox="1"/>
          <p:nvPr/>
        </p:nvSpPr>
        <p:spPr>
          <a:xfrm>
            <a:off x="827584" y="530120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오목 게임을 진행하고 화면에 출력해주는 파일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B66A31-82A3-48EC-9309-D70C8675E909}"/>
              </a:ext>
            </a:extLst>
          </p:cNvPr>
          <p:cNvSpPr txBox="1"/>
          <p:nvPr/>
        </p:nvSpPr>
        <p:spPr>
          <a:xfrm>
            <a:off x="3491880" y="6308109"/>
            <a:ext cx="398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오목 </a:t>
            </a:r>
            <a:r>
              <a:rPr lang="en-US" altLang="ko-KR" dirty="0"/>
              <a:t>AI agent </a:t>
            </a:r>
            <a:r>
              <a:rPr lang="ko-KR" altLang="en-US" dirty="0"/>
              <a:t>들을 구현한 파일들</a:t>
            </a:r>
          </a:p>
        </p:txBody>
      </p:sp>
    </p:spTree>
    <p:extLst>
      <p:ext uri="{BB962C8B-B14F-4D97-AF65-F5344CB8AC3E}">
        <p14:creationId xmlns:p14="http://schemas.microsoft.com/office/powerpoint/2010/main" val="380167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설계 세부사항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탐색 알고리즘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49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2B29B-3BD6-4B2D-8929-09C131EFC279}"/>
              </a:ext>
            </a:extLst>
          </p:cNvPr>
          <p:cNvSpPr txBox="1"/>
          <p:nvPr/>
        </p:nvSpPr>
        <p:spPr>
          <a:xfrm>
            <a:off x="413792" y="62068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1. Optimal</a:t>
            </a:r>
            <a:r>
              <a:rPr lang="ko-KR" altLang="en-US" sz="3200" b="1" dirty="0">
                <a:latin typeface="+mj-ea"/>
                <a:ea typeface="+mj-ea"/>
              </a:rPr>
              <a:t> </a:t>
            </a:r>
            <a:r>
              <a:rPr lang="en-US" altLang="ko-KR" sz="3200" b="1" dirty="0">
                <a:latin typeface="+mj-ea"/>
                <a:ea typeface="+mj-ea"/>
              </a:rPr>
              <a:t>Decision</a:t>
            </a:r>
            <a:r>
              <a:rPr lang="ko-KR" altLang="en-US" sz="3200" b="1" dirty="0">
                <a:latin typeface="+mj-ea"/>
                <a:ea typeface="+mj-ea"/>
              </a:rPr>
              <a:t>을 찾기 위한 탐색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19CD0-04E1-4556-8A04-AA8179DB6756}"/>
              </a:ext>
            </a:extLst>
          </p:cNvPr>
          <p:cNvSpPr txBox="1"/>
          <p:nvPr/>
        </p:nvSpPr>
        <p:spPr>
          <a:xfrm>
            <a:off x="465747" y="1700807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오목 </a:t>
            </a:r>
            <a:r>
              <a:rPr lang="en-US" altLang="ko-KR" dirty="0"/>
              <a:t>AI agent</a:t>
            </a:r>
            <a:r>
              <a:rPr lang="ko-KR" altLang="en-US" dirty="0"/>
              <a:t>가 오목 게임의 </a:t>
            </a:r>
            <a:r>
              <a:rPr lang="en-US" altLang="ko-KR" dirty="0"/>
              <a:t>Optimal Decision</a:t>
            </a:r>
            <a:r>
              <a:rPr lang="ko-KR" altLang="en-US" dirty="0"/>
              <a:t>을 찾게 하기 위해서 바둑돌을 가상으로 미리 두어 보고 최적의 </a:t>
            </a:r>
            <a:r>
              <a:rPr lang="en-US" altLang="ko-KR" dirty="0"/>
              <a:t>path</a:t>
            </a:r>
            <a:r>
              <a:rPr lang="ko-KR" altLang="en-US" dirty="0"/>
              <a:t>를 찾도록 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상대방의 수까지 미리 </a:t>
            </a:r>
            <a:r>
              <a:rPr lang="ko-KR" altLang="en-US" dirty="0" err="1"/>
              <a:t>두어보고</a:t>
            </a:r>
            <a:r>
              <a:rPr lang="ko-KR" altLang="en-US" dirty="0"/>
              <a:t> 최적의 경로를 찾는 </a:t>
            </a:r>
            <a:r>
              <a:rPr lang="en-US" altLang="ko-KR" dirty="0"/>
              <a:t>minmax </a:t>
            </a:r>
            <a:r>
              <a:rPr lang="ko-KR" altLang="en-US" dirty="0"/>
              <a:t>알고리즘을 구현하였다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탐색의 수가 기하 급수적으로 늘어나는 것을 방지 하기 위해서 지정한 숫자</a:t>
            </a:r>
            <a:r>
              <a:rPr lang="en-US" altLang="ko-KR" dirty="0"/>
              <a:t>(depth)</a:t>
            </a:r>
            <a:r>
              <a:rPr lang="ko-KR" altLang="en-US" dirty="0"/>
              <a:t>만큼만 미리 수를 두고 검색을 차단</a:t>
            </a:r>
            <a:r>
              <a:rPr lang="en-US" altLang="ko-KR" dirty="0"/>
              <a:t>(Cutting off)</a:t>
            </a:r>
            <a:r>
              <a:rPr lang="ko-KR" altLang="en-US" dirty="0"/>
              <a:t>하도록 한 뒤</a:t>
            </a:r>
            <a:r>
              <a:rPr lang="en-US" altLang="ko-KR" dirty="0"/>
              <a:t>, </a:t>
            </a:r>
            <a:r>
              <a:rPr lang="ko-KR" altLang="en-US" dirty="0"/>
              <a:t>평가함수</a:t>
            </a:r>
            <a:r>
              <a:rPr lang="en-US" altLang="ko-KR" dirty="0"/>
              <a:t>(Evaluation Function)</a:t>
            </a:r>
            <a:r>
              <a:rPr lang="ko-KR" altLang="en-US" dirty="0"/>
              <a:t>을 적용하여 해당 경로를 평가하도록 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Alpha-Beta pruning </a:t>
            </a:r>
            <a:r>
              <a:rPr lang="ko-KR" altLang="en-US" dirty="0"/>
              <a:t>기법을 적용하여 탐색하지 않아도 되는 구간을 제거하도록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23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2B29B-3BD6-4B2D-8929-09C131EFC27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2. Ai1 (minmax </a:t>
            </a:r>
            <a:r>
              <a:rPr lang="ko-KR" altLang="en-US" sz="3200" b="1" dirty="0">
                <a:latin typeface="+mj-ea"/>
                <a:ea typeface="+mj-ea"/>
              </a:rPr>
              <a:t>알고리즘 구현</a:t>
            </a:r>
            <a:r>
              <a:rPr lang="en-US" altLang="ko-KR" sz="3200" b="1" dirty="0">
                <a:latin typeface="+mj-ea"/>
                <a:ea typeface="+mj-ea"/>
              </a:rPr>
              <a:t>)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19CD0-04E1-4556-8A04-AA8179DB6756}"/>
              </a:ext>
            </a:extLst>
          </p:cNvPr>
          <p:cNvSpPr txBox="1"/>
          <p:nvPr/>
        </p:nvSpPr>
        <p:spPr>
          <a:xfrm>
            <a:off x="402356" y="854065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minmax.py</a:t>
            </a:r>
            <a:r>
              <a:rPr lang="ko-KR" altLang="en-US" dirty="0"/>
              <a:t> 파일에 정의된 </a:t>
            </a:r>
            <a:r>
              <a:rPr lang="en-US" altLang="ko-KR" dirty="0"/>
              <a:t>minmax </a:t>
            </a:r>
            <a:r>
              <a:rPr lang="ko-KR" altLang="en-US" dirty="0"/>
              <a:t>알고리즘을 구현한 </a:t>
            </a:r>
            <a:r>
              <a:rPr lang="en-US" altLang="ko-KR" dirty="0"/>
              <a:t>AI agent class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주요 메소드 </a:t>
            </a:r>
            <a:r>
              <a:rPr lang="en-US" altLang="ko-KR" dirty="0"/>
              <a:t>: minmax(self, depth, player)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19C3C8-79FB-4C61-8F26-AAEB7C838C48}"/>
              </a:ext>
            </a:extLst>
          </p:cNvPr>
          <p:cNvSpPr/>
          <p:nvPr/>
        </p:nvSpPr>
        <p:spPr>
          <a:xfrm>
            <a:off x="438360" y="1807376"/>
            <a:ext cx="4032448" cy="530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def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minmax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depth, player):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or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GO_BOARD_X_COUNT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*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GO_BOARD_Y_COUNT: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evaluate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(),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player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AI: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INF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k </a:t>
            </a:r>
            <a:r>
              <a:rPr lang="en-US" altLang="ko-KR" sz="12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searchSpace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j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k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EMPTY: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AI</a:t>
            </a: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	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.stoneCnt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+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ret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minmax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(depth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PLAYER1)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&gt;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j</a:t>
            </a: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	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-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EMPTY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x, y)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pass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 dirty="0">
                <a:latin typeface="+mn-ea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B4176-DADC-44BB-ABA3-1ECAD63BD8FE}"/>
              </a:ext>
            </a:extLst>
          </p:cNvPr>
          <p:cNvSpPr txBox="1"/>
          <p:nvPr/>
        </p:nvSpPr>
        <p:spPr>
          <a:xfrm>
            <a:off x="4572000" y="1944732"/>
            <a:ext cx="4320480" cy="451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en-US" altLang="ko-KR" sz="1200" i="1" kern="0" dirty="0">
                <a:solidFill>
                  <a:srgbClr val="408080"/>
                </a:solidFill>
                <a:latin typeface="+mn-ea"/>
                <a:cs typeface="Times New Roman" panose="02020603050405020304" pitchFamily="18" charset="0"/>
              </a:rPr>
              <a:t># player == PLAYER1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INF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k </a:t>
            </a:r>
            <a:r>
              <a:rPr lang="en-US" altLang="ko-KR" sz="12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searchSpace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j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k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EMPTY: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PLAYER1</a:t>
            </a: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	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+= 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ret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minmax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(depth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AI)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x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    y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j</a:t>
            </a: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	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-= 1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2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2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EMPTY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x, y)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200" kern="0" dirty="0" err="1">
                <a:latin typeface="+mn-ea"/>
                <a:cs typeface="Times New Roman" panose="02020603050405020304" pitchFamily="18" charset="0"/>
              </a:rPr>
              <a:t>minValue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2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pass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49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716EEE-E440-4D1B-8847-30D0953BFE0D}"/>
              </a:ext>
            </a:extLst>
          </p:cNvPr>
          <p:cNvSpPr/>
          <p:nvPr/>
        </p:nvSpPr>
        <p:spPr>
          <a:xfrm>
            <a:off x="323528" y="692696"/>
            <a:ext cx="4680520" cy="6297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def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minmax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depth, player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):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depth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or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GO_BOARD_X_COUNT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*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GO_BOARD_Y_COUNT: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evaluate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(), </a:t>
            </a:r>
            <a:r>
              <a:rPr lang="en-US" altLang="ko-KR" sz="1400" kern="0" dirty="0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player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AI: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INF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x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y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k </a:t>
            </a:r>
            <a:r>
              <a:rPr lang="en-US" altLang="ko-KR" sz="14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searchSpace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j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k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EMPTY: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AI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.stoneCnt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+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1</a:t>
            </a:r>
            <a:endParaRPr lang="en-US" altLang="ko-KR" sz="1400" kern="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ret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minmax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(depth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–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, PLAYER1)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&gt;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x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I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y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j</a:t>
            </a: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	     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-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1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EMPTY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x, y)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pass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E9956-255E-4180-97F4-F96FF3CDC3C8}"/>
              </a:ext>
            </a:extLst>
          </p:cNvPr>
          <p:cNvSpPr txBox="1"/>
          <p:nvPr/>
        </p:nvSpPr>
        <p:spPr>
          <a:xfrm>
            <a:off x="4716016" y="532993"/>
            <a:ext cx="42484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 변수로 몇 수 까지 두어 볼 것인가에 대한 </a:t>
            </a:r>
            <a:r>
              <a:rPr lang="en-US" altLang="ko-KR" dirty="0"/>
              <a:t>depth</a:t>
            </a:r>
            <a:r>
              <a:rPr lang="ko-KR" altLang="en-US" dirty="0"/>
              <a:t>값과</a:t>
            </a:r>
            <a:r>
              <a:rPr lang="en-US" altLang="ko-KR" dirty="0"/>
              <a:t> min</a:t>
            </a:r>
            <a:r>
              <a:rPr lang="ko-KR" altLang="en-US" dirty="0"/>
              <a:t>으로 계산할지 </a:t>
            </a:r>
            <a:r>
              <a:rPr lang="en-US" altLang="ko-KR" dirty="0"/>
              <a:t>max</a:t>
            </a:r>
            <a:r>
              <a:rPr lang="ko-KR" altLang="en-US" dirty="0"/>
              <a:t>로 계산할 지를 결정하는 </a:t>
            </a:r>
            <a:r>
              <a:rPr lang="en-US" altLang="ko-KR" dirty="0"/>
              <a:t>player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depth 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되면 더 이상 재귀 호출을 진행하지 않고 </a:t>
            </a:r>
            <a:r>
              <a:rPr lang="en-US" altLang="ko-KR" dirty="0"/>
              <a:t>Cutting off </a:t>
            </a:r>
            <a:r>
              <a:rPr lang="ko-KR" altLang="en-US" dirty="0"/>
              <a:t>한 뒤 평가 함수를 호출한다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돌을 두어 볼만한 좌표에 돌을 두어 본 다음</a:t>
            </a:r>
            <a:r>
              <a:rPr lang="en-US" altLang="ko-KR" dirty="0"/>
              <a:t> depth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줄이면서 재귀적으로 함수를 호출한다</a:t>
            </a:r>
            <a:r>
              <a:rPr lang="en-US" altLang="ko-KR" dirty="0"/>
              <a:t>. Max</a:t>
            </a:r>
            <a:r>
              <a:rPr lang="ko-KR" altLang="en-US" dirty="0"/>
              <a:t> 값이 갱신 되었던 지점을 저장한 뒤</a:t>
            </a:r>
            <a:r>
              <a:rPr lang="en-US" altLang="ko-KR" dirty="0"/>
              <a:t>, </a:t>
            </a:r>
            <a:r>
              <a:rPr lang="ko-KR" altLang="en-US" dirty="0"/>
              <a:t>백트래킹을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depth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이라는 것은 가장 처음에 호출된 함수라는 것이다</a:t>
            </a:r>
            <a:r>
              <a:rPr lang="en-US" altLang="ko-KR" dirty="0"/>
              <a:t>(Ai1</a:t>
            </a:r>
            <a:r>
              <a:rPr lang="ko-KR" altLang="en-US" dirty="0"/>
              <a:t>에서는 한 수 앞 까지만 계산했음</a:t>
            </a:r>
            <a:r>
              <a:rPr lang="en-US" altLang="ko-KR" dirty="0"/>
              <a:t>). </a:t>
            </a:r>
            <a:r>
              <a:rPr lang="ko-KR" altLang="en-US" dirty="0"/>
              <a:t>이 때는 어느 곳에 바둑 돌을 두어야 하는 지에 대한 정보도 함께 반환한다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8BB483A-C140-4386-9D7C-85AEBB29CFA6}"/>
              </a:ext>
            </a:extLst>
          </p:cNvPr>
          <p:cNvCxnSpPr>
            <a:cxnSpLocks/>
          </p:cNvCxnSpPr>
          <p:nvPr/>
        </p:nvCxnSpPr>
        <p:spPr>
          <a:xfrm rot="10800000">
            <a:off x="2208692" y="980728"/>
            <a:ext cx="2507324" cy="1440160"/>
          </a:xfrm>
          <a:prstGeom prst="bentConnector3">
            <a:avLst>
              <a:gd name="adj1" fmla="val 152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6C305BE-8CE0-41DE-A063-776155F65CD2}"/>
              </a:ext>
            </a:extLst>
          </p:cNvPr>
          <p:cNvCxnSpPr/>
          <p:nvPr/>
        </p:nvCxnSpPr>
        <p:spPr>
          <a:xfrm flipH="1">
            <a:off x="3059832" y="733751"/>
            <a:ext cx="1656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CCB6190-AA7C-4C1D-B82C-8FCB49686BA8}"/>
              </a:ext>
            </a:extLst>
          </p:cNvPr>
          <p:cNvCxnSpPr>
            <a:cxnSpLocks/>
          </p:cNvCxnSpPr>
          <p:nvPr/>
        </p:nvCxnSpPr>
        <p:spPr>
          <a:xfrm flipH="1">
            <a:off x="3644280" y="4005064"/>
            <a:ext cx="10717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CDCBC1A-8A9A-4576-9F95-EE1F0B3814C8}"/>
              </a:ext>
            </a:extLst>
          </p:cNvPr>
          <p:cNvCxnSpPr>
            <a:cxnSpLocks/>
          </p:cNvCxnSpPr>
          <p:nvPr/>
        </p:nvCxnSpPr>
        <p:spPr>
          <a:xfrm flipH="1">
            <a:off x="3644280" y="5229200"/>
            <a:ext cx="10717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366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2B29B-3BD6-4B2D-8929-09C131EFC27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3. Ai7 (alpha-beta pruning </a:t>
            </a:r>
            <a:r>
              <a:rPr lang="ko-KR" altLang="en-US" sz="3200" b="1" dirty="0">
                <a:latin typeface="+mj-ea"/>
                <a:ea typeface="+mj-ea"/>
              </a:rPr>
              <a:t>알고리즘 구현</a:t>
            </a:r>
            <a:r>
              <a:rPr lang="en-US" altLang="ko-KR" sz="3200" b="1" dirty="0">
                <a:latin typeface="+mj-ea"/>
                <a:ea typeface="+mj-ea"/>
              </a:rPr>
              <a:t>)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19CD0-04E1-4556-8A04-AA8179DB6756}"/>
              </a:ext>
            </a:extLst>
          </p:cNvPr>
          <p:cNvSpPr txBox="1"/>
          <p:nvPr/>
        </p:nvSpPr>
        <p:spPr>
          <a:xfrm>
            <a:off x="402356" y="854065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alpha_beta.py</a:t>
            </a:r>
            <a:r>
              <a:rPr lang="ko-KR" altLang="en-US" dirty="0"/>
              <a:t> 파일에 정의된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minmax </a:t>
            </a:r>
            <a:r>
              <a:rPr lang="ko-KR" altLang="en-US" dirty="0"/>
              <a:t>알고리즘에</a:t>
            </a:r>
            <a:r>
              <a:rPr lang="en-US" altLang="ko-KR" dirty="0"/>
              <a:t> </a:t>
            </a:r>
            <a:r>
              <a:rPr lang="ko-KR" altLang="en-US" dirty="0"/>
              <a:t>추가하여 </a:t>
            </a:r>
            <a:r>
              <a:rPr lang="en-US" altLang="ko-KR" dirty="0"/>
              <a:t>alpha-beta pruning</a:t>
            </a:r>
            <a:r>
              <a:rPr lang="ko-KR" altLang="en-US" dirty="0"/>
              <a:t>을 구현한 </a:t>
            </a:r>
            <a:r>
              <a:rPr lang="en-US" altLang="ko-KR" dirty="0"/>
              <a:t>AI agent class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주요 메소드 </a:t>
            </a:r>
            <a:r>
              <a:rPr lang="en-US" altLang="ko-KR" dirty="0"/>
              <a:t>: </a:t>
            </a:r>
            <a:r>
              <a:rPr lang="en-US" altLang="ko-KR" dirty="0" err="1"/>
              <a:t>minmaxWithAlphaBeta</a:t>
            </a:r>
            <a:r>
              <a:rPr lang="en-US" altLang="ko-KR" dirty="0"/>
              <a:t>(self, alpha, beta, depth, player)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338AC-BCB7-49FA-B9C0-26AD6807A47C}"/>
              </a:ext>
            </a:extLst>
          </p:cNvPr>
          <p:cNvSpPr/>
          <p:nvPr/>
        </p:nvSpPr>
        <p:spPr>
          <a:xfrm>
            <a:off x="899592" y="2739777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1450F4-705B-4CF5-A28E-4A5582728411}"/>
              </a:ext>
            </a:extLst>
          </p:cNvPr>
          <p:cNvSpPr/>
          <p:nvPr/>
        </p:nvSpPr>
        <p:spPr>
          <a:xfrm>
            <a:off x="899592" y="3868241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max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E74BA9-B380-44BA-9E37-892318888555}"/>
              </a:ext>
            </a:extLst>
          </p:cNvPr>
          <p:cNvSpPr/>
          <p:nvPr/>
        </p:nvSpPr>
        <p:spPr>
          <a:xfrm>
            <a:off x="899592" y="4996705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4E1B6-9778-43F6-B157-39BEF2277262}"/>
              </a:ext>
            </a:extLst>
          </p:cNvPr>
          <p:cNvSpPr txBox="1"/>
          <p:nvPr/>
        </p:nvSpPr>
        <p:spPr>
          <a:xfrm>
            <a:off x="2271202" y="2915151"/>
            <a:ext cx="179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[alpha1, beta1]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9D4F2-E541-4C0A-93A3-3B5DD6988762}"/>
              </a:ext>
            </a:extLst>
          </p:cNvPr>
          <p:cNvSpPr txBox="1"/>
          <p:nvPr/>
        </p:nvSpPr>
        <p:spPr>
          <a:xfrm>
            <a:off x="2300727" y="3783961"/>
            <a:ext cx="226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[alpha2, beta2]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If</a:t>
            </a:r>
            <a:r>
              <a:rPr lang="en-US" altLang="ko-KR" dirty="0"/>
              <a:t> alpha2 &gt;= beta1 </a:t>
            </a:r>
            <a:r>
              <a:rPr lang="en-US" altLang="ko-KR" dirty="0">
                <a:solidFill>
                  <a:srgbClr val="FF0000"/>
                </a:solidFill>
              </a:rPr>
              <a:t>then</a:t>
            </a:r>
            <a:r>
              <a:rPr lang="en-US" altLang="ko-KR" dirty="0"/>
              <a:t> beta cut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DD4D1AA-88C2-4FCE-92F4-86C18FF17512}"/>
              </a:ext>
            </a:extLst>
          </p:cNvPr>
          <p:cNvSpPr/>
          <p:nvPr/>
        </p:nvSpPr>
        <p:spPr>
          <a:xfrm>
            <a:off x="6372200" y="2816932"/>
            <a:ext cx="467551" cy="467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DDAD63D-D200-42A7-B7AE-432E83672B75}"/>
              </a:ext>
            </a:extLst>
          </p:cNvPr>
          <p:cNvSpPr/>
          <p:nvPr/>
        </p:nvSpPr>
        <p:spPr>
          <a:xfrm>
            <a:off x="5076056" y="3945396"/>
            <a:ext cx="467551" cy="467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F86FDF7-07A6-4731-8F26-0706FC59563A}"/>
              </a:ext>
            </a:extLst>
          </p:cNvPr>
          <p:cNvSpPr/>
          <p:nvPr/>
        </p:nvSpPr>
        <p:spPr>
          <a:xfrm>
            <a:off x="6012160" y="3945396"/>
            <a:ext cx="467551" cy="467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C61EFEA-03D6-448A-97BB-76B44129E83C}"/>
              </a:ext>
            </a:extLst>
          </p:cNvPr>
          <p:cNvSpPr/>
          <p:nvPr/>
        </p:nvSpPr>
        <p:spPr>
          <a:xfrm>
            <a:off x="6948264" y="3945395"/>
            <a:ext cx="467551" cy="467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8F209BF-A78C-4FF2-9248-D2095DB481C3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5309832" y="3284483"/>
            <a:ext cx="1296144" cy="66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11DC3D-2CC9-4244-95BE-8721F630E163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245936" y="3284483"/>
            <a:ext cx="360040" cy="66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2AB411-382E-40D4-BBF1-CD85900FBE44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6605976" y="3284483"/>
            <a:ext cx="576064" cy="66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F1C9BBF-0667-4F03-9186-B466D8CFE684}"/>
              </a:ext>
            </a:extLst>
          </p:cNvPr>
          <p:cNvCxnSpPr>
            <a:stCxn id="10" idx="4"/>
          </p:cNvCxnSpPr>
          <p:nvPr/>
        </p:nvCxnSpPr>
        <p:spPr>
          <a:xfrm>
            <a:off x="6605976" y="3284483"/>
            <a:ext cx="1494416" cy="58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EBDEA8-7FA6-4891-89AB-30D1642941D1}"/>
              </a:ext>
            </a:extLst>
          </p:cNvPr>
          <p:cNvSpPr txBox="1"/>
          <p:nvPr/>
        </p:nvSpPr>
        <p:spPr>
          <a:xfrm>
            <a:off x="7668344" y="4043615"/>
            <a:ext cx="10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…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3650D73-7E85-4991-88C1-954D9058F925}"/>
              </a:ext>
            </a:extLst>
          </p:cNvPr>
          <p:cNvSpPr/>
          <p:nvPr/>
        </p:nvSpPr>
        <p:spPr>
          <a:xfrm>
            <a:off x="4338224" y="5122969"/>
            <a:ext cx="467551" cy="467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C6957C7-709A-425E-BF14-A3B9869F8731}"/>
              </a:ext>
            </a:extLst>
          </p:cNvPr>
          <p:cNvSpPr/>
          <p:nvPr/>
        </p:nvSpPr>
        <p:spPr>
          <a:xfrm>
            <a:off x="5291358" y="5122969"/>
            <a:ext cx="467551" cy="467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21FD2B8-48BB-4812-A71A-68C5C42E3015}"/>
              </a:ext>
            </a:extLst>
          </p:cNvPr>
          <p:cNvSpPr/>
          <p:nvPr/>
        </p:nvSpPr>
        <p:spPr>
          <a:xfrm>
            <a:off x="6245935" y="5122969"/>
            <a:ext cx="467551" cy="467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2DBE946-397A-406D-B8B8-C876680067BC}"/>
              </a:ext>
            </a:extLst>
          </p:cNvPr>
          <p:cNvSpPr/>
          <p:nvPr/>
        </p:nvSpPr>
        <p:spPr>
          <a:xfrm>
            <a:off x="7200793" y="5122969"/>
            <a:ext cx="467551" cy="467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C2C1FC-BFB2-4647-B14C-7AD33B7720E2}"/>
              </a:ext>
            </a:extLst>
          </p:cNvPr>
          <p:cNvCxnSpPr>
            <a:stCxn id="12" idx="4"/>
            <a:endCxn id="25" idx="0"/>
          </p:cNvCxnSpPr>
          <p:nvPr/>
        </p:nvCxnSpPr>
        <p:spPr>
          <a:xfrm flipH="1">
            <a:off x="4572000" y="4412947"/>
            <a:ext cx="737832" cy="71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50BC1A4-0C35-40F7-9D93-02FDB5129460}"/>
              </a:ext>
            </a:extLst>
          </p:cNvPr>
          <p:cNvCxnSpPr>
            <a:stCxn id="12" idx="4"/>
            <a:endCxn id="26" idx="0"/>
          </p:cNvCxnSpPr>
          <p:nvPr/>
        </p:nvCxnSpPr>
        <p:spPr>
          <a:xfrm>
            <a:off x="5309832" y="4412947"/>
            <a:ext cx="215302" cy="71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C87781-FE95-478D-96A6-2A7290334355}"/>
              </a:ext>
            </a:extLst>
          </p:cNvPr>
          <p:cNvCxnSpPr>
            <a:stCxn id="12" idx="4"/>
            <a:endCxn id="27" idx="0"/>
          </p:cNvCxnSpPr>
          <p:nvPr/>
        </p:nvCxnSpPr>
        <p:spPr>
          <a:xfrm>
            <a:off x="5309832" y="4412947"/>
            <a:ext cx="1169879" cy="71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41DF7C-446C-4FF1-9CF5-0576980D8CE4}"/>
              </a:ext>
            </a:extLst>
          </p:cNvPr>
          <p:cNvCxnSpPr>
            <a:stCxn id="12" idx="4"/>
            <a:endCxn id="28" idx="0"/>
          </p:cNvCxnSpPr>
          <p:nvPr/>
        </p:nvCxnSpPr>
        <p:spPr>
          <a:xfrm>
            <a:off x="5309832" y="4412947"/>
            <a:ext cx="2124737" cy="71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1A9FDE-64FE-43C7-A8F7-F445752E5290}"/>
              </a:ext>
            </a:extLst>
          </p:cNvPr>
          <p:cNvSpPr txBox="1"/>
          <p:nvPr/>
        </p:nvSpPr>
        <p:spPr>
          <a:xfrm>
            <a:off x="7773474" y="5122969"/>
            <a:ext cx="10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…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6A4E24-8F0E-42B6-A93E-5A62FC641837}"/>
              </a:ext>
            </a:extLst>
          </p:cNvPr>
          <p:cNvSpPr txBox="1"/>
          <p:nvPr/>
        </p:nvSpPr>
        <p:spPr>
          <a:xfrm>
            <a:off x="2287274" y="5122969"/>
            <a:ext cx="226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[alpha3, beta3]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If</a:t>
            </a:r>
            <a:r>
              <a:rPr lang="en-US" altLang="ko-KR" dirty="0"/>
              <a:t> alpha2 &gt;= beta3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then</a:t>
            </a:r>
            <a:r>
              <a:rPr lang="en-US" altLang="ko-KR" dirty="0"/>
              <a:t> alpha cut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0818D09-7A88-461A-879C-FC80D0FB7DA6}"/>
              </a:ext>
            </a:extLst>
          </p:cNvPr>
          <p:cNvCxnSpPr/>
          <p:nvPr/>
        </p:nvCxnSpPr>
        <p:spPr>
          <a:xfrm>
            <a:off x="3511410" y="3284483"/>
            <a:ext cx="0" cy="4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426AFB6-C50B-4304-84FA-E3F4F6779363}"/>
              </a:ext>
            </a:extLst>
          </p:cNvPr>
          <p:cNvCxnSpPr>
            <a:stCxn id="38" idx="3"/>
          </p:cNvCxnSpPr>
          <p:nvPr/>
        </p:nvCxnSpPr>
        <p:spPr>
          <a:xfrm flipH="1">
            <a:off x="4319751" y="5584634"/>
            <a:ext cx="231773" cy="86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C94CF83-2659-41F1-8D39-73E1D7ED1B91}"/>
              </a:ext>
            </a:extLst>
          </p:cNvPr>
          <p:cNvCxnSpPr>
            <a:stCxn id="25" idx="4"/>
          </p:cNvCxnSpPr>
          <p:nvPr/>
        </p:nvCxnSpPr>
        <p:spPr>
          <a:xfrm>
            <a:off x="4572000" y="5590520"/>
            <a:ext cx="360040" cy="91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BE8FAA0-CAF3-410F-97EE-603B4B5D6BE6}"/>
              </a:ext>
            </a:extLst>
          </p:cNvPr>
          <p:cNvCxnSpPr>
            <a:stCxn id="38" idx="3"/>
          </p:cNvCxnSpPr>
          <p:nvPr/>
        </p:nvCxnSpPr>
        <p:spPr>
          <a:xfrm>
            <a:off x="4551524" y="5584634"/>
            <a:ext cx="1100596" cy="86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0C195E5-2433-4ADA-AD10-7A5877117E24}"/>
              </a:ext>
            </a:extLst>
          </p:cNvPr>
          <p:cNvCxnSpPr>
            <a:stCxn id="25" idx="4"/>
          </p:cNvCxnSpPr>
          <p:nvPr/>
        </p:nvCxnSpPr>
        <p:spPr>
          <a:xfrm>
            <a:off x="4572000" y="5590520"/>
            <a:ext cx="1800200" cy="86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085BDCC-4019-4790-8FEA-451048ADB4F6}"/>
              </a:ext>
            </a:extLst>
          </p:cNvPr>
          <p:cNvCxnSpPr/>
          <p:nvPr/>
        </p:nvCxnSpPr>
        <p:spPr>
          <a:xfrm flipH="1">
            <a:off x="5220072" y="4412946"/>
            <a:ext cx="648072" cy="5282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C134DAF-BF85-4059-A827-B3F4DD6F4240}"/>
              </a:ext>
            </a:extLst>
          </p:cNvPr>
          <p:cNvCxnSpPr/>
          <p:nvPr/>
        </p:nvCxnSpPr>
        <p:spPr>
          <a:xfrm flipH="1">
            <a:off x="4623532" y="5710070"/>
            <a:ext cx="648072" cy="5282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9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825176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0AACB-3D7C-44E8-9AE5-CA85E846920F}"/>
              </a:ext>
            </a:extLst>
          </p:cNvPr>
          <p:cNvSpPr txBox="1"/>
          <p:nvPr/>
        </p:nvSpPr>
        <p:spPr>
          <a:xfrm>
            <a:off x="0" y="99227"/>
            <a:ext cx="5908391" cy="675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def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minmaxWithAlphaBeta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alpha, beta, 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depth, player):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or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GO_BOARD_X_COUNT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*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GO_BOARD_Y_COUNT: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evaluate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(),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player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AI: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INF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x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y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for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k </a:t>
            </a:r>
            <a:r>
              <a:rPr lang="en-US" altLang="ko-KR" sz="1400" b="1" kern="0" dirty="0">
                <a:solidFill>
                  <a:srgbClr val="AA22FF"/>
                </a:solidFill>
                <a:latin typeface="+mn-ea"/>
                <a:cs typeface="Times New Roman" panose="02020603050405020304" pitchFamily="18" charset="0"/>
              </a:rPr>
              <a:t>in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searchSpace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j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k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EMPTY: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AI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+=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ret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minmaxWithAlphaBeta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(alpha, beta, depth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PLAYER1)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&gt;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ret[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x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y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j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alpha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max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(alpha, </a:t>
            </a:r>
            <a:r>
              <a:rPr lang="en-US" altLang="ko-KR" sz="1400" kern="0" dirty="0" err="1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stoneCnt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-=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kern="0" dirty="0" err="1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self</a:t>
            </a:r>
            <a:r>
              <a:rPr lang="en-US" altLang="ko-KR" sz="1400" kern="0" dirty="0" err="1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.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goBoard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][j]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EMPTY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ko-KR" sz="1400" b="1" kern="0" dirty="0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beta </a:t>
            </a:r>
            <a:r>
              <a:rPr lang="en-US" altLang="ko-KR" sz="1400" kern="0" dirty="0">
                <a:solidFill>
                  <a:srgbClr val="666666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&lt;=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alpha:  </a:t>
            </a:r>
            <a:r>
              <a:rPr lang="en-US" altLang="ko-KR" sz="1400" i="1" kern="0" dirty="0">
                <a:solidFill>
                  <a:srgbClr val="40808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# Beta Cut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       </a:t>
            </a:r>
            <a:r>
              <a:rPr lang="en-US" altLang="ko-KR" sz="1400" kern="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b="1" kern="0" dirty="0">
                <a:solidFill>
                  <a:srgbClr val="008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break</a:t>
            </a:r>
            <a:endParaRPr lang="ko-KR" altLang="ko-KR" sz="1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if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depth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==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666666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x, y)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else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return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400" kern="0" dirty="0" err="1">
                <a:latin typeface="+mn-ea"/>
                <a:cs typeface="Times New Roman" panose="02020603050405020304" pitchFamily="18" charset="0"/>
              </a:rPr>
              <a:t>maxValue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None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en-US" altLang="ko-KR" sz="14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pass  </a:t>
            </a:r>
            <a:r>
              <a:rPr lang="en-US" altLang="ko-KR" sz="1400" kern="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i="1" kern="0" dirty="0">
                <a:solidFill>
                  <a:srgbClr val="408080"/>
                </a:solidFill>
                <a:latin typeface="+mn-ea"/>
                <a:cs typeface="Times New Roman" panose="02020603050405020304" pitchFamily="18" charset="0"/>
              </a:rPr>
              <a:t># </a:t>
            </a:r>
            <a:r>
              <a:rPr lang="ko-KR" altLang="en-US" sz="1400" i="1" kern="0" dirty="0">
                <a:solidFill>
                  <a:srgbClr val="408080"/>
                </a:solidFill>
                <a:latin typeface="+mn-ea"/>
                <a:cs typeface="Times New Roman" panose="02020603050405020304" pitchFamily="18" charset="0"/>
              </a:rPr>
              <a:t>이 후 코드 생략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2FEA6-21F8-4FD8-B879-167B1F6CFD14}"/>
              </a:ext>
            </a:extLst>
          </p:cNvPr>
          <p:cNvSpPr txBox="1"/>
          <p:nvPr/>
        </p:nvSpPr>
        <p:spPr>
          <a:xfrm>
            <a:off x="4211960" y="764704"/>
            <a:ext cx="46650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Alpha </a:t>
            </a:r>
            <a:r>
              <a:rPr lang="ko-KR" altLang="en-US" dirty="0"/>
              <a:t>값과 </a:t>
            </a:r>
            <a:r>
              <a:rPr lang="en-US" altLang="ko-KR" dirty="0"/>
              <a:t>Beta </a:t>
            </a:r>
            <a:r>
              <a:rPr lang="ko-KR" altLang="en-US" dirty="0"/>
              <a:t>값을 매개 변수로 받아서 관리한다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player</a:t>
            </a:r>
            <a:r>
              <a:rPr lang="ko-KR" altLang="en-US" dirty="0"/>
              <a:t>는 </a:t>
            </a:r>
            <a:r>
              <a:rPr lang="en-US" altLang="ko-KR" dirty="0"/>
              <a:t>AI</a:t>
            </a:r>
            <a:r>
              <a:rPr lang="ko-KR" altLang="en-US" dirty="0"/>
              <a:t>이기 때문에 </a:t>
            </a:r>
            <a:r>
              <a:rPr lang="en-US" altLang="ko-KR" dirty="0"/>
              <a:t>max </a:t>
            </a:r>
            <a:r>
              <a:rPr lang="ko-KR" altLang="en-US" dirty="0"/>
              <a:t>값을 계산해야 하고</a:t>
            </a:r>
            <a:r>
              <a:rPr lang="en-US" altLang="ko-KR" dirty="0"/>
              <a:t>, </a:t>
            </a:r>
            <a:r>
              <a:rPr lang="ko-KR" altLang="en-US" dirty="0"/>
              <a:t>자식 노드들에 대해서 재귀호출을 진행하여 </a:t>
            </a:r>
            <a:r>
              <a:rPr lang="en-US" altLang="ko-KR" dirty="0"/>
              <a:t>alpha </a:t>
            </a:r>
            <a:r>
              <a:rPr lang="ko-KR" altLang="en-US" dirty="0"/>
              <a:t>값을 갱신한다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beta</a:t>
            </a:r>
            <a:r>
              <a:rPr lang="ko-KR" altLang="en-US" dirty="0"/>
              <a:t>에는 </a:t>
            </a:r>
            <a:r>
              <a:rPr lang="en-US" altLang="ko-KR" dirty="0"/>
              <a:t>min</a:t>
            </a:r>
            <a:r>
              <a:rPr lang="ko-KR" altLang="en-US" dirty="0"/>
              <a:t>을 계산하는 이전 호출 </a:t>
            </a:r>
            <a:r>
              <a:rPr lang="ko-KR" altLang="en-US" dirty="0" err="1"/>
              <a:t>스탭에서의</a:t>
            </a:r>
            <a:r>
              <a:rPr lang="ko-KR" altLang="en-US" dirty="0"/>
              <a:t> 값이기 때문에 현재 </a:t>
            </a:r>
            <a:r>
              <a:rPr lang="en-US" altLang="ko-KR" dirty="0"/>
              <a:t>alpha</a:t>
            </a:r>
            <a:r>
              <a:rPr lang="ko-KR" altLang="en-US" dirty="0"/>
              <a:t>가 </a:t>
            </a:r>
            <a:r>
              <a:rPr lang="en-US" altLang="ko-KR" dirty="0"/>
              <a:t>beta</a:t>
            </a:r>
            <a:r>
              <a:rPr lang="ko-KR" altLang="en-US" dirty="0"/>
              <a:t>보다 더 크다면 </a:t>
            </a:r>
            <a:r>
              <a:rPr lang="en-US" altLang="ko-KR" dirty="0"/>
              <a:t>beta cut</a:t>
            </a:r>
            <a:r>
              <a:rPr lang="ko-KR" altLang="en-US" dirty="0"/>
              <a:t>을 진행하여</a:t>
            </a:r>
            <a:r>
              <a:rPr lang="en-US" altLang="ko-KR" dirty="0"/>
              <a:t>, </a:t>
            </a:r>
            <a:r>
              <a:rPr lang="ko-KR" altLang="en-US" dirty="0"/>
              <a:t>자식 노드에 대해서 더 이상 재귀 호출을 진행하지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98510FA-22F5-4EE1-AFCE-F0B9E96358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20042" y="648850"/>
            <a:ext cx="879782" cy="504054"/>
          </a:xfrm>
          <a:prstGeom prst="bentConnector3">
            <a:avLst>
              <a:gd name="adj1" fmla="val -1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215D446-DC38-4FAD-8C2F-C6C4C84D3119}"/>
              </a:ext>
            </a:extLst>
          </p:cNvPr>
          <p:cNvCxnSpPr/>
          <p:nvPr/>
        </p:nvCxnSpPr>
        <p:spPr>
          <a:xfrm rot="10800000" flipV="1">
            <a:off x="3131840" y="4221088"/>
            <a:ext cx="1080120" cy="216024"/>
          </a:xfrm>
          <a:prstGeom prst="bentConnector3">
            <a:avLst>
              <a:gd name="adj1" fmla="val 1006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6E3A4A-849D-41D0-B5E1-9541FD85C2C1}"/>
              </a:ext>
            </a:extLst>
          </p:cNvPr>
          <p:cNvCxnSpPr/>
          <p:nvPr/>
        </p:nvCxnSpPr>
        <p:spPr>
          <a:xfrm flipH="1">
            <a:off x="2915816" y="5517232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1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설계 세부사항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평가 함수와 탐색 공간 개선과정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33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F11205-1893-48E2-A628-A38C2188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56" y="1340768"/>
            <a:ext cx="4464496" cy="47715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6CAAD-8896-4EEE-8AE7-89C790E1655C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j-ea"/>
                <a:ea typeface="+mj-ea"/>
              </a:rPr>
              <a:t>오목판 상태에 대한 평가치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5814A-48CE-40FD-A3A8-F2931E46C238}"/>
              </a:ext>
            </a:extLst>
          </p:cNvPr>
          <p:cNvSpPr txBox="1"/>
          <p:nvPr/>
        </p:nvSpPr>
        <p:spPr>
          <a:xfrm>
            <a:off x="5076056" y="1340768"/>
            <a:ext cx="38164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오목판 상태에서 평가치를 계산할 패턴은 실습 시간에 보여 주셨던  패턴을 그대로 사용하였다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평가치에는 변화를 주었다</a:t>
            </a:r>
            <a:r>
              <a:rPr lang="en-US" altLang="ko-KR" dirty="0"/>
              <a:t>. </a:t>
            </a:r>
            <a:r>
              <a:rPr lang="ko-KR" altLang="en-US" dirty="0"/>
              <a:t>보여 주신</a:t>
            </a:r>
            <a:r>
              <a:rPr lang="en-US" altLang="ko-KR" dirty="0"/>
              <a:t> </a:t>
            </a:r>
            <a:r>
              <a:rPr lang="ko-KR" altLang="en-US" dirty="0"/>
              <a:t>평가치는 간격이 너무 좁다고  생각되었다</a:t>
            </a:r>
            <a:r>
              <a:rPr lang="en-US" altLang="ko-KR" dirty="0"/>
              <a:t>. </a:t>
            </a:r>
            <a:r>
              <a:rPr lang="ko-KR" altLang="en-US" dirty="0"/>
              <a:t>예를 들어 사목 </a:t>
            </a:r>
            <a:r>
              <a:rPr lang="en-US" altLang="ko-KR" dirty="0"/>
              <a:t>2</a:t>
            </a:r>
            <a:r>
              <a:rPr lang="ko-KR" altLang="en-US" dirty="0"/>
              <a:t>개면 오목 </a:t>
            </a:r>
            <a:r>
              <a:rPr lang="en-US" altLang="ko-KR" dirty="0"/>
              <a:t>1</a:t>
            </a:r>
            <a:r>
              <a:rPr lang="ko-KR" altLang="en-US" dirty="0"/>
              <a:t>개의 평가치를 넘어가게    되는데</a:t>
            </a:r>
            <a:r>
              <a:rPr lang="en-US" altLang="ko-KR" dirty="0"/>
              <a:t>, </a:t>
            </a:r>
            <a:r>
              <a:rPr lang="ko-KR" altLang="en-US" dirty="0"/>
              <a:t>오목을 만들 수 있는 상황이 오면 오목을 반드시 만드는 것이 더 좋기 때문에 오목의 점수는     아무리 많은 사목이 모여도 넘을 수 없는 점수여야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평가치는 다음 슬라이드와 같이 개선하였다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7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2C7F641-8498-41C4-91B8-DBBC39C9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04031"/>
            <a:ext cx="5099271" cy="544993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EC1CC9-E7CA-4300-9E7F-A3461DA52C02}"/>
              </a:ext>
            </a:extLst>
          </p:cNvPr>
          <p:cNvSpPr/>
          <p:nvPr/>
        </p:nvSpPr>
        <p:spPr>
          <a:xfrm>
            <a:off x="4572000" y="967468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1,000,000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C1E8CE-625E-4E14-8FC9-228825AD8CA0}"/>
              </a:ext>
            </a:extLst>
          </p:cNvPr>
          <p:cNvSpPr/>
          <p:nvPr/>
        </p:nvSpPr>
        <p:spPr>
          <a:xfrm>
            <a:off x="4572000" y="1399516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4B6405-060C-4052-80AC-CF05136CC8DE}"/>
              </a:ext>
            </a:extLst>
          </p:cNvPr>
          <p:cNvSpPr/>
          <p:nvPr/>
        </p:nvSpPr>
        <p:spPr>
          <a:xfrm>
            <a:off x="4572000" y="1831564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4D8F63-8380-41A2-A501-40B2B79E4EAB}"/>
              </a:ext>
            </a:extLst>
          </p:cNvPr>
          <p:cNvSpPr/>
          <p:nvPr/>
        </p:nvSpPr>
        <p:spPr>
          <a:xfrm>
            <a:off x="4572000" y="2250353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82EDF7-7EE0-4EEC-940C-2772A403E213}"/>
              </a:ext>
            </a:extLst>
          </p:cNvPr>
          <p:cNvSpPr/>
          <p:nvPr/>
        </p:nvSpPr>
        <p:spPr>
          <a:xfrm>
            <a:off x="4581189" y="2669142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6EAB9E-B626-4D6E-96F5-67D054D9B066}"/>
              </a:ext>
            </a:extLst>
          </p:cNvPr>
          <p:cNvSpPr/>
          <p:nvPr/>
        </p:nvSpPr>
        <p:spPr>
          <a:xfrm>
            <a:off x="4581189" y="3087931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1,010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B6616C-FF3C-49EB-A5D1-2EDC4D70C7D8}"/>
              </a:ext>
            </a:extLst>
          </p:cNvPr>
          <p:cNvSpPr/>
          <p:nvPr/>
        </p:nvSpPr>
        <p:spPr>
          <a:xfrm>
            <a:off x="4581189" y="3533238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A45CCA-B3ED-4B42-84AA-EB44275E9BA9}"/>
              </a:ext>
            </a:extLst>
          </p:cNvPr>
          <p:cNvSpPr/>
          <p:nvPr/>
        </p:nvSpPr>
        <p:spPr>
          <a:xfrm>
            <a:off x="4581189" y="3967210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44C270-0260-401B-BE33-B140CADD86E5}"/>
              </a:ext>
            </a:extLst>
          </p:cNvPr>
          <p:cNvSpPr/>
          <p:nvPr/>
        </p:nvSpPr>
        <p:spPr>
          <a:xfrm>
            <a:off x="4561975" y="4339184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9D936D-E9D6-40B6-9D2B-9F0602820E7A}"/>
              </a:ext>
            </a:extLst>
          </p:cNvPr>
          <p:cNvSpPr/>
          <p:nvPr/>
        </p:nvSpPr>
        <p:spPr>
          <a:xfrm>
            <a:off x="4561975" y="4806172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494D0-9640-4C8D-A906-362D9F7E6A15}"/>
              </a:ext>
            </a:extLst>
          </p:cNvPr>
          <p:cNvSpPr txBox="1"/>
          <p:nvPr/>
        </p:nvSpPr>
        <p:spPr>
          <a:xfrm>
            <a:off x="5858119" y="704031"/>
            <a:ext cx="3089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낮은 점수의 패턴이 많이  모여도 넘을 수 없는 벽이 있었으면 좋겠다고 생각하여</a:t>
            </a:r>
            <a:r>
              <a:rPr lang="en-US" altLang="ko-KR" dirty="0"/>
              <a:t>, </a:t>
            </a:r>
            <a:r>
              <a:rPr lang="ko-KR" altLang="en-US" dirty="0"/>
              <a:t>패턴들에 등급을 매기고   낮은 등급의 패턴이 많이   모여도 높은 등급의 패턴  하나의 평가치를 넘지 못하도록 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</a:t>
            </a:r>
            <a:r>
              <a:rPr lang="ko-KR" altLang="en-US" dirty="0"/>
              <a:t>그룹 </a:t>
            </a:r>
            <a:r>
              <a:rPr lang="en-US" altLang="ko-KR" dirty="0"/>
              <a:t>: 1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 </a:t>
            </a:r>
            <a:r>
              <a:rPr lang="ko-KR" altLang="en-US" dirty="0"/>
              <a:t>그룹 </a:t>
            </a:r>
            <a:r>
              <a:rPr lang="en-US" altLang="ko-KR" dirty="0"/>
              <a:t>: 2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 </a:t>
            </a:r>
            <a:r>
              <a:rPr lang="ko-KR" altLang="en-US" dirty="0"/>
              <a:t>그룹 </a:t>
            </a:r>
            <a:r>
              <a:rPr lang="en-US" altLang="ko-KR" dirty="0"/>
              <a:t>: 3, 4, 6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 </a:t>
            </a:r>
            <a:r>
              <a:rPr lang="ko-KR" altLang="en-US" dirty="0"/>
              <a:t>그룹 </a:t>
            </a:r>
            <a:r>
              <a:rPr lang="en-US" altLang="ko-KR" dirty="0"/>
              <a:t>: 5, 7, 8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 </a:t>
            </a:r>
            <a:r>
              <a:rPr lang="ko-KR" altLang="en-US" dirty="0"/>
              <a:t>그룹 </a:t>
            </a:r>
            <a:r>
              <a:rPr lang="en-US" altLang="ko-KR" dirty="0"/>
              <a:t>: 9, 10, 11, 12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183654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j-ea"/>
                <a:ea typeface="+mj-ea"/>
              </a:rPr>
              <a:t>평가 함수를 적용할 바둑판 공간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A0AB0C-40BC-4AA0-9F7E-892E0C9FAA0B}"/>
              </a:ext>
            </a:extLst>
          </p:cNvPr>
          <p:cNvSpPr/>
          <p:nvPr/>
        </p:nvSpPr>
        <p:spPr>
          <a:xfrm>
            <a:off x="628969" y="1376770"/>
            <a:ext cx="4104456" cy="410445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시도 </a:t>
            </a:r>
            <a:r>
              <a:rPr lang="en-US" altLang="ko-KR" dirty="0"/>
              <a:t>: </a:t>
            </a:r>
            <a:r>
              <a:rPr lang="ko-KR" altLang="en-US" dirty="0"/>
              <a:t>바둑판 전체를 순회하면서 평가함수를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평가함수를 실행하는 시간이 매우 많이 걸림</a:t>
            </a:r>
            <a:r>
              <a:rPr lang="en-US" altLang="ko-KR" dirty="0"/>
              <a:t>. </a:t>
            </a:r>
            <a:r>
              <a:rPr lang="ko-KR" altLang="en-US" dirty="0"/>
              <a:t>비효율적</a:t>
            </a:r>
          </a:p>
        </p:txBody>
      </p:sp>
      <p:pic>
        <p:nvPicPr>
          <p:cNvPr id="15" name="그림 14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7968FF0B-90AE-4E1C-86AF-6A4CF0B68E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93953" y="3292868"/>
            <a:ext cx="272261" cy="272261"/>
          </a:xfrm>
          <a:prstGeom prst="rect">
            <a:avLst/>
          </a:prstGeom>
        </p:spPr>
      </p:pic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A95EF523-689C-4E75-A30F-D033E6D1B6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45193" y="3068960"/>
            <a:ext cx="264683" cy="2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02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j-ea"/>
                <a:ea typeface="+mj-ea"/>
              </a:rPr>
              <a:t>평가 함수를 적용할 바둑판 공간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A0AB0C-40BC-4AA0-9F7E-892E0C9FAA0B}"/>
              </a:ext>
            </a:extLst>
          </p:cNvPr>
          <p:cNvSpPr/>
          <p:nvPr/>
        </p:nvSpPr>
        <p:spPr>
          <a:xfrm>
            <a:off x="2292467" y="2860770"/>
            <a:ext cx="706142" cy="67687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3123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 시도 </a:t>
            </a:r>
            <a:r>
              <a:rPr lang="en-US" altLang="ko-KR" dirty="0"/>
              <a:t>: </a:t>
            </a:r>
            <a:r>
              <a:rPr lang="ko-KR" altLang="en-US" dirty="0"/>
              <a:t>착수가 된 지점에서 사방으로 </a:t>
            </a:r>
            <a:r>
              <a:rPr lang="en-US" altLang="ko-KR" dirty="0"/>
              <a:t>1</a:t>
            </a:r>
            <a:r>
              <a:rPr lang="ko-KR" altLang="en-US" dirty="0"/>
              <a:t>칸 정도 떨어진 지점을 평가 함수가 적용되는 공간으로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이전보다 공간이 줄어들고</a:t>
            </a:r>
            <a:r>
              <a:rPr lang="en-US" altLang="ko-KR" dirty="0"/>
              <a:t>,   </a:t>
            </a:r>
            <a:r>
              <a:rPr lang="ko-KR" altLang="en-US" dirty="0"/>
              <a:t>평가함수를 실행하는 시간도 줄어들었다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착수가 많아지면 다시 평가할 공간도 늘어나 실행시간이 늘어나는 문제가 발생하였다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C2E630-CE6A-404A-B6E9-4A104F2335AC}"/>
              </a:ext>
            </a:extLst>
          </p:cNvPr>
          <p:cNvSpPr/>
          <p:nvPr/>
        </p:nvSpPr>
        <p:spPr>
          <a:xfrm>
            <a:off x="2103733" y="3104007"/>
            <a:ext cx="706143" cy="67687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7968FF0B-90AE-4E1C-86AF-6A4CF0B68E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93953" y="3292868"/>
            <a:ext cx="272261" cy="272261"/>
          </a:xfrm>
          <a:prstGeom prst="rect">
            <a:avLst/>
          </a:prstGeom>
        </p:spPr>
      </p:pic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A95EF523-689C-4E75-A30F-D033E6D1B6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45193" y="3068960"/>
            <a:ext cx="264683" cy="2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1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j-ea"/>
                <a:ea typeface="+mj-ea"/>
              </a:rPr>
              <a:t>평가 함수를 적용할 바둑판 공간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A0AB0C-40BC-4AA0-9F7E-892E0C9FAA0B}"/>
              </a:ext>
            </a:extLst>
          </p:cNvPr>
          <p:cNvSpPr/>
          <p:nvPr/>
        </p:nvSpPr>
        <p:spPr>
          <a:xfrm>
            <a:off x="2328862" y="2849604"/>
            <a:ext cx="666586" cy="69238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세번째 시도 </a:t>
            </a:r>
            <a:r>
              <a:rPr lang="en-US" altLang="ko-KR" dirty="0"/>
              <a:t>: </a:t>
            </a:r>
            <a:r>
              <a:rPr lang="ko-KR" altLang="en-US" dirty="0"/>
              <a:t>평가함수가 패턴을 검사할 때는 →↓↘↙ 방향으로  검사를 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사진에서 별표로 표시한 좌표는 평가함수가 패턴을 검사하는 방향으로 아무것도 존재하지 않기    때문에 평가함수가 적용되는 공간에서 제외해주었다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모든 패턴에서 처음과  두번째 칸이 동일한 패턴은  오목을  제외하고 존재하지 않기 때문에 아래쪽에 별표로 표시한 좌표도 평가함수가  적용되는 공간에서 제외해주었다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A95EF523-689C-4E75-A30F-D033E6D1B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45193" y="3068960"/>
            <a:ext cx="264683" cy="264683"/>
          </a:xfrm>
          <a:prstGeom prst="rect">
            <a:avLst/>
          </a:prstGeom>
        </p:spPr>
      </p:pic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A8A18FB5-E332-4999-932E-9EC6A11BB1EC}"/>
              </a:ext>
            </a:extLst>
          </p:cNvPr>
          <p:cNvSpPr/>
          <p:nvPr/>
        </p:nvSpPr>
        <p:spPr>
          <a:xfrm>
            <a:off x="2337504" y="3271439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19EB455D-0AB5-4C03-9638-1F4A61DC051E}"/>
              </a:ext>
            </a:extLst>
          </p:cNvPr>
          <p:cNvSpPr/>
          <p:nvPr/>
        </p:nvSpPr>
        <p:spPr>
          <a:xfrm>
            <a:off x="2573690" y="3284984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E01880C3-D377-4808-9CE9-A35871FD204C}"/>
              </a:ext>
            </a:extLst>
          </p:cNvPr>
          <p:cNvSpPr/>
          <p:nvPr/>
        </p:nvSpPr>
        <p:spPr>
          <a:xfrm>
            <a:off x="2801959" y="3271439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7F48B9F7-9FB0-4961-976A-FD80C2D29988}"/>
              </a:ext>
            </a:extLst>
          </p:cNvPr>
          <p:cNvSpPr/>
          <p:nvPr/>
        </p:nvSpPr>
        <p:spPr>
          <a:xfrm>
            <a:off x="2798662" y="3077023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E83C39-DA6B-4284-AC89-9B48CD5A654B}"/>
              </a:ext>
            </a:extLst>
          </p:cNvPr>
          <p:cNvSpPr/>
          <p:nvPr/>
        </p:nvSpPr>
        <p:spPr>
          <a:xfrm>
            <a:off x="2337504" y="3723653"/>
            <a:ext cx="715182" cy="77358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개체이(가) 표시된 사진&#10;&#10;자동 생성된 설명">
            <a:extLst>
              <a:ext uri="{FF2B5EF4-FFF2-40B4-BE49-F238E27FC236}">
                <a16:creationId xmlns:a16="http://schemas.microsoft.com/office/drawing/2014/main" id="{A05F05A3-27C8-4D76-ADDE-7B5717676A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29428" y="3978104"/>
            <a:ext cx="264683" cy="264683"/>
          </a:xfrm>
          <a:prstGeom prst="rect">
            <a:avLst/>
          </a:prstGeom>
        </p:spPr>
      </p:pic>
      <p:pic>
        <p:nvPicPr>
          <p:cNvPr id="19" name="그림 18" descr="개체이(가) 표시된 사진&#10;&#10;자동 생성된 설명">
            <a:extLst>
              <a:ext uri="{FF2B5EF4-FFF2-40B4-BE49-F238E27FC236}">
                <a16:creationId xmlns:a16="http://schemas.microsoft.com/office/drawing/2014/main" id="{3EE821B2-CFF2-4F50-88A6-CEDAFEA791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89714" y="3978103"/>
            <a:ext cx="264683" cy="264683"/>
          </a:xfrm>
          <a:prstGeom prst="rect">
            <a:avLst/>
          </a:prstGeom>
        </p:spPr>
      </p:pic>
      <p:pic>
        <p:nvPicPr>
          <p:cNvPr id="20" name="그림 19" descr="개체이(가) 표시된 사진&#10;&#10;자동 생성된 설명">
            <a:extLst>
              <a:ext uri="{FF2B5EF4-FFF2-40B4-BE49-F238E27FC236}">
                <a16:creationId xmlns:a16="http://schemas.microsoft.com/office/drawing/2014/main" id="{1C2890A7-FCAD-44F9-8CA5-543D81221E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34684" y="4246118"/>
            <a:ext cx="264683" cy="264683"/>
          </a:xfrm>
          <a:prstGeom prst="rect">
            <a:avLst/>
          </a:prstGeom>
        </p:spPr>
      </p:pic>
      <p:pic>
        <p:nvPicPr>
          <p:cNvPr id="21" name="그림 20" descr="개체이(가) 표시된 사진&#10;&#10;자동 생성된 설명">
            <a:extLst>
              <a:ext uri="{FF2B5EF4-FFF2-40B4-BE49-F238E27FC236}">
                <a16:creationId xmlns:a16="http://schemas.microsoft.com/office/drawing/2014/main" id="{A4EB78C9-8ADA-4671-82DD-758F4A669A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97441" y="4246117"/>
            <a:ext cx="264683" cy="264683"/>
          </a:xfrm>
          <a:prstGeom prst="rect">
            <a:avLst/>
          </a:prstGeom>
        </p:spPr>
      </p:pic>
      <p:sp>
        <p:nvSpPr>
          <p:cNvPr id="23" name="별: 꼭짓점 5개 22">
            <a:extLst>
              <a:ext uri="{FF2B5EF4-FFF2-40B4-BE49-F238E27FC236}">
                <a16:creationId xmlns:a16="http://schemas.microsoft.com/office/drawing/2014/main" id="{046EF246-40DE-4A44-B680-5319E562CC12}"/>
              </a:ext>
            </a:extLst>
          </p:cNvPr>
          <p:cNvSpPr/>
          <p:nvPr/>
        </p:nvSpPr>
        <p:spPr>
          <a:xfrm>
            <a:off x="2545193" y="3981786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95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Minmax</a:t>
            </a:r>
            <a:r>
              <a:rPr lang="ko-KR" altLang="en-US" sz="3200" b="1" dirty="0">
                <a:latin typeface="+mj-ea"/>
                <a:ea typeface="+mj-ea"/>
              </a:rPr>
              <a:t> 알고리즘을 적용할 탐색공간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A0AB0C-40BC-4AA0-9F7E-892E0C9FAA0B}"/>
              </a:ext>
            </a:extLst>
          </p:cNvPr>
          <p:cNvSpPr/>
          <p:nvPr/>
        </p:nvSpPr>
        <p:spPr>
          <a:xfrm>
            <a:off x="611560" y="1372151"/>
            <a:ext cx="4104456" cy="411369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시도 </a:t>
            </a:r>
            <a:r>
              <a:rPr lang="en-US" altLang="ko-KR" dirty="0"/>
              <a:t>: </a:t>
            </a:r>
            <a:r>
              <a:rPr lang="ko-KR" altLang="en-US" dirty="0"/>
              <a:t>바둑판 전체에 대해서 탐색을 시도했다</a:t>
            </a:r>
            <a:r>
              <a:rPr lang="en-US" altLang="ko-KR" dirty="0"/>
              <a:t>. </a:t>
            </a:r>
            <a:r>
              <a:rPr lang="ko-KR" altLang="en-US" dirty="0"/>
              <a:t>탐색해야 할 공간이 </a:t>
            </a:r>
            <a:r>
              <a:rPr lang="en-US" altLang="ko-KR" dirty="0"/>
              <a:t>19 * 19 </a:t>
            </a:r>
            <a:r>
              <a:rPr lang="ko-KR" altLang="en-US" dirty="0"/>
              <a:t>만큼 크기 때문에 프로그램이 전혀 돌아가지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A95EF523-689C-4E75-A30F-D033E6D1B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45193" y="3068960"/>
            <a:ext cx="264683" cy="2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80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Minmax</a:t>
            </a:r>
            <a:r>
              <a:rPr lang="ko-KR" altLang="en-US" sz="3200" b="1" dirty="0">
                <a:latin typeface="+mj-ea"/>
                <a:ea typeface="+mj-ea"/>
              </a:rPr>
              <a:t> 알고리즘을 적용할 탐색공간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A0AB0C-40BC-4AA0-9F7E-892E0C9FAA0B}"/>
              </a:ext>
            </a:extLst>
          </p:cNvPr>
          <p:cNvSpPr/>
          <p:nvPr/>
        </p:nvSpPr>
        <p:spPr>
          <a:xfrm>
            <a:off x="1187624" y="1700808"/>
            <a:ext cx="2512017" cy="295527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 시도 </a:t>
            </a:r>
            <a:r>
              <a:rPr lang="en-US" altLang="ko-KR" dirty="0"/>
              <a:t>: </a:t>
            </a:r>
            <a:r>
              <a:rPr lang="ko-KR" altLang="en-US" dirty="0"/>
              <a:t>착수가 된 바둑돌 들에서 동</a:t>
            </a:r>
            <a:r>
              <a:rPr lang="en-US" altLang="ko-KR" dirty="0"/>
              <a:t>, </a:t>
            </a:r>
            <a:r>
              <a:rPr lang="ko-KR" altLang="en-US" dirty="0"/>
              <a:t>서</a:t>
            </a:r>
            <a:r>
              <a:rPr lang="en-US" altLang="ko-KR" dirty="0"/>
              <a:t>, </a:t>
            </a:r>
            <a:r>
              <a:rPr lang="ko-KR" altLang="en-US" dirty="0"/>
              <a:t>남</a:t>
            </a:r>
            <a:r>
              <a:rPr lang="en-US" altLang="ko-KR" dirty="0"/>
              <a:t>, </a:t>
            </a:r>
            <a:r>
              <a:rPr lang="ko-KR" altLang="en-US" dirty="0"/>
              <a:t>북으로 제일 멀리 떨어진 돌을 기준으로 </a:t>
            </a:r>
            <a:r>
              <a:rPr lang="en-US" altLang="ko-KR" dirty="0"/>
              <a:t>2</a:t>
            </a:r>
            <a:r>
              <a:rPr lang="ko-KR" altLang="en-US" dirty="0"/>
              <a:t>칸 씩 여유를 두고 탐색 공간을 설정했다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이전보다 탐색 공간이 줄어들었지만</a:t>
            </a:r>
            <a:r>
              <a:rPr lang="en-US" altLang="ko-KR" dirty="0"/>
              <a:t>, </a:t>
            </a:r>
            <a:r>
              <a:rPr lang="ko-KR" altLang="en-US" dirty="0"/>
              <a:t>조금만 게임이 진행되어도 탐색공간이 크게 늘어나 프로그램 동작속도가 상당히 느려 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A95EF523-689C-4E75-A30F-D033E6D1B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19672" y="2636912"/>
            <a:ext cx="264683" cy="264683"/>
          </a:xfrm>
          <a:prstGeom prst="rect">
            <a:avLst/>
          </a:prstGeom>
        </p:spPr>
      </p:pic>
      <p:pic>
        <p:nvPicPr>
          <p:cNvPr id="7" name="그림 6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4536B1FC-44EC-457E-92B4-0D2639139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87824" y="3068960"/>
            <a:ext cx="272261" cy="272261"/>
          </a:xfrm>
          <a:prstGeom prst="rect">
            <a:avLst/>
          </a:prstGeom>
        </p:spPr>
      </p:pic>
      <p:pic>
        <p:nvPicPr>
          <p:cNvPr id="8" name="그림 7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C39C2F1E-7521-4A39-BEDE-3867E9B464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07501" y="2162290"/>
            <a:ext cx="272261" cy="272261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460EB290-4A7A-454D-983A-7FC08B70D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21015" y="4003946"/>
            <a:ext cx="264683" cy="2646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1B90FE4-374D-4124-ABF9-009ACC70C004}"/>
              </a:ext>
            </a:extLst>
          </p:cNvPr>
          <p:cNvCxnSpPr/>
          <p:nvPr/>
        </p:nvCxnSpPr>
        <p:spPr>
          <a:xfrm flipH="1">
            <a:off x="1187624" y="2743200"/>
            <a:ext cx="4099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C6A2D0-35D8-4FF2-B50A-B03C0B4C97C8}"/>
              </a:ext>
            </a:extLst>
          </p:cNvPr>
          <p:cNvCxnSpPr/>
          <p:nvPr/>
        </p:nvCxnSpPr>
        <p:spPr>
          <a:xfrm>
            <a:off x="2483768" y="4268629"/>
            <a:ext cx="0" cy="387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CE49BA-1FF1-455C-9331-F60B0543536C}"/>
              </a:ext>
            </a:extLst>
          </p:cNvPr>
          <p:cNvCxnSpPr/>
          <p:nvPr/>
        </p:nvCxnSpPr>
        <p:spPr>
          <a:xfrm>
            <a:off x="3260085" y="3212976"/>
            <a:ext cx="4395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CD953E5-5860-428F-882F-487B0FBADC55}"/>
              </a:ext>
            </a:extLst>
          </p:cNvPr>
          <p:cNvCxnSpPr/>
          <p:nvPr/>
        </p:nvCxnSpPr>
        <p:spPr>
          <a:xfrm flipV="1">
            <a:off x="2483768" y="1671145"/>
            <a:ext cx="7184" cy="471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22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Minmax</a:t>
            </a:r>
            <a:r>
              <a:rPr lang="ko-KR" altLang="en-US" sz="3200" b="1" dirty="0">
                <a:latin typeface="+mj-ea"/>
                <a:ea typeface="+mj-ea"/>
              </a:rPr>
              <a:t> 알고리즘을 적용할 탐색공간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A0AB0C-40BC-4AA0-9F7E-892E0C9FAA0B}"/>
              </a:ext>
            </a:extLst>
          </p:cNvPr>
          <p:cNvSpPr/>
          <p:nvPr/>
        </p:nvSpPr>
        <p:spPr>
          <a:xfrm>
            <a:off x="1151620" y="2168860"/>
            <a:ext cx="1181677" cy="11524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세번째 시도 </a:t>
            </a:r>
            <a:r>
              <a:rPr lang="en-US" altLang="ko-KR" dirty="0"/>
              <a:t>: </a:t>
            </a:r>
            <a:r>
              <a:rPr lang="ko-KR" altLang="en-US" dirty="0"/>
              <a:t>착수가 된 지점에서 사방으로 </a:t>
            </a:r>
            <a:r>
              <a:rPr lang="en-US" altLang="ko-KR" dirty="0"/>
              <a:t>2</a:t>
            </a:r>
            <a:r>
              <a:rPr lang="ko-KR" altLang="en-US" dirty="0"/>
              <a:t>칸 씩 떨어진 영역을 탐색 공간에 포함시켰다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속도가 조금 더 개선 되었지만</a:t>
            </a:r>
            <a:r>
              <a:rPr lang="en-US" altLang="ko-KR" dirty="0"/>
              <a:t>, </a:t>
            </a:r>
            <a:r>
              <a:rPr lang="ko-KR" altLang="en-US" dirty="0"/>
              <a:t>여전히 게임이 많이 진행되면</a:t>
            </a:r>
            <a:r>
              <a:rPr lang="en-US" altLang="ko-KR" dirty="0"/>
              <a:t>, </a:t>
            </a:r>
            <a:r>
              <a:rPr lang="ko-KR" altLang="en-US" dirty="0"/>
              <a:t>프로그램 속도가 현저히 느려 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F5060F-71CA-40CD-AE13-11F4A38DD899}"/>
              </a:ext>
            </a:extLst>
          </p:cNvPr>
          <p:cNvSpPr/>
          <p:nvPr/>
        </p:nvSpPr>
        <p:spPr>
          <a:xfrm>
            <a:off x="1848084" y="1701644"/>
            <a:ext cx="1181677" cy="11524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A95EF523-689C-4E75-A30F-D033E6D1B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19672" y="2636912"/>
            <a:ext cx="264683" cy="264683"/>
          </a:xfrm>
          <a:prstGeom prst="rect">
            <a:avLst/>
          </a:prstGeom>
        </p:spPr>
      </p:pic>
      <p:pic>
        <p:nvPicPr>
          <p:cNvPr id="8" name="그림 7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C39C2F1E-7521-4A39-BEDE-3867E9B464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07501" y="2162290"/>
            <a:ext cx="272261" cy="27226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69BAA-C360-4AB0-A7BC-7B38E64ADF9A}"/>
              </a:ext>
            </a:extLst>
          </p:cNvPr>
          <p:cNvSpPr/>
          <p:nvPr/>
        </p:nvSpPr>
        <p:spPr>
          <a:xfrm>
            <a:off x="2544548" y="2604626"/>
            <a:ext cx="1181677" cy="11524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E149B7-AE8A-4A3F-93A8-2744B2001480}"/>
              </a:ext>
            </a:extLst>
          </p:cNvPr>
          <p:cNvSpPr/>
          <p:nvPr/>
        </p:nvSpPr>
        <p:spPr>
          <a:xfrm>
            <a:off x="1862517" y="3507608"/>
            <a:ext cx="1181677" cy="11524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4536B1FC-44EC-457E-92B4-0D2639139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87824" y="3068960"/>
            <a:ext cx="272261" cy="272261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460EB290-4A7A-454D-983A-7FC08B70D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21015" y="4003946"/>
            <a:ext cx="264683" cy="2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134A2-9BCE-475F-AAFA-3CB5AD1224E8}"/>
              </a:ext>
            </a:extLst>
          </p:cNvPr>
          <p:cNvSpPr txBox="1"/>
          <p:nvPr/>
        </p:nvSpPr>
        <p:spPr>
          <a:xfrm>
            <a:off x="1259632" y="1443841"/>
            <a:ext cx="66247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OS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Windows</a:t>
            </a:r>
            <a:r>
              <a:rPr lang="ko-KR" altLang="en-US" sz="2800" dirty="0"/>
              <a:t> </a:t>
            </a:r>
            <a:r>
              <a:rPr lang="en-US" altLang="ko-KR" sz="2800" dirty="0"/>
              <a:t>10</a:t>
            </a:r>
            <a:r>
              <a:rPr lang="ko-KR" altLang="en-US" sz="2800" dirty="0"/>
              <a:t> </a:t>
            </a:r>
            <a:r>
              <a:rPr lang="en-US" altLang="ko-KR" sz="2800" dirty="0"/>
              <a:t>Education</a:t>
            </a:r>
          </a:p>
          <a:p>
            <a:endParaRPr lang="en-US" altLang="ko-KR" sz="2800" dirty="0"/>
          </a:p>
          <a:p>
            <a:r>
              <a:rPr lang="ko-KR" altLang="en-US" sz="2800" dirty="0"/>
              <a:t>언어</a:t>
            </a:r>
            <a:r>
              <a:rPr lang="en-US" altLang="ko-KR" sz="2800" dirty="0"/>
              <a:t> : Python 3.6.4</a:t>
            </a:r>
          </a:p>
          <a:p>
            <a:endParaRPr lang="en-US" altLang="ko-KR" sz="2800" dirty="0"/>
          </a:p>
          <a:p>
            <a:r>
              <a:rPr lang="en-US" altLang="ko-KR" sz="2800" dirty="0"/>
              <a:t>IDE : PyCharm</a:t>
            </a:r>
          </a:p>
          <a:p>
            <a:endParaRPr lang="en-US" altLang="ko-KR" sz="2800" dirty="0"/>
          </a:p>
          <a:p>
            <a:r>
              <a:rPr lang="ko-KR" altLang="en-US" sz="2800" dirty="0"/>
              <a:t>버전 관리 </a:t>
            </a:r>
            <a:r>
              <a:rPr lang="en-US" altLang="ko-KR" sz="2800" dirty="0"/>
              <a:t>: Git, GitHub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사용한 외부 라이브러리 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pygame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40398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Minmax</a:t>
            </a:r>
            <a:r>
              <a:rPr lang="ko-KR" altLang="en-US" sz="3200" b="1" dirty="0">
                <a:latin typeface="+mj-ea"/>
                <a:ea typeface="+mj-ea"/>
              </a:rPr>
              <a:t> 알고리즘을 적용할 탐색공간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A0AB0C-40BC-4AA0-9F7E-892E0C9FAA0B}"/>
              </a:ext>
            </a:extLst>
          </p:cNvPr>
          <p:cNvSpPr/>
          <p:nvPr/>
        </p:nvSpPr>
        <p:spPr>
          <a:xfrm>
            <a:off x="1151620" y="2168860"/>
            <a:ext cx="1181677" cy="11524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네번째 시도 </a:t>
            </a:r>
            <a:r>
              <a:rPr lang="en-US" altLang="ko-KR" dirty="0"/>
              <a:t>: </a:t>
            </a:r>
            <a:r>
              <a:rPr lang="ko-KR" altLang="en-US" dirty="0"/>
              <a:t>세번째 시도에서 설정한 공간을 탐색공간이 될 수 있는 후보</a:t>
            </a:r>
            <a:r>
              <a:rPr lang="en-US" altLang="ko-KR" dirty="0"/>
              <a:t>(Candidate)</a:t>
            </a:r>
            <a:r>
              <a:rPr lang="ko-KR" altLang="en-US" dirty="0"/>
              <a:t>로 두고</a:t>
            </a:r>
            <a:r>
              <a:rPr lang="en-US" altLang="ko-KR" dirty="0"/>
              <a:t>, </a:t>
            </a:r>
            <a:r>
              <a:rPr lang="ko-KR" altLang="en-US" dirty="0"/>
              <a:t>이 중에서 일정한 수의 좌표를 랜덤 추출하여 탐색 공간으로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속도 측면에서 이전보다 훨씬    개선되었지만</a:t>
            </a:r>
            <a:r>
              <a:rPr lang="en-US" altLang="ko-KR" dirty="0"/>
              <a:t>, </a:t>
            </a:r>
            <a:r>
              <a:rPr lang="ko-KR" altLang="en-US" dirty="0"/>
              <a:t>랜덤 추출에 영향으로 지능적인 탐색을 함에 있어서 성능이 이전보다 떨어졌다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F5060F-71CA-40CD-AE13-11F4A38DD899}"/>
              </a:ext>
            </a:extLst>
          </p:cNvPr>
          <p:cNvSpPr/>
          <p:nvPr/>
        </p:nvSpPr>
        <p:spPr>
          <a:xfrm>
            <a:off x="1848084" y="1701644"/>
            <a:ext cx="1181677" cy="11524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A95EF523-689C-4E75-A30F-D033E6D1B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19672" y="2636912"/>
            <a:ext cx="264683" cy="264683"/>
          </a:xfrm>
          <a:prstGeom prst="rect">
            <a:avLst/>
          </a:prstGeom>
        </p:spPr>
      </p:pic>
      <p:pic>
        <p:nvPicPr>
          <p:cNvPr id="8" name="그림 7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C39C2F1E-7521-4A39-BEDE-3867E9B464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07501" y="2162290"/>
            <a:ext cx="272261" cy="27226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69BAA-C360-4AB0-A7BC-7B38E64ADF9A}"/>
              </a:ext>
            </a:extLst>
          </p:cNvPr>
          <p:cNvSpPr/>
          <p:nvPr/>
        </p:nvSpPr>
        <p:spPr>
          <a:xfrm>
            <a:off x="2544548" y="2604626"/>
            <a:ext cx="1181677" cy="11524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E149B7-AE8A-4A3F-93A8-2744B2001480}"/>
              </a:ext>
            </a:extLst>
          </p:cNvPr>
          <p:cNvSpPr/>
          <p:nvPr/>
        </p:nvSpPr>
        <p:spPr>
          <a:xfrm>
            <a:off x="1862517" y="3507608"/>
            <a:ext cx="1181677" cy="11524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4536B1FC-44EC-457E-92B4-0D2639139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87824" y="3068960"/>
            <a:ext cx="272261" cy="272261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460EB290-4A7A-454D-983A-7FC08B70D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21015" y="4003946"/>
            <a:ext cx="264683" cy="2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40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B8A32-3F2B-4FBA-AD48-EC4D03F01269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Minmax</a:t>
            </a:r>
            <a:r>
              <a:rPr lang="ko-KR" altLang="en-US" sz="3200" b="1" dirty="0">
                <a:latin typeface="+mj-ea"/>
                <a:ea typeface="+mj-ea"/>
              </a:rPr>
              <a:t> 알고리즘을 적용할 탐색공간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C13F5B-6649-4FE7-8262-E23D475F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19008"/>
            <a:ext cx="4419983" cy="44199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1E8928-1D96-4CDE-BEA3-6AF80FEAAD9D}"/>
              </a:ext>
            </a:extLst>
          </p:cNvPr>
          <p:cNvSpPr txBox="1"/>
          <p:nvPr/>
        </p:nvSpPr>
        <p:spPr>
          <a:xfrm>
            <a:off x="5220072" y="1219008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다섯 번째 시도 </a:t>
            </a:r>
            <a:r>
              <a:rPr lang="en-US" altLang="ko-KR" dirty="0"/>
              <a:t>: </a:t>
            </a:r>
            <a:r>
              <a:rPr lang="ko-KR" altLang="en-US" dirty="0"/>
              <a:t>탐색 공간에 반드시 포함될 좌표와 그러지 않아도 되는 좌표를 고민해봤다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바둑판에서 어떤 패턴이 확인 되면</a:t>
            </a:r>
            <a:r>
              <a:rPr lang="en-US" altLang="ko-KR" dirty="0"/>
              <a:t>, </a:t>
            </a:r>
            <a:r>
              <a:rPr lang="ko-KR" altLang="en-US" dirty="0"/>
              <a:t>그 패턴 안에 있는 빈칸들은 상당히 중요한 좌표가 된다</a:t>
            </a:r>
            <a:r>
              <a:rPr lang="en-US" altLang="ko-KR" dirty="0"/>
              <a:t>. </a:t>
            </a:r>
            <a:r>
              <a:rPr lang="ko-KR" altLang="en-US" dirty="0"/>
              <a:t>해당 좌표에 착수를 하면 더 높은 점수의 패턴이 되던가</a:t>
            </a:r>
            <a:r>
              <a:rPr lang="en-US" altLang="ko-KR" dirty="0"/>
              <a:t>, </a:t>
            </a:r>
            <a:r>
              <a:rPr lang="ko-KR" altLang="en-US" dirty="0"/>
              <a:t>상대편이 더  높은 패턴을 만들지 못하도록    차단 할 수 있게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확인된 패턴에서의 빈칸 좌표들은 반드시 탐색 공간에 포함되도록 하였다</a:t>
            </a:r>
            <a:r>
              <a:rPr lang="en-US" altLang="ko-KR" dirty="0"/>
              <a:t>. </a:t>
            </a:r>
            <a:r>
              <a:rPr lang="ko-KR" altLang="en-US" dirty="0"/>
              <a:t>지능적인 성능이 훨씬 개선되었다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A95EF523-689C-4E75-A30F-D033E6D1B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08660" y="3303870"/>
            <a:ext cx="264683" cy="264683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460EB290-4A7A-454D-983A-7FC08B70D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49719" y="3303870"/>
            <a:ext cx="264683" cy="264683"/>
          </a:xfrm>
          <a:prstGeom prst="rect">
            <a:avLst/>
          </a:prstGeom>
        </p:spPr>
      </p:pic>
      <p:pic>
        <p:nvPicPr>
          <p:cNvPr id="18" name="그림 17" descr="개체이(가) 표시된 사진&#10;&#10;자동 생성된 설명">
            <a:extLst>
              <a:ext uri="{FF2B5EF4-FFF2-40B4-BE49-F238E27FC236}">
                <a16:creationId xmlns:a16="http://schemas.microsoft.com/office/drawing/2014/main" id="{3A6C5856-67C9-4D59-A339-34A1D4A5BB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73546" y="3303870"/>
            <a:ext cx="264683" cy="264683"/>
          </a:xfrm>
          <a:prstGeom prst="rect">
            <a:avLst/>
          </a:prstGeom>
        </p:spPr>
      </p:pic>
      <p:sp>
        <p:nvSpPr>
          <p:cNvPr id="20" name="별: 꼭짓점 5개 19">
            <a:extLst>
              <a:ext uri="{FF2B5EF4-FFF2-40B4-BE49-F238E27FC236}">
                <a16:creationId xmlns:a16="http://schemas.microsoft.com/office/drawing/2014/main" id="{82419A13-57C8-4395-BA61-0545292697CD}"/>
              </a:ext>
            </a:extLst>
          </p:cNvPr>
          <p:cNvSpPr/>
          <p:nvPr/>
        </p:nvSpPr>
        <p:spPr>
          <a:xfrm>
            <a:off x="3038229" y="3303870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75FD95ED-E274-489B-AB39-23E772025509}"/>
              </a:ext>
            </a:extLst>
          </p:cNvPr>
          <p:cNvSpPr/>
          <p:nvPr/>
        </p:nvSpPr>
        <p:spPr>
          <a:xfrm>
            <a:off x="2108457" y="3320987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개체이(가) 표시된 사진&#10;&#10;자동 생성된 설명">
            <a:extLst>
              <a:ext uri="{FF2B5EF4-FFF2-40B4-BE49-F238E27FC236}">
                <a16:creationId xmlns:a16="http://schemas.microsoft.com/office/drawing/2014/main" id="{CE00D9F0-064A-491D-B605-EBF047049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03405" y="3981787"/>
            <a:ext cx="264683" cy="264683"/>
          </a:xfrm>
          <a:prstGeom prst="rect">
            <a:avLst/>
          </a:prstGeom>
        </p:spPr>
      </p:pic>
      <p:pic>
        <p:nvPicPr>
          <p:cNvPr id="23" name="그림 22" descr="개체이(가) 표시된 사진&#10;&#10;자동 생성된 설명">
            <a:extLst>
              <a:ext uri="{FF2B5EF4-FFF2-40B4-BE49-F238E27FC236}">
                <a16:creationId xmlns:a16="http://schemas.microsoft.com/office/drawing/2014/main" id="{8205E219-7BBD-453D-AE4E-790D5CE41F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44464" y="3981787"/>
            <a:ext cx="264683" cy="264683"/>
          </a:xfrm>
          <a:prstGeom prst="rect">
            <a:avLst/>
          </a:prstGeom>
        </p:spPr>
      </p:pic>
      <p:pic>
        <p:nvPicPr>
          <p:cNvPr id="24" name="그림 23" descr="개체이(가) 표시된 사진&#10;&#10;자동 생성된 설명">
            <a:extLst>
              <a:ext uri="{FF2B5EF4-FFF2-40B4-BE49-F238E27FC236}">
                <a16:creationId xmlns:a16="http://schemas.microsoft.com/office/drawing/2014/main" id="{EBB926EE-1D5D-4449-837F-021012FEB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68291" y="3981787"/>
            <a:ext cx="264683" cy="264683"/>
          </a:xfrm>
          <a:prstGeom prst="rect">
            <a:avLst/>
          </a:prstGeom>
        </p:spPr>
      </p:pic>
      <p:pic>
        <p:nvPicPr>
          <p:cNvPr id="25" name="그림 24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3DB649FE-0D27-4FF9-899D-369EB717F8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32974" y="3981787"/>
            <a:ext cx="272261" cy="272261"/>
          </a:xfrm>
          <a:prstGeom prst="rect">
            <a:avLst/>
          </a:prstGeom>
        </p:spPr>
      </p:pic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DAE5FE1D-F842-46A4-BFDA-A64453856654}"/>
              </a:ext>
            </a:extLst>
          </p:cNvPr>
          <p:cNvSpPr/>
          <p:nvPr/>
        </p:nvSpPr>
        <p:spPr>
          <a:xfrm>
            <a:off x="2087381" y="3987106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개체이(가) 표시된 사진&#10;&#10;자동 생성된 설명">
            <a:extLst>
              <a:ext uri="{FF2B5EF4-FFF2-40B4-BE49-F238E27FC236}">
                <a16:creationId xmlns:a16="http://schemas.microsoft.com/office/drawing/2014/main" id="{D517812F-6810-4DD3-8727-6212B3C9B7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97841" y="2610265"/>
            <a:ext cx="264683" cy="264683"/>
          </a:xfrm>
          <a:prstGeom prst="rect">
            <a:avLst/>
          </a:prstGeom>
        </p:spPr>
      </p:pic>
      <p:pic>
        <p:nvPicPr>
          <p:cNvPr id="28" name="그림 27" descr="개체이(가) 표시된 사진&#10;&#10;자동 생성된 설명">
            <a:extLst>
              <a:ext uri="{FF2B5EF4-FFF2-40B4-BE49-F238E27FC236}">
                <a16:creationId xmlns:a16="http://schemas.microsoft.com/office/drawing/2014/main" id="{2CEA6B3F-A2F0-45F3-B137-43A20097D9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68088" y="2606209"/>
            <a:ext cx="264683" cy="264683"/>
          </a:xfrm>
          <a:prstGeom prst="rect">
            <a:avLst/>
          </a:prstGeom>
        </p:spPr>
      </p:pic>
      <p:pic>
        <p:nvPicPr>
          <p:cNvPr id="29" name="그림 28" descr="개체이(가) 표시된 사진&#10;&#10;자동 생성된 설명">
            <a:extLst>
              <a:ext uri="{FF2B5EF4-FFF2-40B4-BE49-F238E27FC236}">
                <a16:creationId xmlns:a16="http://schemas.microsoft.com/office/drawing/2014/main" id="{7BD35995-0763-447E-8A07-BB91A0CCAE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91915" y="2606209"/>
            <a:ext cx="264683" cy="264683"/>
          </a:xfrm>
          <a:prstGeom prst="rect">
            <a:avLst/>
          </a:prstGeom>
        </p:spPr>
      </p:pic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928E14DB-695C-4691-9B19-2485E0749003}"/>
              </a:ext>
            </a:extLst>
          </p:cNvPr>
          <p:cNvSpPr/>
          <p:nvPr/>
        </p:nvSpPr>
        <p:spPr>
          <a:xfrm>
            <a:off x="1875768" y="2612803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5BAF095E-F78C-4FFE-804D-141329CE80AE}"/>
              </a:ext>
            </a:extLst>
          </p:cNvPr>
          <p:cNvSpPr/>
          <p:nvPr/>
        </p:nvSpPr>
        <p:spPr>
          <a:xfrm>
            <a:off x="2361195" y="2612803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3C0184DE-6166-4C38-9AD1-0C17068EA004}"/>
              </a:ext>
            </a:extLst>
          </p:cNvPr>
          <p:cNvSpPr/>
          <p:nvPr/>
        </p:nvSpPr>
        <p:spPr>
          <a:xfrm>
            <a:off x="3045135" y="2625953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61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C90BE477-1AB6-4CAA-9D67-7794B93BE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395238-260E-41DD-ADCB-DBB4620F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8115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74024D9-7D2F-4CD4-922A-3FDE22290C4D}"/>
              </a:ext>
            </a:extLst>
          </p:cNvPr>
          <p:cNvGrpSpPr/>
          <p:nvPr/>
        </p:nvGrpSpPr>
        <p:grpSpPr>
          <a:xfrm>
            <a:off x="1475656" y="598025"/>
            <a:ext cx="5485506" cy="5500674"/>
            <a:chOff x="683568" y="1110909"/>
            <a:chExt cx="5485506" cy="5500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E39AEA5-ABE5-47BA-A3CC-806041D1E54C}"/>
                </a:ext>
              </a:extLst>
            </p:cNvPr>
            <p:cNvGrpSpPr/>
            <p:nvPr/>
          </p:nvGrpSpPr>
          <p:grpSpPr>
            <a:xfrm>
              <a:off x="683568" y="1110909"/>
              <a:ext cx="5485506" cy="5500674"/>
              <a:chOff x="1829247" y="1110909"/>
              <a:chExt cx="5485506" cy="5500674"/>
            </a:xfrm>
          </p:grpSpPr>
          <p:pic>
            <p:nvPicPr>
              <p:cNvPr id="5121" name="_x351337120" descr="EMB00003b5c1f7e">
                <a:extLst>
                  <a:ext uri="{FF2B5EF4-FFF2-40B4-BE49-F238E27FC236}">
                    <a16:creationId xmlns:a16="http://schemas.microsoft.com/office/drawing/2014/main" id="{2F927579-B6F5-40A3-B2D6-E0962D164F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9247" y="1110909"/>
                <a:ext cx="5485506" cy="55006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그림 7" descr="개체이(가) 표시된 사진&#10;&#10;자동 생성된 설명">
                <a:extLst>
                  <a:ext uri="{FF2B5EF4-FFF2-40B4-BE49-F238E27FC236}">
                    <a16:creationId xmlns:a16="http://schemas.microsoft.com/office/drawing/2014/main" id="{6B40DF68-AEE5-4B50-8C6F-FF887949C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4709139" y="3931930"/>
                <a:ext cx="264683" cy="264683"/>
              </a:xfrm>
              <a:prstGeom prst="rect">
                <a:avLst/>
              </a:prstGeom>
            </p:spPr>
          </p:pic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5285655-7B9C-462B-B80D-8EAC1B183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526" y="1642194"/>
              <a:ext cx="393595" cy="4815756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4E4D622-185C-44A4-9740-BBA0CCE43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6929" y="1554082"/>
              <a:ext cx="5247714" cy="388256"/>
            </a:xfrm>
            <a:prstGeom prst="rect">
              <a:avLst/>
            </a:prstGeom>
          </p:spPr>
        </p:pic>
      </p:grpSp>
      <p:pic>
        <p:nvPicPr>
          <p:cNvPr id="6" name="그림 5" descr="개체, 안테나, 드럼이(가) 표시된 사진&#10;&#10;자동 생성된 설명">
            <a:extLst>
              <a:ext uri="{FF2B5EF4-FFF2-40B4-BE49-F238E27FC236}">
                <a16:creationId xmlns:a16="http://schemas.microsoft.com/office/drawing/2014/main" id="{A4043FB3-24F6-4101-A2E6-43138BD10C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552912" y="3428999"/>
            <a:ext cx="272261" cy="272261"/>
          </a:xfrm>
          <a:prstGeom prst="rect">
            <a:avLst/>
          </a:prstGeom>
        </p:spPr>
      </p:pic>
      <p:pic>
        <p:nvPicPr>
          <p:cNvPr id="35" name="그림 34" descr="개체이(가) 표시된 사진&#10;&#10;자동 생성된 설명">
            <a:extLst>
              <a:ext uri="{FF2B5EF4-FFF2-40B4-BE49-F238E27FC236}">
                <a16:creationId xmlns:a16="http://schemas.microsoft.com/office/drawing/2014/main" id="{5F1680E4-1F7E-4962-9091-0239812CD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1384" y="3429000"/>
            <a:ext cx="264683" cy="264683"/>
          </a:xfrm>
          <a:prstGeom prst="rect">
            <a:avLst/>
          </a:prstGeom>
        </p:spPr>
      </p:pic>
      <p:pic>
        <p:nvPicPr>
          <p:cNvPr id="36" name="그림 35" descr="개체이(가) 표시된 사진&#10;&#10;자동 생성된 설명">
            <a:extLst>
              <a:ext uri="{FF2B5EF4-FFF2-40B4-BE49-F238E27FC236}">
                <a16:creationId xmlns:a16="http://schemas.microsoft.com/office/drawing/2014/main" id="{8EF80BEC-3C8E-4789-858C-020A0C6DD7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11644" y="3428999"/>
            <a:ext cx="264683" cy="264683"/>
          </a:xfrm>
          <a:prstGeom prst="rect">
            <a:avLst/>
          </a:prstGeom>
        </p:spPr>
      </p:pic>
      <p:pic>
        <p:nvPicPr>
          <p:cNvPr id="37" name="그림 36" descr="개체이(가) 표시된 사진&#10;&#10;자동 생성된 설명">
            <a:extLst>
              <a:ext uri="{FF2B5EF4-FFF2-40B4-BE49-F238E27FC236}">
                <a16:creationId xmlns:a16="http://schemas.microsoft.com/office/drawing/2014/main" id="{909DE882-50EC-4E7C-A49F-0D5E69650B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80116" y="3428999"/>
            <a:ext cx="264683" cy="2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5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오목 게임 분석</a:t>
            </a:r>
          </a:p>
        </p:txBody>
      </p:sp>
    </p:spTree>
    <p:extLst>
      <p:ext uri="{BB962C8B-B14F-4D97-AF65-F5344CB8AC3E}">
        <p14:creationId xmlns:p14="http://schemas.microsoft.com/office/powerpoint/2010/main" val="46447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EB421-0342-4ECA-BD15-60D7B7325516}"/>
              </a:ext>
            </a:extLst>
          </p:cNvPr>
          <p:cNvSpPr txBox="1"/>
          <p:nvPr/>
        </p:nvSpPr>
        <p:spPr>
          <a:xfrm>
            <a:off x="791580" y="1536174"/>
            <a:ext cx="7560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오목 게임은 </a:t>
            </a:r>
            <a:r>
              <a:rPr lang="en-US" altLang="ko-KR" sz="2400" dirty="0"/>
              <a:t>2</a:t>
            </a:r>
            <a:r>
              <a:rPr lang="ko-KR" altLang="en-US" sz="2400" dirty="0"/>
              <a:t>명의 플레이어가 진행하는 게임이다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2</a:t>
            </a:r>
            <a:r>
              <a:rPr lang="ko-KR" altLang="en-US" sz="2400" dirty="0"/>
              <a:t>명의 플레이어가 </a:t>
            </a:r>
            <a:r>
              <a:rPr lang="ko-KR" altLang="en-US" sz="2400" dirty="0" err="1"/>
              <a:t>번갈아가면서</a:t>
            </a:r>
            <a:r>
              <a:rPr lang="en-US" altLang="ko-KR" sz="2400" b="1" dirty="0"/>
              <a:t>(turn based) </a:t>
            </a:r>
            <a:r>
              <a:rPr lang="ko-KR" altLang="en-US" sz="2400" dirty="0"/>
              <a:t>바둑판에 자신의 바둑돌을 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가장 먼저 오목을 완성하는 플레이어가 승리하는 게임이다</a:t>
            </a:r>
            <a:r>
              <a:rPr lang="en-US" altLang="ko-KR" sz="2400" dirty="0"/>
              <a:t>. </a:t>
            </a:r>
            <a:r>
              <a:rPr lang="en-US" altLang="ko-KR" sz="2400" b="1" dirty="0"/>
              <a:t>(Zero-sum game)</a:t>
            </a:r>
          </a:p>
          <a:p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플레이어들 또는 </a:t>
            </a:r>
            <a:r>
              <a:rPr lang="en-US" altLang="ko-KR" sz="2400" dirty="0"/>
              <a:t>agent</a:t>
            </a:r>
            <a:r>
              <a:rPr lang="ko-KR" altLang="en-US" sz="2400" dirty="0"/>
              <a:t>들의 목표가 상충하는 경쟁적 환경에서 발생하는 문제이다</a:t>
            </a:r>
            <a:r>
              <a:rPr lang="en-US" altLang="ko-KR" sz="2400" dirty="0"/>
              <a:t>. </a:t>
            </a:r>
            <a:r>
              <a:rPr lang="en-US" altLang="ko-KR" sz="2400" b="1" dirty="0"/>
              <a:t>(Adversarial)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427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42717CA-D236-4C1F-B564-50FF9DD5E3A4}"/>
              </a:ext>
            </a:extLst>
          </p:cNvPr>
          <p:cNvSpPr/>
          <p:nvPr/>
        </p:nvSpPr>
        <p:spPr>
          <a:xfrm>
            <a:off x="1808312" y="410332"/>
            <a:ext cx="5760640" cy="5760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541FB8-0FD8-45BB-97B0-5E4AD56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04864"/>
            <a:ext cx="6858000" cy="145149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프로그램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67653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530F8E-D87A-4AD8-B4EE-EB4FC3E88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22" y="1153877"/>
            <a:ext cx="7206955" cy="45502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686F8E-A564-447A-841C-B99DADD21BAC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1. </a:t>
            </a:r>
            <a:r>
              <a:rPr lang="ko-KR" altLang="en-US" sz="3200" b="1" dirty="0">
                <a:latin typeface="+mj-ea"/>
                <a:ea typeface="+mj-ea"/>
              </a:rPr>
              <a:t>시작 화면</a:t>
            </a:r>
            <a:r>
              <a:rPr lang="en-US" altLang="ko-KR" sz="3200" b="1" dirty="0">
                <a:latin typeface="+mj-ea"/>
                <a:ea typeface="+mj-ea"/>
              </a:rPr>
              <a:t>. </a:t>
            </a:r>
            <a:r>
              <a:rPr lang="ko-KR" altLang="en-US" sz="3200" b="1" dirty="0" err="1">
                <a:latin typeface="+mj-ea"/>
                <a:ea typeface="+mj-ea"/>
              </a:rPr>
              <a:t>흑돌</a:t>
            </a:r>
            <a:r>
              <a:rPr lang="en-US" altLang="ko-KR" sz="3200" b="1" dirty="0">
                <a:latin typeface="+mj-ea"/>
                <a:ea typeface="+mj-ea"/>
              </a:rPr>
              <a:t>(</a:t>
            </a:r>
            <a:r>
              <a:rPr lang="ko-KR" altLang="en-US" sz="3200" b="1" dirty="0">
                <a:latin typeface="+mj-ea"/>
                <a:ea typeface="+mj-ea"/>
              </a:rPr>
              <a:t>선수</a:t>
            </a:r>
            <a:r>
              <a:rPr lang="en-US" altLang="ko-KR" sz="3200" b="1" dirty="0">
                <a:latin typeface="+mj-ea"/>
                <a:ea typeface="+mj-ea"/>
              </a:rPr>
              <a:t>)/</a:t>
            </a:r>
            <a:r>
              <a:rPr lang="ko-KR" altLang="en-US" sz="3200" b="1" dirty="0" err="1">
                <a:latin typeface="+mj-ea"/>
                <a:ea typeface="+mj-ea"/>
              </a:rPr>
              <a:t>백돌</a:t>
            </a:r>
            <a:r>
              <a:rPr lang="en-US" altLang="ko-KR" sz="3200" b="1" dirty="0">
                <a:latin typeface="+mj-ea"/>
                <a:ea typeface="+mj-ea"/>
              </a:rPr>
              <a:t>(</a:t>
            </a:r>
            <a:r>
              <a:rPr lang="ko-KR" altLang="en-US" sz="3200" b="1" dirty="0">
                <a:latin typeface="+mj-ea"/>
                <a:ea typeface="+mj-ea"/>
              </a:rPr>
              <a:t>후수</a:t>
            </a:r>
            <a:r>
              <a:rPr lang="en-US" altLang="ko-KR" sz="3200" b="1" dirty="0">
                <a:latin typeface="+mj-ea"/>
                <a:ea typeface="+mj-ea"/>
              </a:rPr>
              <a:t>) </a:t>
            </a:r>
            <a:r>
              <a:rPr lang="ko-KR" altLang="en-US" sz="3200" b="1" dirty="0">
                <a:latin typeface="+mj-ea"/>
                <a:ea typeface="+mj-ea"/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47564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1BF4645-774D-447A-8387-805CA4A96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3" y="1153800"/>
            <a:ext cx="7225834" cy="4550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F9A350-02B5-41F9-BC2C-27D337B18DE4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2. </a:t>
            </a:r>
            <a:r>
              <a:rPr lang="ko-KR" altLang="en-US" sz="3200" b="1" dirty="0">
                <a:latin typeface="+mj-ea"/>
                <a:ea typeface="+mj-ea"/>
              </a:rPr>
              <a:t>난이도 선택 화면</a:t>
            </a:r>
          </a:p>
        </p:txBody>
      </p:sp>
    </p:spTree>
    <p:extLst>
      <p:ext uri="{BB962C8B-B14F-4D97-AF65-F5344CB8AC3E}">
        <p14:creationId xmlns:p14="http://schemas.microsoft.com/office/powerpoint/2010/main" val="241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899406-1A49-4171-B9E5-67ABBF164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91" y="1153800"/>
            <a:ext cx="7198818" cy="455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B52B6F-E3C6-4EAF-9EC6-F2ED116C543D}"/>
              </a:ext>
            </a:extLst>
          </p:cNvPr>
          <p:cNvSpPr txBox="1"/>
          <p:nvPr/>
        </p:nvSpPr>
        <p:spPr>
          <a:xfrm>
            <a:off x="402356" y="260648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3. </a:t>
            </a:r>
            <a:r>
              <a:rPr lang="ko-KR" altLang="en-US" sz="3200" b="1" dirty="0" err="1">
                <a:latin typeface="+mj-ea"/>
                <a:ea typeface="+mj-ea"/>
              </a:rPr>
              <a:t>흑돌</a:t>
            </a:r>
            <a:r>
              <a:rPr lang="ko-KR" altLang="en-US" sz="3200" b="1" dirty="0">
                <a:latin typeface="+mj-ea"/>
                <a:ea typeface="+mj-ea"/>
              </a:rPr>
              <a:t> 선수 처리</a:t>
            </a:r>
          </a:p>
        </p:txBody>
      </p:sp>
    </p:spTree>
    <p:extLst>
      <p:ext uri="{BB962C8B-B14F-4D97-AF65-F5344CB8AC3E}">
        <p14:creationId xmlns:p14="http://schemas.microsoft.com/office/powerpoint/2010/main" val="1972392199"/>
      </p:ext>
    </p:extLst>
  </p:cSld>
  <p:clrMapOvr>
    <a:masterClrMapping/>
  </p:clrMapOvr>
</p:sld>
</file>

<file path=ppt/theme/theme1.xml><?xml version="1.0" encoding="utf-8"?>
<a:theme xmlns:a="http://schemas.openxmlformats.org/drawingml/2006/main" name="IAR발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IAR발표</Template>
  <TotalTime>5917</TotalTime>
  <Words>1623</Words>
  <Application>Microsoft Office PowerPoint</Application>
  <PresentationFormat>화면 슬라이드 쇼(4:3)</PresentationFormat>
  <Paragraphs>259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HY견고딕</vt:lpstr>
      <vt:lpstr>굴림</vt:lpstr>
      <vt:lpstr>맑은 고딕</vt:lpstr>
      <vt:lpstr>Arial</vt:lpstr>
      <vt:lpstr>Times New Roman</vt:lpstr>
      <vt:lpstr>IAR발표</vt:lpstr>
      <vt:lpstr>Office 테마</vt:lpstr>
      <vt:lpstr>인공지능 오목 과제 최종 보고서</vt:lpstr>
      <vt:lpstr>1. 개발 환경</vt:lpstr>
      <vt:lpstr>PowerPoint 프레젠테이션</vt:lpstr>
      <vt:lpstr>2. 오목 게임 분석</vt:lpstr>
      <vt:lpstr>PowerPoint 프레젠테이션</vt:lpstr>
      <vt:lpstr>3. 프로그램 실행화면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프로그램 개요</vt:lpstr>
      <vt:lpstr>PowerPoint 프레젠테이션</vt:lpstr>
      <vt:lpstr>5. 설계 세부사항 (탐색 알고리즘)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설계 세부사항 (평가 함수와 탐색 공간 개선과정)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 SCM</dc:title>
  <dc:creator>gagaman</dc:creator>
  <cp:lastModifiedBy>박 찬준</cp:lastModifiedBy>
  <cp:revision>429</cp:revision>
  <dcterms:created xsi:type="dcterms:W3CDTF">2013-03-05T05:31:26Z</dcterms:created>
  <dcterms:modified xsi:type="dcterms:W3CDTF">2019-06-01T06:09:40Z</dcterms:modified>
</cp:coreProperties>
</file>