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7" r:id="rId2"/>
  </p:sldMasterIdLst>
  <p:notesMasterIdLst>
    <p:notesMasterId r:id="rId15"/>
  </p:notes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299" r:id="rId13"/>
    <p:sldId id="32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의녕" initials="윤" lastIdx="1" clrIdx="0">
    <p:extLst>
      <p:ext uri="{19B8F6BF-5375-455C-9EA6-DF929625EA0E}">
        <p15:presenceInfo xmlns:p15="http://schemas.microsoft.com/office/powerpoint/2012/main" userId="S::22151110@inha.edu::2b31e746-892f-4d93-9742-1a20411378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5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F4AD-D179-4549-8735-345C82BDE814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791B-654E-427F-959C-956CC7F6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C413AE-A1AC-4B38-B9A5-FCACFBC76074}" type="slidenum">
              <a:rPr lang="ko-KR" altLang="en-US" smtClean="0"/>
              <a:pPr eaLnBrk="1" hangingPunct="1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     (1)</a:t>
            </a:r>
            <a:r>
              <a:rPr lang="ko-KR" altLang="en-US"/>
              <a:t>사용자 또는 인공지능이 흑돌</a:t>
            </a:r>
            <a:r>
              <a:rPr lang="en-US" altLang="ko-KR"/>
              <a:t>(</a:t>
            </a:r>
            <a:r>
              <a:rPr lang="ko-KR" altLang="en-US"/>
              <a:t>선수</a:t>
            </a:r>
            <a:r>
              <a:rPr lang="en-US" altLang="ko-KR"/>
              <a:t>)</a:t>
            </a:r>
            <a:r>
              <a:rPr lang="ko-KR" altLang="en-US"/>
              <a:t>를 선택하는 경우 무조건</a:t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바둑판 한가운데 흑돌이 바놓여지도록 하며 백돌로 턴이 넘어감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     (2) </a:t>
            </a:r>
            <a:r>
              <a:rPr lang="ko-KR" altLang="en-US"/>
              <a:t>게임 시작시 바둑판 임의의 위치에 </a:t>
            </a:r>
            <a:r>
              <a:rPr lang="en-US" altLang="ko-KR"/>
              <a:t>10</a:t>
            </a:r>
            <a:r>
              <a:rPr lang="ko-KR" altLang="en-US"/>
              <a:t>개 빨간색 바둑돌을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배치해야만함 </a:t>
            </a:r>
            <a:r>
              <a:rPr lang="en-US" altLang="ko-KR"/>
              <a:t>(</a:t>
            </a:r>
            <a:r>
              <a:rPr lang="ko-KR" altLang="en-US"/>
              <a:t>빨간색 바둑돌의 위치를 지정하여 재 공지할 예정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FF0000"/>
                </a:solidFill>
              </a:rPr>
              <a:t>01 02 03 04 05 06 07 08 09 10 11 12 13 14 15 16 17 18 19</a:t>
            </a:r>
            <a:endParaRPr lang="ko-KR" alt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791B-654E-427F-959C-956CC7F6F1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5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5848" y="4815023"/>
            <a:ext cx="4855057" cy="1300137"/>
          </a:xfrm>
          <a:prstGeom prst="rect">
            <a:avLst/>
          </a:prstGeom>
        </p:spPr>
      </p:pic>
      <p:pic>
        <p:nvPicPr>
          <p:cNvPr id="20" name="그림 19" descr="Untitled-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8032" y="1006500"/>
            <a:ext cx="3263980" cy="4391372"/>
          </a:xfrm>
          <a:prstGeom prst="rect">
            <a:avLst/>
          </a:prstGeom>
        </p:spPr>
      </p:pic>
      <p:pic>
        <p:nvPicPr>
          <p:cNvPr id="21" name="그림 20" descr="Untitled-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60748"/>
            <a:ext cx="3964053" cy="300031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1520" y="6076959"/>
            <a:ext cx="4985444" cy="556397"/>
            <a:chOff x="251520" y="6076959"/>
            <a:chExt cx="4985444" cy="55639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1520" y="6076959"/>
              <a:ext cx="4355976" cy="3877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0" lang="en-US" altLang="ko-KR" sz="2400" spc="-15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INSERT</a:t>
              </a:r>
              <a:r>
                <a:rPr kumimoji="0" lang="en-US" altLang="ko-KR" sz="2400" spc="-150" baseline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LOGO</a:t>
              </a:r>
              <a:endParaRPr kumimoji="0" lang="en-US" altLang="ko-KR" sz="2400" spc="-15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68412" y="6393290"/>
              <a:ext cx="4968552" cy="24006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 marL="0" algn="l" defTabSz="914400" rtl="0"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1200" kern="1200" spc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COPYRIGHT ASADAL ALLRIGHTS RESERVED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48E3-244F-49F9-B8F2-2D8EF436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A816-AB24-4F67-BAD3-D4AAA819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491D3-F298-463D-81DB-3A42019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05D09-6CE6-44AC-8A9B-189A792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112D6-8127-4D17-9DB3-1DC0780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BE9D1-44DD-4250-ABC7-3A1B819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90399-638E-47BB-BD8D-4DEFFC64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B92F4-F96E-4004-B89A-3281ABCB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29000-8E8A-4F90-80F6-B676825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D01E-D058-4C8A-B2AB-D36B757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721-BBCA-45BD-98B1-2A90F8E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7AF6-1F8F-4596-8752-782C2B20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7785D-98BB-4308-8520-5BE7E609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94D1A-18A8-4AAA-A4ED-8B185E11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7144C-4B6A-4176-9586-7036BC36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7AEE5-9FD7-4DFF-940D-03E26966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2B1BF-FD46-402E-87E9-FD0B3A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8D478-D281-44EC-9FB2-28D7E47A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AF166-7901-4949-9174-CB8CA86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8C38-82FD-41E0-A33B-68EA9AC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40FD2-E29B-4D32-8888-06324CB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BF8AE-7E05-4002-B8A1-E330941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FBC-4BAD-42B6-839F-B6C9952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D3E26-7DAE-4908-86FF-BF9541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7F9-3193-4E6D-A772-CB5AE759EE0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CE238-243D-4134-A13D-58A5E17B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29F1-6CB8-42C0-AE64-66D38A5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4F84-E544-450A-A8E6-132017DC7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7E7D-4C6C-41DD-8A31-461E9A0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09FB-FC22-401D-869C-184B1414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CEF3C-76E6-4D0F-A830-59F44EBC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4A2D-F01C-402E-8E4B-0E5C48B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BD8D-6E20-448B-9A46-71E7EF59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5B7FC-CA55-4E26-9A8F-B81D22A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5282-E107-4C5C-A36B-37A1A87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C3598-D120-472D-9696-5F582FD4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B498D-5856-4C06-8406-98301D9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4B8E-8365-49EE-8295-F209F424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96BB-2A3A-4E24-B8D6-143F289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36576-B4E6-41A4-BFF8-2342BC28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3CB0-80C9-45E2-B65E-F933C38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60CF2-4285-4503-B500-672015A9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F637-77CD-4C26-8E8E-3C8DBF6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41B21-FC9F-4600-801F-396AEC2B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BE5D-05FF-443A-A72D-444055F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67E72-02A9-46B1-AF02-5584C463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3D164-43C9-4EF4-9919-5B858026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85AED-52F0-4C1D-BDFC-8D9B510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6C342-EEBF-498D-B35A-257EE2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A190-2005-4230-BDE5-2379943A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68"/>
            <a:ext cx="9144000" cy="685233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1309" y="6574048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r>
              <a:rPr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ASADAL ALLRIGHTS RESERVED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-108520" y="6684458"/>
            <a:ext cx="605788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72100" y="6614103"/>
            <a:ext cx="72000" cy="157216"/>
          </a:xfrm>
          <a:prstGeom prst="rect">
            <a:avLst/>
          </a:prstGeom>
          <a:solidFill>
            <a:srgbClr val="19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1411" y="-902"/>
            <a:ext cx="8035453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8023-26AE-4383-BA15-E4F99661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C421A-3EAC-4224-A9A6-4E40261F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19F2-387C-4F82-A8EE-6F98B90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BB58-A3E2-4244-9CFA-3719066D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90EC-376B-47D0-A2EF-FBF9B5B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872E-2737-488A-B28A-BAD61D3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6715-FDFD-4D38-BDDA-63684737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B1C7-3D60-41AD-9407-61A2D8F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C34F-1524-4168-8C2F-D4DC013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E765-8CB5-4B3C-AC70-DED26D1F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ED824-984C-4289-A5DE-2BD5F45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FA1F1-BAE0-4A76-885C-888612D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6BE19-872D-4E88-BFA9-11ADC53F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82D2-BFC5-45FE-9BC1-5FEA89BA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B628E-9504-4CEA-BE65-8B4DCB47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763688" y="548680"/>
            <a:ext cx="5760640" cy="5760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08" y="1360579"/>
            <a:ext cx="6858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인공지능 오목 과제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최종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970EC-0872-48C1-9E70-D674391B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08" y="3840254"/>
            <a:ext cx="6858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학년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12130397 </a:t>
            </a:r>
            <a:r>
              <a:rPr lang="ko-KR" altLang="en-US" dirty="0">
                <a:solidFill>
                  <a:schemeClr val="bg1"/>
                </a:solidFill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294757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13792" y="62068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Ai1 (minmax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65747" y="1700807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minmax.py</a:t>
            </a:r>
            <a:r>
              <a:rPr lang="ko-KR" altLang="en-US" dirty="0"/>
              <a:t> 파일에 정의된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구현한 </a:t>
            </a:r>
            <a:r>
              <a:rPr lang="en-US" altLang="ko-KR" dirty="0"/>
              <a:t>AI 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과제설명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/>
              <a:t>평가함수 </a:t>
            </a:r>
            <a:r>
              <a:rPr lang="en-US" altLang="ko-KR" sz="2000"/>
              <a:t>(Evaluation function)</a:t>
            </a:r>
          </a:p>
          <a:p>
            <a:pPr lvl="1">
              <a:defRPr/>
            </a:pP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C7F641-8498-41C4-91B8-DBBC39C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67865"/>
            <a:ext cx="4464496" cy="47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5E5D-7511-4F08-B92F-843CDE63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과제설명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90BE477-1AB6-4CAA-9D67-7794B93B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395238-260E-41DD-ADCB-DBB4620F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8115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4024D9-7D2F-4CD4-922A-3FDE22290C4D}"/>
              </a:ext>
            </a:extLst>
          </p:cNvPr>
          <p:cNvGrpSpPr/>
          <p:nvPr/>
        </p:nvGrpSpPr>
        <p:grpSpPr>
          <a:xfrm>
            <a:off x="683568" y="1110909"/>
            <a:ext cx="7683215" cy="5500674"/>
            <a:chOff x="683568" y="1110909"/>
            <a:chExt cx="7683215" cy="5500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E39AEA5-ABE5-47BA-A3CC-806041D1E54C}"/>
                </a:ext>
              </a:extLst>
            </p:cNvPr>
            <p:cNvGrpSpPr/>
            <p:nvPr/>
          </p:nvGrpSpPr>
          <p:grpSpPr>
            <a:xfrm>
              <a:off x="683568" y="1110909"/>
              <a:ext cx="5485506" cy="5500674"/>
              <a:chOff x="1829247" y="1110909"/>
              <a:chExt cx="5485506" cy="5500674"/>
            </a:xfrm>
          </p:grpSpPr>
          <p:pic>
            <p:nvPicPr>
              <p:cNvPr id="5121" name="_x351337120" descr="EMB00003b5c1f7e">
                <a:extLst>
                  <a:ext uri="{FF2B5EF4-FFF2-40B4-BE49-F238E27FC236}">
                    <a16:creationId xmlns:a16="http://schemas.microsoft.com/office/drawing/2014/main" id="{2F927579-B6F5-40A3-B2D6-E0962D164F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9247" y="1110909"/>
                <a:ext cx="5485506" cy="5500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그림 7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6B40DF68-AEE5-4B50-8C6F-FF887949C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439658" y="3935465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2" name="그림 11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820F9649-04FE-4FE7-B928-74D8CF0C0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708061" y="3945297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3" name="그림 12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781DD1BD-2459-4841-A328-523297E9E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6459" y="2711105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0" name="그림 9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8B9304A6-6A45-4F88-90A8-9DC0B4166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976666" y="2730054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4" name="그림 13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E176C4A7-4197-4470-8C69-0F99E9000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833541" y="5431904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5" name="그림 14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5B79C018-6CC4-448A-84DA-C68EFD05A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568857" y="3935465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6" name="그림 15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6F4ED705-CD31-4F0D-BBDB-1F6EF1B0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96136" y="4725144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7" name="그림 16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BE276199-75F5-4BB2-97E3-D4EEB4FC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970380" y="5667991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8" name="그림 17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5EF171A4-3E80-4EC7-8CB8-B86D243A8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568858" y="1970745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19" name="그림 18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0F5F0955-CE1C-44AE-9517-F09E847DF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045778" y="2202363"/>
                <a:ext cx="264683" cy="264683"/>
              </a:xfrm>
              <a:prstGeom prst="rect">
                <a:avLst/>
              </a:prstGeom>
            </p:spPr>
          </p:pic>
          <p:pic>
            <p:nvPicPr>
              <p:cNvPr id="20" name="그림 19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21A4D598-867B-43C1-8BDE-8DE441639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609658" y="5914955"/>
                <a:ext cx="264683" cy="264683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95D9A0-5859-42B2-B798-5AC1FC3B02AE}"/>
                </a:ext>
              </a:extLst>
            </p:cNvPr>
            <p:cNvSpPr txBox="1"/>
            <p:nvPr/>
          </p:nvSpPr>
          <p:spPr>
            <a:xfrm>
              <a:off x="6300192" y="1700808"/>
              <a:ext cx="2066591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              (X,  Y)</a:t>
              </a:r>
            </a:p>
            <a:p>
              <a:r>
                <a:rPr lang="ko-KR" altLang="en-US"/>
                <a:t>첫흑돌</a:t>
              </a:r>
              <a:r>
                <a:rPr lang="en-US" altLang="ko-KR"/>
                <a:t>01:  10,  10</a:t>
              </a:r>
            </a:p>
            <a:p>
              <a:endParaRPr lang="en-US" altLang="ko-KR"/>
            </a:p>
            <a:p>
              <a:r>
                <a:rPr lang="en-US" altLang="ko-KR"/>
                <a:t>              (X,  Y)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01:  11, 10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02:  03, 02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03:  03, 10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04:  04, 16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05:  06, 05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06:  12, 05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07:  12. 17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08:  16, 03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09:  15, 13</a:t>
              </a:r>
            </a:p>
            <a:p>
              <a:r>
                <a:rPr lang="ko-KR" altLang="en-US"/>
                <a:t>빨간돌</a:t>
              </a:r>
              <a:r>
                <a:rPr lang="en-US" altLang="ko-KR"/>
                <a:t>10:  18, 18</a:t>
              </a:r>
            </a:p>
            <a:p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2BC6B2-70A1-49D8-B96C-5561E2B8B412}"/>
                </a:ext>
              </a:extLst>
            </p:cNvPr>
            <p:cNvSpPr txBox="1"/>
            <p:nvPr/>
          </p:nvSpPr>
          <p:spPr>
            <a:xfrm>
              <a:off x="1396569" y="19103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2E31BD-BD51-44A0-B966-A0CB04B59BA7}"/>
                </a:ext>
              </a:extLst>
            </p:cNvPr>
            <p:cNvSpPr txBox="1"/>
            <p:nvPr/>
          </p:nvSpPr>
          <p:spPr>
            <a:xfrm>
              <a:off x="1396569" y="38612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BF8DFC-6465-4066-921F-9F6A11B38457}"/>
                </a:ext>
              </a:extLst>
            </p:cNvPr>
            <p:cNvSpPr txBox="1"/>
            <p:nvPr/>
          </p:nvSpPr>
          <p:spPr>
            <a:xfrm>
              <a:off x="1644219" y="53634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28B491-7BFE-499E-83C3-F09BE2F27B23}"/>
                </a:ext>
              </a:extLst>
            </p:cNvPr>
            <p:cNvSpPr txBox="1"/>
            <p:nvPr/>
          </p:nvSpPr>
          <p:spPr>
            <a:xfrm>
              <a:off x="2217469" y="2637463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9A52A-2E96-407B-8A8A-6141CC3D81CF}"/>
                </a:ext>
              </a:extLst>
            </p:cNvPr>
            <p:cNvSpPr txBox="1"/>
            <p:nvPr/>
          </p:nvSpPr>
          <p:spPr>
            <a:xfrm>
              <a:off x="3807676" y="2671053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B697C-3461-461C-931A-489619EB4DCD}"/>
                </a:ext>
              </a:extLst>
            </p:cNvPr>
            <p:cNvSpPr txBox="1"/>
            <p:nvPr/>
          </p:nvSpPr>
          <p:spPr>
            <a:xfrm>
              <a:off x="4876788" y="2118616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71DFF8-E34D-4B95-B6A8-8A57F86E9E61}"/>
                </a:ext>
              </a:extLst>
            </p:cNvPr>
            <p:cNvSpPr txBox="1"/>
            <p:nvPr/>
          </p:nvSpPr>
          <p:spPr>
            <a:xfrm>
              <a:off x="4627146" y="4648452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9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DC3C7-A7D5-43FA-B35E-CBAA9BF61CB8}"/>
                </a:ext>
              </a:extLst>
            </p:cNvPr>
            <p:cNvSpPr txBox="1"/>
            <p:nvPr/>
          </p:nvSpPr>
          <p:spPr>
            <a:xfrm>
              <a:off x="3812198" y="5590587"/>
              <a:ext cx="27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CE4DEF-F12B-4EEE-BF95-E3F9C0AA9627}"/>
                </a:ext>
              </a:extLst>
            </p:cNvPr>
            <p:cNvSpPr txBox="1"/>
            <p:nvPr/>
          </p:nvSpPr>
          <p:spPr>
            <a:xfrm>
              <a:off x="3544821" y="3859391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BCA88-B6A9-4468-A3C9-3D6E696CDCEC}"/>
                </a:ext>
              </a:extLst>
            </p:cNvPr>
            <p:cNvSpPr txBox="1"/>
            <p:nvPr/>
          </p:nvSpPr>
          <p:spPr>
            <a:xfrm>
              <a:off x="5416596" y="5888025"/>
              <a:ext cx="535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10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5285655-7B9C-462B-B80D-8EAC1B18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526" y="1642194"/>
              <a:ext cx="393595" cy="481575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4E4D622-185C-44A4-9740-BBA0CCE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929" y="1554082"/>
              <a:ext cx="5247714" cy="388256"/>
            </a:xfrm>
            <a:prstGeom prst="rect">
              <a:avLst/>
            </a:prstGeom>
          </p:spPr>
        </p:pic>
      </p:grpSp>
      <p:pic>
        <p:nvPicPr>
          <p:cNvPr id="6" name="그림 5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A4043FB3-24F6-4101-A2E6-43138BD10C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68519" y="3212232"/>
            <a:ext cx="272261" cy="2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55574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134A2-9BCE-475F-AAFA-3CB5AD1224E8}"/>
              </a:ext>
            </a:extLst>
          </p:cNvPr>
          <p:cNvSpPr txBox="1"/>
          <p:nvPr/>
        </p:nvSpPr>
        <p:spPr>
          <a:xfrm>
            <a:off x="1259632" y="1443841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Windows</a:t>
            </a:r>
            <a:r>
              <a:rPr lang="ko-KR" altLang="en-US" sz="2800" dirty="0"/>
              <a:t> </a:t>
            </a:r>
            <a:r>
              <a:rPr lang="en-US" altLang="ko-KR" sz="2800" dirty="0"/>
              <a:t>10</a:t>
            </a:r>
            <a:r>
              <a:rPr lang="ko-KR" altLang="en-US" sz="2800" dirty="0"/>
              <a:t> </a:t>
            </a:r>
            <a:r>
              <a:rPr lang="en-US" altLang="ko-KR" sz="2800" dirty="0"/>
              <a:t>Education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언어</a:t>
            </a:r>
            <a:r>
              <a:rPr lang="en-US" altLang="ko-KR" sz="2800" dirty="0"/>
              <a:t> : Python 3.6.4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IDE : PyCharm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버전 관리 </a:t>
            </a:r>
            <a:r>
              <a:rPr lang="en-US" altLang="ko-KR" sz="2800" dirty="0"/>
              <a:t>: Git, GitHub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사용한 외부 라이브러리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pygame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039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오목 게임 분석</a:t>
            </a:r>
          </a:p>
        </p:txBody>
      </p:sp>
    </p:spTree>
    <p:extLst>
      <p:ext uri="{BB962C8B-B14F-4D97-AF65-F5344CB8AC3E}">
        <p14:creationId xmlns:p14="http://schemas.microsoft.com/office/powerpoint/2010/main" val="464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B421-0342-4ECA-BD15-60D7B7325516}"/>
              </a:ext>
            </a:extLst>
          </p:cNvPr>
          <p:cNvSpPr txBox="1"/>
          <p:nvPr/>
        </p:nvSpPr>
        <p:spPr>
          <a:xfrm>
            <a:off x="791580" y="153617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오목 게임은 </a:t>
            </a:r>
            <a:r>
              <a:rPr lang="en-US" altLang="ko-KR" sz="2400" dirty="0"/>
              <a:t>2</a:t>
            </a:r>
            <a:r>
              <a:rPr lang="ko-KR" altLang="en-US" sz="2400" dirty="0"/>
              <a:t>명의 플레이어가 진행하는 게임이다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2</a:t>
            </a:r>
            <a:r>
              <a:rPr lang="ko-KR" altLang="en-US" sz="2400" dirty="0"/>
              <a:t>명의 플레이어가 </a:t>
            </a:r>
            <a:r>
              <a:rPr lang="ko-KR" altLang="en-US" sz="2400" dirty="0" err="1"/>
              <a:t>번갈아가면서</a:t>
            </a:r>
            <a:r>
              <a:rPr lang="en-US" altLang="ko-KR" sz="2400" b="1" dirty="0"/>
              <a:t>(turn based) </a:t>
            </a:r>
            <a:r>
              <a:rPr lang="ko-KR" altLang="en-US" sz="2400" dirty="0"/>
              <a:t>바둑판에 자신의 바둑돌을 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가장 먼저 오목을 완성하는 플레이어가 승리하는 게임이다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(Zero-sum game)</a:t>
            </a:r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플레이어들 또는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들의 목표가 상충하는 경쟁적 환경에서 발생하는 문제이다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(Adversarial)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427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21272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604EDA-FB74-4B87-B8B6-D921DE2EA5CE}"/>
              </a:ext>
            </a:extLst>
          </p:cNvPr>
          <p:cNvSpPr/>
          <p:nvPr/>
        </p:nvSpPr>
        <p:spPr>
          <a:xfrm>
            <a:off x="1524161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AI_Gomoku.py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77598-3DD7-46A6-819E-C2308AD893CD}"/>
              </a:ext>
            </a:extLst>
          </p:cNvPr>
          <p:cNvSpPr/>
          <p:nvPr/>
        </p:nvSpPr>
        <p:spPr>
          <a:xfrm>
            <a:off x="1524159" y="114532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gomoku_constant.py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88DE0C-0B1E-4299-96EC-121BA577D997}"/>
              </a:ext>
            </a:extLst>
          </p:cNvPr>
          <p:cNvSpPr/>
          <p:nvPr/>
        </p:nvSpPr>
        <p:spPr>
          <a:xfrm>
            <a:off x="4332475" y="1150446"/>
            <a:ext cx="273630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evaluation_constant.py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35CD7-AE2D-4F7F-A436-E70D84B42D10}"/>
              </a:ext>
            </a:extLst>
          </p:cNvPr>
          <p:cNvSpPr/>
          <p:nvPr/>
        </p:nvSpPr>
        <p:spPr>
          <a:xfrm>
            <a:off x="4355976" y="2564904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minmax.py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922B8-7B20-4F32-A3A1-F3F0E82C3C78}"/>
              </a:ext>
            </a:extLst>
          </p:cNvPr>
          <p:cNvSpPr/>
          <p:nvPr/>
        </p:nvSpPr>
        <p:spPr>
          <a:xfrm>
            <a:off x="4355976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3EAD1-A144-4E7A-B4FE-9BF99885EF8C}"/>
              </a:ext>
            </a:extLst>
          </p:cNvPr>
          <p:cNvSpPr/>
          <p:nvPr/>
        </p:nvSpPr>
        <p:spPr>
          <a:xfrm>
            <a:off x="4355976" y="51571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alpha_beta3.py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A8E052-4A7C-4025-B073-48AA14295FE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388257" y="2158558"/>
            <a:ext cx="0" cy="170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E28DA4-01FB-4FBC-9517-98B435158D2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00423" y="1649378"/>
            <a:ext cx="432052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7A9611-D658-40F5-BAB7-85FCD53241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68777" y="1654502"/>
            <a:ext cx="648072" cy="2710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04148E-E263-40BE-81D5-966C938AD7B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084168" y="4365104"/>
            <a:ext cx="163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5521B5-A31E-4237-BEB1-3BFC5AB5CEE1}"/>
              </a:ext>
            </a:extLst>
          </p:cNvPr>
          <p:cNvCxnSpPr>
            <a:endCxn id="5" idx="3"/>
          </p:cNvCxnSpPr>
          <p:nvPr/>
        </p:nvCxnSpPr>
        <p:spPr>
          <a:xfrm flipH="1">
            <a:off x="6084168" y="3068960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47AA9E-50F1-4D80-9B2D-8C9D51817CE1}"/>
              </a:ext>
            </a:extLst>
          </p:cNvPr>
          <p:cNvCxnSpPr/>
          <p:nvPr/>
        </p:nvCxnSpPr>
        <p:spPr>
          <a:xfrm flipH="1">
            <a:off x="6084167" y="5661248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7C7EAB-0BDD-4185-AE80-87888EC069CD}"/>
              </a:ext>
            </a:extLst>
          </p:cNvPr>
          <p:cNvCxnSpPr/>
          <p:nvPr/>
        </p:nvCxnSpPr>
        <p:spPr>
          <a:xfrm>
            <a:off x="7068777" y="306896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EBBF8F-4C2E-4AC2-B8D4-377AC43F9B50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3252353" y="3068960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88F686-4195-48DF-82BF-71868EB8EEE4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>
            <a:off x="3252353" y="4365104"/>
            <a:ext cx="110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F2AA66-A606-4EBA-B651-D586570E494B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3252353" y="4365104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7F4320-1E79-4A0E-8ABD-710275365F78}"/>
              </a:ext>
            </a:extLst>
          </p:cNvPr>
          <p:cNvSpPr txBox="1"/>
          <p:nvPr/>
        </p:nvSpPr>
        <p:spPr>
          <a:xfrm>
            <a:off x="1380145" y="3652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 사용되는 상수를 모아 놓은 파일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FC23-308A-4E4E-9433-0EB811EFFFAB}"/>
              </a:ext>
            </a:extLst>
          </p:cNvPr>
          <p:cNvSpPr txBox="1"/>
          <p:nvPr/>
        </p:nvSpPr>
        <p:spPr>
          <a:xfrm>
            <a:off x="4332474" y="372080"/>
            <a:ext cx="311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평가함수에 사용될 패턴과 그 점수를 정의한 파일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86D03-FCB6-4112-A595-CE38EC647E51}"/>
              </a:ext>
            </a:extLst>
          </p:cNvPr>
          <p:cNvSpPr txBox="1"/>
          <p:nvPr/>
        </p:nvSpPr>
        <p:spPr>
          <a:xfrm>
            <a:off x="827584" y="53012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게임을 진행하고 화면에 출력해주는 파일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66A31-82A3-48EC-9309-D70C8675E909}"/>
              </a:ext>
            </a:extLst>
          </p:cNvPr>
          <p:cNvSpPr txBox="1"/>
          <p:nvPr/>
        </p:nvSpPr>
        <p:spPr>
          <a:xfrm>
            <a:off x="3491880" y="6308109"/>
            <a:ext cx="3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</a:t>
            </a:r>
            <a:r>
              <a:rPr lang="en-US" altLang="ko-KR" dirty="0"/>
              <a:t>AI agent </a:t>
            </a:r>
            <a:r>
              <a:rPr lang="ko-KR" altLang="en-US" dirty="0"/>
              <a:t>들을 구현한 파일들</a:t>
            </a:r>
          </a:p>
        </p:txBody>
      </p:sp>
    </p:spTree>
    <p:extLst>
      <p:ext uri="{BB962C8B-B14F-4D97-AF65-F5344CB8AC3E}">
        <p14:creationId xmlns:p14="http://schemas.microsoft.com/office/powerpoint/2010/main" val="38016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(AI agent</a:t>
            </a:r>
            <a:r>
              <a:rPr lang="ko-KR" altLang="en-US" sz="2800" dirty="0">
                <a:solidFill>
                  <a:schemeClr val="bg1"/>
                </a:solidFill>
              </a:rPr>
              <a:t>를 중심으로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13792" y="62068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Optimal</a:t>
            </a:r>
            <a:r>
              <a:rPr lang="ko-KR" altLang="en-US" sz="3200" b="1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Decision</a:t>
            </a:r>
            <a:r>
              <a:rPr lang="ko-KR" altLang="en-US" sz="3200" b="1" dirty="0">
                <a:latin typeface="+mj-ea"/>
                <a:ea typeface="+mj-ea"/>
              </a:rPr>
              <a:t>을 찾기 위한 탐색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65747" y="1700807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오목 </a:t>
            </a:r>
            <a:r>
              <a:rPr lang="en-US" altLang="ko-KR" dirty="0"/>
              <a:t>AI agent</a:t>
            </a:r>
            <a:r>
              <a:rPr lang="ko-KR" altLang="en-US" dirty="0"/>
              <a:t>가 오목 게임의 </a:t>
            </a:r>
            <a:r>
              <a:rPr lang="en-US" altLang="ko-KR" dirty="0"/>
              <a:t>Optimal Decision</a:t>
            </a:r>
            <a:r>
              <a:rPr lang="ko-KR" altLang="en-US" dirty="0"/>
              <a:t>을 찾게 하기 위해서 바둑돌을 가상으로 미리 두어 보고 최적의 </a:t>
            </a:r>
            <a:r>
              <a:rPr lang="en-US" altLang="ko-KR" dirty="0"/>
              <a:t>path</a:t>
            </a:r>
            <a:r>
              <a:rPr lang="ko-KR" altLang="en-US" dirty="0"/>
              <a:t>를 찾도록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상대방의 수까지 미리 </a:t>
            </a:r>
            <a:r>
              <a:rPr lang="ko-KR" altLang="en-US" dirty="0" err="1"/>
              <a:t>두어보고</a:t>
            </a:r>
            <a:r>
              <a:rPr lang="ko-KR" altLang="en-US" dirty="0"/>
              <a:t> 최적의 경로를 찾는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탐색의 수가 기하 급수적으로 늘어나는 것을 방지 하기 위해서 지정한 숫자</a:t>
            </a:r>
            <a:r>
              <a:rPr lang="en-US" altLang="ko-KR" dirty="0"/>
              <a:t>(depth)</a:t>
            </a:r>
            <a:r>
              <a:rPr lang="ko-KR" altLang="en-US" dirty="0"/>
              <a:t>만큼만 미리 수를 두고 검색을 차단</a:t>
            </a:r>
            <a:r>
              <a:rPr lang="en-US" altLang="ko-KR" dirty="0"/>
              <a:t>(Cutting off)</a:t>
            </a:r>
            <a:r>
              <a:rPr lang="ko-KR" altLang="en-US" dirty="0"/>
              <a:t>하도록 한 뒤</a:t>
            </a:r>
            <a:r>
              <a:rPr lang="en-US" altLang="ko-KR" dirty="0"/>
              <a:t>, </a:t>
            </a:r>
            <a:r>
              <a:rPr lang="ko-KR" altLang="en-US" dirty="0"/>
              <a:t>평가함수</a:t>
            </a:r>
            <a:r>
              <a:rPr lang="en-US" altLang="ko-KR" dirty="0"/>
              <a:t>(Evaluation Function)</a:t>
            </a:r>
            <a:r>
              <a:rPr lang="ko-KR" altLang="en-US" dirty="0"/>
              <a:t>을 적용하여 해당 경로를 평가하도록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Alpha-Beta pruning </a:t>
            </a:r>
            <a:r>
              <a:rPr lang="ko-KR" altLang="en-US" dirty="0"/>
              <a:t>기법을 적용하여 탐색하지 않아도 되는 구간을 제거하도록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IAR발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IAR발표</Template>
  <TotalTime>5615</TotalTime>
  <Words>356</Words>
  <Application>Microsoft Office PowerPoint</Application>
  <PresentationFormat>화면 슬라이드 쇼(4:3)</PresentationFormat>
  <Paragraphs>76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굴림</vt:lpstr>
      <vt:lpstr>맑은 고딕</vt:lpstr>
      <vt:lpstr>Arial</vt:lpstr>
      <vt:lpstr>IAR발표</vt:lpstr>
      <vt:lpstr>Office 테마</vt:lpstr>
      <vt:lpstr>인공지능 오목 과제  최종 보고서</vt:lpstr>
      <vt:lpstr>1. 개발 환경</vt:lpstr>
      <vt:lpstr>PowerPoint 프레젠테이션</vt:lpstr>
      <vt:lpstr>2. 오목 게임 분석</vt:lpstr>
      <vt:lpstr>PowerPoint 프레젠테이션</vt:lpstr>
      <vt:lpstr>3. 프로그램 개요</vt:lpstr>
      <vt:lpstr>PowerPoint 프레젠테이션</vt:lpstr>
      <vt:lpstr>4. 설계 세부사항 (AI agent를 중심으로)</vt:lpstr>
      <vt:lpstr>PowerPoint 프레젠테이션</vt:lpstr>
      <vt:lpstr>PowerPoint 프레젠테이션</vt:lpstr>
      <vt:lpstr>과제설명</vt:lpstr>
      <vt:lpstr>과제설명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SCM</dc:title>
  <dc:creator>gagaman</dc:creator>
  <cp:lastModifiedBy>찬준 박</cp:lastModifiedBy>
  <cp:revision>405</cp:revision>
  <dcterms:created xsi:type="dcterms:W3CDTF">2013-03-05T05:31:26Z</dcterms:created>
  <dcterms:modified xsi:type="dcterms:W3CDTF">2019-05-31T11:43:43Z</dcterms:modified>
</cp:coreProperties>
</file>