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76" r:id="rId4"/>
    <p:sldId id="257" r:id="rId5"/>
    <p:sldId id="258" r:id="rId6"/>
    <p:sldId id="259" r:id="rId7"/>
    <p:sldId id="261" r:id="rId8"/>
    <p:sldId id="262" r:id="rId9"/>
    <p:sldId id="263" r:id="rId10"/>
    <p:sldId id="265" r:id="rId11"/>
    <p:sldId id="266" r:id="rId12"/>
    <p:sldId id="267" r:id="rId13"/>
    <p:sldId id="268" r:id="rId14"/>
    <p:sldId id="269" r:id="rId15"/>
    <p:sldId id="270" r:id="rId16"/>
    <p:sldId id="271" r:id="rId17"/>
    <p:sldId id="272" r:id="rId18"/>
    <p:sldId id="273" r:id="rId19"/>
    <p:sldId id="274" r:id="rId20"/>
    <p:sldId id="27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1" d="100"/>
          <a:sy n="91" d="100"/>
        </p:scale>
        <p:origin x="53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42A54C80-263E-416B-A8E0-580EDEADCBDC}" type="datetimeFigureOut">
              <a:rPr lang="en-US" dirty="0"/>
              <a:t>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dirty="0"/>
              <a:pPr/>
              <a:t>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1/3/2024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12.jpg"/></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 Id="rId5" Type="http://schemas.openxmlformats.org/officeDocument/2006/relationships/image" Target="../media/image16.jpg"/><Relationship Id="rId4" Type="http://schemas.openxmlformats.org/officeDocument/2006/relationships/image" Target="../media/image15.jpg"/></Relationships>
</file>

<file path=ppt/slides/_rels/slide1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1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2.xml"/><Relationship Id="rId4" Type="http://schemas.openxmlformats.org/officeDocument/2006/relationships/image" Target="../media/image24.jpg"/></Relationships>
</file>

<file path=ppt/slides/_rels/slide16.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2.xml"/><Relationship Id="rId5" Type="http://schemas.openxmlformats.org/officeDocument/2006/relationships/image" Target="../media/image28.jpg"/><Relationship Id="rId4" Type="http://schemas.openxmlformats.org/officeDocument/2006/relationships/image" Target="../media/image27.jpg"/></Relationships>
</file>

<file path=ppt/slides/_rels/slide17.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jpg"/><Relationship Id="rId1" Type="http://schemas.openxmlformats.org/officeDocument/2006/relationships/slideLayout" Target="../slideLayouts/slideLayout2.xml"/><Relationship Id="rId5" Type="http://schemas.openxmlformats.org/officeDocument/2006/relationships/image" Target="../media/image34.jpg"/><Relationship Id="rId4" Type="http://schemas.openxmlformats.org/officeDocument/2006/relationships/image" Target="../media/image33.jpg"/></Relationships>
</file>

<file path=ppt/slides/_rels/slide19.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jpg"/><Relationship Id="rId1" Type="http://schemas.openxmlformats.org/officeDocument/2006/relationships/slideLayout" Target="../slideLayouts/slideLayout2.xml"/><Relationship Id="rId5" Type="http://schemas.openxmlformats.org/officeDocument/2006/relationships/image" Target="../media/image38.jpg"/><Relationship Id="rId4" Type="http://schemas.openxmlformats.org/officeDocument/2006/relationships/image" Target="../media/image3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N1~N5</a:t>
            </a:r>
            <a:r>
              <a:rPr lang="zh-TW" altLang="en-US" dirty="0" smtClean="0"/>
              <a:t>簡單背單字</a:t>
            </a:r>
            <a:endParaRPr lang="zh-TW" altLang="en-US" dirty="0"/>
          </a:p>
        </p:txBody>
      </p:sp>
      <p:sp>
        <p:nvSpPr>
          <p:cNvPr id="3" name="副標題 2"/>
          <p:cNvSpPr>
            <a:spLocks noGrp="1"/>
          </p:cNvSpPr>
          <p:nvPr>
            <p:ph type="subTitle" idx="1"/>
          </p:nvPr>
        </p:nvSpPr>
        <p:spPr>
          <a:xfrm>
            <a:off x="4298731" y="4050833"/>
            <a:ext cx="4975272" cy="689333"/>
          </a:xfrm>
        </p:spPr>
        <p:txBody>
          <a:bodyPr>
            <a:normAutofit/>
          </a:bodyPr>
          <a:lstStyle/>
          <a:p>
            <a:r>
              <a:rPr lang="zh-TW" altLang="en-US" sz="2800" dirty="0" smtClean="0">
                <a:solidFill>
                  <a:schemeClr val="accent6">
                    <a:lumMod val="75000"/>
                  </a:schemeClr>
                </a:solidFill>
              </a:rPr>
              <a:t>系統使用說明</a:t>
            </a:r>
            <a:endParaRPr lang="zh-TW" altLang="en-US" sz="2800" dirty="0">
              <a:solidFill>
                <a:schemeClr val="accent6">
                  <a:lumMod val="75000"/>
                </a:schemeClr>
              </a:solidFill>
            </a:endParaRPr>
          </a:p>
        </p:txBody>
      </p:sp>
    </p:spTree>
    <p:extLst>
      <p:ext uri="{BB962C8B-B14F-4D97-AF65-F5344CB8AC3E}">
        <p14:creationId xmlns:p14="http://schemas.microsoft.com/office/powerpoint/2010/main" val="42024952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購買更多單字</a:t>
            </a:r>
            <a:r>
              <a:rPr lang="en-US" altLang="zh-TW" dirty="0" smtClean="0"/>
              <a:t>-1</a:t>
            </a:r>
            <a:endParaRPr lang="zh-TW" altLang="en-US"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5" y="1887220"/>
            <a:ext cx="1432750" cy="2075408"/>
          </a:xfrm>
          <a:prstGeom prst="rect">
            <a:avLst/>
          </a:prstGeom>
        </p:spPr>
      </p:pic>
      <p:sp>
        <p:nvSpPr>
          <p:cNvPr id="5" name="文字方塊 4"/>
          <p:cNvSpPr txBox="1"/>
          <p:nvPr/>
        </p:nvSpPr>
        <p:spPr>
          <a:xfrm>
            <a:off x="588579" y="4698273"/>
            <a:ext cx="3668110" cy="307777"/>
          </a:xfrm>
          <a:prstGeom prst="rect">
            <a:avLst/>
          </a:prstGeom>
          <a:noFill/>
        </p:spPr>
        <p:txBody>
          <a:bodyPr wrap="square" rtlCol="0">
            <a:spAutoFit/>
          </a:bodyPr>
          <a:lstStyle/>
          <a:p>
            <a:r>
              <a:rPr lang="zh-TW" altLang="en-US" sz="1400" dirty="0" smtClean="0"/>
              <a:t>會員可以透過</a:t>
            </a:r>
            <a:r>
              <a:rPr lang="en-US" altLang="zh-TW" sz="1400" dirty="0" smtClean="0"/>
              <a:t>”</a:t>
            </a:r>
            <a:r>
              <a:rPr lang="zh-TW" altLang="en-US" sz="1400" dirty="0" smtClean="0"/>
              <a:t>購買更多單字</a:t>
            </a:r>
            <a:r>
              <a:rPr lang="en-US" altLang="zh-TW" sz="1400" dirty="0" smtClean="0"/>
              <a:t>”</a:t>
            </a:r>
            <a:r>
              <a:rPr lang="zh-TW" altLang="en-US" sz="1400" dirty="0" smtClean="0"/>
              <a:t>來購買</a:t>
            </a:r>
            <a:endParaRPr lang="zh-TW" altLang="en-US" sz="1400" dirty="0"/>
          </a:p>
        </p:txBody>
      </p:sp>
      <p:cxnSp>
        <p:nvCxnSpPr>
          <p:cNvPr id="6" name="直線單箭頭接點 5"/>
          <p:cNvCxnSpPr/>
          <p:nvPr/>
        </p:nvCxnSpPr>
        <p:spPr>
          <a:xfrm>
            <a:off x="2053204" y="4004817"/>
            <a:ext cx="248562" cy="651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圖片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6754" y="1887219"/>
            <a:ext cx="2866039" cy="2075408"/>
          </a:xfrm>
          <a:prstGeom prst="rect">
            <a:avLst/>
          </a:prstGeom>
        </p:spPr>
      </p:pic>
      <p:cxnSp>
        <p:nvCxnSpPr>
          <p:cNvPr id="17" name="直線單箭頭接點 16"/>
          <p:cNvCxnSpPr/>
          <p:nvPr/>
        </p:nvCxnSpPr>
        <p:spPr>
          <a:xfrm flipV="1">
            <a:off x="2963917" y="4004818"/>
            <a:ext cx="178677" cy="6512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文字方塊 20"/>
          <p:cNvSpPr txBox="1"/>
          <p:nvPr/>
        </p:nvSpPr>
        <p:spPr>
          <a:xfrm>
            <a:off x="5998516" y="1859612"/>
            <a:ext cx="4540469" cy="738664"/>
          </a:xfrm>
          <a:prstGeom prst="rect">
            <a:avLst/>
          </a:prstGeom>
          <a:noFill/>
        </p:spPr>
        <p:txBody>
          <a:bodyPr wrap="square" rtlCol="0">
            <a:spAutoFit/>
          </a:bodyPr>
          <a:lstStyle/>
          <a:p>
            <a:r>
              <a:rPr lang="zh-TW" altLang="en-US" sz="1400" dirty="0" smtClean="0"/>
              <a:t>已是會員的購買步驟：</a:t>
            </a:r>
            <a:endParaRPr lang="en-US" altLang="zh-TW" sz="1400" dirty="0" smtClean="0"/>
          </a:p>
          <a:p>
            <a:r>
              <a:rPr lang="en-US" altLang="zh-TW" sz="1400" dirty="0" smtClean="0"/>
              <a:t>1.</a:t>
            </a:r>
            <a:r>
              <a:rPr lang="zh-TW" altLang="en-US" sz="1400" dirty="0" smtClean="0"/>
              <a:t>先輸入使用者名稱查詢會員資格</a:t>
            </a:r>
            <a:r>
              <a:rPr lang="en-US" altLang="zh-TW" sz="1400" dirty="0" smtClean="0"/>
              <a:t>.</a:t>
            </a:r>
          </a:p>
          <a:p>
            <a:r>
              <a:rPr lang="en-US" altLang="zh-TW" sz="1400" dirty="0" smtClean="0"/>
              <a:t>2.</a:t>
            </a:r>
            <a:r>
              <a:rPr lang="zh-TW" altLang="en-US" sz="1400" dirty="0" smtClean="0"/>
              <a:t>有查到會員資料的話，會顯示相關會員資訊</a:t>
            </a:r>
            <a:r>
              <a:rPr lang="en-US" altLang="zh-TW" sz="1400" dirty="0" smtClean="0"/>
              <a:t>.</a:t>
            </a:r>
          </a:p>
        </p:txBody>
      </p:sp>
      <p:pic>
        <p:nvPicPr>
          <p:cNvPr id="26" name="圖片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4995" y="3201013"/>
            <a:ext cx="2894754" cy="2096201"/>
          </a:xfrm>
          <a:prstGeom prst="rect">
            <a:avLst/>
          </a:prstGeom>
        </p:spPr>
      </p:pic>
      <p:cxnSp>
        <p:nvCxnSpPr>
          <p:cNvPr id="27" name="直線單箭頭接點 26"/>
          <p:cNvCxnSpPr>
            <a:stCxn id="21" idx="1"/>
          </p:cNvCxnSpPr>
          <p:nvPr/>
        </p:nvCxnSpPr>
        <p:spPr>
          <a:xfrm flipH="1">
            <a:off x="5187152" y="2228944"/>
            <a:ext cx="811364" cy="249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p:nvPr/>
        </p:nvCxnSpPr>
        <p:spPr>
          <a:xfrm>
            <a:off x="6361123" y="2653431"/>
            <a:ext cx="29167" cy="699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87503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購買更多單字</a:t>
            </a:r>
            <a:r>
              <a:rPr lang="en-US" altLang="zh-TW" dirty="0" smtClean="0"/>
              <a:t>-2</a:t>
            </a:r>
            <a:endParaRPr lang="zh-TW" altLang="en-US" dirty="0"/>
          </a:p>
        </p:txBody>
      </p:sp>
      <p:pic>
        <p:nvPicPr>
          <p:cNvPr id="5" name="內容版面配置區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585923"/>
            <a:ext cx="2788315" cy="2019125"/>
          </a:xfrm>
        </p:spPr>
      </p:pic>
      <p:sp>
        <p:nvSpPr>
          <p:cNvPr id="4" name="文字方塊 3"/>
          <p:cNvSpPr txBox="1"/>
          <p:nvPr/>
        </p:nvSpPr>
        <p:spPr>
          <a:xfrm>
            <a:off x="5854262" y="1847402"/>
            <a:ext cx="4540469" cy="1384995"/>
          </a:xfrm>
          <a:prstGeom prst="rect">
            <a:avLst/>
          </a:prstGeom>
          <a:noFill/>
        </p:spPr>
        <p:txBody>
          <a:bodyPr wrap="square" rtlCol="0">
            <a:spAutoFit/>
          </a:bodyPr>
          <a:lstStyle/>
          <a:p>
            <a:r>
              <a:rPr lang="zh-TW" altLang="en-US" sz="1400" dirty="0" smtClean="0"/>
              <a:t>已是會員的購買步驟：</a:t>
            </a:r>
            <a:endParaRPr lang="en-US" altLang="zh-TW" sz="1400" dirty="0" smtClean="0"/>
          </a:p>
          <a:p>
            <a:r>
              <a:rPr lang="en-US" altLang="zh-TW" sz="1400" dirty="0" smtClean="0"/>
              <a:t>3.</a:t>
            </a:r>
            <a:r>
              <a:rPr lang="zh-TW" altLang="en-US" sz="1400" dirty="0" smtClean="0"/>
              <a:t>已經購買的單字等級無法再選擇</a:t>
            </a:r>
            <a:r>
              <a:rPr lang="en-US" altLang="zh-TW" sz="1400" dirty="0" smtClean="0"/>
              <a:t>.</a:t>
            </a:r>
          </a:p>
          <a:p>
            <a:r>
              <a:rPr lang="en-US" altLang="zh-TW" sz="1400" dirty="0" smtClean="0"/>
              <a:t>4.</a:t>
            </a:r>
            <a:r>
              <a:rPr lang="zh-TW" altLang="en-US" sz="1400" dirty="0" smtClean="0"/>
              <a:t>選擇完要購買的單字等級之後按</a:t>
            </a:r>
            <a:r>
              <a:rPr lang="en-US" altLang="zh-TW" sz="1400" dirty="0" smtClean="0"/>
              <a:t>”</a:t>
            </a:r>
            <a:r>
              <a:rPr lang="zh-TW" altLang="en-US" sz="1400" dirty="0" smtClean="0"/>
              <a:t>選購完畢送出</a:t>
            </a:r>
            <a:r>
              <a:rPr lang="en-US" altLang="zh-TW" sz="1400" dirty="0" smtClean="0"/>
              <a:t>”.</a:t>
            </a:r>
          </a:p>
          <a:p>
            <a:r>
              <a:rPr lang="en-US" altLang="zh-TW" sz="1400" dirty="0" smtClean="0"/>
              <a:t>5.</a:t>
            </a:r>
            <a:r>
              <a:rPr lang="zh-TW" altLang="en-US" sz="1400" dirty="0" smtClean="0"/>
              <a:t>會更新相對應的資料庫欄位</a:t>
            </a:r>
            <a:endParaRPr lang="en-US" altLang="zh-TW" sz="1400" dirty="0" smtClean="0"/>
          </a:p>
          <a:p>
            <a:r>
              <a:rPr lang="en-US" altLang="zh-TW" sz="1400" dirty="0" smtClean="0"/>
              <a:t>6.</a:t>
            </a:r>
            <a:r>
              <a:rPr lang="zh-TW" altLang="en-US" sz="1400" dirty="0" smtClean="0"/>
              <a:t>最後按返回登入頁面登入之後，</a:t>
            </a:r>
            <a:endParaRPr lang="en-US" altLang="zh-TW" sz="1400" dirty="0" smtClean="0"/>
          </a:p>
          <a:p>
            <a:r>
              <a:rPr lang="en-US" altLang="zh-TW" sz="1400" dirty="0"/>
              <a:t> </a:t>
            </a:r>
            <a:r>
              <a:rPr lang="en-US" altLang="zh-TW" sz="1400" dirty="0" smtClean="0"/>
              <a:t>  </a:t>
            </a:r>
            <a:r>
              <a:rPr lang="zh-TW" altLang="en-US" sz="1400" dirty="0" smtClean="0"/>
              <a:t>新的單字等級就可以使用了</a:t>
            </a:r>
            <a:endParaRPr lang="zh-TW" altLang="en-US" sz="1400" dirty="0"/>
          </a:p>
        </p:txBody>
      </p:sp>
      <p:cxnSp>
        <p:nvCxnSpPr>
          <p:cNvPr id="6" name="直線單箭頭接點 5"/>
          <p:cNvCxnSpPr/>
          <p:nvPr/>
        </p:nvCxnSpPr>
        <p:spPr>
          <a:xfrm flipH="1">
            <a:off x="3202738" y="2238267"/>
            <a:ext cx="2651524" cy="10789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8" name="圖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3" y="3773215"/>
            <a:ext cx="2788315" cy="1953633"/>
          </a:xfrm>
          <a:prstGeom prst="rect">
            <a:avLst/>
          </a:prstGeom>
        </p:spPr>
      </p:pic>
      <p:cxnSp>
        <p:nvCxnSpPr>
          <p:cNvPr id="19" name="直線單箭頭接點 18"/>
          <p:cNvCxnSpPr>
            <a:stCxn id="4" idx="1"/>
          </p:cNvCxnSpPr>
          <p:nvPr/>
        </p:nvCxnSpPr>
        <p:spPr>
          <a:xfrm flipH="1">
            <a:off x="3352800" y="2539900"/>
            <a:ext cx="2501462" cy="2041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6" name="圖片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20722" y="4087623"/>
            <a:ext cx="2053280" cy="2681039"/>
          </a:xfrm>
          <a:prstGeom prst="rect">
            <a:avLst/>
          </a:prstGeom>
        </p:spPr>
      </p:pic>
      <p:pic>
        <p:nvPicPr>
          <p:cNvPr id="32" name="圖片 3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28500" y="4087622"/>
            <a:ext cx="1997701" cy="2681040"/>
          </a:xfrm>
          <a:prstGeom prst="rect">
            <a:avLst/>
          </a:prstGeom>
        </p:spPr>
      </p:pic>
      <p:cxnSp>
        <p:nvCxnSpPr>
          <p:cNvPr id="34" name="直線單箭頭接點 33"/>
          <p:cNvCxnSpPr/>
          <p:nvPr/>
        </p:nvCxnSpPr>
        <p:spPr>
          <a:xfrm flipV="1">
            <a:off x="6158168" y="5087008"/>
            <a:ext cx="1430885" cy="21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p:nvPr/>
        </p:nvCxnSpPr>
        <p:spPr>
          <a:xfrm>
            <a:off x="6709241" y="3232397"/>
            <a:ext cx="994842" cy="999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02340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管理者頁面</a:t>
            </a:r>
            <a:endParaRPr lang="zh-TW" altLang="en-US"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930400"/>
            <a:ext cx="2533650" cy="3781425"/>
          </a:xfrm>
        </p:spPr>
      </p:pic>
      <p:sp>
        <p:nvSpPr>
          <p:cNvPr id="5" name="文字方塊 4"/>
          <p:cNvSpPr txBox="1"/>
          <p:nvPr/>
        </p:nvSpPr>
        <p:spPr>
          <a:xfrm>
            <a:off x="4340772" y="1930400"/>
            <a:ext cx="4540469" cy="738664"/>
          </a:xfrm>
          <a:prstGeom prst="rect">
            <a:avLst/>
          </a:prstGeom>
          <a:noFill/>
        </p:spPr>
        <p:txBody>
          <a:bodyPr wrap="square" rtlCol="0">
            <a:spAutoFit/>
          </a:bodyPr>
          <a:lstStyle/>
          <a:p>
            <a:r>
              <a:rPr lang="en-US" altLang="zh-TW" sz="1400" dirty="0" smtClean="0"/>
              <a:t>1.</a:t>
            </a:r>
            <a:r>
              <a:rPr lang="zh-TW" altLang="en-US" sz="1400" dirty="0" smtClean="0"/>
              <a:t>在登入頁面輸入使用者名稱</a:t>
            </a:r>
            <a:r>
              <a:rPr lang="en-US" altLang="zh-TW" sz="1400" dirty="0" smtClean="0"/>
              <a:t>admin,</a:t>
            </a:r>
            <a:r>
              <a:rPr lang="zh-TW" altLang="en-US" sz="1400" dirty="0" smtClean="0"/>
              <a:t>密碼</a:t>
            </a:r>
            <a:r>
              <a:rPr lang="en-US" altLang="zh-TW" sz="1400" dirty="0" smtClean="0"/>
              <a:t>admin123</a:t>
            </a:r>
            <a:r>
              <a:rPr lang="en-US" altLang="zh-TW" sz="1400" dirty="0"/>
              <a:t>.</a:t>
            </a:r>
            <a:endParaRPr lang="en-US" altLang="zh-TW" sz="1400" dirty="0" smtClean="0"/>
          </a:p>
          <a:p>
            <a:r>
              <a:rPr lang="en-US" altLang="zh-TW" sz="1400" dirty="0" smtClean="0"/>
              <a:t>2.</a:t>
            </a:r>
            <a:r>
              <a:rPr lang="zh-TW" altLang="en-US" sz="1400" dirty="0" smtClean="0"/>
              <a:t>再按左下角的</a:t>
            </a:r>
            <a:r>
              <a:rPr lang="en-US" altLang="zh-TW" sz="1400" dirty="0" smtClean="0"/>
              <a:t>admin</a:t>
            </a:r>
            <a:r>
              <a:rPr lang="zh-TW" altLang="en-US" sz="1400" dirty="0" smtClean="0"/>
              <a:t>小字，就可以登入管理者頁面</a:t>
            </a:r>
            <a:r>
              <a:rPr lang="en-US" altLang="zh-TW" sz="1400" dirty="0" smtClean="0"/>
              <a:t>.</a:t>
            </a:r>
          </a:p>
          <a:p>
            <a:r>
              <a:rPr lang="en-US" altLang="zh-TW" sz="1400" dirty="0" smtClean="0"/>
              <a:t>3.</a:t>
            </a:r>
            <a:r>
              <a:rPr lang="zh-TW" altLang="en-US" sz="1400" dirty="0" smtClean="0"/>
              <a:t>管理者頁面可以再連到</a:t>
            </a:r>
            <a:r>
              <a:rPr lang="en-US" altLang="zh-TW" sz="1400" dirty="0" smtClean="0"/>
              <a:t>”</a:t>
            </a:r>
            <a:r>
              <a:rPr lang="zh-TW" altLang="en-US" sz="1400" dirty="0" smtClean="0"/>
              <a:t>會員管理</a:t>
            </a:r>
            <a:r>
              <a:rPr lang="en-US" altLang="zh-TW" sz="1400" dirty="0" smtClean="0"/>
              <a:t>”</a:t>
            </a:r>
            <a:r>
              <a:rPr lang="zh-TW" altLang="en-US" sz="1400" dirty="0" smtClean="0"/>
              <a:t>及</a:t>
            </a:r>
            <a:r>
              <a:rPr lang="en-US" altLang="zh-TW" sz="1400" dirty="0" smtClean="0"/>
              <a:t>”</a:t>
            </a:r>
            <a:r>
              <a:rPr lang="zh-TW" altLang="en-US" sz="1400" dirty="0" smtClean="0"/>
              <a:t>單字管理</a:t>
            </a:r>
            <a:r>
              <a:rPr lang="en-US" altLang="zh-TW" sz="1400" dirty="0" smtClean="0"/>
              <a:t>”</a:t>
            </a:r>
            <a:r>
              <a:rPr lang="zh-TW" altLang="en-US" sz="1400" dirty="0" smtClean="0"/>
              <a:t>頁面</a:t>
            </a:r>
            <a:r>
              <a:rPr lang="en-US" altLang="zh-TW" sz="1400" dirty="0" smtClean="0"/>
              <a:t>.</a:t>
            </a:r>
          </a:p>
        </p:txBody>
      </p:sp>
      <p:cxnSp>
        <p:nvCxnSpPr>
          <p:cNvPr id="7" name="直線單箭頭接點 6"/>
          <p:cNvCxnSpPr/>
          <p:nvPr/>
        </p:nvCxnSpPr>
        <p:spPr>
          <a:xfrm flipH="1">
            <a:off x="2638096" y="2107872"/>
            <a:ext cx="1702676" cy="992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線單箭頭接點 9"/>
          <p:cNvCxnSpPr/>
          <p:nvPr/>
        </p:nvCxnSpPr>
        <p:spPr>
          <a:xfrm flipH="1">
            <a:off x="935422" y="2375338"/>
            <a:ext cx="3405350" cy="31425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p:nvPr/>
        </p:nvCxnSpPr>
        <p:spPr>
          <a:xfrm flipV="1">
            <a:off x="1114097" y="5034455"/>
            <a:ext cx="2627586" cy="557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7" name="圖片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4923" y="3665842"/>
            <a:ext cx="1692166" cy="2045983"/>
          </a:xfrm>
          <a:prstGeom prst="rect">
            <a:avLst/>
          </a:prstGeom>
        </p:spPr>
      </p:pic>
      <p:cxnSp>
        <p:nvCxnSpPr>
          <p:cNvPr id="29" name="直線單箭頭接點 28"/>
          <p:cNvCxnSpPr>
            <a:endCxn id="27" idx="0"/>
          </p:cNvCxnSpPr>
          <p:nvPr/>
        </p:nvCxnSpPr>
        <p:spPr>
          <a:xfrm flipH="1">
            <a:off x="6611006" y="2669064"/>
            <a:ext cx="168166" cy="996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線單箭頭接點 30"/>
          <p:cNvCxnSpPr/>
          <p:nvPr/>
        </p:nvCxnSpPr>
        <p:spPr>
          <a:xfrm>
            <a:off x="7872248" y="2669064"/>
            <a:ext cx="357352" cy="996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3" name="圖片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33780" y="3665842"/>
            <a:ext cx="1691901" cy="2038350"/>
          </a:xfrm>
          <a:prstGeom prst="rect">
            <a:avLst/>
          </a:prstGeom>
        </p:spPr>
      </p:pic>
      <p:pic>
        <p:nvPicPr>
          <p:cNvPr id="3" name="圖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96331" y="3665842"/>
            <a:ext cx="1692166" cy="2038350"/>
          </a:xfrm>
          <a:prstGeom prst="rect">
            <a:avLst/>
          </a:prstGeom>
        </p:spPr>
      </p:pic>
    </p:spTree>
    <p:extLst>
      <p:ext uri="{BB962C8B-B14F-4D97-AF65-F5344CB8AC3E}">
        <p14:creationId xmlns:p14="http://schemas.microsoft.com/office/powerpoint/2010/main" val="35715831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會員管理頁面</a:t>
            </a:r>
            <a:r>
              <a:rPr lang="en-US" altLang="zh-TW" dirty="0" smtClean="0"/>
              <a:t>-</a:t>
            </a:r>
            <a:r>
              <a:rPr lang="zh-TW" altLang="en-US" dirty="0" smtClean="0"/>
              <a:t>會員新增</a:t>
            </a:r>
            <a:endParaRPr lang="zh-TW" altLang="en-US"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1081" y="1549947"/>
            <a:ext cx="2095500" cy="2533650"/>
          </a:xfrm>
        </p:spPr>
      </p:pic>
      <p:sp>
        <p:nvSpPr>
          <p:cNvPr id="9" name="文字方塊 8"/>
          <p:cNvSpPr txBox="1"/>
          <p:nvPr/>
        </p:nvSpPr>
        <p:spPr>
          <a:xfrm>
            <a:off x="6045583" y="4988911"/>
            <a:ext cx="4540469" cy="1384995"/>
          </a:xfrm>
          <a:prstGeom prst="rect">
            <a:avLst/>
          </a:prstGeom>
          <a:noFill/>
        </p:spPr>
        <p:txBody>
          <a:bodyPr wrap="square" rtlCol="0">
            <a:spAutoFit/>
          </a:bodyPr>
          <a:lstStyle/>
          <a:p>
            <a:r>
              <a:rPr lang="zh-TW" altLang="en-US" sz="1400" dirty="0" smtClean="0"/>
              <a:t>管理者新增會員步驟：</a:t>
            </a:r>
            <a:endParaRPr lang="en-US" altLang="zh-TW" sz="1400" dirty="0" smtClean="0"/>
          </a:p>
          <a:p>
            <a:r>
              <a:rPr lang="en-US" altLang="zh-TW" sz="1400" dirty="0" smtClean="0"/>
              <a:t>1.</a:t>
            </a:r>
            <a:r>
              <a:rPr lang="zh-TW" altLang="en-US" sz="1400" dirty="0" smtClean="0"/>
              <a:t>先輸入使用者名稱檢查是否可以使用</a:t>
            </a:r>
            <a:r>
              <a:rPr lang="en-US" altLang="zh-TW" sz="1400" dirty="0" smtClean="0"/>
              <a:t>.</a:t>
            </a:r>
          </a:p>
          <a:p>
            <a:r>
              <a:rPr lang="en-US" altLang="zh-TW" sz="1400" dirty="0" smtClean="0"/>
              <a:t>2.</a:t>
            </a:r>
            <a:r>
              <a:rPr lang="zh-TW" altLang="en-US" sz="1400" dirty="0" smtClean="0"/>
              <a:t>確認使用者名稱可以使用的之後，接著填入其它欄位</a:t>
            </a:r>
            <a:r>
              <a:rPr lang="en-US" altLang="zh-TW" sz="1400" dirty="0" smtClean="0"/>
              <a:t>.</a:t>
            </a:r>
          </a:p>
          <a:p>
            <a:r>
              <a:rPr lang="en-US" altLang="zh-TW" sz="1400" dirty="0" smtClean="0"/>
              <a:t>3.</a:t>
            </a:r>
            <a:r>
              <a:rPr lang="zh-TW" altLang="en-US" sz="1400" dirty="0" smtClean="0"/>
              <a:t>選擇要購買的單字等級</a:t>
            </a:r>
            <a:r>
              <a:rPr lang="en-US" altLang="zh-TW" sz="1400" dirty="0" smtClean="0"/>
              <a:t>N1~N5.</a:t>
            </a:r>
          </a:p>
          <a:p>
            <a:r>
              <a:rPr lang="en-US" altLang="zh-TW" sz="1400" dirty="0" smtClean="0"/>
              <a:t>4.</a:t>
            </a:r>
            <a:r>
              <a:rPr lang="zh-TW" altLang="en-US" sz="1400" dirty="0"/>
              <a:t>按</a:t>
            </a:r>
            <a:r>
              <a:rPr lang="en-US" altLang="zh-TW" sz="1400" dirty="0"/>
              <a:t>”</a:t>
            </a:r>
            <a:r>
              <a:rPr lang="zh-TW" altLang="en-US" sz="1400" dirty="0"/>
              <a:t>確定送出訂單</a:t>
            </a:r>
            <a:r>
              <a:rPr lang="en-US" altLang="zh-TW" sz="1400" dirty="0"/>
              <a:t>”</a:t>
            </a:r>
            <a:r>
              <a:rPr lang="zh-TW" altLang="en-US" sz="1400" dirty="0" smtClean="0"/>
              <a:t>會直接寫入資料庫，</a:t>
            </a:r>
            <a:endParaRPr lang="en-US" altLang="zh-TW" sz="1400" dirty="0" smtClean="0"/>
          </a:p>
          <a:p>
            <a:r>
              <a:rPr lang="en-US" altLang="zh-TW" sz="1400" dirty="0"/>
              <a:t> </a:t>
            </a:r>
            <a:r>
              <a:rPr lang="en-US" altLang="zh-TW" sz="1400" dirty="0" smtClean="0"/>
              <a:t>  </a:t>
            </a:r>
            <a:r>
              <a:rPr lang="zh-TW" altLang="en-US" sz="1400" dirty="0" smtClean="0"/>
              <a:t>並顯示使用者新增成功</a:t>
            </a:r>
            <a:endParaRPr lang="en-US" altLang="zh-TW" sz="1400" dirty="0"/>
          </a:p>
        </p:txBody>
      </p:sp>
      <p:pic>
        <p:nvPicPr>
          <p:cNvPr id="14" name="圖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7360" y="1549947"/>
            <a:ext cx="2986955" cy="2533650"/>
          </a:xfrm>
          <a:prstGeom prst="rect">
            <a:avLst/>
          </a:prstGeom>
        </p:spPr>
      </p:pic>
      <p:pic>
        <p:nvPicPr>
          <p:cNvPr id="15" name="圖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931" y="4277711"/>
            <a:ext cx="2986955" cy="2518395"/>
          </a:xfrm>
          <a:prstGeom prst="rect">
            <a:avLst/>
          </a:prstGeom>
        </p:spPr>
      </p:pic>
      <p:cxnSp>
        <p:nvCxnSpPr>
          <p:cNvPr id="17" name="直線單箭頭接點 16"/>
          <p:cNvCxnSpPr/>
          <p:nvPr/>
        </p:nvCxnSpPr>
        <p:spPr>
          <a:xfrm flipV="1">
            <a:off x="2375338" y="2701159"/>
            <a:ext cx="935421" cy="115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p:nvPr/>
        </p:nvCxnSpPr>
        <p:spPr>
          <a:xfrm flipH="1" flipV="1">
            <a:off x="3951890" y="3946635"/>
            <a:ext cx="2093693" cy="1361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p:nvPr/>
        </p:nvCxnSpPr>
        <p:spPr>
          <a:xfrm flipH="1">
            <a:off x="2136408" y="5990897"/>
            <a:ext cx="3909176" cy="440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49757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會員管理頁面</a:t>
            </a:r>
            <a:r>
              <a:rPr lang="en-US" altLang="zh-TW" dirty="0"/>
              <a:t>-</a:t>
            </a:r>
            <a:r>
              <a:rPr lang="zh-TW" altLang="en-US" dirty="0" smtClean="0"/>
              <a:t>會員查詢</a:t>
            </a:r>
            <a:endParaRPr lang="zh-TW" altLang="en-US"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930400"/>
            <a:ext cx="2743200" cy="3162300"/>
          </a:xfrm>
        </p:spPr>
      </p:pic>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3518" y="1930400"/>
            <a:ext cx="2743200" cy="3162300"/>
          </a:xfrm>
          <a:prstGeom prst="rect">
            <a:avLst/>
          </a:prstGeom>
        </p:spPr>
      </p:pic>
      <p:sp>
        <p:nvSpPr>
          <p:cNvPr id="6" name="文字方塊 5"/>
          <p:cNvSpPr txBox="1"/>
          <p:nvPr/>
        </p:nvSpPr>
        <p:spPr>
          <a:xfrm>
            <a:off x="3494691" y="2424387"/>
            <a:ext cx="4540469" cy="954107"/>
          </a:xfrm>
          <a:prstGeom prst="rect">
            <a:avLst/>
          </a:prstGeom>
          <a:noFill/>
        </p:spPr>
        <p:txBody>
          <a:bodyPr wrap="square" rtlCol="0">
            <a:spAutoFit/>
          </a:bodyPr>
          <a:lstStyle/>
          <a:p>
            <a:r>
              <a:rPr lang="zh-TW" altLang="en-US" sz="1400" dirty="0" smtClean="0"/>
              <a:t>查詢會員步驟：</a:t>
            </a:r>
            <a:endParaRPr lang="en-US" altLang="zh-TW" sz="1400" dirty="0" smtClean="0"/>
          </a:p>
          <a:p>
            <a:r>
              <a:rPr lang="en-US" altLang="zh-TW" sz="1400" dirty="0" smtClean="0"/>
              <a:t>1.</a:t>
            </a:r>
            <a:r>
              <a:rPr lang="zh-TW" altLang="en-US" sz="1400" dirty="0" smtClean="0"/>
              <a:t>輸入使用者名稱查詢</a:t>
            </a:r>
            <a:r>
              <a:rPr lang="en-US" altLang="zh-TW" sz="1400" dirty="0" smtClean="0"/>
              <a:t>.</a:t>
            </a:r>
          </a:p>
          <a:p>
            <a:r>
              <a:rPr lang="en-US" altLang="zh-TW" sz="1400" dirty="0" smtClean="0"/>
              <a:t>2.</a:t>
            </a:r>
            <a:r>
              <a:rPr lang="zh-TW" altLang="en-US" sz="1400" dirty="0" smtClean="0"/>
              <a:t>資料庫若沒有資料，會顯示無此會員</a:t>
            </a:r>
            <a:r>
              <a:rPr lang="en-US" altLang="zh-TW" sz="1400" dirty="0" smtClean="0"/>
              <a:t>.</a:t>
            </a:r>
          </a:p>
          <a:p>
            <a:r>
              <a:rPr lang="en-US" altLang="zh-TW" sz="1400" dirty="0" smtClean="0"/>
              <a:t>3.</a:t>
            </a:r>
            <a:r>
              <a:rPr lang="zh-TW" altLang="en-US" sz="1400" dirty="0" smtClean="0"/>
              <a:t>資料庫若有查到會員，會顯示會員相關資訊</a:t>
            </a:r>
            <a:endParaRPr lang="en-US" altLang="zh-TW" sz="1400" dirty="0"/>
          </a:p>
        </p:txBody>
      </p:sp>
      <p:cxnSp>
        <p:nvCxnSpPr>
          <p:cNvPr id="8" name="直線單箭頭接點 7"/>
          <p:cNvCxnSpPr>
            <a:stCxn id="6" idx="1"/>
          </p:cNvCxnSpPr>
          <p:nvPr/>
        </p:nvCxnSpPr>
        <p:spPr>
          <a:xfrm flipH="1" flipV="1">
            <a:off x="1387366" y="2901440"/>
            <a:ext cx="210732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線單箭頭接點 9"/>
          <p:cNvCxnSpPr/>
          <p:nvPr/>
        </p:nvCxnSpPr>
        <p:spPr>
          <a:xfrm flipV="1">
            <a:off x="7136524" y="3205655"/>
            <a:ext cx="367862" cy="10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69379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會員管理頁面</a:t>
            </a:r>
            <a:r>
              <a:rPr lang="en-US" altLang="zh-TW" dirty="0"/>
              <a:t>-</a:t>
            </a:r>
            <a:r>
              <a:rPr lang="zh-TW" altLang="en-US" dirty="0" smtClean="0"/>
              <a:t>會員資料修改</a:t>
            </a:r>
            <a:endParaRPr lang="zh-TW" altLang="en-US"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75503" y="4000938"/>
            <a:ext cx="2321190" cy="2641600"/>
          </a:xfrm>
        </p:spPr>
      </p:pic>
      <p:sp>
        <p:nvSpPr>
          <p:cNvPr id="5" name="文字方塊 4"/>
          <p:cNvSpPr txBox="1"/>
          <p:nvPr/>
        </p:nvSpPr>
        <p:spPr>
          <a:xfrm>
            <a:off x="677334" y="1283053"/>
            <a:ext cx="1456266" cy="307777"/>
          </a:xfrm>
          <a:prstGeom prst="rect">
            <a:avLst/>
          </a:prstGeom>
          <a:noFill/>
        </p:spPr>
        <p:txBody>
          <a:bodyPr wrap="square" rtlCol="0">
            <a:spAutoFit/>
          </a:bodyPr>
          <a:lstStyle/>
          <a:p>
            <a:r>
              <a:rPr lang="zh-TW" altLang="en-US" sz="1400" dirty="0" smtClean="0"/>
              <a:t>查詢會員步驟：</a:t>
            </a:r>
            <a:endParaRPr lang="en-US" altLang="zh-TW" sz="1400" dirty="0" smtClean="0"/>
          </a:p>
        </p:txBody>
      </p:sp>
      <p:pic>
        <p:nvPicPr>
          <p:cNvPr id="8" name="圖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217" y="3748266"/>
            <a:ext cx="2321191" cy="2641601"/>
          </a:xfrm>
          <a:prstGeom prst="rect">
            <a:avLst/>
          </a:prstGeom>
        </p:spPr>
      </p:pic>
      <p:sp>
        <p:nvSpPr>
          <p:cNvPr id="9" name="文字方塊 8"/>
          <p:cNvSpPr txBox="1"/>
          <p:nvPr/>
        </p:nvSpPr>
        <p:spPr>
          <a:xfrm>
            <a:off x="677334" y="1609331"/>
            <a:ext cx="2079169" cy="276999"/>
          </a:xfrm>
          <a:prstGeom prst="rect">
            <a:avLst/>
          </a:prstGeom>
          <a:noFill/>
        </p:spPr>
        <p:txBody>
          <a:bodyPr wrap="square" rtlCol="0">
            <a:spAutoFit/>
          </a:bodyPr>
          <a:lstStyle/>
          <a:p>
            <a:r>
              <a:rPr lang="en-US" altLang="zh-TW" sz="1200" dirty="0"/>
              <a:t>1.</a:t>
            </a:r>
            <a:r>
              <a:rPr lang="zh-TW" altLang="en-US" sz="1200" dirty="0"/>
              <a:t>輸入使用者名稱查詢</a:t>
            </a:r>
            <a:r>
              <a:rPr lang="en-US" altLang="zh-TW" sz="1200" dirty="0" smtClean="0"/>
              <a:t>.</a:t>
            </a:r>
            <a:endParaRPr lang="en-US" altLang="zh-TW" sz="1200" dirty="0"/>
          </a:p>
        </p:txBody>
      </p:sp>
      <p:sp>
        <p:nvSpPr>
          <p:cNvPr id="10" name="文字方塊 9"/>
          <p:cNvSpPr txBox="1"/>
          <p:nvPr/>
        </p:nvSpPr>
        <p:spPr>
          <a:xfrm>
            <a:off x="677334" y="1914944"/>
            <a:ext cx="3286781" cy="276999"/>
          </a:xfrm>
          <a:prstGeom prst="rect">
            <a:avLst/>
          </a:prstGeom>
          <a:noFill/>
        </p:spPr>
        <p:txBody>
          <a:bodyPr wrap="square" rtlCol="0">
            <a:spAutoFit/>
          </a:bodyPr>
          <a:lstStyle/>
          <a:p>
            <a:r>
              <a:rPr lang="en-US" altLang="zh-TW" sz="1200" dirty="0"/>
              <a:t>2.</a:t>
            </a:r>
            <a:r>
              <a:rPr lang="zh-TW" altLang="en-US" sz="1200" dirty="0"/>
              <a:t>資料庫若沒有資料，會顯示無此會員</a:t>
            </a:r>
            <a:r>
              <a:rPr lang="en-US" altLang="zh-TW" sz="1200" dirty="0" smtClean="0"/>
              <a:t>.</a:t>
            </a:r>
            <a:endParaRPr lang="en-US" altLang="zh-TW" sz="1200" dirty="0"/>
          </a:p>
        </p:txBody>
      </p:sp>
      <p:sp>
        <p:nvSpPr>
          <p:cNvPr id="11" name="文字方塊 10"/>
          <p:cNvSpPr txBox="1"/>
          <p:nvPr/>
        </p:nvSpPr>
        <p:spPr>
          <a:xfrm>
            <a:off x="677334" y="2240745"/>
            <a:ext cx="3765389" cy="276999"/>
          </a:xfrm>
          <a:prstGeom prst="rect">
            <a:avLst/>
          </a:prstGeom>
          <a:noFill/>
        </p:spPr>
        <p:txBody>
          <a:bodyPr wrap="square" rtlCol="0">
            <a:spAutoFit/>
          </a:bodyPr>
          <a:lstStyle/>
          <a:p>
            <a:r>
              <a:rPr lang="en-US" altLang="zh-TW" sz="1200" dirty="0"/>
              <a:t>3.</a:t>
            </a:r>
            <a:r>
              <a:rPr lang="zh-TW" altLang="en-US" sz="1200" dirty="0"/>
              <a:t>資料庫若有查到會員，會顯示會員相關資訊</a:t>
            </a:r>
            <a:endParaRPr lang="en-US" altLang="zh-TW" sz="1200" dirty="0"/>
          </a:p>
        </p:txBody>
      </p:sp>
      <p:pic>
        <p:nvPicPr>
          <p:cNvPr id="12" name="圖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75503" y="1213650"/>
            <a:ext cx="2291831" cy="2608188"/>
          </a:xfrm>
          <a:prstGeom prst="rect">
            <a:avLst/>
          </a:prstGeom>
        </p:spPr>
      </p:pic>
      <p:cxnSp>
        <p:nvCxnSpPr>
          <p:cNvPr id="14" name="直線單箭頭接點 13"/>
          <p:cNvCxnSpPr/>
          <p:nvPr/>
        </p:nvCxnSpPr>
        <p:spPr>
          <a:xfrm>
            <a:off x="3584028" y="2053443"/>
            <a:ext cx="2238703" cy="448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p:nvPr/>
        </p:nvCxnSpPr>
        <p:spPr>
          <a:xfrm>
            <a:off x="3794234" y="2379244"/>
            <a:ext cx="2028497" cy="19825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文字方塊 20"/>
          <p:cNvSpPr txBox="1"/>
          <p:nvPr/>
        </p:nvSpPr>
        <p:spPr>
          <a:xfrm>
            <a:off x="677334" y="2609062"/>
            <a:ext cx="3765389" cy="461665"/>
          </a:xfrm>
          <a:prstGeom prst="rect">
            <a:avLst/>
          </a:prstGeom>
          <a:noFill/>
        </p:spPr>
        <p:txBody>
          <a:bodyPr wrap="square" rtlCol="0">
            <a:spAutoFit/>
          </a:bodyPr>
          <a:lstStyle/>
          <a:p>
            <a:r>
              <a:rPr lang="en-US" altLang="zh-TW" sz="1200" dirty="0" smtClean="0"/>
              <a:t>4.</a:t>
            </a:r>
            <a:r>
              <a:rPr lang="zh-TW" altLang="en-US" sz="1200" dirty="0" smtClean="0"/>
              <a:t>輸入要修改的欄位再按確認修改，會</a:t>
            </a:r>
            <a:r>
              <a:rPr lang="en-US" altLang="zh-TW" sz="1200" dirty="0" smtClean="0"/>
              <a:t>update</a:t>
            </a:r>
            <a:r>
              <a:rPr lang="zh-TW" altLang="en-US" sz="1200" dirty="0" smtClean="0"/>
              <a:t>資料庫，</a:t>
            </a:r>
            <a:endParaRPr lang="en-US" altLang="zh-TW" sz="1200" dirty="0" smtClean="0"/>
          </a:p>
          <a:p>
            <a:r>
              <a:rPr lang="en-US" altLang="zh-TW" sz="1200" dirty="0"/>
              <a:t> </a:t>
            </a:r>
            <a:r>
              <a:rPr lang="en-US" altLang="zh-TW" sz="1200" dirty="0" smtClean="0"/>
              <a:t>  </a:t>
            </a:r>
            <a:r>
              <a:rPr lang="zh-TW" altLang="en-US" sz="1200" dirty="0" smtClean="0"/>
              <a:t>並顯示修改成功</a:t>
            </a:r>
            <a:r>
              <a:rPr lang="en-US" altLang="zh-TW" sz="1200" dirty="0" smtClean="0"/>
              <a:t>.</a:t>
            </a:r>
            <a:endParaRPr lang="en-US" altLang="zh-TW" sz="1200" dirty="0"/>
          </a:p>
        </p:txBody>
      </p:sp>
      <p:cxnSp>
        <p:nvCxnSpPr>
          <p:cNvPr id="25" name="直線單箭頭接點 24"/>
          <p:cNvCxnSpPr/>
          <p:nvPr/>
        </p:nvCxnSpPr>
        <p:spPr>
          <a:xfrm>
            <a:off x="1629103" y="3070727"/>
            <a:ext cx="0" cy="5553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67964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會員管理頁面</a:t>
            </a:r>
            <a:r>
              <a:rPr lang="en-US" altLang="zh-TW" dirty="0"/>
              <a:t>-</a:t>
            </a:r>
            <a:r>
              <a:rPr lang="zh-TW" altLang="en-US" dirty="0" smtClean="0"/>
              <a:t>會員刪除</a:t>
            </a:r>
            <a:endParaRPr lang="zh-TW" altLang="en-US" dirty="0"/>
          </a:p>
        </p:txBody>
      </p:sp>
      <p:sp>
        <p:nvSpPr>
          <p:cNvPr id="10" name="內容版面配置區 9"/>
          <p:cNvSpPr txBox="1">
            <a:spLocks noGrp="1"/>
          </p:cNvSpPr>
          <p:nvPr>
            <p:ph idx="1"/>
          </p:nvPr>
        </p:nvSpPr>
        <p:spPr>
          <a:xfrm>
            <a:off x="677334" y="2160589"/>
            <a:ext cx="1845149" cy="307777"/>
          </a:xfrm>
          <a:prstGeom prst="rect">
            <a:avLst/>
          </a:prstGeom>
          <a:noFill/>
        </p:spPr>
        <p:txBody>
          <a:bodyPr wrap="square" rtlCol="0">
            <a:spAutoFit/>
          </a:bodyPr>
          <a:lstStyle/>
          <a:p>
            <a:r>
              <a:rPr lang="zh-TW" altLang="en-US" sz="1400" dirty="0" smtClean="0"/>
              <a:t>會員刪除步驟：</a:t>
            </a:r>
            <a:endParaRPr lang="en-US" altLang="zh-TW" sz="1400" dirty="0"/>
          </a:p>
        </p:txBody>
      </p:sp>
      <p:sp>
        <p:nvSpPr>
          <p:cNvPr id="11" name="文字方塊 10"/>
          <p:cNvSpPr txBox="1"/>
          <p:nvPr/>
        </p:nvSpPr>
        <p:spPr>
          <a:xfrm>
            <a:off x="677334" y="2560055"/>
            <a:ext cx="2079169" cy="276999"/>
          </a:xfrm>
          <a:prstGeom prst="rect">
            <a:avLst/>
          </a:prstGeom>
          <a:noFill/>
        </p:spPr>
        <p:txBody>
          <a:bodyPr wrap="square" rtlCol="0">
            <a:spAutoFit/>
          </a:bodyPr>
          <a:lstStyle/>
          <a:p>
            <a:r>
              <a:rPr lang="en-US" altLang="zh-TW" sz="1200" dirty="0"/>
              <a:t>1.</a:t>
            </a:r>
            <a:r>
              <a:rPr lang="zh-TW" altLang="en-US" sz="1200" dirty="0"/>
              <a:t>輸入使用者名稱查詢</a:t>
            </a:r>
            <a:r>
              <a:rPr lang="en-US" altLang="zh-TW" sz="1200" dirty="0" smtClean="0"/>
              <a:t>.</a:t>
            </a:r>
            <a:endParaRPr lang="en-US" altLang="zh-TW" sz="1200" dirty="0"/>
          </a:p>
        </p:txBody>
      </p:sp>
      <p:sp>
        <p:nvSpPr>
          <p:cNvPr id="12" name="文字方塊 11"/>
          <p:cNvSpPr txBox="1"/>
          <p:nvPr/>
        </p:nvSpPr>
        <p:spPr>
          <a:xfrm>
            <a:off x="677334" y="2837054"/>
            <a:ext cx="2917204" cy="276999"/>
          </a:xfrm>
          <a:prstGeom prst="rect">
            <a:avLst/>
          </a:prstGeom>
          <a:noFill/>
        </p:spPr>
        <p:txBody>
          <a:bodyPr wrap="square" rtlCol="0">
            <a:spAutoFit/>
          </a:bodyPr>
          <a:lstStyle/>
          <a:p>
            <a:r>
              <a:rPr lang="en-US" altLang="zh-TW" sz="1200" dirty="0"/>
              <a:t>2.</a:t>
            </a:r>
            <a:r>
              <a:rPr lang="zh-TW" altLang="en-US" sz="1200" dirty="0"/>
              <a:t>資料庫若沒有資料，會顯示無此會員</a:t>
            </a:r>
            <a:r>
              <a:rPr lang="en-US" altLang="zh-TW" sz="1200" dirty="0"/>
              <a:t>.</a:t>
            </a:r>
          </a:p>
        </p:txBody>
      </p:sp>
      <p:sp>
        <p:nvSpPr>
          <p:cNvPr id="13" name="文字方塊 12"/>
          <p:cNvSpPr txBox="1"/>
          <p:nvPr/>
        </p:nvSpPr>
        <p:spPr>
          <a:xfrm>
            <a:off x="677332" y="3114053"/>
            <a:ext cx="3474253" cy="276999"/>
          </a:xfrm>
          <a:prstGeom prst="rect">
            <a:avLst/>
          </a:prstGeom>
          <a:noFill/>
        </p:spPr>
        <p:txBody>
          <a:bodyPr wrap="square" rtlCol="0">
            <a:spAutoFit/>
          </a:bodyPr>
          <a:lstStyle/>
          <a:p>
            <a:r>
              <a:rPr lang="en-US" altLang="zh-TW" sz="1200" dirty="0"/>
              <a:t>3.</a:t>
            </a:r>
            <a:r>
              <a:rPr lang="zh-TW" altLang="en-US" sz="1200" dirty="0"/>
              <a:t>資料庫若有查到會員，會顯示會員相關資訊</a:t>
            </a:r>
            <a:endParaRPr lang="en-US" altLang="zh-TW" sz="1200" dirty="0"/>
          </a:p>
        </p:txBody>
      </p:sp>
      <p:sp>
        <p:nvSpPr>
          <p:cNvPr id="14" name="文字方塊 13"/>
          <p:cNvSpPr txBox="1"/>
          <p:nvPr/>
        </p:nvSpPr>
        <p:spPr>
          <a:xfrm>
            <a:off x="677333" y="3391052"/>
            <a:ext cx="4693453" cy="461665"/>
          </a:xfrm>
          <a:prstGeom prst="rect">
            <a:avLst/>
          </a:prstGeom>
          <a:noFill/>
        </p:spPr>
        <p:txBody>
          <a:bodyPr wrap="square" rtlCol="0">
            <a:spAutoFit/>
          </a:bodyPr>
          <a:lstStyle/>
          <a:p>
            <a:r>
              <a:rPr lang="en-US" altLang="zh-TW" sz="1200" dirty="0" smtClean="0"/>
              <a:t>4.</a:t>
            </a:r>
            <a:r>
              <a:rPr lang="zh-TW" altLang="en-US" sz="1200" dirty="0" smtClean="0"/>
              <a:t>按下確認刪除，就會執行刪除會員動作，</a:t>
            </a:r>
            <a:endParaRPr lang="en-US" altLang="zh-TW" sz="1200" dirty="0"/>
          </a:p>
          <a:p>
            <a:r>
              <a:rPr lang="en-US" altLang="zh-TW" sz="1200" dirty="0" smtClean="0"/>
              <a:t>   </a:t>
            </a:r>
            <a:r>
              <a:rPr lang="zh-TW" altLang="en-US" sz="1200" dirty="0" smtClean="0"/>
              <a:t>並顯示已刪除</a:t>
            </a:r>
            <a:r>
              <a:rPr lang="en-US" altLang="zh-TW" sz="1200" dirty="0" smtClean="0"/>
              <a:t>.</a:t>
            </a:r>
            <a:endParaRPr lang="en-US" altLang="zh-TW" sz="1200" dirty="0"/>
          </a:p>
        </p:txBody>
      </p:sp>
      <p:pic>
        <p:nvPicPr>
          <p:cNvPr id="15" name="圖片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8745" y="496750"/>
            <a:ext cx="1802850" cy="2340304"/>
          </a:xfrm>
          <a:prstGeom prst="rect">
            <a:avLst/>
          </a:prstGeom>
        </p:spPr>
      </p:pic>
      <p:pic>
        <p:nvPicPr>
          <p:cNvPr id="16" name="圖片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8745" y="2923228"/>
            <a:ext cx="1802850" cy="2340304"/>
          </a:xfrm>
          <a:prstGeom prst="rect">
            <a:avLst/>
          </a:prstGeom>
        </p:spPr>
      </p:pic>
      <p:pic>
        <p:nvPicPr>
          <p:cNvPr id="17" name="圖片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85741" y="4339133"/>
            <a:ext cx="1794469" cy="2340304"/>
          </a:xfrm>
          <a:prstGeom prst="rect">
            <a:avLst/>
          </a:prstGeom>
        </p:spPr>
      </p:pic>
      <p:pic>
        <p:nvPicPr>
          <p:cNvPr id="18" name="圖片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12786" y="4339133"/>
            <a:ext cx="1803344" cy="2340945"/>
          </a:xfrm>
          <a:prstGeom prst="rect">
            <a:avLst/>
          </a:prstGeom>
        </p:spPr>
      </p:pic>
      <p:sp>
        <p:nvSpPr>
          <p:cNvPr id="19" name="文字方塊 18"/>
          <p:cNvSpPr txBox="1"/>
          <p:nvPr/>
        </p:nvSpPr>
        <p:spPr>
          <a:xfrm>
            <a:off x="677332" y="3852717"/>
            <a:ext cx="3474253" cy="276999"/>
          </a:xfrm>
          <a:prstGeom prst="rect">
            <a:avLst/>
          </a:prstGeom>
          <a:noFill/>
        </p:spPr>
        <p:txBody>
          <a:bodyPr wrap="square" rtlCol="0">
            <a:spAutoFit/>
          </a:bodyPr>
          <a:lstStyle/>
          <a:p>
            <a:r>
              <a:rPr lang="en-US" altLang="zh-TW" sz="1200" dirty="0" smtClean="0"/>
              <a:t>5.</a:t>
            </a:r>
            <a:r>
              <a:rPr lang="zh-TW" altLang="en-US" sz="1200" dirty="0" smtClean="0"/>
              <a:t>再查詢此會員，會顯示無此會員</a:t>
            </a:r>
            <a:r>
              <a:rPr lang="en-US" altLang="zh-TW" sz="1200" dirty="0" smtClean="0"/>
              <a:t>.</a:t>
            </a:r>
            <a:endParaRPr lang="en-US" altLang="zh-TW" sz="1200" dirty="0"/>
          </a:p>
        </p:txBody>
      </p:sp>
      <p:cxnSp>
        <p:nvCxnSpPr>
          <p:cNvPr id="21" name="直線單箭頭接點 20"/>
          <p:cNvCxnSpPr/>
          <p:nvPr/>
        </p:nvCxnSpPr>
        <p:spPr>
          <a:xfrm flipV="1">
            <a:off x="3489434" y="1460938"/>
            <a:ext cx="3331780" cy="14622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p:nvPr/>
        </p:nvCxnSpPr>
        <p:spPr>
          <a:xfrm>
            <a:off x="3904275" y="3252552"/>
            <a:ext cx="2850450" cy="238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p:nvPr/>
        </p:nvCxnSpPr>
        <p:spPr>
          <a:xfrm>
            <a:off x="2135936" y="3668051"/>
            <a:ext cx="2183180" cy="629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p:nvPr/>
        </p:nvCxnSpPr>
        <p:spPr>
          <a:xfrm>
            <a:off x="1086375" y="4129716"/>
            <a:ext cx="275606" cy="393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95592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單字管理</a:t>
            </a:r>
            <a:r>
              <a:rPr lang="zh-TW" altLang="en-US" dirty="0"/>
              <a:t>頁面</a:t>
            </a:r>
            <a:r>
              <a:rPr lang="en-US" altLang="zh-TW" dirty="0" smtClean="0"/>
              <a:t>-</a:t>
            </a:r>
            <a:r>
              <a:rPr lang="zh-TW" altLang="en-US" dirty="0" smtClean="0"/>
              <a:t>單字查詢</a:t>
            </a:r>
            <a:endParaRPr lang="zh-TW" altLang="en-US" dirty="0"/>
          </a:p>
        </p:txBody>
      </p:sp>
      <p:pic>
        <p:nvPicPr>
          <p:cNvPr id="8" name="圖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900" y="2235747"/>
            <a:ext cx="2139068" cy="2881313"/>
          </a:xfrm>
          <a:prstGeom prst="rect">
            <a:avLst/>
          </a:prstGeom>
        </p:spPr>
      </p:pic>
      <p:pic>
        <p:nvPicPr>
          <p:cNvPr id="9" name="圖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0286" y="2235747"/>
            <a:ext cx="2139068" cy="2881313"/>
          </a:xfrm>
          <a:prstGeom prst="rect">
            <a:avLst/>
          </a:prstGeom>
        </p:spPr>
      </p:pic>
      <p:sp>
        <p:nvSpPr>
          <p:cNvPr id="10" name="文字方塊 9"/>
          <p:cNvSpPr txBox="1"/>
          <p:nvPr/>
        </p:nvSpPr>
        <p:spPr>
          <a:xfrm>
            <a:off x="2995504" y="1439450"/>
            <a:ext cx="4540469" cy="1200329"/>
          </a:xfrm>
          <a:prstGeom prst="rect">
            <a:avLst/>
          </a:prstGeom>
          <a:noFill/>
        </p:spPr>
        <p:txBody>
          <a:bodyPr wrap="square" rtlCol="0">
            <a:spAutoFit/>
          </a:bodyPr>
          <a:lstStyle/>
          <a:p>
            <a:r>
              <a:rPr lang="zh-TW" altLang="en-US" sz="1600" dirty="0" smtClean="0"/>
              <a:t>單字查詢步驟：</a:t>
            </a:r>
            <a:endParaRPr lang="en-US" altLang="zh-TW" sz="1600" dirty="0" smtClean="0"/>
          </a:p>
          <a:p>
            <a:r>
              <a:rPr lang="en-US" altLang="zh-TW" sz="1400" dirty="0" smtClean="0"/>
              <a:t>1.</a:t>
            </a:r>
            <a:r>
              <a:rPr lang="zh-TW" altLang="en-US" sz="1400" dirty="0" smtClean="0"/>
              <a:t>在下拉式選單選擇單字等級</a:t>
            </a:r>
            <a:r>
              <a:rPr lang="en-US" altLang="zh-TW" sz="1400" dirty="0" smtClean="0"/>
              <a:t>.</a:t>
            </a:r>
          </a:p>
          <a:p>
            <a:r>
              <a:rPr lang="en-US" altLang="zh-TW" sz="1400" dirty="0" smtClean="0"/>
              <a:t>2.</a:t>
            </a:r>
            <a:r>
              <a:rPr lang="zh-TW" altLang="en-US" sz="1400" dirty="0" smtClean="0"/>
              <a:t>按</a:t>
            </a:r>
            <a:r>
              <a:rPr lang="en-US" altLang="zh-TW" sz="1400" dirty="0" smtClean="0"/>
              <a:t>”</a:t>
            </a:r>
            <a:r>
              <a:rPr lang="zh-TW" altLang="en-US" sz="1400" dirty="0" smtClean="0"/>
              <a:t>查詢全部單字</a:t>
            </a:r>
            <a:r>
              <a:rPr lang="en-US" altLang="zh-TW" sz="1400" dirty="0" smtClean="0"/>
              <a:t>”</a:t>
            </a:r>
            <a:r>
              <a:rPr lang="zh-TW" altLang="en-US" sz="1400" dirty="0" smtClean="0"/>
              <a:t>，會出現此等級的所有單字</a:t>
            </a:r>
            <a:r>
              <a:rPr lang="en-US" altLang="zh-TW" sz="1400" dirty="0" smtClean="0"/>
              <a:t>.</a:t>
            </a:r>
          </a:p>
          <a:p>
            <a:r>
              <a:rPr lang="en-US" altLang="zh-TW" sz="1400" dirty="0" smtClean="0"/>
              <a:t>3.</a:t>
            </a:r>
            <a:r>
              <a:rPr lang="zh-TW" altLang="en-US" sz="1400" dirty="0" smtClean="0"/>
              <a:t>也可以只輸入單一個單字，按</a:t>
            </a:r>
            <a:r>
              <a:rPr lang="en-US" altLang="zh-TW" sz="1400" dirty="0" smtClean="0"/>
              <a:t>”</a:t>
            </a:r>
            <a:r>
              <a:rPr lang="zh-TW" altLang="en-US" sz="1400" dirty="0" smtClean="0"/>
              <a:t>單字查詢</a:t>
            </a:r>
            <a:r>
              <a:rPr lang="en-US" altLang="zh-TW" sz="1400" dirty="0" smtClean="0"/>
              <a:t>”</a:t>
            </a:r>
            <a:r>
              <a:rPr lang="zh-TW" altLang="en-US" sz="1400" dirty="0" smtClean="0"/>
              <a:t>，會</a:t>
            </a:r>
            <a:endParaRPr lang="en-US" altLang="zh-TW" sz="1400" dirty="0" smtClean="0"/>
          </a:p>
          <a:p>
            <a:r>
              <a:rPr lang="en-US" altLang="zh-TW" sz="1400" dirty="0"/>
              <a:t> </a:t>
            </a:r>
            <a:r>
              <a:rPr lang="en-US" altLang="zh-TW" sz="1400" dirty="0" smtClean="0"/>
              <a:t>  </a:t>
            </a:r>
            <a:r>
              <a:rPr lang="zh-TW" altLang="en-US" sz="1400" dirty="0" smtClean="0"/>
              <a:t>顯示要查詢的單字</a:t>
            </a:r>
            <a:r>
              <a:rPr lang="en-US" altLang="zh-TW" sz="1400" dirty="0" smtClean="0"/>
              <a:t>.</a:t>
            </a:r>
            <a:endParaRPr lang="en-US" altLang="zh-TW" sz="1400" dirty="0"/>
          </a:p>
        </p:txBody>
      </p:sp>
      <p:cxnSp>
        <p:nvCxnSpPr>
          <p:cNvPr id="12" name="直線單箭頭接點 11"/>
          <p:cNvCxnSpPr/>
          <p:nvPr/>
        </p:nvCxnSpPr>
        <p:spPr>
          <a:xfrm>
            <a:off x="1313793" y="5087007"/>
            <a:ext cx="9144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內容版面配置區 12"/>
          <p:cNvSpPr>
            <a:spLocks noGrp="1"/>
          </p:cNvSpPr>
          <p:nvPr>
            <p:ph idx="1"/>
          </p:nvPr>
        </p:nvSpPr>
        <p:spPr>
          <a:xfrm>
            <a:off x="677334" y="1345325"/>
            <a:ext cx="8596668" cy="4696038"/>
          </a:xfrm>
        </p:spPr>
        <p:txBody>
          <a:bodyPr/>
          <a:lstStyle/>
          <a:p>
            <a:endParaRPr lang="zh-TW" altLang="en-US" dirty="0"/>
          </a:p>
        </p:txBody>
      </p:sp>
      <p:cxnSp>
        <p:nvCxnSpPr>
          <p:cNvPr id="15" name="直線單箭頭接點 14"/>
          <p:cNvCxnSpPr/>
          <p:nvPr/>
        </p:nvCxnSpPr>
        <p:spPr>
          <a:xfrm flipH="1">
            <a:off x="1432123" y="2167347"/>
            <a:ext cx="1563381" cy="5929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p:nvPr/>
        </p:nvCxnSpPr>
        <p:spPr>
          <a:xfrm flipH="1">
            <a:off x="1054729" y="1859837"/>
            <a:ext cx="1955155" cy="683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p:nvPr/>
        </p:nvCxnSpPr>
        <p:spPr>
          <a:xfrm>
            <a:off x="4823624" y="2542956"/>
            <a:ext cx="2136662" cy="454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p:nvPr/>
        </p:nvCxnSpPr>
        <p:spPr>
          <a:xfrm>
            <a:off x="5132166" y="2350711"/>
            <a:ext cx="2403807" cy="258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2882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單字管理頁面</a:t>
            </a:r>
            <a:r>
              <a:rPr lang="en-US" altLang="zh-TW" dirty="0"/>
              <a:t>-</a:t>
            </a:r>
            <a:r>
              <a:rPr lang="zh-TW" altLang="en-US" dirty="0"/>
              <a:t>單字新增</a:t>
            </a:r>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3421" y="1270000"/>
            <a:ext cx="2138091" cy="2879998"/>
          </a:xfrm>
        </p:spPr>
      </p:pic>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080" y="4253187"/>
            <a:ext cx="2138092" cy="2879998"/>
          </a:xfrm>
          <a:prstGeom prst="rect">
            <a:avLst/>
          </a:prstGeom>
        </p:spPr>
      </p:pic>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89472" y="1270000"/>
            <a:ext cx="2138091" cy="2879997"/>
          </a:xfrm>
          <a:prstGeom prst="rect">
            <a:avLst/>
          </a:prstGeom>
        </p:spPr>
      </p:pic>
      <p:pic>
        <p:nvPicPr>
          <p:cNvPr id="7" name="圖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89471" y="4253187"/>
            <a:ext cx="2138092" cy="2879998"/>
          </a:xfrm>
          <a:prstGeom prst="rect">
            <a:avLst/>
          </a:prstGeom>
        </p:spPr>
      </p:pic>
      <p:sp>
        <p:nvSpPr>
          <p:cNvPr id="8" name="文字方塊 7"/>
          <p:cNvSpPr txBox="1"/>
          <p:nvPr/>
        </p:nvSpPr>
        <p:spPr>
          <a:xfrm>
            <a:off x="4262781" y="2059285"/>
            <a:ext cx="2144110" cy="307777"/>
          </a:xfrm>
          <a:prstGeom prst="rect">
            <a:avLst/>
          </a:prstGeom>
          <a:noFill/>
        </p:spPr>
        <p:txBody>
          <a:bodyPr wrap="square" rtlCol="0">
            <a:spAutoFit/>
          </a:bodyPr>
          <a:lstStyle/>
          <a:p>
            <a:r>
              <a:rPr lang="zh-TW" altLang="en-US" sz="1400" dirty="0" smtClean="0"/>
              <a:t>單字新增步驟：</a:t>
            </a:r>
            <a:endParaRPr lang="zh-TW" altLang="en-US" sz="1400" dirty="0"/>
          </a:p>
        </p:txBody>
      </p:sp>
      <p:sp>
        <p:nvSpPr>
          <p:cNvPr id="9" name="文字方塊 8"/>
          <p:cNvSpPr txBox="1"/>
          <p:nvPr/>
        </p:nvSpPr>
        <p:spPr>
          <a:xfrm>
            <a:off x="3231268" y="2462113"/>
            <a:ext cx="3488800" cy="276999"/>
          </a:xfrm>
          <a:prstGeom prst="rect">
            <a:avLst/>
          </a:prstGeom>
          <a:noFill/>
        </p:spPr>
        <p:txBody>
          <a:bodyPr wrap="square" rtlCol="0">
            <a:spAutoFit/>
          </a:bodyPr>
          <a:lstStyle/>
          <a:p>
            <a:r>
              <a:rPr lang="en-US" altLang="zh-TW" sz="1200" dirty="0" smtClean="0"/>
              <a:t>1.</a:t>
            </a:r>
            <a:r>
              <a:rPr lang="zh-TW" altLang="en-US" sz="1200" dirty="0" smtClean="0"/>
              <a:t>在下拉式選單選擇單字等級</a:t>
            </a:r>
            <a:r>
              <a:rPr lang="en-US" altLang="zh-TW" sz="1200" dirty="0" smtClean="0"/>
              <a:t>,</a:t>
            </a:r>
            <a:r>
              <a:rPr lang="zh-TW" altLang="en-US" sz="1200" dirty="0" smtClean="0"/>
              <a:t>可以查詢所有單字</a:t>
            </a:r>
            <a:r>
              <a:rPr lang="en-US" altLang="zh-TW" sz="1200" dirty="0" smtClean="0"/>
              <a:t>.</a:t>
            </a:r>
            <a:endParaRPr lang="zh-TW" altLang="en-US" sz="1200" dirty="0"/>
          </a:p>
        </p:txBody>
      </p:sp>
      <p:cxnSp>
        <p:nvCxnSpPr>
          <p:cNvPr id="11" name="直線單箭頭接點 10"/>
          <p:cNvCxnSpPr>
            <a:stCxn id="9" idx="1"/>
          </p:cNvCxnSpPr>
          <p:nvPr/>
        </p:nvCxnSpPr>
        <p:spPr>
          <a:xfrm flipH="1" flipV="1">
            <a:off x="2617077" y="2385848"/>
            <a:ext cx="614191" cy="214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文字方塊 13"/>
          <p:cNvSpPr txBox="1"/>
          <p:nvPr/>
        </p:nvSpPr>
        <p:spPr>
          <a:xfrm>
            <a:off x="3244081" y="2849551"/>
            <a:ext cx="3488800" cy="276999"/>
          </a:xfrm>
          <a:prstGeom prst="rect">
            <a:avLst/>
          </a:prstGeom>
          <a:noFill/>
        </p:spPr>
        <p:txBody>
          <a:bodyPr wrap="square" rtlCol="0">
            <a:spAutoFit/>
          </a:bodyPr>
          <a:lstStyle/>
          <a:p>
            <a:r>
              <a:rPr lang="en-US" altLang="zh-TW" sz="1200" dirty="0" smtClean="0"/>
              <a:t>2.</a:t>
            </a:r>
            <a:r>
              <a:rPr lang="zh-TW" altLang="en-US" sz="1200" dirty="0" smtClean="0"/>
              <a:t>輸入要新增的單字、中譯、例句等欄位</a:t>
            </a:r>
            <a:r>
              <a:rPr lang="en-US" altLang="zh-TW" sz="1200" dirty="0" smtClean="0"/>
              <a:t>.</a:t>
            </a:r>
            <a:endParaRPr lang="zh-TW" altLang="en-US" sz="1200" dirty="0"/>
          </a:p>
        </p:txBody>
      </p:sp>
      <p:sp>
        <p:nvSpPr>
          <p:cNvPr id="12" name="文字方塊 11"/>
          <p:cNvSpPr txBox="1"/>
          <p:nvPr/>
        </p:nvSpPr>
        <p:spPr>
          <a:xfrm>
            <a:off x="3244081" y="3814868"/>
            <a:ext cx="3610966" cy="461665"/>
          </a:xfrm>
          <a:prstGeom prst="rect">
            <a:avLst/>
          </a:prstGeom>
          <a:noFill/>
        </p:spPr>
        <p:txBody>
          <a:bodyPr wrap="square" rtlCol="0">
            <a:spAutoFit/>
          </a:bodyPr>
          <a:lstStyle/>
          <a:p>
            <a:r>
              <a:rPr lang="en-US" altLang="zh-TW" sz="1200" dirty="0" smtClean="0"/>
              <a:t>3.</a:t>
            </a:r>
            <a:r>
              <a:rPr lang="zh-TW" altLang="en-US" sz="1200" dirty="0" smtClean="0"/>
              <a:t>按確定新增之後，會寫入資料庫並顯示單字新增</a:t>
            </a:r>
            <a:endParaRPr lang="en-US" altLang="zh-TW" sz="1200" dirty="0" smtClean="0"/>
          </a:p>
          <a:p>
            <a:r>
              <a:rPr lang="en-US" altLang="zh-TW" sz="1200" dirty="0"/>
              <a:t> </a:t>
            </a:r>
            <a:r>
              <a:rPr lang="en-US" altLang="zh-TW" sz="1200" dirty="0" smtClean="0"/>
              <a:t>  </a:t>
            </a:r>
            <a:r>
              <a:rPr lang="zh-TW" altLang="en-US" sz="1200" dirty="0" smtClean="0"/>
              <a:t>成功訊息</a:t>
            </a:r>
            <a:r>
              <a:rPr lang="en-US" altLang="zh-TW" sz="1200" dirty="0" smtClean="0"/>
              <a:t>.</a:t>
            </a:r>
            <a:endParaRPr lang="zh-TW" altLang="en-US" sz="1200" dirty="0"/>
          </a:p>
        </p:txBody>
      </p:sp>
      <p:sp>
        <p:nvSpPr>
          <p:cNvPr id="13" name="文字方塊 12"/>
          <p:cNvSpPr txBox="1"/>
          <p:nvPr/>
        </p:nvSpPr>
        <p:spPr>
          <a:xfrm>
            <a:off x="3231268" y="4322700"/>
            <a:ext cx="3610966" cy="461665"/>
          </a:xfrm>
          <a:prstGeom prst="rect">
            <a:avLst/>
          </a:prstGeom>
          <a:noFill/>
        </p:spPr>
        <p:txBody>
          <a:bodyPr wrap="square" rtlCol="0">
            <a:spAutoFit/>
          </a:bodyPr>
          <a:lstStyle/>
          <a:p>
            <a:r>
              <a:rPr lang="en-US" altLang="zh-TW" sz="1200" dirty="0" smtClean="0"/>
              <a:t>4.</a:t>
            </a:r>
            <a:r>
              <a:rPr lang="zh-TW" altLang="en-US" sz="1200" dirty="0" smtClean="0"/>
              <a:t>再重新查詢所有單字來確定新增的單字是否有出</a:t>
            </a:r>
            <a:endParaRPr lang="en-US" altLang="zh-TW" sz="1200" dirty="0" smtClean="0"/>
          </a:p>
          <a:p>
            <a:r>
              <a:rPr lang="en-US" altLang="zh-TW" sz="1200" dirty="0"/>
              <a:t> </a:t>
            </a:r>
            <a:r>
              <a:rPr lang="en-US" altLang="zh-TW" sz="1200" dirty="0" smtClean="0"/>
              <a:t>  </a:t>
            </a:r>
            <a:r>
              <a:rPr lang="zh-TW" altLang="en-US" sz="1200" dirty="0" smtClean="0"/>
              <a:t>現</a:t>
            </a:r>
            <a:r>
              <a:rPr lang="en-US" altLang="zh-TW" sz="1200" dirty="0" smtClean="0"/>
              <a:t>.</a:t>
            </a:r>
            <a:endParaRPr lang="zh-TW" altLang="en-US" sz="1200" dirty="0"/>
          </a:p>
        </p:txBody>
      </p:sp>
      <p:cxnSp>
        <p:nvCxnSpPr>
          <p:cNvPr id="10" name="直線單箭頭接點 9"/>
          <p:cNvCxnSpPr/>
          <p:nvPr/>
        </p:nvCxnSpPr>
        <p:spPr>
          <a:xfrm flipH="1">
            <a:off x="2614572" y="3126550"/>
            <a:ext cx="679003" cy="1265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p:nvPr/>
        </p:nvCxnSpPr>
        <p:spPr>
          <a:xfrm flipV="1">
            <a:off x="5864772" y="1792431"/>
            <a:ext cx="2206565" cy="1860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p:nvPr/>
        </p:nvCxnSpPr>
        <p:spPr>
          <a:xfrm>
            <a:off x="5864772" y="4708634"/>
            <a:ext cx="1178259" cy="1576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15890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單字管理頁面</a:t>
            </a:r>
            <a:r>
              <a:rPr lang="en-US" altLang="zh-TW" dirty="0"/>
              <a:t>-</a:t>
            </a:r>
            <a:r>
              <a:rPr lang="zh-TW" altLang="en-US" dirty="0" smtClean="0"/>
              <a:t>單字修改</a:t>
            </a:r>
            <a:endParaRPr lang="zh-TW" altLang="en-US" dirty="0"/>
          </a:p>
        </p:txBody>
      </p:sp>
      <p:sp>
        <p:nvSpPr>
          <p:cNvPr id="8" name="文字方塊 7"/>
          <p:cNvSpPr txBox="1"/>
          <p:nvPr/>
        </p:nvSpPr>
        <p:spPr>
          <a:xfrm>
            <a:off x="4262781" y="2059285"/>
            <a:ext cx="2144110" cy="307777"/>
          </a:xfrm>
          <a:prstGeom prst="rect">
            <a:avLst/>
          </a:prstGeom>
          <a:noFill/>
        </p:spPr>
        <p:txBody>
          <a:bodyPr wrap="square" rtlCol="0">
            <a:spAutoFit/>
          </a:bodyPr>
          <a:lstStyle/>
          <a:p>
            <a:r>
              <a:rPr lang="zh-TW" altLang="en-US" sz="1400" dirty="0" smtClean="0"/>
              <a:t>單字修改步驟：</a:t>
            </a:r>
            <a:endParaRPr lang="zh-TW" altLang="en-US" sz="1400" dirty="0"/>
          </a:p>
        </p:txBody>
      </p:sp>
      <p:sp>
        <p:nvSpPr>
          <p:cNvPr id="9" name="文字方塊 8"/>
          <p:cNvSpPr txBox="1"/>
          <p:nvPr/>
        </p:nvSpPr>
        <p:spPr>
          <a:xfrm>
            <a:off x="3231268" y="2462113"/>
            <a:ext cx="3488800" cy="276999"/>
          </a:xfrm>
          <a:prstGeom prst="rect">
            <a:avLst/>
          </a:prstGeom>
          <a:noFill/>
        </p:spPr>
        <p:txBody>
          <a:bodyPr wrap="square" rtlCol="0">
            <a:spAutoFit/>
          </a:bodyPr>
          <a:lstStyle/>
          <a:p>
            <a:r>
              <a:rPr lang="en-US" altLang="zh-TW" sz="1200" dirty="0" smtClean="0"/>
              <a:t>1.</a:t>
            </a:r>
            <a:r>
              <a:rPr lang="zh-TW" altLang="en-US" sz="1200" dirty="0" smtClean="0"/>
              <a:t>在下拉式選單選擇單字等級</a:t>
            </a:r>
            <a:r>
              <a:rPr lang="en-US" altLang="zh-TW" sz="1200" dirty="0" smtClean="0"/>
              <a:t>,</a:t>
            </a:r>
            <a:r>
              <a:rPr lang="zh-TW" altLang="en-US" sz="1200" dirty="0" smtClean="0"/>
              <a:t>可以查詢所有單字</a:t>
            </a:r>
            <a:r>
              <a:rPr lang="en-US" altLang="zh-TW" sz="1200" dirty="0" smtClean="0"/>
              <a:t>.</a:t>
            </a:r>
            <a:endParaRPr lang="zh-TW" altLang="en-US" sz="1200" dirty="0"/>
          </a:p>
        </p:txBody>
      </p:sp>
      <p:sp>
        <p:nvSpPr>
          <p:cNvPr id="14" name="文字方塊 13"/>
          <p:cNvSpPr txBox="1"/>
          <p:nvPr/>
        </p:nvSpPr>
        <p:spPr>
          <a:xfrm>
            <a:off x="3244081" y="2785279"/>
            <a:ext cx="3610966" cy="276999"/>
          </a:xfrm>
          <a:prstGeom prst="rect">
            <a:avLst/>
          </a:prstGeom>
          <a:noFill/>
        </p:spPr>
        <p:txBody>
          <a:bodyPr wrap="square" rtlCol="0">
            <a:spAutoFit/>
          </a:bodyPr>
          <a:lstStyle/>
          <a:p>
            <a:r>
              <a:rPr lang="en-US" altLang="zh-TW" sz="1200" dirty="0" smtClean="0"/>
              <a:t>2.</a:t>
            </a:r>
            <a:r>
              <a:rPr lang="zh-TW" altLang="en-US" sz="1200" dirty="0" smtClean="0"/>
              <a:t>輸入要修改的單字、中譯、例句等欄位</a:t>
            </a:r>
            <a:r>
              <a:rPr lang="en-US" altLang="zh-TW" sz="1200" dirty="0" smtClean="0"/>
              <a:t>.</a:t>
            </a:r>
            <a:endParaRPr lang="zh-TW" altLang="en-US" sz="1200" dirty="0"/>
          </a:p>
        </p:txBody>
      </p:sp>
      <p:sp>
        <p:nvSpPr>
          <p:cNvPr id="12" name="文字方塊 11"/>
          <p:cNvSpPr txBox="1"/>
          <p:nvPr/>
        </p:nvSpPr>
        <p:spPr>
          <a:xfrm>
            <a:off x="3244081" y="3814868"/>
            <a:ext cx="3610966" cy="461665"/>
          </a:xfrm>
          <a:prstGeom prst="rect">
            <a:avLst/>
          </a:prstGeom>
          <a:noFill/>
        </p:spPr>
        <p:txBody>
          <a:bodyPr wrap="square" rtlCol="0">
            <a:spAutoFit/>
          </a:bodyPr>
          <a:lstStyle/>
          <a:p>
            <a:r>
              <a:rPr lang="en-US" altLang="zh-TW" sz="1200" dirty="0" smtClean="0"/>
              <a:t>3.</a:t>
            </a:r>
            <a:r>
              <a:rPr lang="zh-TW" altLang="en-US" sz="1200" dirty="0" smtClean="0"/>
              <a:t>按確定修改之後，會寫入資料庫並顯示單字修改</a:t>
            </a:r>
            <a:r>
              <a:rPr lang="en-US" altLang="zh-TW" sz="1200" dirty="0" smtClean="0"/>
              <a:t>   </a:t>
            </a:r>
            <a:r>
              <a:rPr lang="zh-TW" altLang="en-US" sz="1200" dirty="0" smtClean="0"/>
              <a:t>成功訊息</a:t>
            </a:r>
            <a:r>
              <a:rPr lang="en-US" altLang="zh-TW" sz="1200" dirty="0" smtClean="0"/>
              <a:t>.</a:t>
            </a:r>
            <a:endParaRPr lang="zh-TW" altLang="en-US" sz="1200" dirty="0"/>
          </a:p>
        </p:txBody>
      </p:sp>
      <p:sp>
        <p:nvSpPr>
          <p:cNvPr id="13" name="文字方塊 12"/>
          <p:cNvSpPr txBox="1"/>
          <p:nvPr/>
        </p:nvSpPr>
        <p:spPr>
          <a:xfrm>
            <a:off x="3231268" y="4322700"/>
            <a:ext cx="3610966" cy="461665"/>
          </a:xfrm>
          <a:prstGeom prst="rect">
            <a:avLst/>
          </a:prstGeom>
          <a:noFill/>
        </p:spPr>
        <p:txBody>
          <a:bodyPr wrap="square" rtlCol="0">
            <a:spAutoFit/>
          </a:bodyPr>
          <a:lstStyle/>
          <a:p>
            <a:r>
              <a:rPr lang="en-US" altLang="zh-TW" sz="1200" dirty="0" smtClean="0"/>
              <a:t>4.</a:t>
            </a:r>
            <a:r>
              <a:rPr lang="zh-TW" altLang="en-US" sz="1200" dirty="0" smtClean="0"/>
              <a:t>再重新查詢所有單字來確定修改的單字是否有有修改成功</a:t>
            </a:r>
            <a:r>
              <a:rPr lang="en-US" altLang="zh-TW" sz="1200" dirty="0" smtClean="0"/>
              <a:t>.</a:t>
            </a:r>
            <a:endParaRPr lang="zh-TW" altLang="en-US" sz="1200" dirty="0"/>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081" y="1270000"/>
            <a:ext cx="2138091" cy="2879997"/>
          </a:xfrm>
          <a:prstGeom prst="rect">
            <a:avLst/>
          </a:prstGeom>
        </p:spPr>
      </p:pic>
      <p:pic>
        <p:nvPicPr>
          <p:cNvPr id="16" name="內容版面配置區 1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86081" y="4247143"/>
            <a:ext cx="2138091" cy="2879998"/>
          </a:xfrm>
        </p:spPr>
      </p:pic>
      <p:pic>
        <p:nvPicPr>
          <p:cNvPr id="18" name="圖片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94087" y="1270000"/>
            <a:ext cx="2133476" cy="2873780"/>
          </a:xfrm>
          <a:prstGeom prst="rect">
            <a:avLst/>
          </a:prstGeom>
        </p:spPr>
      </p:pic>
      <p:cxnSp>
        <p:nvCxnSpPr>
          <p:cNvPr id="20" name="直線單箭頭接點 19"/>
          <p:cNvCxnSpPr>
            <a:stCxn id="9" idx="1"/>
          </p:cNvCxnSpPr>
          <p:nvPr/>
        </p:nvCxnSpPr>
        <p:spPr>
          <a:xfrm flipH="1" flipV="1">
            <a:off x="1692166" y="1709523"/>
            <a:ext cx="1539102" cy="891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p:nvPr/>
        </p:nvCxnSpPr>
        <p:spPr>
          <a:xfrm flipH="1">
            <a:off x="1797269" y="3062278"/>
            <a:ext cx="1433999" cy="1619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p:nvPr/>
        </p:nvCxnSpPr>
        <p:spPr>
          <a:xfrm flipV="1">
            <a:off x="5612524" y="1709523"/>
            <a:ext cx="2385848" cy="21053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9" name="圖片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94087" y="4247143"/>
            <a:ext cx="2133476" cy="2873780"/>
          </a:xfrm>
          <a:prstGeom prst="rect">
            <a:avLst/>
          </a:prstGeom>
        </p:spPr>
      </p:pic>
      <p:cxnSp>
        <p:nvCxnSpPr>
          <p:cNvPr id="31" name="直線單箭頭接點 30"/>
          <p:cNvCxnSpPr/>
          <p:nvPr/>
        </p:nvCxnSpPr>
        <p:spPr>
          <a:xfrm>
            <a:off x="5517931" y="4681710"/>
            <a:ext cx="1576156" cy="12145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5533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各頁面說明</a:t>
            </a:r>
            <a:endParaRPr lang="zh-TW" altLang="en-US" dirty="0"/>
          </a:p>
        </p:txBody>
      </p:sp>
      <p:sp>
        <p:nvSpPr>
          <p:cNvPr id="3" name="內容版面配置區 2"/>
          <p:cNvSpPr>
            <a:spLocks noGrp="1"/>
          </p:cNvSpPr>
          <p:nvPr>
            <p:ph idx="1"/>
          </p:nvPr>
        </p:nvSpPr>
        <p:spPr/>
        <p:txBody>
          <a:bodyPr/>
          <a:lstStyle/>
          <a:p>
            <a:pPr marL="0" indent="0">
              <a:lnSpc>
                <a:spcPct val="150000"/>
              </a:lnSpc>
              <a:buNone/>
            </a:pPr>
            <a:r>
              <a:rPr lang="en-US" altLang="zh-TW" dirty="0" smtClean="0"/>
              <a:t>Page3-</a:t>
            </a:r>
            <a:r>
              <a:rPr lang="zh-TW" altLang="en-US" dirty="0" smtClean="0"/>
              <a:t>架構圖說明</a:t>
            </a:r>
            <a:endParaRPr lang="en-US" altLang="zh-TW" dirty="0"/>
          </a:p>
          <a:p>
            <a:pPr marL="0" indent="0">
              <a:lnSpc>
                <a:spcPct val="150000"/>
              </a:lnSpc>
              <a:buNone/>
            </a:pPr>
            <a:r>
              <a:rPr lang="en-US" altLang="zh-TW" dirty="0" smtClean="0"/>
              <a:t>Page4~7 </a:t>
            </a:r>
            <a:r>
              <a:rPr lang="zh-TW" altLang="en-US" dirty="0" smtClean="0"/>
              <a:t>主頁面說明</a:t>
            </a:r>
            <a:endParaRPr lang="en-US" altLang="zh-TW" dirty="0" smtClean="0"/>
          </a:p>
          <a:p>
            <a:pPr marL="0" indent="0">
              <a:lnSpc>
                <a:spcPct val="150000"/>
              </a:lnSpc>
              <a:buNone/>
            </a:pPr>
            <a:r>
              <a:rPr lang="en-US" altLang="zh-TW" dirty="0" smtClean="0"/>
              <a:t>Page8-11 </a:t>
            </a:r>
            <a:r>
              <a:rPr lang="zh-TW" altLang="en-US" dirty="0" smtClean="0"/>
              <a:t>會員登入，會員頁面以及購買更多單字的使用說明</a:t>
            </a:r>
            <a:endParaRPr lang="en-US" altLang="zh-TW" dirty="0" smtClean="0"/>
          </a:p>
          <a:p>
            <a:pPr marL="0" indent="0">
              <a:lnSpc>
                <a:spcPct val="150000"/>
              </a:lnSpc>
              <a:buNone/>
            </a:pPr>
            <a:r>
              <a:rPr lang="en-US" altLang="zh-TW" dirty="0" smtClean="0"/>
              <a:t>Page12 </a:t>
            </a:r>
            <a:r>
              <a:rPr lang="zh-TW" altLang="en-US" dirty="0" smtClean="0"/>
              <a:t>管理</a:t>
            </a:r>
            <a:r>
              <a:rPr lang="zh-TW" altLang="en-US" dirty="0" smtClean="0"/>
              <a:t>者頁面</a:t>
            </a:r>
            <a:endParaRPr lang="en-US" altLang="zh-TW" dirty="0" smtClean="0"/>
          </a:p>
          <a:p>
            <a:pPr marL="0" indent="0">
              <a:lnSpc>
                <a:spcPct val="150000"/>
              </a:lnSpc>
              <a:buNone/>
            </a:pPr>
            <a:r>
              <a:rPr lang="en-US" altLang="zh-TW" dirty="0" smtClean="0"/>
              <a:t>Page13-16 </a:t>
            </a:r>
            <a:r>
              <a:rPr lang="zh-TW" altLang="en-US" dirty="0" smtClean="0"/>
              <a:t>會員管理操作說明</a:t>
            </a:r>
            <a:r>
              <a:rPr lang="en-US" altLang="zh-TW" dirty="0" smtClean="0"/>
              <a:t>(</a:t>
            </a:r>
            <a:r>
              <a:rPr lang="zh-TW" altLang="en-US" dirty="0" smtClean="0"/>
              <a:t>新增、查詢、修改、刪除</a:t>
            </a:r>
            <a:r>
              <a:rPr lang="en-US" altLang="zh-TW" dirty="0" smtClean="0"/>
              <a:t>)</a:t>
            </a:r>
            <a:r>
              <a:rPr lang="zh-TW" altLang="en-US" dirty="0" smtClean="0"/>
              <a:t> </a:t>
            </a:r>
            <a:endParaRPr lang="en-US" altLang="zh-TW" dirty="0" smtClean="0"/>
          </a:p>
          <a:p>
            <a:pPr marL="0" indent="0">
              <a:lnSpc>
                <a:spcPct val="150000"/>
              </a:lnSpc>
              <a:buNone/>
            </a:pPr>
            <a:r>
              <a:rPr lang="en-US" altLang="zh-TW" dirty="0" smtClean="0"/>
              <a:t>Page17-19 </a:t>
            </a:r>
            <a:r>
              <a:rPr lang="zh-TW" altLang="en-US" dirty="0" smtClean="0"/>
              <a:t>單字管理操作說明</a:t>
            </a:r>
            <a:r>
              <a:rPr lang="en-US" altLang="zh-TW" dirty="0" smtClean="0"/>
              <a:t>(</a:t>
            </a:r>
            <a:r>
              <a:rPr lang="zh-TW" altLang="en-US" dirty="0" smtClean="0"/>
              <a:t>新增、查詢、修改</a:t>
            </a:r>
            <a:r>
              <a:rPr lang="en-US" altLang="zh-TW" dirty="0" smtClean="0"/>
              <a:t>)</a:t>
            </a:r>
          </a:p>
          <a:p>
            <a:pPr marL="0" indent="0">
              <a:buNone/>
            </a:pPr>
            <a:endParaRPr lang="zh-TW" altLang="en-US" dirty="0"/>
          </a:p>
        </p:txBody>
      </p:sp>
    </p:spTree>
    <p:extLst>
      <p:ext uri="{BB962C8B-B14F-4D97-AF65-F5344CB8AC3E}">
        <p14:creationId xmlns:p14="http://schemas.microsoft.com/office/powerpoint/2010/main" val="19535627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normAutofit/>
          </a:bodyPr>
          <a:lstStyle/>
          <a:p>
            <a:pPr lvl="5"/>
            <a:r>
              <a:rPr lang="zh-TW" altLang="en-US" sz="3000" dirty="0" smtClean="0"/>
              <a:t>使用說明結束，謝謝！</a:t>
            </a:r>
            <a:endParaRPr lang="zh-TW" altLang="en-US" sz="3000" dirty="0"/>
          </a:p>
        </p:txBody>
      </p:sp>
    </p:spTree>
    <p:extLst>
      <p:ext uri="{BB962C8B-B14F-4D97-AF65-F5344CB8AC3E}">
        <p14:creationId xmlns:p14="http://schemas.microsoft.com/office/powerpoint/2010/main" val="22831903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架構圖說明</a:t>
            </a:r>
            <a:endParaRPr lang="zh-TW" altLang="en-US" dirty="0"/>
          </a:p>
        </p:txBody>
      </p:sp>
      <p:sp>
        <p:nvSpPr>
          <p:cNvPr id="4" name="流程圖: 替代程序 3"/>
          <p:cNvSpPr/>
          <p:nvPr/>
        </p:nvSpPr>
        <p:spPr>
          <a:xfrm>
            <a:off x="4393324" y="2291256"/>
            <a:ext cx="1208690" cy="55704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登入頁面</a:t>
            </a:r>
            <a:endParaRPr lang="zh-TW" altLang="en-US" dirty="0"/>
          </a:p>
        </p:txBody>
      </p:sp>
      <p:sp>
        <p:nvSpPr>
          <p:cNvPr id="6" name="流程圖: 替代程序 5"/>
          <p:cNvSpPr/>
          <p:nvPr/>
        </p:nvSpPr>
        <p:spPr>
          <a:xfrm>
            <a:off x="3547241" y="3180088"/>
            <a:ext cx="1224456" cy="55704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體驗頁面</a:t>
            </a:r>
            <a:endParaRPr lang="en-US" altLang="zh-TW" dirty="0" smtClean="0"/>
          </a:p>
        </p:txBody>
      </p:sp>
      <p:sp>
        <p:nvSpPr>
          <p:cNvPr id="7" name="流程圖: 替代程序 6"/>
          <p:cNvSpPr/>
          <p:nvPr/>
        </p:nvSpPr>
        <p:spPr>
          <a:xfrm>
            <a:off x="6132442" y="3180087"/>
            <a:ext cx="1388055" cy="55704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管理者頁面</a:t>
            </a:r>
            <a:endParaRPr lang="zh-TW" altLang="en-US" dirty="0"/>
          </a:p>
        </p:txBody>
      </p:sp>
      <p:cxnSp>
        <p:nvCxnSpPr>
          <p:cNvPr id="15" name="肘形接點 14"/>
          <p:cNvCxnSpPr>
            <a:endCxn id="7" idx="0"/>
          </p:cNvCxnSpPr>
          <p:nvPr/>
        </p:nvCxnSpPr>
        <p:spPr>
          <a:xfrm>
            <a:off x="5943946" y="2848303"/>
            <a:ext cx="882524" cy="3317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肘形接點 16"/>
          <p:cNvCxnSpPr/>
          <p:nvPr/>
        </p:nvCxnSpPr>
        <p:spPr>
          <a:xfrm rot="5400000">
            <a:off x="4082915" y="2869679"/>
            <a:ext cx="331784" cy="289035"/>
          </a:xfrm>
          <a:prstGeom prst="bentConnector3">
            <a:avLst>
              <a:gd name="adj1" fmla="val -7023"/>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流程圖: 替代程序 21"/>
          <p:cNvSpPr/>
          <p:nvPr/>
        </p:nvSpPr>
        <p:spPr>
          <a:xfrm>
            <a:off x="2196661" y="3180088"/>
            <a:ext cx="1213945" cy="55704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會員購買</a:t>
            </a:r>
            <a:endParaRPr lang="zh-TW" altLang="en-US" dirty="0"/>
          </a:p>
        </p:txBody>
      </p:sp>
      <p:cxnSp>
        <p:nvCxnSpPr>
          <p:cNvPr id="24" name="肘形接點 23"/>
          <p:cNvCxnSpPr>
            <a:stCxn id="4" idx="1"/>
            <a:endCxn id="22" idx="0"/>
          </p:cNvCxnSpPr>
          <p:nvPr/>
        </p:nvCxnSpPr>
        <p:spPr>
          <a:xfrm rot="10800000" flipV="1">
            <a:off x="2803634" y="2569780"/>
            <a:ext cx="1589690" cy="61030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肘形接點 32"/>
          <p:cNvCxnSpPr>
            <a:stCxn id="6" idx="3"/>
            <a:endCxn id="4" idx="2"/>
          </p:cNvCxnSpPr>
          <p:nvPr/>
        </p:nvCxnSpPr>
        <p:spPr>
          <a:xfrm flipV="1">
            <a:off x="4771697" y="2848304"/>
            <a:ext cx="225972" cy="61030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流程圖: 替代程序 33"/>
          <p:cNvSpPr/>
          <p:nvPr/>
        </p:nvSpPr>
        <p:spPr>
          <a:xfrm>
            <a:off x="343468" y="4043726"/>
            <a:ext cx="795815" cy="48276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smtClean="0"/>
              <a:t>N1</a:t>
            </a:r>
            <a:r>
              <a:rPr lang="zh-TW" altLang="en-US" sz="1400" dirty="0" smtClean="0"/>
              <a:t>頁面</a:t>
            </a:r>
            <a:endParaRPr lang="zh-TW" altLang="en-US" sz="1400" dirty="0"/>
          </a:p>
        </p:txBody>
      </p:sp>
      <p:sp>
        <p:nvSpPr>
          <p:cNvPr id="37" name="流程圖: 替代程序 36"/>
          <p:cNvSpPr/>
          <p:nvPr/>
        </p:nvSpPr>
        <p:spPr>
          <a:xfrm>
            <a:off x="1149395" y="4052820"/>
            <a:ext cx="795815" cy="48276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smtClean="0"/>
              <a:t>N2</a:t>
            </a:r>
            <a:r>
              <a:rPr lang="zh-TW" altLang="en-US" sz="1400" dirty="0" smtClean="0"/>
              <a:t>頁面</a:t>
            </a:r>
            <a:endParaRPr lang="zh-TW" altLang="en-US" sz="1400" dirty="0"/>
          </a:p>
        </p:txBody>
      </p:sp>
      <p:sp>
        <p:nvSpPr>
          <p:cNvPr id="38" name="流程圖: 替代程序 37"/>
          <p:cNvSpPr/>
          <p:nvPr/>
        </p:nvSpPr>
        <p:spPr>
          <a:xfrm>
            <a:off x="1965433" y="4052821"/>
            <a:ext cx="795815" cy="48276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smtClean="0"/>
              <a:t>N3</a:t>
            </a:r>
            <a:r>
              <a:rPr lang="zh-TW" altLang="en-US" sz="1400" dirty="0" smtClean="0"/>
              <a:t>頁面</a:t>
            </a:r>
            <a:endParaRPr lang="zh-TW" altLang="en-US" sz="1400" dirty="0"/>
          </a:p>
        </p:txBody>
      </p:sp>
      <p:sp>
        <p:nvSpPr>
          <p:cNvPr id="39" name="流程圖: 替代程序 38"/>
          <p:cNvSpPr/>
          <p:nvPr/>
        </p:nvSpPr>
        <p:spPr>
          <a:xfrm>
            <a:off x="2781471" y="4052821"/>
            <a:ext cx="795815" cy="48276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smtClean="0"/>
              <a:t>N4</a:t>
            </a:r>
            <a:r>
              <a:rPr lang="zh-TW" altLang="en-US" sz="1400" dirty="0" smtClean="0"/>
              <a:t>頁面</a:t>
            </a:r>
            <a:endParaRPr lang="zh-TW" altLang="en-US" sz="1400" dirty="0"/>
          </a:p>
        </p:txBody>
      </p:sp>
      <p:sp>
        <p:nvSpPr>
          <p:cNvPr id="40" name="流程圖: 替代程序 39"/>
          <p:cNvSpPr/>
          <p:nvPr/>
        </p:nvSpPr>
        <p:spPr>
          <a:xfrm>
            <a:off x="3597509" y="4052821"/>
            <a:ext cx="795815" cy="48276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smtClean="0"/>
              <a:t>N5</a:t>
            </a:r>
            <a:r>
              <a:rPr lang="zh-TW" altLang="en-US" sz="1400" dirty="0" smtClean="0"/>
              <a:t>頁面</a:t>
            </a:r>
            <a:endParaRPr lang="zh-TW" altLang="en-US" sz="1400" dirty="0"/>
          </a:p>
        </p:txBody>
      </p:sp>
      <p:cxnSp>
        <p:nvCxnSpPr>
          <p:cNvPr id="44" name="肘形接點 43"/>
          <p:cNvCxnSpPr>
            <a:stCxn id="22" idx="1"/>
            <a:endCxn id="34" idx="0"/>
          </p:cNvCxnSpPr>
          <p:nvPr/>
        </p:nvCxnSpPr>
        <p:spPr>
          <a:xfrm rot="10800000" flipV="1">
            <a:off x="741377" y="3458612"/>
            <a:ext cx="1455285" cy="58511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肘形接點 45"/>
          <p:cNvCxnSpPr>
            <a:stCxn id="22" idx="1"/>
            <a:endCxn id="37" idx="0"/>
          </p:cNvCxnSpPr>
          <p:nvPr/>
        </p:nvCxnSpPr>
        <p:spPr>
          <a:xfrm rot="10800000" flipV="1">
            <a:off x="1547303" y="3458612"/>
            <a:ext cx="649358" cy="59420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肘形接點 47"/>
          <p:cNvCxnSpPr>
            <a:stCxn id="22" idx="2"/>
            <a:endCxn id="38" idx="0"/>
          </p:cNvCxnSpPr>
          <p:nvPr/>
        </p:nvCxnSpPr>
        <p:spPr>
          <a:xfrm rot="5400000">
            <a:off x="2425646" y="3674832"/>
            <a:ext cx="315685" cy="44029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肘形接點 49"/>
          <p:cNvCxnSpPr>
            <a:stCxn id="22" idx="2"/>
            <a:endCxn id="39" idx="0"/>
          </p:cNvCxnSpPr>
          <p:nvPr/>
        </p:nvCxnSpPr>
        <p:spPr>
          <a:xfrm rot="16200000" flipH="1">
            <a:off x="2833664" y="3707105"/>
            <a:ext cx="315685" cy="37574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肘形接點 51"/>
          <p:cNvCxnSpPr>
            <a:stCxn id="22" idx="2"/>
            <a:endCxn id="40" idx="0"/>
          </p:cNvCxnSpPr>
          <p:nvPr/>
        </p:nvCxnSpPr>
        <p:spPr>
          <a:xfrm rot="16200000" flipH="1">
            <a:off x="3241683" y="3299086"/>
            <a:ext cx="315685" cy="119178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流程圖: 替代程序 54"/>
          <p:cNvSpPr/>
          <p:nvPr/>
        </p:nvSpPr>
        <p:spPr>
          <a:xfrm>
            <a:off x="4702234" y="4068919"/>
            <a:ext cx="1376510" cy="55704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smtClean="0"/>
              <a:t>會員管理頁面</a:t>
            </a:r>
            <a:endParaRPr lang="en-US" altLang="zh-TW" sz="1400" dirty="0" smtClean="0"/>
          </a:p>
        </p:txBody>
      </p:sp>
      <p:sp>
        <p:nvSpPr>
          <p:cNvPr id="56" name="流程圖: 替代程序 55"/>
          <p:cNvSpPr/>
          <p:nvPr/>
        </p:nvSpPr>
        <p:spPr>
          <a:xfrm>
            <a:off x="7838603" y="4052820"/>
            <a:ext cx="1358463" cy="55704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smtClean="0"/>
              <a:t>單字管理頁面</a:t>
            </a:r>
            <a:endParaRPr lang="en-US" altLang="zh-TW" sz="1400" dirty="0" smtClean="0"/>
          </a:p>
        </p:txBody>
      </p:sp>
      <p:cxnSp>
        <p:nvCxnSpPr>
          <p:cNvPr id="58" name="肘形接點 57"/>
          <p:cNvCxnSpPr>
            <a:stCxn id="7" idx="2"/>
            <a:endCxn id="55" idx="0"/>
          </p:cNvCxnSpPr>
          <p:nvPr/>
        </p:nvCxnSpPr>
        <p:spPr>
          <a:xfrm rot="5400000">
            <a:off x="5942588" y="3185037"/>
            <a:ext cx="331784" cy="143598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肘形接點 60"/>
          <p:cNvCxnSpPr>
            <a:stCxn id="7" idx="2"/>
            <a:endCxn id="56" idx="0"/>
          </p:cNvCxnSpPr>
          <p:nvPr/>
        </p:nvCxnSpPr>
        <p:spPr>
          <a:xfrm rot="16200000" flipH="1">
            <a:off x="7514310" y="3049294"/>
            <a:ext cx="315685" cy="169136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流程圖: 替代程序 61"/>
          <p:cNvSpPr/>
          <p:nvPr/>
        </p:nvSpPr>
        <p:spPr>
          <a:xfrm>
            <a:off x="3886994" y="5023959"/>
            <a:ext cx="1003738" cy="48276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smtClean="0"/>
              <a:t>會員查詢</a:t>
            </a:r>
            <a:endParaRPr lang="zh-TW" altLang="en-US" sz="1400" dirty="0"/>
          </a:p>
        </p:txBody>
      </p:sp>
      <p:sp>
        <p:nvSpPr>
          <p:cNvPr id="65" name="流程圖: 替代程序 64"/>
          <p:cNvSpPr/>
          <p:nvPr/>
        </p:nvSpPr>
        <p:spPr>
          <a:xfrm>
            <a:off x="4890732" y="5023959"/>
            <a:ext cx="1003738" cy="48276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smtClean="0"/>
              <a:t>會員修改</a:t>
            </a:r>
            <a:endParaRPr lang="zh-TW" altLang="en-US" sz="1400" dirty="0"/>
          </a:p>
        </p:txBody>
      </p:sp>
      <p:sp>
        <p:nvSpPr>
          <p:cNvPr id="66" name="流程圖: 替代程序 65"/>
          <p:cNvSpPr/>
          <p:nvPr/>
        </p:nvSpPr>
        <p:spPr>
          <a:xfrm>
            <a:off x="5894470" y="5023959"/>
            <a:ext cx="1003738" cy="48276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smtClean="0"/>
              <a:t>會員刪除</a:t>
            </a:r>
            <a:endParaRPr lang="zh-TW" altLang="en-US" sz="1400" dirty="0"/>
          </a:p>
        </p:txBody>
      </p:sp>
      <p:sp>
        <p:nvSpPr>
          <p:cNvPr id="67" name="流程圖: 替代程序 66"/>
          <p:cNvSpPr/>
          <p:nvPr/>
        </p:nvSpPr>
        <p:spPr>
          <a:xfrm>
            <a:off x="2883256" y="5023958"/>
            <a:ext cx="1003738" cy="48276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smtClean="0"/>
              <a:t>會員新增</a:t>
            </a:r>
            <a:endParaRPr lang="zh-TW" altLang="en-US" sz="1400" dirty="0"/>
          </a:p>
        </p:txBody>
      </p:sp>
      <p:cxnSp>
        <p:nvCxnSpPr>
          <p:cNvPr id="69" name="肘形接點 68"/>
          <p:cNvCxnSpPr>
            <a:stCxn id="55" idx="2"/>
            <a:endCxn id="67" idx="0"/>
          </p:cNvCxnSpPr>
          <p:nvPr/>
        </p:nvCxnSpPr>
        <p:spPr>
          <a:xfrm rot="5400000">
            <a:off x="4188812" y="3822280"/>
            <a:ext cx="397991" cy="200536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肘形接點 90"/>
          <p:cNvCxnSpPr>
            <a:stCxn id="55" idx="2"/>
            <a:endCxn id="62" idx="0"/>
          </p:cNvCxnSpPr>
          <p:nvPr/>
        </p:nvCxnSpPr>
        <p:spPr>
          <a:xfrm rot="5400000">
            <a:off x="4690680" y="4324150"/>
            <a:ext cx="397992" cy="100162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肘形接點 92"/>
          <p:cNvCxnSpPr>
            <a:stCxn id="55" idx="2"/>
            <a:endCxn id="65" idx="0"/>
          </p:cNvCxnSpPr>
          <p:nvPr/>
        </p:nvCxnSpPr>
        <p:spPr>
          <a:xfrm rot="16200000" flipH="1">
            <a:off x="5192549" y="4823907"/>
            <a:ext cx="397992" cy="21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肘形接點 96"/>
          <p:cNvCxnSpPr>
            <a:stCxn id="55" idx="2"/>
            <a:endCxn id="66" idx="0"/>
          </p:cNvCxnSpPr>
          <p:nvPr/>
        </p:nvCxnSpPr>
        <p:spPr>
          <a:xfrm rot="16200000" flipH="1">
            <a:off x="5694418" y="4322038"/>
            <a:ext cx="397992" cy="100585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流程圖: 替代程序 99"/>
          <p:cNvSpPr/>
          <p:nvPr/>
        </p:nvSpPr>
        <p:spPr>
          <a:xfrm>
            <a:off x="6991209" y="5023961"/>
            <a:ext cx="1003738" cy="48276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smtClean="0"/>
              <a:t>單字查詢</a:t>
            </a:r>
            <a:endParaRPr lang="zh-TW" altLang="en-US" sz="1400" dirty="0"/>
          </a:p>
        </p:txBody>
      </p:sp>
      <p:sp>
        <p:nvSpPr>
          <p:cNvPr id="101" name="流程圖: 替代程序 100"/>
          <p:cNvSpPr/>
          <p:nvPr/>
        </p:nvSpPr>
        <p:spPr>
          <a:xfrm>
            <a:off x="8015966" y="5023961"/>
            <a:ext cx="1003738" cy="48276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smtClean="0"/>
              <a:t>單字新增</a:t>
            </a:r>
            <a:endParaRPr lang="zh-TW" altLang="en-US" sz="1400" dirty="0"/>
          </a:p>
        </p:txBody>
      </p:sp>
      <p:sp>
        <p:nvSpPr>
          <p:cNvPr id="102" name="流程圖: 替代程序 101"/>
          <p:cNvSpPr/>
          <p:nvPr/>
        </p:nvSpPr>
        <p:spPr>
          <a:xfrm>
            <a:off x="9040723" y="5023961"/>
            <a:ext cx="1003738" cy="48276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smtClean="0"/>
              <a:t>會員修改</a:t>
            </a:r>
            <a:endParaRPr lang="zh-TW" altLang="en-US" sz="1400" dirty="0"/>
          </a:p>
        </p:txBody>
      </p:sp>
      <p:cxnSp>
        <p:nvCxnSpPr>
          <p:cNvPr id="104" name="肘形接點 103"/>
          <p:cNvCxnSpPr>
            <a:stCxn id="56" idx="2"/>
            <a:endCxn id="100" idx="0"/>
          </p:cNvCxnSpPr>
          <p:nvPr/>
        </p:nvCxnSpPr>
        <p:spPr>
          <a:xfrm rot="5400000">
            <a:off x="7798411" y="4304536"/>
            <a:ext cx="414093" cy="10247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肘形接點 105"/>
          <p:cNvCxnSpPr>
            <a:stCxn id="56" idx="2"/>
            <a:endCxn id="101" idx="0"/>
          </p:cNvCxnSpPr>
          <p:nvPr/>
        </p:nvCxnSpPr>
        <p:spPr>
          <a:xfrm rot="5400000">
            <a:off x="8310789" y="4816914"/>
            <a:ext cx="414093"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肘形接點 107"/>
          <p:cNvCxnSpPr>
            <a:stCxn id="56" idx="2"/>
            <a:endCxn id="102" idx="0"/>
          </p:cNvCxnSpPr>
          <p:nvPr/>
        </p:nvCxnSpPr>
        <p:spPr>
          <a:xfrm rot="16200000" flipH="1">
            <a:off x="8823167" y="4304535"/>
            <a:ext cx="414093" cy="10247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85561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登入頁面</a:t>
            </a:r>
            <a:endParaRPr lang="zh-TW" altLang="en-US"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930400"/>
            <a:ext cx="2533650" cy="3781425"/>
          </a:xfrm>
        </p:spPr>
      </p:pic>
      <p:cxnSp>
        <p:nvCxnSpPr>
          <p:cNvPr id="6" name="直線單箭頭接點 5"/>
          <p:cNvCxnSpPr/>
          <p:nvPr/>
        </p:nvCxnSpPr>
        <p:spPr>
          <a:xfrm flipV="1">
            <a:off x="2627586" y="2576505"/>
            <a:ext cx="903890" cy="4609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文字方塊 8"/>
          <p:cNvSpPr txBox="1"/>
          <p:nvPr/>
        </p:nvSpPr>
        <p:spPr>
          <a:xfrm>
            <a:off x="3531476" y="2283777"/>
            <a:ext cx="4908331" cy="1169551"/>
          </a:xfrm>
          <a:prstGeom prst="rect">
            <a:avLst/>
          </a:prstGeom>
          <a:noFill/>
        </p:spPr>
        <p:txBody>
          <a:bodyPr wrap="square" rtlCol="0">
            <a:spAutoFit/>
          </a:bodyPr>
          <a:lstStyle/>
          <a:p>
            <a:r>
              <a:rPr lang="en-US" altLang="zh-TW" sz="1400" dirty="0" smtClean="0"/>
              <a:t>1.</a:t>
            </a:r>
            <a:r>
              <a:rPr lang="zh-TW" altLang="en-US" sz="1400" dirty="0" smtClean="0"/>
              <a:t>已經購買的會員在此區輸入使用者名稱及密碼之後，</a:t>
            </a:r>
            <a:endParaRPr lang="en-US" altLang="zh-TW" sz="1400" dirty="0" smtClean="0"/>
          </a:p>
          <a:p>
            <a:r>
              <a:rPr lang="zh-TW" altLang="en-US" sz="1400" dirty="0" smtClean="0"/>
              <a:t>按</a:t>
            </a:r>
            <a:r>
              <a:rPr lang="zh-TW" altLang="en-US" sz="1400" dirty="0"/>
              <a:t>登入會檢查輸入的使用者名稱</a:t>
            </a:r>
            <a:r>
              <a:rPr lang="en-US" altLang="zh-TW" sz="1400" dirty="0"/>
              <a:t>+</a:t>
            </a:r>
            <a:r>
              <a:rPr lang="zh-TW" altLang="en-US" sz="1400" dirty="0"/>
              <a:t>密碼都跟資料庫一樣時，順利</a:t>
            </a:r>
            <a:r>
              <a:rPr lang="zh-TW" altLang="en-US" sz="1400" dirty="0" smtClean="0"/>
              <a:t>登入，可以</a:t>
            </a:r>
            <a:r>
              <a:rPr lang="zh-TW" altLang="en-US" sz="1400" dirty="0"/>
              <a:t>觀看該會員已經購買的單字等級</a:t>
            </a:r>
            <a:r>
              <a:rPr lang="en-US" altLang="zh-TW" sz="1400" dirty="0"/>
              <a:t>.</a:t>
            </a:r>
            <a:endParaRPr lang="zh-TW" altLang="en-US" sz="1400" dirty="0"/>
          </a:p>
          <a:p>
            <a:r>
              <a:rPr lang="en-US" altLang="zh-TW" sz="1400" dirty="0" smtClean="0"/>
              <a:t>2.</a:t>
            </a:r>
            <a:r>
              <a:rPr lang="zh-TW" altLang="en-US" sz="1400" dirty="0" smtClean="0"/>
              <a:t>如果沒有填入資訊 </a:t>
            </a:r>
            <a:r>
              <a:rPr lang="en-US" altLang="zh-TW" sz="1400" dirty="0" smtClean="0"/>
              <a:t>/ </a:t>
            </a:r>
            <a:r>
              <a:rPr lang="zh-TW" altLang="en-US" sz="1400" dirty="0" smtClean="0"/>
              <a:t>沒有會員資格</a:t>
            </a:r>
            <a:r>
              <a:rPr lang="zh-TW" altLang="en-US" sz="1400" dirty="0"/>
              <a:t> </a:t>
            </a:r>
            <a:r>
              <a:rPr lang="en-US" altLang="zh-TW" sz="1400" dirty="0" smtClean="0"/>
              <a:t>/ </a:t>
            </a:r>
            <a:r>
              <a:rPr lang="zh-TW" altLang="en-US" sz="1400" dirty="0" smtClean="0"/>
              <a:t>密碼錯誤的話，會出現錯誤訊息！</a:t>
            </a:r>
            <a:endParaRPr lang="en-US" altLang="zh-TW" sz="1400" dirty="0" smtClean="0"/>
          </a:p>
        </p:txBody>
      </p:sp>
      <p:cxnSp>
        <p:nvCxnSpPr>
          <p:cNvPr id="10" name="直線單箭頭接點 9"/>
          <p:cNvCxnSpPr/>
          <p:nvPr/>
        </p:nvCxnSpPr>
        <p:spPr>
          <a:xfrm flipV="1">
            <a:off x="2627586" y="3913672"/>
            <a:ext cx="903890" cy="4609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字方塊 10"/>
          <p:cNvSpPr txBox="1"/>
          <p:nvPr/>
        </p:nvSpPr>
        <p:spPr>
          <a:xfrm>
            <a:off x="3531475" y="3635993"/>
            <a:ext cx="4908331" cy="954107"/>
          </a:xfrm>
          <a:prstGeom prst="rect">
            <a:avLst/>
          </a:prstGeom>
          <a:noFill/>
        </p:spPr>
        <p:txBody>
          <a:bodyPr wrap="square" rtlCol="0">
            <a:spAutoFit/>
          </a:bodyPr>
          <a:lstStyle/>
          <a:p>
            <a:r>
              <a:rPr lang="zh-TW" altLang="en-US" sz="1400" dirty="0" smtClean="0"/>
              <a:t>非會員在此區可以選擇：</a:t>
            </a:r>
            <a:endParaRPr lang="en-US" altLang="zh-TW" sz="1400" dirty="0" smtClean="0"/>
          </a:p>
          <a:p>
            <a:r>
              <a:rPr lang="en-US" altLang="zh-TW" sz="1400" dirty="0" smtClean="0"/>
              <a:t>1.</a:t>
            </a:r>
            <a:r>
              <a:rPr lang="zh-TW" altLang="en-US" sz="1400" dirty="0" smtClean="0"/>
              <a:t>按</a:t>
            </a:r>
            <a:r>
              <a:rPr lang="en-US" altLang="zh-TW" sz="1400" dirty="0" smtClean="0"/>
              <a:t>”</a:t>
            </a:r>
            <a:r>
              <a:rPr lang="zh-TW" altLang="en-US" sz="1400" dirty="0" smtClean="0"/>
              <a:t>註冊購買頁面</a:t>
            </a:r>
            <a:r>
              <a:rPr lang="en-US" altLang="zh-TW" sz="1400" dirty="0" smtClean="0"/>
              <a:t>”</a:t>
            </a:r>
            <a:r>
              <a:rPr lang="zh-TW" altLang="en-US" sz="1400" dirty="0" smtClean="0"/>
              <a:t>按鈕到購買頁面進行購買，</a:t>
            </a:r>
            <a:endParaRPr lang="en-US" altLang="zh-TW" sz="1400" dirty="0" smtClean="0"/>
          </a:p>
          <a:p>
            <a:r>
              <a:rPr lang="en-US" altLang="zh-TW" sz="1400" dirty="0" smtClean="0"/>
              <a:t>2.</a:t>
            </a:r>
            <a:r>
              <a:rPr lang="zh-TW" altLang="en-US" sz="1400" dirty="0" smtClean="0"/>
              <a:t>按</a:t>
            </a:r>
            <a:r>
              <a:rPr lang="en-US" altLang="zh-TW" sz="1400" dirty="0" smtClean="0"/>
              <a:t>”</a:t>
            </a:r>
            <a:r>
              <a:rPr lang="zh-TW" altLang="en-US" sz="1400" dirty="0" smtClean="0"/>
              <a:t>前往體驗頁面</a:t>
            </a:r>
            <a:r>
              <a:rPr lang="en-US" altLang="zh-TW" sz="1400" dirty="0" smtClean="0"/>
              <a:t>”</a:t>
            </a:r>
            <a:r>
              <a:rPr lang="zh-TW" altLang="en-US" sz="1400" dirty="0" smtClean="0"/>
              <a:t>到背單字的體驗頁面體驗，</a:t>
            </a:r>
            <a:endParaRPr lang="en-US" altLang="zh-TW" sz="1400" dirty="0" smtClean="0"/>
          </a:p>
          <a:p>
            <a:r>
              <a:rPr lang="zh-TW" altLang="en-US" sz="1400" dirty="0" smtClean="0"/>
              <a:t>也可以直接關閉頁面</a:t>
            </a:r>
            <a:endParaRPr lang="zh-TW" altLang="en-US" sz="1400" dirty="0"/>
          </a:p>
        </p:txBody>
      </p:sp>
    </p:spTree>
    <p:extLst>
      <p:ext uri="{BB962C8B-B14F-4D97-AF65-F5344CB8AC3E}">
        <p14:creationId xmlns:p14="http://schemas.microsoft.com/office/powerpoint/2010/main" val="1360000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體驗頁面</a:t>
            </a:r>
            <a:endParaRPr lang="zh-TW" altLang="en-US"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985293"/>
            <a:ext cx="5219700" cy="2133600"/>
          </a:xfrm>
        </p:spPr>
      </p:pic>
      <p:cxnSp>
        <p:nvCxnSpPr>
          <p:cNvPr id="5" name="直線單箭頭接點 4"/>
          <p:cNvCxnSpPr/>
          <p:nvPr/>
        </p:nvCxnSpPr>
        <p:spPr>
          <a:xfrm flipV="1">
            <a:off x="5780690" y="2659117"/>
            <a:ext cx="325820" cy="378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文字方塊 9"/>
          <p:cNvSpPr txBox="1"/>
          <p:nvPr/>
        </p:nvSpPr>
        <p:spPr>
          <a:xfrm>
            <a:off x="5897034" y="2268728"/>
            <a:ext cx="3668110" cy="307777"/>
          </a:xfrm>
          <a:prstGeom prst="rect">
            <a:avLst/>
          </a:prstGeom>
          <a:noFill/>
        </p:spPr>
        <p:txBody>
          <a:bodyPr wrap="square" rtlCol="0">
            <a:spAutoFit/>
          </a:bodyPr>
          <a:lstStyle/>
          <a:p>
            <a:r>
              <a:rPr lang="zh-TW" altLang="en-US" sz="1400" dirty="0" smtClean="0"/>
              <a:t>可以按上一個，下一個來切換顯示的內容</a:t>
            </a:r>
            <a:endParaRPr lang="zh-TW" altLang="en-US" sz="1400" dirty="0"/>
          </a:p>
        </p:txBody>
      </p:sp>
      <p:cxnSp>
        <p:nvCxnSpPr>
          <p:cNvPr id="15" name="直線單箭頭接點 14"/>
          <p:cNvCxnSpPr/>
          <p:nvPr/>
        </p:nvCxnSpPr>
        <p:spPr>
          <a:xfrm>
            <a:off x="3284630" y="4186884"/>
            <a:ext cx="546538" cy="346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字方塊 18"/>
          <p:cNvSpPr txBox="1"/>
          <p:nvPr/>
        </p:nvSpPr>
        <p:spPr>
          <a:xfrm>
            <a:off x="3615559" y="4588618"/>
            <a:ext cx="3668110" cy="307777"/>
          </a:xfrm>
          <a:prstGeom prst="rect">
            <a:avLst/>
          </a:prstGeom>
          <a:noFill/>
        </p:spPr>
        <p:txBody>
          <a:bodyPr wrap="square" rtlCol="0">
            <a:spAutoFit/>
          </a:bodyPr>
          <a:lstStyle/>
          <a:p>
            <a:r>
              <a:rPr lang="zh-TW" altLang="en-US" sz="1400" dirty="0" smtClean="0"/>
              <a:t>體驗完畢後按這裡回登入頁</a:t>
            </a:r>
            <a:endParaRPr lang="zh-TW" altLang="en-US" sz="1400" dirty="0"/>
          </a:p>
        </p:txBody>
      </p:sp>
    </p:spTree>
    <p:extLst>
      <p:ext uri="{BB962C8B-B14F-4D97-AF65-F5344CB8AC3E}">
        <p14:creationId xmlns:p14="http://schemas.microsoft.com/office/powerpoint/2010/main" val="3080796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會員註冊</a:t>
            </a:r>
            <a:r>
              <a:rPr lang="en-US" altLang="zh-TW" dirty="0" smtClean="0"/>
              <a:t>+</a:t>
            </a:r>
            <a:r>
              <a:rPr lang="zh-TW" altLang="en-US" dirty="0" smtClean="0"/>
              <a:t>購買頁面</a:t>
            </a:r>
            <a:endParaRPr lang="zh-TW" altLang="en-US" dirty="0"/>
          </a:p>
        </p:txBody>
      </p:sp>
      <p:sp>
        <p:nvSpPr>
          <p:cNvPr id="8" name="文字方塊 7"/>
          <p:cNvSpPr txBox="1"/>
          <p:nvPr/>
        </p:nvSpPr>
        <p:spPr>
          <a:xfrm>
            <a:off x="4498427" y="2160589"/>
            <a:ext cx="4540469" cy="1600438"/>
          </a:xfrm>
          <a:prstGeom prst="rect">
            <a:avLst/>
          </a:prstGeom>
          <a:noFill/>
        </p:spPr>
        <p:txBody>
          <a:bodyPr wrap="square" rtlCol="0">
            <a:spAutoFit/>
          </a:bodyPr>
          <a:lstStyle/>
          <a:p>
            <a:r>
              <a:rPr lang="zh-TW" altLang="en-US" sz="1400" dirty="0" smtClean="0"/>
              <a:t>註冊</a:t>
            </a:r>
            <a:r>
              <a:rPr lang="en-US" altLang="zh-TW" sz="1400" dirty="0" smtClean="0"/>
              <a:t>+</a:t>
            </a:r>
            <a:r>
              <a:rPr lang="zh-TW" altLang="en-US" sz="1400" dirty="0" smtClean="0"/>
              <a:t>購買步驟：</a:t>
            </a:r>
            <a:endParaRPr lang="en-US" altLang="zh-TW" sz="1400" dirty="0" smtClean="0"/>
          </a:p>
          <a:p>
            <a:r>
              <a:rPr lang="en-US" altLang="zh-TW" sz="1400" dirty="0" smtClean="0"/>
              <a:t>1.</a:t>
            </a:r>
            <a:r>
              <a:rPr lang="zh-TW" altLang="en-US" sz="1400" dirty="0" smtClean="0"/>
              <a:t>先輸入使用者名稱檢查是否可以使用</a:t>
            </a:r>
            <a:r>
              <a:rPr lang="en-US" altLang="zh-TW" sz="1400" dirty="0" smtClean="0"/>
              <a:t>.</a:t>
            </a:r>
          </a:p>
          <a:p>
            <a:r>
              <a:rPr lang="en-US" altLang="zh-TW" sz="1400" dirty="0" smtClean="0"/>
              <a:t>2.</a:t>
            </a:r>
            <a:r>
              <a:rPr lang="zh-TW" altLang="en-US" sz="1400" dirty="0" smtClean="0"/>
              <a:t>確認使用者名稱可以使用的之後，接著填入其它欄位</a:t>
            </a:r>
            <a:r>
              <a:rPr lang="en-US" altLang="zh-TW" sz="1400" dirty="0" smtClean="0"/>
              <a:t>.</a:t>
            </a:r>
          </a:p>
          <a:p>
            <a:r>
              <a:rPr lang="en-US" altLang="zh-TW" sz="1400" dirty="0" smtClean="0"/>
              <a:t>3.</a:t>
            </a:r>
            <a:r>
              <a:rPr lang="zh-TW" altLang="en-US" sz="1400" dirty="0" smtClean="0"/>
              <a:t>選擇要購買的單字等級</a:t>
            </a:r>
            <a:r>
              <a:rPr lang="en-US" altLang="zh-TW" sz="1400" dirty="0" smtClean="0"/>
              <a:t>N1~N2.</a:t>
            </a:r>
          </a:p>
          <a:p>
            <a:r>
              <a:rPr lang="en-US" altLang="zh-TW" sz="1400" dirty="0" smtClean="0"/>
              <a:t>4.</a:t>
            </a:r>
            <a:r>
              <a:rPr lang="zh-TW" altLang="en-US" sz="1400" dirty="0"/>
              <a:t>按</a:t>
            </a:r>
            <a:r>
              <a:rPr lang="en-US" altLang="zh-TW" sz="1400" dirty="0"/>
              <a:t>”</a:t>
            </a:r>
            <a:r>
              <a:rPr lang="zh-TW" altLang="en-US" sz="1400" dirty="0"/>
              <a:t>確定送出訂單</a:t>
            </a:r>
            <a:r>
              <a:rPr lang="en-US" altLang="zh-TW" sz="1400" dirty="0"/>
              <a:t>”</a:t>
            </a:r>
            <a:r>
              <a:rPr lang="zh-TW" altLang="en-US" sz="1400" dirty="0"/>
              <a:t>會前往結帳頁面</a:t>
            </a:r>
            <a:endParaRPr lang="en-US" altLang="zh-TW" sz="1400" dirty="0"/>
          </a:p>
          <a:p>
            <a:r>
              <a:rPr lang="en-US" altLang="zh-TW" sz="1400" dirty="0" smtClean="0"/>
              <a:t>5.</a:t>
            </a:r>
            <a:r>
              <a:rPr lang="zh-TW" altLang="en-US" sz="1400" dirty="0"/>
              <a:t>也可以按清除訂單來重新輸入</a:t>
            </a:r>
            <a:r>
              <a:rPr lang="en-US" altLang="zh-TW" sz="1400" dirty="0"/>
              <a:t>.</a:t>
            </a:r>
          </a:p>
          <a:p>
            <a:r>
              <a:rPr lang="en-US" altLang="zh-TW" sz="1400" dirty="0" smtClean="0"/>
              <a:t>6.</a:t>
            </a:r>
            <a:r>
              <a:rPr lang="zh-TW" altLang="en-US" sz="1400" dirty="0" smtClean="0"/>
              <a:t>也可以按返回登入頁面</a:t>
            </a:r>
            <a:endParaRPr lang="zh-TW" altLang="en-US" sz="1400" dirty="0"/>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930400"/>
            <a:ext cx="3514725" cy="2981325"/>
          </a:xfrm>
          <a:prstGeom prst="rect">
            <a:avLst/>
          </a:prstGeom>
        </p:spPr>
      </p:pic>
      <p:cxnSp>
        <p:nvCxnSpPr>
          <p:cNvPr id="7" name="直線單箭頭接點 6"/>
          <p:cNvCxnSpPr/>
          <p:nvPr/>
        </p:nvCxnSpPr>
        <p:spPr>
          <a:xfrm flipV="1">
            <a:off x="4014952" y="2312276"/>
            <a:ext cx="483475" cy="515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內容版面配置區 10"/>
          <p:cNvSpPr>
            <a:spLocks noGrp="1"/>
          </p:cNvSpPr>
          <p:nvPr>
            <p:ph idx="1"/>
          </p:nvPr>
        </p:nvSpPr>
        <p:spPr/>
        <p:txBody>
          <a:bodyPr/>
          <a:lstStyle/>
          <a:p>
            <a:r>
              <a:rPr lang="en-US" altLang="zh-TW" dirty="0" smtClean="0"/>
              <a:t>                                                      </a:t>
            </a:r>
            <a:endParaRPr lang="zh-TW" altLang="en-US" dirty="0"/>
          </a:p>
        </p:txBody>
      </p:sp>
    </p:spTree>
    <p:extLst>
      <p:ext uri="{BB962C8B-B14F-4D97-AF65-F5344CB8AC3E}">
        <p14:creationId xmlns:p14="http://schemas.microsoft.com/office/powerpoint/2010/main" val="31920000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結帳頁面</a:t>
            </a:r>
            <a:endParaRPr lang="zh-TW" altLang="en-US"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930400"/>
            <a:ext cx="2360156" cy="4659124"/>
          </a:xfrm>
        </p:spPr>
      </p:pic>
      <p:cxnSp>
        <p:nvCxnSpPr>
          <p:cNvPr id="6" name="直線單箭頭接點 5"/>
          <p:cNvCxnSpPr/>
          <p:nvPr/>
        </p:nvCxnSpPr>
        <p:spPr>
          <a:xfrm flipV="1">
            <a:off x="2848303" y="2312276"/>
            <a:ext cx="662152" cy="4414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文字方塊 6"/>
          <p:cNvSpPr txBox="1"/>
          <p:nvPr/>
        </p:nvSpPr>
        <p:spPr>
          <a:xfrm>
            <a:off x="3530099" y="1930400"/>
            <a:ext cx="5980386" cy="738664"/>
          </a:xfrm>
          <a:prstGeom prst="rect">
            <a:avLst/>
          </a:prstGeom>
          <a:noFill/>
        </p:spPr>
        <p:txBody>
          <a:bodyPr wrap="square" rtlCol="0">
            <a:spAutoFit/>
          </a:bodyPr>
          <a:lstStyle/>
          <a:p>
            <a:r>
              <a:rPr lang="en-US" altLang="zh-TW" sz="1400" dirty="0" smtClean="0"/>
              <a:t>1.</a:t>
            </a:r>
            <a:r>
              <a:rPr lang="zh-TW" altLang="en-US" sz="1400" dirty="0" smtClean="0"/>
              <a:t>上一頁輸入的使用者資訊以及要購買的單字等級會在訂單內容裡面出現</a:t>
            </a:r>
            <a:r>
              <a:rPr lang="en-US" altLang="zh-TW" sz="1400" dirty="0" smtClean="0"/>
              <a:t>.</a:t>
            </a:r>
          </a:p>
          <a:p>
            <a:r>
              <a:rPr lang="en-US" altLang="zh-TW" sz="1400" dirty="0" smtClean="0"/>
              <a:t>2.</a:t>
            </a:r>
            <a:r>
              <a:rPr lang="zh-TW" altLang="en-US" sz="1400" dirty="0" smtClean="0"/>
              <a:t>可以按左上角的列印訂單按鈕來列印訂單內容</a:t>
            </a:r>
            <a:r>
              <a:rPr lang="en-US" altLang="zh-TW" sz="1400" dirty="0" smtClean="0"/>
              <a:t>.</a:t>
            </a:r>
          </a:p>
          <a:p>
            <a:endParaRPr lang="zh-TW" altLang="en-US" sz="1400" dirty="0"/>
          </a:p>
        </p:txBody>
      </p:sp>
      <p:sp>
        <p:nvSpPr>
          <p:cNvPr id="8" name="文字方塊 7"/>
          <p:cNvSpPr txBox="1"/>
          <p:nvPr/>
        </p:nvSpPr>
        <p:spPr>
          <a:xfrm>
            <a:off x="3510455" y="3968608"/>
            <a:ext cx="5980386" cy="1384995"/>
          </a:xfrm>
          <a:prstGeom prst="rect">
            <a:avLst/>
          </a:prstGeom>
          <a:noFill/>
        </p:spPr>
        <p:txBody>
          <a:bodyPr wrap="square" rtlCol="0">
            <a:spAutoFit/>
          </a:bodyPr>
          <a:lstStyle/>
          <a:p>
            <a:r>
              <a:rPr lang="en-US" altLang="zh-TW" sz="1400" dirty="0" smtClean="0"/>
              <a:t>1.</a:t>
            </a:r>
            <a:r>
              <a:rPr lang="zh-TW" altLang="en-US" sz="1400" dirty="0" smtClean="0"/>
              <a:t>輸入結帳金額再按確認付款</a:t>
            </a:r>
            <a:r>
              <a:rPr lang="en-US" altLang="zh-TW" sz="1400" dirty="0" smtClean="0"/>
              <a:t>.</a:t>
            </a:r>
          </a:p>
          <a:p>
            <a:r>
              <a:rPr lang="en-US" altLang="zh-TW" sz="1400" dirty="0" smtClean="0"/>
              <a:t>2.</a:t>
            </a:r>
            <a:r>
              <a:rPr lang="zh-TW" altLang="en-US" sz="1400" dirty="0"/>
              <a:t>找錢的資訊會在下方</a:t>
            </a:r>
            <a:r>
              <a:rPr lang="zh-TW" altLang="en-US" sz="1400" dirty="0" smtClean="0"/>
              <a:t>顯示</a:t>
            </a:r>
            <a:r>
              <a:rPr lang="en-US" altLang="zh-TW" sz="1400" dirty="0" smtClean="0"/>
              <a:t>.</a:t>
            </a:r>
          </a:p>
          <a:p>
            <a:r>
              <a:rPr lang="en-US" altLang="zh-TW" sz="1400" dirty="0" smtClean="0"/>
              <a:t>3.</a:t>
            </a:r>
            <a:r>
              <a:rPr lang="zh-TW" altLang="en-US" sz="1400" dirty="0" smtClean="0"/>
              <a:t>也會同時將使用者資訊及購買的單字等級寫入資料庫</a:t>
            </a:r>
            <a:r>
              <a:rPr lang="en-US" altLang="zh-TW" sz="1400" dirty="0" smtClean="0"/>
              <a:t>.</a:t>
            </a:r>
          </a:p>
          <a:p>
            <a:r>
              <a:rPr lang="en-US" altLang="zh-TW" sz="1400" dirty="0" smtClean="0"/>
              <a:t>4.</a:t>
            </a:r>
            <a:r>
              <a:rPr lang="zh-TW" altLang="en-US" sz="1400" dirty="0" smtClean="0"/>
              <a:t>顯示購買成功的訊息</a:t>
            </a:r>
            <a:r>
              <a:rPr lang="en-US" altLang="zh-TW" sz="1400" dirty="0" smtClean="0"/>
              <a:t>.</a:t>
            </a:r>
          </a:p>
          <a:p>
            <a:r>
              <a:rPr lang="en-US" altLang="zh-TW" sz="1400" dirty="0" smtClean="0"/>
              <a:t>5.</a:t>
            </a:r>
            <a:r>
              <a:rPr lang="zh-TW" altLang="en-US" sz="1400" dirty="0" smtClean="0"/>
              <a:t>最後再按</a:t>
            </a:r>
            <a:r>
              <a:rPr lang="en-US" altLang="zh-TW" sz="1400" dirty="0" smtClean="0"/>
              <a:t>”</a:t>
            </a:r>
            <a:r>
              <a:rPr lang="zh-TW" altLang="en-US" sz="1400" dirty="0" smtClean="0"/>
              <a:t>回登入頁</a:t>
            </a:r>
            <a:r>
              <a:rPr lang="en-US" altLang="zh-TW" sz="1400" dirty="0" smtClean="0"/>
              <a:t>”</a:t>
            </a:r>
            <a:r>
              <a:rPr lang="zh-TW" altLang="en-US" sz="1400" dirty="0" smtClean="0"/>
              <a:t>，並登入使用</a:t>
            </a:r>
            <a:r>
              <a:rPr lang="en-US" altLang="zh-TW" sz="1400" dirty="0" smtClean="0"/>
              <a:t>.</a:t>
            </a:r>
          </a:p>
          <a:p>
            <a:r>
              <a:rPr lang="en-US" altLang="zh-TW" sz="1400" dirty="0" smtClean="0"/>
              <a:t>6.</a:t>
            </a:r>
            <a:r>
              <a:rPr lang="zh-TW" altLang="en-US" sz="1400" dirty="0" smtClean="0"/>
              <a:t>或者按</a:t>
            </a:r>
            <a:r>
              <a:rPr lang="en-US" altLang="zh-TW" sz="1400" dirty="0" smtClean="0"/>
              <a:t>”</a:t>
            </a:r>
            <a:r>
              <a:rPr lang="zh-TW" altLang="en-US" sz="1400" dirty="0" smtClean="0"/>
              <a:t>回選擇頁</a:t>
            </a:r>
            <a:r>
              <a:rPr lang="en-US" altLang="zh-TW" sz="1400" dirty="0" smtClean="0"/>
              <a:t>”</a:t>
            </a:r>
            <a:r>
              <a:rPr lang="zh-TW" altLang="en-US" sz="1400" dirty="0" smtClean="0"/>
              <a:t>重新選購</a:t>
            </a:r>
            <a:r>
              <a:rPr lang="en-US" altLang="zh-TW" sz="1400" dirty="0" smtClean="0"/>
              <a:t>.</a:t>
            </a:r>
            <a:endParaRPr lang="zh-TW" altLang="en-US" sz="1400" dirty="0"/>
          </a:p>
        </p:txBody>
      </p:sp>
      <p:cxnSp>
        <p:nvCxnSpPr>
          <p:cNvPr id="9" name="直線單箭頭接點 8"/>
          <p:cNvCxnSpPr/>
          <p:nvPr/>
        </p:nvCxnSpPr>
        <p:spPr>
          <a:xfrm flipV="1">
            <a:off x="2848303" y="4440389"/>
            <a:ext cx="662152" cy="4414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圖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0099" y="5427474"/>
            <a:ext cx="2686050" cy="1162050"/>
          </a:xfrm>
          <a:prstGeom prst="rect">
            <a:avLst/>
          </a:prstGeom>
        </p:spPr>
      </p:pic>
    </p:spTree>
    <p:extLst>
      <p:ext uri="{BB962C8B-B14F-4D97-AF65-F5344CB8AC3E}">
        <p14:creationId xmlns:p14="http://schemas.microsoft.com/office/powerpoint/2010/main" val="25822621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會員登入</a:t>
            </a:r>
            <a:endParaRPr lang="zh-TW" altLang="en-US"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930400"/>
            <a:ext cx="2533650" cy="3781425"/>
          </a:xfrm>
        </p:spPr>
      </p:pic>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6730" y="2482850"/>
            <a:ext cx="2276475" cy="3228975"/>
          </a:xfrm>
          <a:prstGeom prst="rect">
            <a:avLst/>
          </a:prstGeom>
        </p:spPr>
      </p:pic>
      <p:cxnSp>
        <p:nvCxnSpPr>
          <p:cNvPr id="6" name="直線單箭頭接點 5"/>
          <p:cNvCxnSpPr/>
          <p:nvPr/>
        </p:nvCxnSpPr>
        <p:spPr>
          <a:xfrm flipV="1">
            <a:off x="2795751" y="2385848"/>
            <a:ext cx="463143" cy="630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文字方塊 6"/>
          <p:cNvSpPr txBox="1"/>
          <p:nvPr/>
        </p:nvSpPr>
        <p:spPr>
          <a:xfrm>
            <a:off x="3229617" y="1523752"/>
            <a:ext cx="3570576" cy="1169551"/>
          </a:xfrm>
          <a:prstGeom prst="rect">
            <a:avLst/>
          </a:prstGeom>
          <a:noFill/>
        </p:spPr>
        <p:txBody>
          <a:bodyPr wrap="square" rtlCol="0">
            <a:spAutoFit/>
          </a:bodyPr>
          <a:lstStyle/>
          <a:p>
            <a:r>
              <a:rPr lang="en-US" altLang="zh-TW" sz="1400" dirty="0" smtClean="0"/>
              <a:t>1.</a:t>
            </a:r>
            <a:r>
              <a:rPr lang="zh-TW" altLang="en-US" sz="1400" dirty="0" smtClean="0"/>
              <a:t>上輸入使用者名稱跟密碼再按登入</a:t>
            </a:r>
            <a:r>
              <a:rPr lang="en-US" altLang="zh-TW" sz="1400" dirty="0" smtClean="0"/>
              <a:t>.</a:t>
            </a:r>
          </a:p>
          <a:p>
            <a:r>
              <a:rPr lang="en-US" altLang="zh-TW" sz="1400" dirty="0" smtClean="0"/>
              <a:t>2.</a:t>
            </a:r>
            <a:r>
              <a:rPr lang="zh-TW" altLang="en-US" sz="1400" dirty="0" smtClean="0"/>
              <a:t>使用者名稱跟密碼都正確的話會順利登入，</a:t>
            </a:r>
            <a:endParaRPr lang="en-US" altLang="zh-TW" sz="1400" dirty="0" smtClean="0"/>
          </a:p>
          <a:p>
            <a:r>
              <a:rPr lang="zh-TW" altLang="en-US" sz="1400" dirty="0" smtClean="0"/>
              <a:t>   錯誤的話會出現錯誤訊息</a:t>
            </a:r>
            <a:r>
              <a:rPr lang="en-US" altLang="zh-TW" sz="1400" dirty="0" smtClean="0"/>
              <a:t>.</a:t>
            </a:r>
          </a:p>
          <a:p>
            <a:endParaRPr lang="en-US" altLang="zh-TW" sz="1400" dirty="0" smtClean="0"/>
          </a:p>
          <a:p>
            <a:endParaRPr lang="zh-TW" altLang="en-US" sz="1400" dirty="0"/>
          </a:p>
        </p:txBody>
      </p:sp>
      <p:cxnSp>
        <p:nvCxnSpPr>
          <p:cNvPr id="9" name="直線單箭頭接點 8"/>
          <p:cNvCxnSpPr/>
          <p:nvPr/>
        </p:nvCxnSpPr>
        <p:spPr>
          <a:xfrm flipV="1">
            <a:off x="7020910" y="3166215"/>
            <a:ext cx="515007" cy="417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字方塊 10"/>
          <p:cNvSpPr txBox="1"/>
          <p:nvPr/>
        </p:nvSpPr>
        <p:spPr>
          <a:xfrm>
            <a:off x="3258894" y="3726324"/>
            <a:ext cx="4162097" cy="1600438"/>
          </a:xfrm>
          <a:prstGeom prst="rect">
            <a:avLst/>
          </a:prstGeom>
          <a:noFill/>
        </p:spPr>
        <p:txBody>
          <a:bodyPr wrap="square" rtlCol="0">
            <a:spAutoFit/>
          </a:bodyPr>
          <a:lstStyle/>
          <a:p>
            <a:r>
              <a:rPr lang="en-US" altLang="zh-TW" sz="1400" dirty="0" smtClean="0"/>
              <a:t>1.</a:t>
            </a:r>
            <a:r>
              <a:rPr lang="zh-TW" altLang="en-US" sz="1400" dirty="0" smtClean="0"/>
              <a:t>登入之後會按相對應的會員名稱及購買的單字</a:t>
            </a:r>
            <a:endParaRPr lang="en-US" altLang="zh-TW" sz="1400" dirty="0" smtClean="0"/>
          </a:p>
          <a:p>
            <a:r>
              <a:rPr lang="en-US" altLang="zh-TW" sz="1400" dirty="0"/>
              <a:t> </a:t>
            </a:r>
            <a:r>
              <a:rPr lang="en-US" altLang="zh-TW" sz="1400" dirty="0" smtClean="0"/>
              <a:t>  </a:t>
            </a:r>
            <a:r>
              <a:rPr lang="zh-TW" altLang="en-US" sz="1400" dirty="0" smtClean="0"/>
              <a:t>等級來顯示頁面</a:t>
            </a:r>
            <a:r>
              <a:rPr lang="en-US" altLang="zh-TW" sz="1400" dirty="0" smtClean="0"/>
              <a:t>.</a:t>
            </a:r>
          </a:p>
          <a:p>
            <a:r>
              <a:rPr lang="en-US" altLang="zh-TW" sz="1400" dirty="0" smtClean="0"/>
              <a:t>2.</a:t>
            </a:r>
            <a:r>
              <a:rPr lang="zh-TW" altLang="en-US" sz="1400" dirty="0" smtClean="0"/>
              <a:t>再來可以按</a:t>
            </a:r>
            <a:r>
              <a:rPr lang="en-US" altLang="zh-TW" sz="1400" dirty="0" err="1" smtClean="0"/>
              <a:t>Nx</a:t>
            </a:r>
            <a:r>
              <a:rPr lang="zh-TW" altLang="en-US" sz="1400" dirty="0" smtClean="0"/>
              <a:t>背單字的按鈕來觀看</a:t>
            </a:r>
            <a:r>
              <a:rPr lang="en-US" altLang="zh-TW" sz="1400" dirty="0" smtClean="0"/>
              <a:t>.</a:t>
            </a:r>
          </a:p>
          <a:p>
            <a:r>
              <a:rPr lang="en-US" altLang="zh-TW" sz="1400" dirty="0" smtClean="0"/>
              <a:t>3.</a:t>
            </a:r>
            <a:r>
              <a:rPr lang="zh-TW" altLang="en-US" sz="1400" dirty="0" smtClean="0"/>
              <a:t>也可以按</a:t>
            </a:r>
            <a:r>
              <a:rPr lang="en-US" altLang="zh-TW" sz="1400" dirty="0" smtClean="0"/>
              <a:t>”</a:t>
            </a:r>
            <a:r>
              <a:rPr lang="zh-TW" altLang="en-US" sz="1400" dirty="0" smtClean="0"/>
              <a:t>購買更多單字</a:t>
            </a:r>
            <a:r>
              <a:rPr lang="en-US" altLang="zh-TW" sz="1400" dirty="0" smtClean="0"/>
              <a:t>”</a:t>
            </a:r>
            <a:r>
              <a:rPr lang="zh-TW" altLang="en-US" sz="1400" dirty="0" smtClean="0"/>
              <a:t>來購買還不能觀看的</a:t>
            </a:r>
            <a:endParaRPr lang="en-US" altLang="zh-TW" sz="1400" dirty="0" smtClean="0"/>
          </a:p>
          <a:p>
            <a:r>
              <a:rPr lang="en-US" altLang="zh-TW" sz="1400" dirty="0"/>
              <a:t> </a:t>
            </a:r>
            <a:r>
              <a:rPr lang="en-US" altLang="zh-TW" sz="1400" dirty="0" smtClean="0"/>
              <a:t>  </a:t>
            </a:r>
            <a:r>
              <a:rPr lang="zh-TW" altLang="en-US" sz="1400" dirty="0" smtClean="0"/>
              <a:t>單字等級</a:t>
            </a:r>
            <a:r>
              <a:rPr lang="en-US" altLang="zh-TW" sz="1400" dirty="0" smtClean="0"/>
              <a:t>.</a:t>
            </a:r>
          </a:p>
          <a:p>
            <a:endParaRPr lang="en-US" altLang="zh-TW" sz="1400" dirty="0" smtClean="0"/>
          </a:p>
          <a:p>
            <a:endParaRPr lang="zh-TW" altLang="en-US" sz="1400" dirty="0"/>
          </a:p>
        </p:txBody>
      </p:sp>
      <p:cxnSp>
        <p:nvCxnSpPr>
          <p:cNvPr id="12" name="直線單箭頭接點 11"/>
          <p:cNvCxnSpPr/>
          <p:nvPr/>
        </p:nvCxnSpPr>
        <p:spPr>
          <a:xfrm flipV="1">
            <a:off x="6890713" y="4267481"/>
            <a:ext cx="940180" cy="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p:nvPr/>
        </p:nvCxnSpPr>
        <p:spPr>
          <a:xfrm>
            <a:off x="6936828" y="4680766"/>
            <a:ext cx="840827" cy="289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8713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背單字頁面</a:t>
            </a:r>
            <a:endParaRPr lang="zh-TW" altLang="en-US" dirty="0"/>
          </a:p>
        </p:txBody>
      </p:sp>
      <p:pic>
        <p:nvPicPr>
          <p:cNvPr id="7" name="內容版面配置區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930400"/>
            <a:ext cx="5162550" cy="2133600"/>
          </a:xfrm>
        </p:spPr>
      </p:pic>
      <p:cxnSp>
        <p:nvCxnSpPr>
          <p:cNvPr id="8" name="直線單箭頭接點 7"/>
          <p:cNvCxnSpPr/>
          <p:nvPr/>
        </p:nvCxnSpPr>
        <p:spPr>
          <a:xfrm flipV="1">
            <a:off x="5759669" y="2330319"/>
            <a:ext cx="526248" cy="528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字方塊 10"/>
          <p:cNvSpPr txBox="1"/>
          <p:nvPr/>
        </p:nvSpPr>
        <p:spPr>
          <a:xfrm>
            <a:off x="6285917" y="1976471"/>
            <a:ext cx="3668110" cy="307777"/>
          </a:xfrm>
          <a:prstGeom prst="rect">
            <a:avLst/>
          </a:prstGeom>
          <a:noFill/>
        </p:spPr>
        <p:txBody>
          <a:bodyPr wrap="square" rtlCol="0">
            <a:spAutoFit/>
          </a:bodyPr>
          <a:lstStyle/>
          <a:p>
            <a:r>
              <a:rPr lang="zh-TW" altLang="en-US" sz="1400" dirty="0" smtClean="0"/>
              <a:t>可以按上一個，下一個來切換顯示的內容</a:t>
            </a:r>
            <a:endParaRPr lang="zh-TW" altLang="en-US" sz="1400" dirty="0"/>
          </a:p>
        </p:txBody>
      </p:sp>
      <p:pic>
        <p:nvPicPr>
          <p:cNvPr id="14" name="圖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6923" y="3629025"/>
            <a:ext cx="2276475" cy="3228975"/>
          </a:xfrm>
          <a:prstGeom prst="rect">
            <a:avLst/>
          </a:prstGeom>
        </p:spPr>
      </p:pic>
      <p:sp>
        <p:nvSpPr>
          <p:cNvPr id="16" name="文字方塊 15"/>
          <p:cNvSpPr txBox="1"/>
          <p:nvPr/>
        </p:nvSpPr>
        <p:spPr>
          <a:xfrm>
            <a:off x="3141613" y="4819519"/>
            <a:ext cx="2838773" cy="307777"/>
          </a:xfrm>
          <a:prstGeom prst="rect">
            <a:avLst/>
          </a:prstGeom>
          <a:noFill/>
        </p:spPr>
        <p:txBody>
          <a:bodyPr wrap="square" rtlCol="0">
            <a:spAutoFit/>
          </a:bodyPr>
          <a:lstStyle/>
          <a:p>
            <a:r>
              <a:rPr lang="zh-TW" altLang="en-US" sz="1400" dirty="0" smtClean="0"/>
              <a:t>或按回會員頁面，返回會員頁面</a:t>
            </a:r>
            <a:endParaRPr lang="zh-TW" altLang="en-US" sz="1400" dirty="0"/>
          </a:p>
        </p:txBody>
      </p:sp>
      <p:cxnSp>
        <p:nvCxnSpPr>
          <p:cNvPr id="17" name="直線單箭頭接點 16"/>
          <p:cNvCxnSpPr/>
          <p:nvPr/>
        </p:nvCxnSpPr>
        <p:spPr>
          <a:xfrm flipH="1" flipV="1">
            <a:off x="3258609" y="4177511"/>
            <a:ext cx="42078" cy="528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p:nvPr/>
        </p:nvCxnSpPr>
        <p:spPr>
          <a:xfrm flipV="1">
            <a:off x="5941458" y="4891733"/>
            <a:ext cx="688917" cy="664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3363302"/>
      </p:ext>
    </p:extLst>
  </p:cSld>
  <p:clrMapOvr>
    <a:masterClrMapping/>
  </p:clrMapOvr>
  <p:timing>
    <p:tnLst>
      <p:par>
        <p:cTn id="1" dur="indefinite" restart="never" nodeType="tmRoot"/>
      </p:par>
    </p:tnLst>
  </p:timing>
</p:sld>
</file>

<file path=ppt/theme/theme1.xml><?xml version="1.0" encoding="utf-8"?>
<a:theme xmlns:a="http://schemas.openxmlformats.org/drawingml/2006/main" name="多面向">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521</TotalTime>
  <Words>1204</Words>
  <Application>Microsoft Office PowerPoint</Application>
  <PresentationFormat>寬螢幕</PresentationFormat>
  <Paragraphs>133</Paragraphs>
  <Slides>20</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20</vt:i4>
      </vt:variant>
    </vt:vector>
  </HeadingPairs>
  <TitlesOfParts>
    <vt:vector size="25" baseType="lpstr">
      <vt:lpstr>微軟正黑體</vt:lpstr>
      <vt:lpstr>Arial</vt:lpstr>
      <vt:lpstr>Trebuchet MS</vt:lpstr>
      <vt:lpstr>Wingdings 3</vt:lpstr>
      <vt:lpstr>多面向</vt:lpstr>
      <vt:lpstr>N1~N5簡單背單字</vt:lpstr>
      <vt:lpstr>各頁面說明</vt:lpstr>
      <vt:lpstr>架構圖說明</vt:lpstr>
      <vt:lpstr>登入頁面</vt:lpstr>
      <vt:lpstr>體驗頁面</vt:lpstr>
      <vt:lpstr>會員註冊+購買頁面</vt:lpstr>
      <vt:lpstr>結帳頁面</vt:lpstr>
      <vt:lpstr>會員登入</vt:lpstr>
      <vt:lpstr>背單字頁面</vt:lpstr>
      <vt:lpstr>購買更多單字-1</vt:lpstr>
      <vt:lpstr>購買更多單字-2</vt:lpstr>
      <vt:lpstr>管理者頁面</vt:lpstr>
      <vt:lpstr>會員管理頁面-會員新增</vt:lpstr>
      <vt:lpstr>會員管理頁面-會員查詢</vt:lpstr>
      <vt:lpstr>會員管理頁面-會員資料修改</vt:lpstr>
      <vt:lpstr>會員管理頁面-會員刪除</vt:lpstr>
      <vt:lpstr>單字管理頁面-單字查詢</vt:lpstr>
      <vt:lpstr>單字管理頁面-單字新增</vt:lpstr>
      <vt:lpstr>單字管理頁面-單字修改</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N1~N5簡單背單字</dc:title>
  <dc:creator>student</dc:creator>
  <cp:lastModifiedBy>student</cp:lastModifiedBy>
  <cp:revision>77</cp:revision>
  <dcterms:created xsi:type="dcterms:W3CDTF">2024-01-02T03:32:58Z</dcterms:created>
  <dcterms:modified xsi:type="dcterms:W3CDTF">2024-01-03T08:04:39Z</dcterms:modified>
</cp:coreProperties>
</file>