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84" r:id="rId2"/>
    <p:sldId id="288" r:id="rId3"/>
    <p:sldId id="293" r:id="rId4"/>
    <p:sldId id="291" r:id="rId5"/>
    <p:sldId id="290" r:id="rId6"/>
    <p:sldId id="298" r:id="rId7"/>
    <p:sldId id="292" r:id="rId8"/>
    <p:sldId id="297" r:id="rId9"/>
    <p:sldId id="257" r:id="rId10"/>
    <p:sldId id="258" r:id="rId11"/>
    <p:sldId id="259" r:id="rId12"/>
    <p:sldId id="260" r:id="rId13"/>
    <p:sldId id="294" r:id="rId14"/>
    <p:sldId id="261" r:id="rId15"/>
    <p:sldId id="262" r:id="rId16"/>
    <p:sldId id="263" r:id="rId17"/>
    <p:sldId id="295" r:id="rId18"/>
    <p:sldId id="296" r:id="rId19"/>
    <p:sldId id="264" r:id="rId20"/>
    <p:sldId id="265" r:id="rId21"/>
    <p:sldId id="266" r:id="rId22"/>
    <p:sldId id="267" r:id="rId23"/>
    <p:sldId id="268" r:id="rId24"/>
    <p:sldId id="269" r:id="rId25"/>
    <p:sldId id="270" r:id="rId26"/>
    <p:sldId id="271" r:id="rId27"/>
    <p:sldId id="299" r:id="rId28"/>
    <p:sldId id="273" r:id="rId29"/>
    <p:sldId id="274" r:id="rId30"/>
    <p:sldId id="275" r:id="rId31"/>
    <p:sldId id="276" r:id="rId32"/>
    <p:sldId id="277" r:id="rId33"/>
    <p:sldId id="278" r:id="rId34"/>
    <p:sldId id="279" r:id="rId35"/>
    <p:sldId id="280" r:id="rId36"/>
    <p:sldId id="281" r:id="rId37"/>
    <p:sldId id="282" r:id="rId38"/>
    <p:sldId id="28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3" autoAdjust="0"/>
    <p:restoredTop sz="94624" autoAdjust="0"/>
  </p:normalViewPr>
  <p:slideViewPr>
    <p:cSldViewPr>
      <p:cViewPr varScale="1">
        <p:scale>
          <a:sx n="69" d="100"/>
          <a:sy n="69" d="100"/>
        </p:scale>
        <p:origin x="-85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176BEDC-6E3C-4BF2-A043-17532B70D4B7}" type="datetimeFigureOut">
              <a:rPr lang="en-US" smtClean="0"/>
              <a:pPr/>
              <a:t>11/11/2013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AAAF2A1-0980-4CAE-8255-49421BAFDEF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76BEDC-6E3C-4BF2-A043-17532B70D4B7}" type="datetimeFigureOut">
              <a:rPr lang="en-US" smtClean="0"/>
              <a:pPr/>
              <a:t>11/11/2013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2A1-0980-4CAE-8255-49421BAFDE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76BEDC-6E3C-4BF2-A043-17532B70D4B7}" type="datetimeFigureOut">
              <a:rPr lang="en-US" smtClean="0"/>
              <a:pPr/>
              <a:t>11/11/2013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2A1-0980-4CAE-8255-49421BAFDE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176BEDC-6E3C-4BF2-A043-17532B70D4B7}" type="datetimeFigureOut">
              <a:rPr lang="en-US" smtClean="0"/>
              <a:pPr/>
              <a:t>11/11/2013</a:t>
            </a:fld>
            <a:endParaRPr lang="en-US"/>
          </a:p>
        </p:txBody>
      </p:sp>
      <p:sp>
        <p:nvSpPr>
          <p:cNvPr id="9" name="Slide Number Placeholder 8"/>
          <p:cNvSpPr>
            <a:spLocks noGrp="1"/>
          </p:cNvSpPr>
          <p:nvPr>
            <p:ph type="sldNum" sz="quarter" idx="15"/>
          </p:nvPr>
        </p:nvSpPr>
        <p:spPr/>
        <p:txBody>
          <a:bodyPr rtlCol="0"/>
          <a:lstStyle/>
          <a:p>
            <a:fld id="{BAAAF2A1-0980-4CAE-8255-49421BAFDEF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176BEDC-6E3C-4BF2-A043-17532B70D4B7}" type="datetimeFigureOut">
              <a:rPr lang="en-US" smtClean="0"/>
              <a:pPr/>
              <a:t>11/11/2013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AAAF2A1-0980-4CAE-8255-49421BAFDE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176BEDC-6E3C-4BF2-A043-17532B70D4B7}" type="datetimeFigureOut">
              <a:rPr lang="en-US" smtClean="0"/>
              <a:pPr/>
              <a:t>11/11/2013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AF2A1-0980-4CAE-8255-49421BAFDEF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176BEDC-6E3C-4BF2-A043-17532B70D4B7}" type="datetimeFigureOut">
              <a:rPr lang="en-US" smtClean="0"/>
              <a:pPr/>
              <a:t>11/11/2013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AF2A1-0980-4CAE-8255-49421BAFDEF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176BEDC-6E3C-4BF2-A043-17532B70D4B7}" type="datetimeFigureOut">
              <a:rPr lang="en-US" smtClean="0"/>
              <a:pPr/>
              <a:t>11/11/2013</a:t>
            </a:fld>
            <a:endParaRPr lang="en-US"/>
          </a:p>
        </p:txBody>
      </p:sp>
      <p:sp>
        <p:nvSpPr>
          <p:cNvPr id="7" name="Slide Number Placeholder 6"/>
          <p:cNvSpPr>
            <a:spLocks noGrp="1"/>
          </p:cNvSpPr>
          <p:nvPr>
            <p:ph type="sldNum" sz="quarter" idx="11"/>
          </p:nvPr>
        </p:nvSpPr>
        <p:spPr/>
        <p:txBody>
          <a:bodyPr rtlCol="0"/>
          <a:lstStyle/>
          <a:p>
            <a:fld id="{BAAAF2A1-0980-4CAE-8255-49421BAFDEF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6BEDC-6E3C-4BF2-A043-17532B70D4B7}" type="datetimeFigureOut">
              <a:rPr lang="en-US" smtClean="0"/>
              <a:pPr/>
              <a:t>11/11/2013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AF2A1-0980-4CAE-8255-49421BAFDE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176BEDC-6E3C-4BF2-A043-17532B70D4B7}" type="datetimeFigureOut">
              <a:rPr lang="en-US" smtClean="0"/>
              <a:pPr/>
              <a:t>11/11/2013</a:t>
            </a:fld>
            <a:endParaRPr lang="en-US"/>
          </a:p>
        </p:txBody>
      </p:sp>
      <p:sp>
        <p:nvSpPr>
          <p:cNvPr id="22" name="Slide Number Placeholder 21"/>
          <p:cNvSpPr>
            <a:spLocks noGrp="1"/>
          </p:cNvSpPr>
          <p:nvPr>
            <p:ph type="sldNum" sz="quarter" idx="15"/>
          </p:nvPr>
        </p:nvSpPr>
        <p:spPr/>
        <p:txBody>
          <a:bodyPr rtlCol="0"/>
          <a:lstStyle/>
          <a:p>
            <a:fld id="{BAAAF2A1-0980-4CAE-8255-49421BAFDEF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176BEDC-6E3C-4BF2-A043-17532B70D4B7}" type="datetimeFigureOut">
              <a:rPr lang="en-US" smtClean="0"/>
              <a:pPr/>
              <a:t>11/11/2013</a:t>
            </a:fld>
            <a:endParaRPr lang="en-US"/>
          </a:p>
        </p:txBody>
      </p:sp>
      <p:sp>
        <p:nvSpPr>
          <p:cNvPr id="18" name="Slide Number Placeholder 17"/>
          <p:cNvSpPr>
            <a:spLocks noGrp="1"/>
          </p:cNvSpPr>
          <p:nvPr>
            <p:ph type="sldNum" sz="quarter" idx="11"/>
          </p:nvPr>
        </p:nvSpPr>
        <p:spPr/>
        <p:txBody>
          <a:bodyPr rtlCol="0"/>
          <a:lstStyle/>
          <a:p>
            <a:fld id="{BAAAF2A1-0980-4CAE-8255-49421BAFDEF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176BEDC-6E3C-4BF2-A043-17532B70D4B7}" type="datetimeFigureOut">
              <a:rPr lang="en-US" smtClean="0"/>
              <a:pPr/>
              <a:t>11/11/2013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AAAF2A1-0980-4CAE-8255-49421BAFDE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2289175"/>
          </a:xfrm>
        </p:spPr>
        <p:txBody>
          <a:bodyPr/>
          <a:lstStyle/>
          <a:p>
            <a:r>
              <a:rPr lang="en-US" sz="4800" dirty="0" smtClean="0">
                <a:solidFill>
                  <a:schemeClr val="tx2">
                    <a:lumMod val="50000"/>
                  </a:schemeClr>
                </a:solidFill>
              </a:rPr>
              <a:t>CAR MART MANAGEMENT</a:t>
            </a:r>
            <a:r>
              <a:rPr lang="en-US" dirty="0" smtClean="0">
                <a:solidFill>
                  <a:schemeClr val="tx2">
                    <a:lumMod val="50000"/>
                  </a:schemeClr>
                </a:solidFill>
              </a:rPr>
              <a:t/>
            </a:r>
            <a:br>
              <a:rPr lang="en-US" dirty="0" smtClean="0">
                <a:solidFill>
                  <a:schemeClr val="tx2">
                    <a:lumMod val="50000"/>
                  </a:schemeClr>
                </a:solidFill>
              </a:rPr>
            </a:br>
            <a:r>
              <a:rPr lang="en-US" sz="4800" dirty="0" smtClean="0">
                <a:solidFill>
                  <a:schemeClr val="tx2">
                    <a:lumMod val="50000"/>
                  </a:schemeClr>
                </a:solidFill>
              </a:rPr>
              <a:t>PROJECT</a:t>
            </a:r>
            <a:endParaRPr lang="en-US" sz="4800" dirty="0">
              <a:solidFill>
                <a:schemeClr val="tx2">
                  <a:lumMod val="50000"/>
                </a:schemeClr>
              </a:solidFill>
            </a:endParaRPr>
          </a:p>
        </p:txBody>
      </p:sp>
      <p:sp>
        <p:nvSpPr>
          <p:cNvPr id="3" name="Subtitle 2"/>
          <p:cNvSpPr>
            <a:spLocks noGrp="1"/>
          </p:cNvSpPr>
          <p:nvPr>
            <p:ph type="subTitle" idx="1"/>
          </p:nvPr>
        </p:nvSpPr>
        <p:spPr/>
        <p:txBody>
          <a:bodyPr>
            <a:normAutofit fontScale="92500" lnSpcReduction="10000"/>
          </a:bodyPr>
          <a:lstStyle/>
          <a:p>
            <a:r>
              <a:rPr lang="en-US" dirty="0" smtClean="0">
                <a:solidFill>
                  <a:srgbClr val="002060"/>
                </a:solidFill>
              </a:rPr>
              <a:t>                                                   </a:t>
            </a:r>
            <a:r>
              <a:rPr lang="en-US" sz="2000" dirty="0" smtClean="0">
                <a:solidFill>
                  <a:srgbClr val="002060"/>
                </a:solidFill>
                <a:effectLst>
                  <a:outerShdw blurRad="38100" dist="38100" dir="2700000" algn="tl">
                    <a:srgbClr val="000000">
                      <a:alpha val="43137"/>
                    </a:srgbClr>
                  </a:outerShdw>
                </a:effectLst>
              </a:rPr>
              <a:t>SUBMITTED BY:</a:t>
            </a:r>
          </a:p>
          <a:p>
            <a:r>
              <a:rPr lang="en-US" sz="2000" dirty="0" smtClean="0">
                <a:solidFill>
                  <a:srgbClr val="002060"/>
                </a:solidFill>
                <a:effectLst>
                  <a:outerShdw blurRad="38100" dist="38100" dir="2700000" algn="tl">
                    <a:srgbClr val="000000">
                      <a:alpha val="43137"/>
                    </a:srgbClr>
                  </a:outerShdw>
                </a:effectLst>
              </a:rPr>
              <a:t>                                             CHANPREET KAUR</a:t>
            </a:r>
          </a:p>
          <a:p>
            <a:r>
              <a:rPr lang="en-US" sz="2000" dirty="0" smtClean="0">
                <a:solidFill>
                  <a:srgbClr val="002060"/>
                </a:solidFill>
                <a:effectLst>
                  <a:outerShdw blurRad="38100" dist="38100" dir="2700000" algn="tl">
                    <a:srgbClr val="000000">
                      <a:alpha val="43137"/>
                    </a:srgbClr>
                  </a:outerShdw>
                </a:effectLst>
              </a:rPr>
              <a:t>                                             D3-IT</a:t>
            </a:r>
          </a:p>
          <a:p>
            <a:r>
              <a:rPr lang="en-US" sz="2000" dirty="0" smtClean="0">
                <a:solidFill>
                  <a:srgbClr val="002060"/>
                </a:solidFill>
                <a:effectLst>
                  <a:outerShdw blurRad="38100" dist="38100" dir="2700000" algn="tl">
                    <a:srgbClr val="000000">
                      <a:alpha val="43137"/>
                    </a:srgbClr>
                  </a:outerShdw>
                </a:effectLst>
              </a:rPr>
              <a:t>                                             1144683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5181600"/>
            <a:ext cx="7467600" cy="1066800"/>
          </a:xfrm>
        </p:spPr>
        <p:style>
          <a:lnRef idx="2">
            <a:schemeClr val="accent2"/>
          </a:lnRef>
          <a:fillRef idx="1">
            <a:schemeClr val="lt1"/>
          </a:fillRef>
          <a:effectRef idx="0">
            <a:schemeClr val="accent2"/>
          </a:effectRef>
          <a:fontRef idx="minor">
            <a:schemeClr val="dk1"/>
          </a:fontRef>
        </p:style>
        <p:txBody>
          <a:bodyPr/>
          <a:lstStyle/>
          <a:p>
            <a:r>
              <a:rPr lang="en-US" dirty="0" smtClean="0"/>
              <a:t>The New Username And Password Are Created..</a:t>
            </a:r>
            <a:endParaRPr lang="en-US" dirty="0"/>
          </a:p>
        </p:txBody>
      </p:sp>
      <p:pic>
        <p:nvPicPr>
          <p:cNvPr id="7" name="Content Placeholder 6" descr="alterll.PNG"/>
          <p:cNvPicPr>
            <a:picLocks noGrp="1" noChangeAspect="1"/>
          </p:cNvPicPr>
          <p:nvPr>
            <p:ph sz="quarter" idx="1"/>
          </p:nvPr>
        </p:nvPicPr>
        <p:blipFill>
          <a:blip r:embed="rId2"/>
          <a:stretch>
            <a:fillRect/>
          </a:stretch>
        </p:blipFill>
        <p:spPr>
          <a:xfrm>
            <a:off x="685800" y="228600"/>
            <a:ext cx="6144483" cy="4744112"/>
          </a:xfrm>
        </p:spPr>
      </p:pic>
      <p:sp>
        <p:nvSpPr>
          <p:cNvPr id="8" name="Rectangle 7"/>
          <p:cNvSpPr/>
          <p:nvPr/>
        </p:nvSpPr>
        <p:spPr>
          <a:xfrm>
            <a:off x="5562600" y="1219200"/>
            <a:ext cx="2209800"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smtClean="0"/>
              <a:t>MATCHING THE OLD USERNAME AND PASSWORD</a:t>
            </a:r>
            <a:endParaRPr lang="en-US" sz="1100"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876800"/>
            <a:ext cx="7467600" cy="1143000"/>
          </a:xfrm>
        </p:spPr>
        <p:txBody>
          <a:bodyPr>
            <a:normAutofit/>
          </a:bodyPr>
          <a:lstStyle/>
          <a:p>
            <a:r>
              <a:rPr lang="en-US" sz="2400" dirty="0" smtClean="0"/>
              <a:t>IT ALLOWS THE USER TO INTERACT WITH IMPORTANT APPLICATION AREAS</a:t>
            </a:r>
            <a:endParaRPr lang="en-US" sz="2400" dirty="0"/>
          </a:p>
        </p:txBody>
      </p:sp>
      <p:pic>
        <p:nvPicPr>
          <p:cNvPr id="6" name="Content Placeholder 5" descr="m;l.png"/>
          <p:cNvPicPr>
            <a:picLocks noGrp="1" noChangeAspect="1"/>
          </p:cNvPicPr>
          <p:nvPr>
            <p:ph sz="quarter" idx="1"/>
          </p:nvPr>
        </p:nvPicPr>
        <p:blipFill>
          <a:blip r:embed="rId2"/>
          <a:stretch>
            <a:fillRect/>
          </a:stretch>
        </p:blipFill>
        <p:spPr>
          <a:xfrm>
            <a:off x="381000" y="838200"/>
            <a:ext cx="7785370" cy="3733800"/>
          </a:xfrm>
        </p:spPr>
      </p:pic>
      <p:sp>
        <p:nvSpPr>
          <p:cNvPr id="12" name="TextBox 11"/>
          <p:cNvSpPr txBox="1"/>
          <p:nvPr/>
        </p:nvSpPr>
        <p:spPr>
          <a:xfrm>
            <a:off x="914400" y="304800"/>
            <a:ext cx="4507965" cy="677108"/>
          </a:xfrm>
          <a:prstGeom prst="rect">
            <a:avLst/>
          </a:prstGeom>
          <a:noFill/>
        </p:spPr>
        <p:txBody>
          <a:bodyPr wrap="none" rtlCol="0">
            <a:spAutoFit/>
          </a:bodyPr>
          <a:lstStyle/>
          <a:p>
            <a:r>
              <a:rPr lang="en-US" sz="2000" dirty="0" smtClean="0">
                <a:solidFill>
                  <a:srgbClr val="0000FF"/>
                </a:solidFill>
              </a:rPr>
              <a:t>Logging In Yields Homepage………..</a:t>
            </a:r>
          </a:p>
          <a:p>
            <a:endParaRPr lang="en-IN" dirty="0"/>
          </a:p>
        </p:txBody>
      </p:sp>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Spare Parts And Accessories Dealers…</a:t>
            </a:r>
            <a:endParaRPr lang="en-US" dirty="0"/>
          </a:p>
        </p:txBody>
      </p:sp>
      <p:pic>
        <p:nvPicPr>
          <p:cNvPr id="5" name="Content Placeholder 4" descr="sparedreg.PNG"/>
          <p:cNvPicPr>
            <a:picLocks noGrp="1" noChangeAspect="1"/>
          </p:cNvPicPr>
          <p:nvPr>
            <p:ph sz="quarter" idx="1"/>
          </p:nvPr>
        </p:nvPicPr>
        <p:blipFill>
          <a:blip r:embed="rId2"/>
          <a:stretch>
            <a:fillRect/>
          </a:stretch>
        </p:blipFill>
        <p:spPr>
          <a:xfrm>
            <a:off x="1219200" y="1828800"/>
            <a:ext cx="6279115" cy="4196216"/>
          </a:xfrm>
        </p:spPr>
      </p:pic>
      <p:sp>
        <p:nvSpPr>
          <p:cNvPr id="10" name="Content Placeholder 9"/>
          <p:cNvSpPr>
            <a:spLocks noGrp="1"/>
          </p:cNvSpPr>
          <p:nvPr>
            <p:ph sz="quarter" idx="2"/>
          </p:nvPr>
        </p:nvSpPr>
        <p:spPr/>
        <p:txBody>
          <a:bodyPr/>
          <a:lstStyle/>
          <a:p>
            <a:endParaRPr lang="en-IN" dirty="0"/>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257800"/>
            <a:ext cx="7467600" cy="762000"/>
          </a:xfrm>
        </p:spPr>
        <p:txBody>
          <a:bodyPr/>
          <a:lstStyle/>
          <a:p>
            <a:r>
              <a:rPr lang="en-US" dirty="0" smtClean="0"/>
              <a:t>Accessories Dealer</a:t>
            </a:r>
            <a:endParaRPr lang="en-US" dirty="0"/>
          </a:p>
        </p:txBody>
      </p:sp>
      <p:pic>
        <p:nvPicPr>
          <p:cNvPr id="4" name="Content Placeholder 3" descr="ACCDEEE.png"/>
          <p:cNvPicPr>
            <a:picLocks noGrp="1" noChangeAspect="1"/>
          </p:cNvPicPr>
          <p:nvPr>
            <p:ph sz="quarter" idx="1"/>
          </p:nvPr>
        </p:nvPicPr>
        <p:blipFill>
          <a:blip r:embed="rId2"/>
          <a:stretch>
            <a:fillRect/>
          </a:stretch>
        </p:blipFill>
        <p:spPr>
          <a:xfrm>
            <a:off x="1828800" y="152401"/>
            <a:ext cx="4763165" cy="49530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Viewing/updating &amp; deleting registered dealers</a:t>
            </a:r>
            <a:br>
              <a:rPr lang="en-US" dirty="0" smtClean="0"/>
            </a:br>
            <a:endParaRPr lang="en-US" dirty="0"/>
          </a:p>
        </p:txBody>
      </p:sp>
      <p:pic>
        <p:nvPicPr>
          <p:cNvPr id="5" name="Content Placeholder 4" descr="1.png"/>
          <p:cNvPicPr>
            <a:picLocks noGrp="1" noChangeAspect="1"/>
          </p:cNvPicPr>
          <p:nvPr>
            <p:ph sz="quarter" idx="1"/>
          </p:nvPr>
        </p:nvPicPr>
        <p:blipFill>
          <a:blip r:embed="rId2"/>
          <a:stretch>
            <a:fillRect/>
          </a:stretch>
        </p:blipFill>
        <p:spPr>
          <a:xfrm>
            <a:off x="1336671" y="1214770"/>
            <a:ext cx="6019800" cy="5257800"/>
          </a:xfrm>
        </p:spPr>
      </p:pic>
      <p:sp>
        <p:nvSpPr>
          <p:cNvPr id="4" name="Content Placeholder 3"/>
          <p:cNvSpPr>
            <a:spLocks noGrp="1"/>
          </p:cNvSpPr>
          <p:nvPr>
            <p:ph sz="quarter" idx="2"/>
          </p:nvPr>
        </p:nvSpPr>
        <p:spPr/>
        <p:txBody>
          <a:bodyPr/>
          <a:lstStyle/>
          <a:p>
            <a:endParaRPr lang="en-US" dirty="0"/>
          </a:p>
        </p:txBody>
      </p:sp>
      <p:sp>
        <p:nvSpPr>
          <p:cNvPr id="6" name="Teardrop 5"/>
          <p:cNvSpPr/>
          <p:nvPr/>
        </p:nvSpPr>
        <p:spPr>
          <a:xfrm>
            <a:off x="6324600" y="1066800"/>
            <a:ext cx="2819400" cy="1524000"/>
          </a:xfrm>
          <a:prstGeom prst="teardrop">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FROM THE DROP DOWN REGISTERED DEALERS ARE SELECTED</a:t>
            </a:r>
            <a:endParaRPr lang="en-US" dirty="0"/>
          </a:p>
        </p:txBody>
      </p:sp>
      <p:sp>
        <p:nvSpPr>
          <p:cNvPr id="7" name="Down Arrow 6"/>
          <p:cNvSpPr/>
          <p:nvPr/>
        </p:nvSpPr>
        <p:spPr>
          <a:xfrm rot="18812217">
            <a:off x="584037" y="1395033"/>
            <a:ext cx="484632" cy="97840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62600"/>
            <a:ext cx="7467600" cy="1143000"/>
          </a:xfrm>
        </p:spPr>
        <p:style>
          <a:lnRef idx="2">
            <a:schemeClr val="dk1"/>
          </a:lnRef>
          <a:fillRef idx="1">
            <a:schemeClr val="lt1"/>
          </a:fillRef>
          <a:effectRef idx="0">
            <a:schemeClr val="dk1"/>
          </a:effectRef>
          <a:fontRef idx="minor">
            <a:schemeClr val="dk1"/>
          </a:fontRef>
        </p:style>
        <p:txBody>
          <a:bodyPr>
            <a:normAutofit fontScale="90000"/>
          </a:bodyPr>
          <a:lstStyle/>
          <a:p>
            <a:r>
              <a:rPr lang="en-US" dirty="0" err="1" smtClean="0"/>
              <a:t>Simlarly</a:t>
            </a:r>
            <a:r>
              <a:rPr lang="en-US" dirty="0" smtClean="0"/>
              <a:t> details of the accessories dealer can be viewed/updated or deleted</a:t>
            </a:r>
            <a:endParaRPr lang="en-US" dirty="0"/>
          </a:p>
        </p:txBody>
      </p:sp>
      <p:pic>
        <p:nvPicPr>
          <p:cNvPr id="4" name="Content Placeholder 3" descr="2.png"/>
          <p:cNvPicPr>
            <a:picLocks noGrp="1" noChangeAspect="1"/>
          </p:cNvPicPr>
          <p:nvPr>
            <p:ph sz="quarter" idx="1"/>
          </p:nvPr>
        </p:nvPicPr>
        <p:blipFill>
          <a:blip r:embed="rId2"/>
          <a:stretch>
            <a:fillRect/>
          </a:stretch>
        </p:blipFill>
        <p:spPr>
          <a:xfrm>
            <a:off x="1600200" y="0"/>
            <a:ext cx="5717661" cy="5334000"/>
          </a:xfrm>
          <a:solidFill>
            <a:schemeClr val="accent2">
              <a:lumMod val="75000"/>
            </a:schemeClr>
          </a:solidFill>
        </p:spPr>
      </p:pic>
      <p:sp>
        <p:nvSpPr>
          <p:cNvPr id="5" name="Rectangular Callout 4"/>
          <p:cNvSpPr/>
          <p:nvPr/>
        </p:nvSpPr>
        <p:spPr>
          <a:xfrm rot="20892329">
            <a:off x="1454651" y="3140428"/>
            <a:ext cx="1752600" cy="993648"/>
          </a:xfrm>
          <a:prstGeom prst="wedgeRectCallout">
            <a:avLst>
              <a:gd name="adj1" fmla="val -9600"/>
              <a:gd name="adj2" fmla="val 7356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USER CAN VIEW DETAILS OF SELECTED DEALER</a:t>
            </a:r>
            <a:endParaRPr lang="en-US" sz="1400" dirty="0"/>
          </a:p>
        </p:txBody>
      </p:sp>
      <p:cxnSp>
        <p:nvCxnSpPr>
          <p:cNvPr id="7" name="Straight Arrow Connector 6"/>
          <p:cNvCxnSpPr/>
          <p:nvPr/>
        </p:nvCxnSpPr>
        <p:spPr>
          <a:xfrm>
            <a:off x="3352800" y="4343400"/>
            <a:ext cx="9144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43400" y="4648200"/>
            <a:ext cx="1752600" cy="600164"/>
          </a:xfrm>
          <a:prstGeom prst="rect">
            <a:avLst/>
          </a:prstGeom>
          <a:noFill/>
        </p:spPr>
        <p:txBody>
          <a:bodyPr wrap="square" rtlCol="0">
            <a:spAutoFit/>
          </a:bodyPr>
          <a:lstStyle/>
          <a:p>
            <a:r>
              <a:rPr lang="en-US" sz="1100" dirty="0" smtClean="0"/>
              <a:t>ALLOWS TO UPDATE REGISTERED DETAILS</a:t>
            </a:r>
            <a:endParaRPr lang="en-US" sz="1100"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childTnLst>
                                    <p:set>
                                      <p:cBhvr override="childStyle">
                                        <p:cTn id="6" dur="indefinite"/>
                                        <p:tgtEl>
                                          <p:spTgt spid="2"/>
                                        </p:tgtEl>
                                        <p:attrNameLst>
                                          <p:attrName>style.fontFamily</p:attrName>
                                        </p:attrNameLst>
                                      </p:cBhvr>
                                      <p:to>
                                        <p:strVal val="Times New Roma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1600200"/>
            <a:ext cx="3048000" cy="1143000"/>
          </a:xfrm>
        </p:spPr>
        <p:txBody>
          <a:bodyPr>
            <a:normAutofit fontScale="90000"/>
          </a:bodyPr>
          <a:lstStyle/>
          <a:p>
            <a:r>
              <a:rPr lang="en-US" dirty="0" smtClean="0"/>
              <a:t>User Can </a:t>
            </a:r>
            <a:r>
              <a:rPr lang="en-US" dirty="0" smtClean="0"/>
              <a:t>Easily </a:t>
            </a:r>
            <a:r>
              <a:rPr lang="en-US" dirty="0" smtClean="0"/>
              <a:t>Delete The Records….</a:t>
            </a:r>
            <a:endParaRPr lang="en-US" dirty="0"/>
          </a:p>
        </p:txBody>
      </p:sp>
      <p:pic>
        <p:nvPicPr>
          <p:cNvPr id="7" name="Content Placeholder 6" descr="accc.PNG"/>
          <p:cNvPicPr>
            <a:picLocks noGrp="1" noChangeAspect="1"/>
          </p:cNvPicPr>
          <p:nvPr>
            <p:ph sz="quarter" idx="1"/>
          </p:nvPr>
        </p:nvPicPr>
        <p:blipFill>
          <a:blip r:embed="rId2"/>
          <a:stretch>
            <a:fillRect/>
          </a:stretch>
        </p:blipFill>
        <p:spPr>
          <a:xfrm>
            <a:off x="838200" y="609600"/>
            <a:ext cx="4934639" cy="5562600"/>
          </a:xfrm>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5"/>
          </a:lnRef>
          <a:fillRef idx="1">
            <a:schemeClr val="lt1"/>
          </a:fillRef>
          <a:effectRef idx="0">
            <a:schemeClr val="accent5"/>
          </a:effectRef>
          <a:fontRef idx="minor">
            <a:schemeClr val="dk1"/>
          </a:fontRef>
        </p:style>
        <p:txBody>
          <a:bodyPr>
            <a:normAutofit fontScale="90000"/>
          </a:bodyPr>
          <a:lstStyle/>
          <a:p>
            <a:r>
              <a:rPr lang="en-US" dirty="0" smtClean="0">
                <a:solidFill>
                  <a:schemeClr val="accent2">
                    <a:lumMod val="75000"/>
                  </a:schemeClr>
                </a:solidFill>
              </a:rPr>
              <a:t>IN THE SAME MANNER ALL THE PRODUCTS ARE REGISTERED AND UPDATED</a:t>
            </a:r>
            <a:endParaRPr lang="en-US" dirty="0">
              <a:solidFill>
                <a:schemeClr val="accent2">
                  <a:lumMod val="75000"/>
                </a:schemeClr>
              </a:solidFill>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PS.PNG"/>
          <p:cNvPicPr>
            <a:picLocks noGrp="1" noChangeAspect="1"/>
          </p:cNvPicPr>
          <p:nvPr>
            <p:ph sz="quarter" idx="1"/>
          </p:nvPr>
        </p:nvPicPr>
        <p:blipFill>
          <a:blip r:embed="rId2"/>
          <a:stretch>
            <a:fillRect/>
          </a:stretch>
        </p:blipFill>
        <p:spPr>
          <a:xfrm>
            <a:off x="304800" y="1828800"/>
            <a:ext cx="3962400" cy="3810000"/>
          </a:xfrm>
        </p:spPr>
      </p:pic>
      <p:pic>
        <p:nvPicPr>
          <p:cNvPr id="6" name="Content Placeholder 5" descr="HBKJ.PNG"/>
          <p:cNvPicPr>
            <a:picLocks noGrp="1" noChangeAspect="1"/>
          </p:cNvPicPr>
          <p:nvPr>
            <p:ph sz="quarter" idx="2"/>
          </p:nvPr>
        </p:nvPicPr>
        <p:blipFill>
          <a:blip r:embed="rId3"/>
          <a:stretch>
            <a:fillRect/>
          </a:stretch>
        </p:blipFill>
        <p:spPr>
          <a:xfrm>
            <a:off x="4572000" y="1905000"/>
            <a:ext cx="3962400" cy="37338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7467600" cy="762000"/>
          </a:xfrm>
        </p:spPr>
        <p:style>
          <a:lnRef idx="2">
            <a:schemeClr val="accent3"/>
          </a:lnRef>
          <a:fillRef idx="1">
            <a:schemeClr val="lt1"/>
          </a:fillRef>
          <a:effectRef idx="0">
            <a:schemeClr val="accent3"/>
          </a:effectRef>
          <a:fontRef idx="minor">
            <a:schemeClr val="dk1"/>
          </a:fontRef>
        </p:style>
        <p:txBody>
          <a:bodyPr/>
          <a:lstStyle/>
          <a:p>
            <a:r>
              <a:rPr lang="en-US" dirty="0" smtClean="0"/>
              <a:t>Customer registration and </a:t>
            </a:r>
            <a:r>
              <a:rPr lang="en-US" dirty="0" err="1" smtClean="0"/>
              <a:t>updation</a:t>
            </a:r>
            <a:endParaRPr lang="en-US" dirty="0"/>
          </a:p>
        </p:txBody>
      </p:sp>
      <p:pic>
        <p:nvPicPr>
          <p:cNvPr id="7" name="Content Placeholder 6" descr="custr.PNG"/>
          <p:cNvPicPr>
            <a:picLocks noGrp="1" noChangeAspect="1"/>
          </p:cNvPicPr>
          <p:nvPr>
            <p:ph sz="quarter" idx="1"/>
          </p:nvPr>
        </p:nvPicPr>
        <p:blipFill>
          <a:blip r:embed="rId2"/>
          <a:stretch>
            <a:fillRect/>
          </a:stretch>
        </p:blipFill>
        <p:spPr>
          <a:xfrm>
            <a:off x="457200" y="1447800"/>
            <a:ext cx="3657600" cy="4340689"/>
          </a:xfrm>
        </p:spPr>
      </p:pic>
      <p:pic>
        <p:nvPicPr>
          <p:cNvPr id="8" name="Content Placeholder 7" descr="customerup.PNG"/>
          <p:cNvPicPr>
            <a:picLocks noGrp="1" noChangeAspect="1"/>
          </p:cNvPicPr>
          <p:nvPr>
            <p:ph sz="quarter" idx="2"/>
          </p:nvPr>
        </p:nvPicPr>
        <p:blipFill>
          <a:blip r:embed="rId3"/>
          <a:stretch>
            <a:fillRect/>
          </a:stretch>
        </p:blipFill>
        <p:spPr>
          <a:xfrm>
            <a:off x="4495800" y="1447800"/>
            <a:ext cx="3657600" cy="4418187"/>
          </a:xfrm>
        </p:spPr>
      </p:pic>
      <p:sp>
        <p:nvSpPr>
          <p:cNvPr id="13" name="Oval 12"/>
          <p:cNvSpPr/>
          <p:nvPr/>
        </p:nvSpPr>
        <p:spPr>
          <a:xfrm>
            <a:off x="533400" y="4419600"/>
            <a:ext cx="16002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GENERATING ALERT MESSAGE FOR EMPTY FIELDS</a:t>
            </a:r>
            <a:endParaRPr lang="en-US" sz="1000" dirty="0"/>
          </a:p>
        </p:txBody>
      </p:sp>
      <p:sp>
        <p:nvSpPr>
          <p:cNvPr id="10" name="TextBox 9"/>
          <p:cNvSpPr txBox="1"/>
          <p:nvPr/>
        </p:nvSpPr>
        <p:spPr>
          <a:xfrm>
            <a:off x="381000" y="5943600"/>
            <a:ext cx="8001000" cy="646331"/>
          </a:xfrm>
          <a:prstGeom prst="rect">
            <a:avLst/>
          </a:prstGeom>
          <a:noFill/>
        </p:spPr>
        <p:txBody>
          <a:bodyPr wrap="square" rtlCol="0">
            <a:spAutoFit/>
          </a:bodyPr>
          <a:lstStyle/>
          <a:p>
            <a:r>
              <a:rPr lang="en-US" dirty="0" smtClean="0"/>
              <a:t>CUSTOMER DETAILS CAN BE SEARCHED ,UPDATED AND DELETED</a:t>
            </a:r>
            <a:endParaRPr lang="en-IN"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7467600" cy="838200"/>
          </a:xfrm>
        </p:spPr>
        <p:style>
          <a:lnRef idx="2">
            <a:schemeClr val="accent2"/>
          </a:lnRef>
          <a:fillRef idx="1">
            <a:schemeClr val="lt1"/>
          </a:fillRef>
          <a:effectRef idx="0">
            <a:schemeClr val="accent2"/>
          </a:effectRef>
          <a:fontRef idx="minor">
            <a:schemeClr val="dk1"/>
          </a:fontRef>
        </p:style>
        <p:txBody>
          <a:bodyPr/>
          <a:lstStyle/>
          <a:p>
            <a:r>
              <a:rPr lang="en-US" sz="4000" dirty="0" err="1" smtClean="0">
                <a:solidFill>
                  <a:schemeClr val="accent2">
                    <a:lumMod val="50000"/>
                  </a:schemeClr>
                </a:solidFill>
                <a:effectLst>
                  <a:outerShdw blurRad="38100" dist="38100" dir="2700000" algn="tl">
                    <a:srgbClr val="000000">
                      <a:alpha val="43137"/>
                    </a:srgbClr>
                  </a:outerShdw>
                </a:effectLst>
              </a:rPr>
              <a:t>Inroduction</a:t>
            </a:r>
            <a:r>
              <a:rPr lang="en-US" sz="4000" dirty="0" smtClean="0">
                <a:solidFill>
                  <a:schemeClr val="accent2">
                    <a:lumMod val="50000"/>
                  </a:schemeClr>
                </a:solidFill>
                <a:effectLst>
                  <a:outerShdw blurRad="38100" dist="38100" dir="2700000" algn="tl">
                    <a:srgbClr val="000000">
                      <a:alpha val="43137"/>
                    </a:srgbClr>
                  </a:outerShdw>
                </a:effectLst>
              </a:rPr>
              <a:t> To </a:t>
            </a:r>
            <a:r>
              <a:rPr lang="en-US" sz="4000" dirty="0" smtClean="0">
                <a:solidFill>
                  <a:schemeClr val="accent2">
                    <a:lumMod val="50000"/>
                  </a:schemeClr>
                </a:solidFill>
                <a:effectLst>
                  <a:outerShdw blurRad="38100" dist="38100" dir="2700000" algn="tl">
                    <a:srgbClr val="000000">
                      <a:alpha val="43137"/>
                    </a:srgbClr>
                  </a:outerShdw>
                </a:effectLst>
              </a:rPr>
              <a:t>Company</a:t>
            </a:r>
            <a:endParaRPr lang="en-IN" dirty="0">
              <a:solidFill>
                <a:schemeClr val="accent2">
                  <a:lumMod val="50000"/>
                </a:schemeClr>
              </a:solidFill>
              <a:effectLst>
                <a:outerShdw blurRad="38100" dist="38100" dir="2700000" algn="tl">
                  <a:srgbClr val="000000">
                    <a:alpha val="43137"/>
                  </a:srgbClr>
                </a:outerShdw>
              </a:effectLst>
            </a:endParaRPr>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248400"/>
            <a:ext cx="7010400" cy="457200"/>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smtClean="0"/>
              <a:t>Registering customers order</a:t>
            </a:r>
            <a:endParaRPr lang="en-US" dirty="0"/>
          </a:p>
        </p:txBody>
      </p:sp>
      <p:pic>
        <p:nvPicPr>
          <p:cNvPr id="4" name="Content Placeholder 3" descr="ORDERACC.PNG"/>
          <p:cNvPicPr>
            <a:picLocks noGrp="1" noChangeAspect="1"/>
          </p:cNvPicPr>
          <p:nvPr>
            <p:ph sz="quarter" idx="1"/>
          </p:nvPr>
        </p:nvPicPr>
        <p:blipFill>
          <a:blip r:embed="rId2"/>
          <a:stretch>
            <a:fillRect/>
          </a:stretch>
        </p:blipFill>
        <p:spPr>
          <a:xfrm>
            <a:off x="2438400" y="152400"/>
            <a:ext cx="5765104" cy="5943600"/>
          </a:xfrm>
        </p:spPr>
        <p:style>
          <a:lnRef idx="2">
            <a:schemeClr val="accent2">
              <a:shade val="50000"/>
            </a:schemeClr>
          </a:lnRef>
          <a:fillRef idx="1">
            <a:schemeClr val="accent2"/>
          </a:fillRef>
          <a:effectRef idx="0">
            <a:schemeClr val="accent2"/>
          </a:effectRef>
          <a:fontRef idx="minor">
            <a:schemeClr val="lt1"/>
          </a:fontRef>
        </p:style>
      </p:pic>
      <p:sp>
        <p:nvSpPr>
          <p:cNvPr id="7" name="Oval 6"/>
          <p:cNvSpPr/>
          <p:nvPr/>
        </p:nvSpPr>
        <p:spPr>
          <a:xfrm>
            <a:off x="5257800" y="990600"/>
            <a:ext cx="1981200"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t>SEECTING THE REGISTERED CUSTOMER</a:t>
            </a:r>
            <a:endParaRPr lang="en-US" sz="1050" dirty="0"/>
          </a:p>
        </p:txBody>
      </p:sp>
      <p:cxnSp>
        <p:nvCxnSpPr>
          <p:cNvPr id="9" name="Straight Arrow Connector 8"/>
          <p:cNvCxnSpPr/>
          <p:nvPr/>
        </p:nvCxnSpPr>
        <p:spPr>
          <a:xfrm rot="10800000" flipV="1">
            <a:off x="2590800" y="2819400"/>
            <a:ext cx="685800" cy="1524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2590800" y="3048000"/>
            <a:ext cx="685800" cy="228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8" name="Teardrop 17"/>
          <p:cNvSpPr/>
          <p:nvPr/>
        </p:nvSpPr>
        <p:spPr>
          <a:xfrm>
            <a:off x="228600" y="2819400"/>
            <a:ext cx="2438400" cy="2057400"/>
          </a:xfrm>
          <a:prstGeom prst="teardrop">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smtClean="0"/>
              <a:t>CHECK  BOXES ARE DYNAMICALLY GENEARTED FOR THE REGISTERD ACCESSORIES</a:t>
            </a:r>
          </a:p>
          <a:p>
            <a:pPr algn="ctr"/>
            <a:r>
              <a:rPr lang="en-US" sz="1050" dirty="0" smtClean="0"/>
              <a:t>USER CAN EASILY REGISTER THE ORDER BY SELECTING TH EREQUIRED PRODUCT</a:t>
            </a:r>
            <a:endParaRPr lang="en-US" sz="1050" dirty="0"/>
          </a:p>
        </p:txBody>
      </p:sp>
      <p:sp>
        <p:nvSpPr>
          <p:cNvPr id="19" name="Down Arrow 18"/>
          <p:cNvSpPr/>
          <p:nvPr/>
        </p:nvSpPr>
        <p:spPr>
          <a:xfrm rot="21439470">
            <a:off x="7012423" y="3439433"/>
            <a:ext cx="484632" cy="89172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TextBox 19"/>
          <p:cNvSpPr txBox="1"/>
          <p:nvPr/>
        </p:nvSpPr>
        <p:spPr>
          <a:xfrm>
            <a:off x="5562600" y="4419600"/>
            <a:ext cx="2438400" cy="415498"/>
          </a:xfrm>
          <a:prstGeom prst="rect">
            <a:avLst/>
          </a:prstGeom>
          <a:noFill/>
        </p:spPr>
        <p:txBody>
          <a:bodyPr wrap="square" rtlCol="0">
            <a:spAutoFit/>
          </a:bodyPr>
          <a:lstStyle/>
          <a:p>
            <a:r>
              <a:rPr lang="en-US" sz="1050" dirty="0" smtClean="0"/>
              <a:t>THE QTY OF THE REQUIRED PRODUCT IS ENTERED</a:t>
            </a:r>
            <a:endParaRPr lang="en-US" sz="105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order1.PNG"/>
          <p:cNvPicPr>
            <a:picLocks noGrp="1" noChangeAspect="1"/>
          </p:cNvPicPr>
          <p:nvPr>
            <p:ph sz="quarter" idx="1"/>
          </p:nvPr>
        </p:nvPicPr>
        <p:blipFill>
          <a:blip r:embed="rId2"/>
          <a:stretch>
            <a:fillRect/>
          </a:stretch>
        </p:blipFill>
        <p:spPr>
          <a:xfrm>
            <a:off x="1762310" y="685800"/>
            <a:ext cx="5629090" cy="5788025"/>
          </a:xfrm>
        </p:spPr>
      </p:pic>
      <p:sp>
        <p:nvSpPr>
          <p:cNvPr id="8" name="Rounded Rectangular Callout 7"/>
          <p:cNvSpPr/>
          <p:nvPr/>
        </p:nvSpPr>
        <p:spPr>
          <a:xfrm>
            <a:off x="685800" y="4800600"/>
            <a:ext cx="2971800" cy="612648"/>
          </a:xfrm>
          <a:prstGeom prst="wedgeRoundRectCallout">
            <a:avLst>
              <a:gd name="adj1" fmla="val -20833"/>
              <a:gd name="adj2" fmla="val 87758"/>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smtClean="0"/>
              <a:t>ON THE CLICKING THE ORDER GETS REGISTERED AND THE TOTAL AMOUNT IS GENERATED</a:t>
            </a:r>
            <a:endParaRPr lang="en-US" sz="1050" dirty="0"/>
          </a:p>
        </p:txBody>
      </p:sp>
      <p:sp>
        <p:nvSpPr>
          <p:cNvPr id="9" name="Bent Arrow 8"/>
          <p:cNvSpPr/>
          <p:nvPr/>
        </p:nvSpPr>
        <p:spPr>
          <a:xfrm>
            <a:off x="6324600" y="4343400"/>
            <a:ext cx="685800" cy="533400"/>
          </a:xfrm>
          <a:prstGeom prst="ben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sp>
        <p:nvSpPr>
          <p:cNvPr id="10" name="Oval Callout 9"/>
          <p:cNvSpPr/>
          <p:nvPr/>
        </p:nvSpPr>
        <p:spPr>
          <a:xfrm>
            <a:off x="7086600" y="4191000"/>
            <a:ext cx="2057400" cy="612648"/>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smtClean="0"/>
              <a:t>PRINTING BILL</a:t>
            </a:r>
            <a:endParaRPr lang="en-US" sz="105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style>
          <a:lnRef idx="2">
            <a:schemeClr val="dk1"/>
          </a:lnRef>
          <a:fillRef idx="1">
            <a:schemeClr val="lt1"/>
          </a:fillRef>
          <a:effectRef idx="0">
            <a:schemeClr val="dk1"/>
          </a:effectRef>
          <a:fontRef idx="minor">
            <a:schemeClr val="dk1"/>
          </a:fontRef>
        </p:style>
        <p:txBody>
          <a:bodyPr/>
          <a:lstStyle/>
          <a:p>
            <a:r>
              <a:rPr lang="en-US" dirty="0" smtClean="0"/>
              <a:t>Printing the bill</a:t>
            </a:r>
            <a:endParaRPr lang="en-US" dirty="0"/>
          </a:p>
        </p:txBody>
      </p:sp>
      <p:pic>
        <p:nvPicPr>
          <p:cNvPr id="4" name="Content Placeholder 3" descr="print.PNG"/>
          <p:cNvPicPr>
            <a:picLocks noGrp="1" noChangeAspect="1"/>
          </p:cNvPicPr>
          <p:nvPr>
            <p:ph sz="quarter" idx="1"/>
          </p:nvPr>
        </p:nvPicPr>
        <p:blipFill>
          <a:blip r:embed="rId2"/>
          <a:stretch>
            <a:fillRect/>
          </a:stretch>
        </p:blipFill>
        <p:spPr>
          <a:xfrm>
            <a:off x="1344522" y="1881607"/>
            <a:ext cx="5486808" cy="4739865"/>
          </a:xfrm>
        </p:spPr>
      </p:pic>
      <p:sp>
        <p:nvSpPr>
          <p:cNvPr id="5" name="Down Arrow 4"/>
          <p:cNvSpPr/>
          <p:nvPr/>
        </p:nvSpPr>
        <p:spPr>
          <a:xfrm rot="1759123">
            <a:off x="5638800" y="1219200"/>
            <a:ext cx="484632" cy="97840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429702">
            <a:off x="1066800" y="2133600"/>
            <a:ext cx="7620000" cy="2209800"/>
          </a:xfrm>
        </p:spPr>
        <p:style>
          <a:lnRef idx="2">
            <a:schemeClr val="dk1"/>
          </a:lnRef>
          <a:fillRef idx="1">
            <a:schemeClr val="lt1"/>
          </a:fillRef>
          <a:effectRef idx="0">
            <a:schemeClr val="dk1"/>
          </a:effectRef>
          <a:fontRef idx="minor">
            <a:schemeClr val="dk1"/>
          </a:fontRef>
        </p:style>
        <p:txBody>
          <a:bodyPr/>
          <a:lstStyle/>
          <a:p>
            <a:r>
              <a:rPr lang="en-US" dirty="0" smtClean="0"/>
              <a:t>SIMILARLY THE ORDER FOR THE SPARE PARTS CAN BE REGISTERED….</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The </a:t>
            </a:r>
            <a:r>
              <a:rPr lang="en-US" dirty="0" err="1" smtClean="0"/>
              <a:t>Registeration</a:t>
            </a:r>
            <a:r>
              <a:rPr lang="en-US" dirty="0" smtClean="0"/>
              <a:t> to register all employees..</a:t>
            </a:r>
            <a:endParaRPr lang="en-US" dirty="0"/>
          </a:p>
        </p:txBody>
      </p:sp>
      <p:pic>
        <p:nvPicPr>
          <p:cNvPr id="4" name="Content Placeholder 3" descr="emp1.PNG"/>
          <p:cNvPicPr>
            <a:picLocks noGrp="1" noChangeAspect="1"/>
          </p:cNvPicPr>
          <p:nvPr>
            <p:ph sz="quarter" idx="1"/>
          </p:nvPr>
        </p:nvPicPr>
        <p:blipFill>
          <a:blip r:embed="rId2"/>
          <a:stretch>
            <a:fillRect/>
          </a:stretch>
        </p:blipFill>
        <p:spPr>
          <a:xfrm>
            <a:off x="1295400" y="1524000"/>
            <a:ext cx="5793177" cy="5334000"/>
          </a:xfrm>
        </p:spPr>
      </p:pic>
      <p:sp>
        <p:nvSpPr>
          <p:cNvPr id="6" name="Oval Callout 5"/>
          <p:cNvSpPr/>
          <p:nvPr/>
        </p:nvSpPr>
        <p:spPr>
          <a:xfrm>
            <a:off x="5943600" y="3810000"/>
            <a:ext cx="1981200" cy="612648"/>
          </a:xfrm>
          <a:prstGeom prst="wedgeEllipseCallou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GET REGISTERED</a:t>
            </a:r>
            <a:endParaRPr lang="en-US" sz="1100" dirty="0"/>
          </a:p>
        </p:txBody>
      </p:sp>
      <p:sp>
        <p:nvSpPr>
          <p:cNvPr id="7" name="Curved Right Arrow 6"/>
          <p:cNvSpPr/>
          <p:nvPr/>
        </p:nvSpPr>
        <p:spPr>
          <a:xfrm rot="19111441">
            <a:off x="360749" y="1303067"/>
            <a:ext cx="820260" cy="2105255"/>
          </a:xfrm>
          <a:prstGeom prst="curved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85800"/>
          </a:xfrm>
        </p:spPr>
        <p:txBody>
          <a:bodyPr/>
          <a:lstStyle/>
          <a:p>
            <a:r>
              <a:rPr lang="en-US" dirty="0" smtClean="0"/>
              <a:t>Edit Employee Details..</a:t>
            </a:r>
            <a:endParaRPr lang="en-US" dirty="0"/>
          </a:p>
        </p:txBody>
      </p:sp>
      <p:pic>
        <p:nvPicPr>
          <p:cNvPr id="4" name="Content Placeholder 3" descr="emp2.PNG"/>
          <p:cNvPicPr>
            <a:picLocks noGrp="1" noChangeAspect="1"/>
          </p:cNvPicPr>
          <p:nvPr>
            <p:ph sz="quarter" idx="1"/>
          </p:nvPr>
        </p:nvPicPr>
        <p:blipFill>
          <a:blip r:embed="rId2"/>
          <a:stretch>
            <a:fillRect/>
          </a:stretch>
        </p:blipFill>
        <p:spPr>
          <a:xfrm>
            <a:off x="533400" y="914400"/>
            <a:ext cx="5417151" cy="5486400"/>
          </a:xfrm>
        </p:spPr>
      </p:pic>
    </p:spTree>
  </p:cSld>
  <p:clrMapOvr>
    <a:masterClrMapping/>
  </p:clrMapOvr>
  <p:transition>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lstStyle/>
          <a:p>
            <a:r>
              <a:rPr lang="en-US" dirty="0" smtClean="0"/>
              <a:t>Mark Employee </a:t>
            </a:r>
            <a:r>
              <a:rPr lang="en-US" dirty="0" err="1" smtClean="0"/>
              <a:t>attendence</a:t>
            </a:r>
            <a:endParaRPr lang="en-US" dirty="0"/>
          </a:p>
        </p:txBody>
      </p:sp>
      <p:pic>
        <p:nvPicPr>
          <p:cNvPr id="4" name="Content Placeholder 3" descr="EMP3.PNG"/>
          <p:cNvPicPr>
            <a:picLocks noGrp="1" noChangeAspect="1"/>
          </p:cNvPicPr>
          <p:nvPr>
            <p:ph sz="quarter" idx="1"/>
          </p:nvPr>
        </p:nvPicPr>
        <p:blipFill>
          <a:blip r:embed="rId2"/>
          <a:stretch>
            <a:fillRect/>
          </a:stretch>
        </p:blipFill>
        <p:spPr>
          <a:xfrm>
            <a:off x="2057400" y="1219200"/>
            <a:ext cx="5029508" cy="4705379"/>
          </a:xfrm>
        </p:spPr>
      </p:pic>
      <p:sp>
        <p:nvSpPr>
          <p:cNvPr id="5" name="Down Arrow 4"/>
          <p:cNvSpPr/>
          <p:nvPr/>
        </p:nvSpPr>
        <p:spPr>
          <a:xfrm rot="18100788">
            <a:off x="990600" y="1371600"/>
            <a:ext cx="484632" cy="97840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ardrop 6"/>
          <p:cNvSpPr/>
          <p:nvPr/>
        </p:nvSpPr>
        <p:spPr>
          <a:xfrm>
            <a:off x="4572000" y="1524000"/>
            <a:ext cx="1905000" cy="914400"/>
          </a:xfrm>
          <a:prstGeom prst="teardrop">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smtClean="0"/>
              <a:t>SELECT DATE AND NAME OF THE EMPLOYEE..</a:t>
            </a:r>
            <a:endParaRPr lang="en-US" sz="1100" dirty="0"/>
          </a:p>
        </p:txBody>
      </p:sp>
    </p:spTree>
  </p:cSld>
  <p:clrMapOvr>
    <a:masterClrMapping/>
  </p:clrMapOvr>
  <p:transition>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a:t>
            </a:r>
            <a:r>
              <a:rPr lang="en-US" dirty="0" err="1" smtClean="0"/>
              <a:t>Attendence</a:t>
            </a:r>
            <a:r>
              <a:rPr lang="en-US" dirty="0" smtClean="0"/>
              <a:t> Of The Employee..</a:t>
            </a:r>
            <a:endParaRPr lang="en-US" dirty="0"/>
          </a:p>
        </p:txBody>
      </p:sp>
      <p:pic>
        <p:nvPicPr>
          <p:cNvPr id="4" name="Content Placeholder 3" descr="ss.PNG"/>
          <p:cNvPicPr>
            <a:picLocks noGrp="1" noChangeAspect="1"/>
          </p:cNvPicPr>
          <p:nvPr>
            <p:ph sz="quarter" idx="1"/>
          </p:nvPr>
        </p:nvPicPr>
        <p:blipFill>
          <a:blip r:embed="rId2"/>
          <a:stretch>
            <a:fillRect/>
          </a:stretch>
        </p:blipFill>
        <p:spPr>
          <a:xfrm>
            <a:off x="2286000" y="1828800"/>
            <a:ext cx="4208374" cy="4343400"/>
          </a:xfrm>
        </p:spPr>
      </p:pic>
      <p:sp>
        <p:nvSpPr>
          <p:cNvPr id="5" name="Rectangle 4"/>
          <p:cNvSpPr/>
          <p:nvPr/>
        </p:nvSpPr>
        <p:spPr>
          <a:xfrm>
            <a:off x="6248400" y="3429000"/>
            <a:ext cx="2057400" cy="1066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smtClean="0"/>
              <a:t>ON THE SELECTION OF THE EMPLOYEE WE CAN CHECK THE TOTAL ATTENDENCE OF THE EMPLOYEE</a:t>
            </a:r>
            <a:endParaRPr lang="en-US" sz="1100" dirty="0"/>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066800"/>
          </a:xfrm>
        </p:spPr>
        <p:txBody>
          <a:bodyPr/>
          <a:lstStyle/>
          <a:p>
            <a:r>
              <a:rPr lang="en-US" dirty="0" smtClean="0"/>
              <a:t>Placing Order To </a:t>
            </a:r>
            <a:r>
              <a:rPr lang="en-US" dirty="0" smtClean="0"/>
              <a:t>Dealers</a:t>
            </a:r>
            <a:endParaRPr lang="en-US" dirty="0"/>
          </a:p>
        </p:txBody>
      </p:sp>
      <p:sp>
        <p:nvSpPr>
          <p:cNvPr id="4" name="Content Placeholder 3"/>
          <p:cNvSpPr>
            <a:spLocks noGrp="1"/>
          </p:cNvSpPr>
          <p:nvPr>
            <p:ph sz="quarter" idx="2"/>
          </p:nvPr>
        </p:nvSpPr>
        <p:spPr/>
        <p:txBody>
          <a:bodyPr/>
          <a:lstStyle/>
          <a:p>
            <a:endParaRPr lang="en-US" dirty="0"/>
          </a:p>
        </p:txBody>
      </p:sp>
      <p:sp>
        <p:nvSpPr>
          <p:cNvPr id="5" name="Curved Right Arrow 4"/>
          <p:cNvSpPr/>
          <p:nvPr/>
        </p:nvSpPr>
        <p:spPr>
          <a:xfrm>
            <a:off x="457200" y="990600"/>
            <a:ext cx="731520" cy="1216152"/>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9" name="Content Placeholder 8" descr="oo.png"/>
          <p:cNvPicPr>
            <a:picLocks noGrp="1" noChangeAspect="1"/>
          </p:cNvPicPr>
          <p:nvPr>
            <p:ph sz="quarter" idx="1"/>
          </p:nvPr>
        </p:nvPicPr>
        <p:blipFill>
          <a:blip r:embed="rId2"/>
          <a:stretch>
            <a:fillRect/>
          </a:stretch>
        </p:blipFill>
        <p:spPr>
          <a:xfrm>
            <a:off x="1453634" y="1531656"/>
            <a:ext cx="5432759" cy="4515186"/>
          </a:xfrm>
        </p:spPr>
      </p:pic>
      <p:sp>
        <p:nvSpPr>
          <p:cNvPr id="10" name="Rectangular Callout 9"/>
          <p:cNvSpPr/>
          <p:nvPr/>
        </p:nvSpPr>
        <p:spPr>
          <a:xfrm>
            <a:off x="4724400" y="2743200"/>
            <a:ext cx="2438400" cy="762000"/>
          </a:xfrm>
          <a:prstGeom prst="wedgeRect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SELECT THE DESIRED DEALER</a:t>
            </a:r>
            <a:endParaRPr lang="en-US" sz="1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5486400"/>
            <a:ext cx="7467600" cy="1143000"/>
          </a:xfrm>
        </p:spPr>
        <p:txBody>
          <a:bodyPr/>
          <a:lstStyle/>
          <a:p>
            <a:r>
              <a:rPr lang="en-US" dirty="0" smtClean="0"/>
              <a:t>Click Ok To Place Order</a:t>
            </a:r>
            <a:endParaRPr lang="en-US" dirty="0"/>
          </a:p>
        </p:txBody>
      </p:sp>
      <p:pic>
        <p:nvPicPr>
          <p:cNvPr id="7" name="Content Placeholder 6" descr="ORDERS.PNG"/>
          <p:cNvPicPr>
            <a:picLocks noGrp="1" noChangeAspect="1"/>
          </p:cNvPicPr>
          <p:nvPr>
            <p:ph sz="quarter" idx="1"/>
          </p:nvPr>
        </p:nvPicPr>
        <p:blipFill>
          <a:blip r:embed="rId2"/>
          <a:stretch>
            <a:fillRect/>
          </a:stretch>
        </p:blipFill>
        <p:spPr>
          <a:xfrm>
            <a:off x="1371600" y="228600"/>
            <a:ext cx="5696745" cy="5105400"/>
          </a:xfrm>
        </p:spPr>
      </p:pic>
      <p:sp>
        <p:nvSpPr>
          <p:cNvPr id="9" name="Oval Callout 8"/>
          <p:cNvSpPr/>
          <p:nvPr/>
        </p:nvSpPr>
        <p:spPr>
          <a:xfrm>
            <a:off x="3657600" y="1524000"/>
            <a:ext cx="2514600" cy="612648"/>
          </a:xfrm>
          <a:prstGeom prst="wedgeEllipseCallout">
            <a:avLst>
              <a:gd name="adj1" fmla="val -21935"/>
              <a:gd name="adj2" fmla="val 7380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t>PRODUCTS APPEAR ACCORDING TO THE DEALERS</a:t>
            </a:r>
            <a:endParaRPr lang="en-US" sz="1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362200"/>
            <a:ext cx="6172200" cy="1894362"/>
          </a:xfrm>
        </p:spPr>
        <p:style>
          <a:lnRef idx="2">
            <a:schemeClr val="accent3"/>
          </a:lnRef>
          <a:fillRef idx="1">
            <a:schemeClr val="lt1"/>
          </a:fillRef>
          <a:effectRef idx="0">
            <a:schemeClr val="accent3"/>
          </a:effectRef>
          <a:fontRef idx="minor">
            <a:schemeClr val="dk1"/>
          </a:fontRef>
        </p:style>
        <p:txBody>
          <a:bodyPr>
            <a:normAutofit/>
          </a:bodyPr>
          <a:lstStyle/>
          <a:p>
            <a:r>
              <a:rPr lang="en-US" sz="6600" dirty="0" smtClean="0"/>
              <a:t>      OIT</a:t>
            </a:r>
            <a:endParaRPr lang="en-US" sz="6600" dirty="0"/>
          </a:p>
        </p:txBody>
      </p:sp>
      <p:sp>
        <p:nvSpPr>
          <p:cNvPr id="3" name="Subtitle 2"/>
          <p:cNvSpPr>
            <a:spLocks noGrp="1"/>
          </p:cNvSpPr>
          <p:nvPr>
            <p:ph type="subTitle" idx="1"/>
          </p:nvPr>
        </p:nvSpPr>
        <p:spPr>
          <a:xfrm>
            <a:off x="2286000" y="4495800"/>
            <a:ext cx="6172200" cy="1371600"/>
          </a:xfrm>
        </p:spPr>
        <p:txBody>
          <a:bodyPr>
            <a:normAutofit/>
          </a:bodyPr>
          <a:lstStyle/>
          <a:p>
            <a:r>
              <a:rPr lang="en-US" sz="2000" dirty="0" smtClean="0"/>
              <a:t>ONE IFONET TECHNOLOGIES</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VIEW DAILY SALES REPORT</a:t>
            </a:r>
            <a:endParaRPr lang="en-US" dirty="0"/>
          </a:p>
        </p:txBody>
      </p:sp>
      <p:sp>
        <p:nvSpPr>
          <p:cNvPr id="6" name="Subtitle 5"/>
          <p:cNvSpPr>
            <a:spLocks noGrp="1"/>
          </p:cNvSpPr>
          <p:nvPr>
            <p:ph type="subTitle" idx="1"/>
          </p:nvPr>
        </p:nvSpPr>
        <p:spPr/>
        <p:txBody>
          <a:bodyPr/>
          <a:lstStyle/>
          <a:p>
            <a:r>
              <a:rPr lang="en-US" dirty="0" smtClean="0"/>
              <a:t>FOR SPARE PARTS AND ACCESSORIES</a:t>
            </a:r>
            <a:endParaRPr lang="en-US" dirty="0"/>
          </a:p>
        </p:txBody>
      </p:sp>
    </p:spTree>
  </p:cSld>
  <p:clrMapOvr>
    <a:masterClrMapping/>
  </p:clrMapOvr>
  <p:transition>
    <p:wedg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715000"/>
            <a:ext cx="7467600" cy="1143000"/>
          </a:xfrm>
        </p:spPr>
        <p:txBody>
          <a:bodyPr/>
          <a:lstStyle/>
          <a:p>
            <a:r>
              <a:rPr lang="en-US" dirty="0" smtClean="0"/>
              <a:t>Info for </a:t>
            </a:r>
            <a:r>
              <a:rPr lang="en-US" dirty="0" smtClean="0"/>
              <a:t>accessories</a:t>
            </a:r>
            <a:endParaRPr lang="en-US" dirty="0"/>
          </a:p>
        </p:txBody>
      </p:sp>
      <p:pic>
        <p:nvPicPr>
          <p:cNvPr id="4" name="Content Placeholder 3" descr="SALES2.png"/>
          <p:cNvPicPr>
            <a:picLocks noGrp="1" noChangeAspect="1"/>
          </p:cNvPicPr>
          <p:nvPr>
            <p:ph sz="quarter" idx="1"/>
          </p:nvPr>
        </p:nvPicPr>
        <p:blipFill>
          <a:blip r:embed="rId2"/>
          <a:stretch>
            <a:fillRect/>
          </a:stretch>
        </p:blipFill>
        <p:spPr>
          <a:xfrm>
            <a:off x="1259123" y="533400"/>
            <a:ext cx="6056077" cy="5064846"/>
          </a:xfrm>
        </p:spPr>
      </p:pic>
      <p:sp>
        <p:nvSpPr>
          <p:cNvPr id="5" name="Curved Right Arrow 4"/>
          <p:cNvSpPr/>
          <p:nvPr/>
        </p:nvSpPr>
        <p:spPr>
          <a:xfrm rot="13095848">
            <a:off x="2697444" y="5263959"/>
            <a:ext cx="731520" cy="1341949"/>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6" name="Right Arrow 5"/>
          <p:cNvSpPr/>
          <p:nvPr/>
        </p:nvSpPr>
        <p:spPr>
          <a:xfrm>
            <a:off x="3200400" y="2133600"/>
            <a:ext cx="990600" cy="4846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p:cNvSpPr txBox="1"/>
          <p:nvPr/>
        </p:nvSpPr>
        <p:spPr>
          <a:xfrm>
            <a:off x="4419600" y="2286000"/>
            <a:ext cx="1905000" cy="307777"/>
          </a:xfrm>
          <a:prstGeom prst="rect">
            <a:avLst/>
          </a:prstGeom>
          <a:noFill/>
        </p:spPr>
        <p:txBody>
          <a:bodyPr wrap="square" rtlCol="0">
            <a:spAutoFit/>
          </a:bodyPr>
          <a:lstStyle/>
          <a:p>
            <a:r>
              <a:rPr lang="en-US" sz="1400" dirty="0" smtClean="0"/>
              <a:t>SELECT DATE</a:t>
            </a:r>
            <a:endParaRPr lang="en-US"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ALES3.PNG"/>
          <p:cNvPicPr>
            <a:picLocks noGrp="1" noChangeAspect="1"/>
          </p:cNvPicPr>
          <p:nvPr>
            <p:ph sz="quarter" idx="1"/>
          </p:nvPr>
        </p:nvPicPr>
        <p:blipFill>
          <a:blip r:embed="rId2"/>
          <a:stretch>
            <a:fillRect/>
          </a:stretch>
        </p:blipFill>
        <p:spPr>
          <a:xfrm>
            <a:off x="990600" y="457200"/>
            <a:ext cx="6285828" cy="5711825"/>
          </a:xfrm>
        </p:spPr>
      </p:pic>
      <p:sp>
        <p:nvSpPr>
          <p:cNvPr id="6" name="Rectangular Callout 5"/>
          <p:cNvSpPr/>
          <p:nvPr/>
        </p:nvSpPr>
        <p:spPr>
          <a:xfrm>
            <a:off x="1981200" y="2743200"/>
            <a:ext cx="2667000" cy="841248"/>
          </a:xfrm>
          <a:prstGeom prst="wedgeRectCallout">
            <a:avLst>
              <a:gd name="adj1" fmla="val -19778"/>
              <a:gd name="adj2" fmla="val 9427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VIEW SALES</a:t>
            </a:r>
            <a:endParaRPr lang="en-US" dirty="0"/>
          </a:p>
        </p:txBody>
      </p:sp>
      <p:sp>
        <p:nvSpPr>
          <p:cNvPr id="5" name="Curved Left Arrow 4"/>
          <p:cNvSpPr/>
          <p:nvPr/>
        </p:nvSpPr>
        <p:spPr>
          <a:xfrm>
            <a:off x="4572000" y="1066800"/>
            <a:ext cx="990600" cy="1905000"/>
          </a:xfrm>
          <a:prstGeom prst="curvedLef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Tree>
  </p:cSld>
  <p:clrMapOvr>
    <a:masterClrMapping/>
  </p:clrMapOvr>
  <p:transition>
    <p:wipe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Simlarly</a:t>
            </a:r>
            <a:r>
              <a:rPr lang="en-US" dirty="0" smtClean="0"/>
              <a:t> sales reports for spare parts can be viewed….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SLAES.PNG"/>
          <p:cNvPicPr>
            <a:picLocks noGrp="1" noChangeAspect="1"/>
          </p:cNvPicPr>
          <p:nvPr>
            <p:ph sz="quarter" idx="1"/>
          </p:nvPr>
        </p:nvPicPr>
        <p:blipFill>
          <a:blip r:embed="rId2"/>
          <a:stretch>
            <a:fillRect/>
          </a:stretch>
        </p:blipFill>
        <p:spPr>
          <a:xfrm>
            <a:off x="304800" y="1524000"/>
            <a:ext cx="3886200" cy="3505200"/>
          </a:xfrm>
        </p:spPr>
      </p:pic>
      <p:pic>
        <p:nvPicPr>
          <p:cNvPr id="6" name="Content Placeholder 5" descr="SALES1.PNG"/>
          <p:cNvPicPr>
            <a:picLocks noGrp="1" noChangeAspect="1"/>
          </p:cNvPicPr>
          <p:nvPr>
            <p:ph sz="quarter" idx="2"/>
          </p:nvPr>
        </p:nvPicPr>
        <p:blipFill>
          <a:blip r:embed="rId3"/>
          <a:stretch>
            <a:fillRect/>
          </a:stretch>
        </p:blipFill>
        <p:spPr>
          <a:xfrm>
            <a:off x="4724400" y="1600200"/>
            <a:ext cx="3886200" cy="342900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VIEW MONTHLY AND ANNUAL SALARY FOR ACCESSORIES AND SPARE PARTS..</a:t>
            </a:r>
            <a:endParaRPr lang="en-US" dirty="0"/>
          </a:p>
        </p:txBody>
      </p:sp>
      <p:pic>
        <p:nvPicPr>
          <p:cNvPr id="7" name="Content Placeholder 6" descr="INC.PNG"/>
          <p:cNvPicPr>
            <a:picLocks noGrp="1" noChangeAspect="1"/>
          </p:cNvPicPr>
          <p:nvPr>
            <p:ph sz="quarter" idx="1"/>
          </p:nvPr>
        </p:nvPicPr>
        <p:blipFill>
          <a:blip r:embed="rId2"/>
          <a:stretch>
            <a:fillRect/>
          </a:stretch>
        </p:blipFill>
        <p:spPr>
          <a:xfrm>
            <a:off x="1905000" y="1716718"/>
            <a:ext cx="5009555" cy="4609826"/>
          </a:xfrm>
        </p:spPr>
      </p:pic>
      <p:sp>
        <p:nvSpPr>
          <p:cNvPr id="8" name="Curved Right Arrow 7"/>
          <p:cNvSpPr/>
          <p:nvPr/>
        </p:nvSpPr>
        <p:spPr>
          <a:xfrm rot="18930475">
            <a:off x="1235699" y="1453622"/>
            <a:ext cx="731520" cy="1216152"/>
          </a:xfrm>
          <a:prstGeom prst="curv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9" name="Right Arrow 8"/>
          <p:cNvSpPr/>
          <p:nvPr/>
        </p:nvSpPr>
        <p:spPr>
          <a:xfrm>
            <a:off x="5791200" y="2438400"/>
            <a:ext cx="1295400" cy="484632"/>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 name="Rectangle 9"/>
          <p:cNvSpPr/>
          <p:nvPr/>
        </p:nvSpPr>
        <p:spPr>
          <a:xfrm>
            <a:off x="7239000" y="2362200"/>
            <a:ext cx="17526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SELECT MONTH AND YEAR</a:t>
            </a:r>
            <a:endParaRPr lang="en-US" sz="1100" dirty="0"/>
          </a:p>
        </p:txBody>
      </p:sp>
      <p:sp>
        <p:nvSpPr>
          <p:cNvPr id="11" name="Right Arrow 10"/>
          <p:cNvSpPr/>
          <p:nvPr/>
        </p:nvSpPr>
        <p:spPr>
          <a:xfrm>
            <a:off x="7543800" y="5943600"/>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NEXT</a:t>
            </a:r>
            <a:endParaRPr lang="en-US" dirty="0"/>
          </a:p>
        </p:txBody>
      </p:sp>
      <p:sp>
        <p:nvSpPr>
          <p:cNvPr id="12" name="TextBox 11"/>
          <p:cNvSpPr txBox="1"/>
          <p:nvPr/>
        </p:nvSpPr>
        <p:spPr>
          <a:xfrm>
            <a:off x="304800" y="4876800"/>
            <a:ext cx="1828800" cy="276999"/>
          </a:xfrm>
          <a:prstGeom prst="rect">
            <a:avLst/>
          </a:prstGeom>
          <a:noFill/>
        </p:spPr>
        <p:txBody>
          <a:bodyPr wrap="square" rtlCol="0">
            <a:spAutoFit/>
          </a:bodyPr>
          <a:lstStyle/>
          <a:p>
            <a:r>
              <a:rPr lang="en-US" sz="1200" dirty="0" smtClean="0"/>
              <a:t>ACCESSORIES</a:t>
            </a:r>
            <a:endParaRPr lang="en-US" sz="1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NC.PNG"/>
          <p:cNvPicPr>
            <a:picLocks noGrp="1" noChangeAspect="1"/>
          </p:cNvPicPr>
          <p:nvPr>
            <p:ph sz="quarter" idx="1"/>
          </p:nvPr>
        </p:nvPicPr>
        <p:blipFill>
          <a:blip r:embed="rId2"/>
          <a:stretch>
            <a:fillRect/>
          </a:stretch>
        </p:blipFill>
        <p:spPr>
          <a:xfrm>
            <a:off x="1856339" y="894428"/>
            <a:ext cx="5357137" cy="5175425"/>
          </a:xfrm>
        </p:spPr>
      </p:pic>
      <p:sp>
        <p:nvSpPr>
          <p:cNvPr id="5" name="Curved Right Arrow 4"/>
          <p:cNvSpPr/>
          <p:nvPr/>
        </p:nvSpPr>
        <p:spPr>
          <a:xfrm rot="17722132">
            <a:off x="958933" y="2759892"/>
            <a:ext cx="731520" cy="1702343"/>
          </a:xfrm>
          <a:prstGeom prst="curved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sp>
        <p:nvSpPr>
          <p:cNvPr id="6" name="Teardrop 5"/>
          <p:cNvSpPr/>
          <p:nvPr/>
        </p:nvSpPr>
        <p:spPr>
          <a:xfrm>
            <a:off x="4876800" y="2514600"/>
            <a:ext cx="2286000" cy="1371600"/>
          </a:xfrm>
          <a:prstGeom prst="teardrop">
            <a:avLst>
              <a:gd name="adj" fmla="val 10802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GET THE MONTHLY INCOME</a:t>
            </a:r>
            <a:endParaRPr lang="en-US" sz="1200" dirty="0"/>
          </a:p>
        </p:txBody>
      </p:sp>
      <p:sp>
        <p:nvSpPr>
          <p:cNvPr id="7" name="Rectangular Callout 6"/>
          <p:cNvSpPr/>
          <p:nvPr/>
        </p:nvSpPr>
        <p:spPr>
          <a:xfrm>
            <a:off x="5334000" y="4953000"/>
            <a:ext cx="2514600" cy="914400"/>
          </a:xfrm>
          <a:prstGeom prst="wedgeRectCallout">
            <a:avLst>
              <a:gd name="adj1" fmla="val -20274"/>
              <a:gd name="adj2" fmla="val 5019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CHECK THE YEARLY INCOME</a:t>
            </a:r>
            <a:endParaRPr lang="en-US" sz="1100" dirty="0"/>
          </a:p>
        </p:txBody>
      </p:sp>
      <p:sp>
        <p:nvSpPr>
          <p:cNvPr id="8" name="Right Arrow 7"/>
          <p:cNvSpPr/>
          <p:nvPr/>
        </p:nvSpPr>
        <p:spPr>
          <a:xfrm>
            <a:off x="7924800" y="6172200"/>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NEXT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 Spare Parts</a:t>
            </a:r>
            <a:endParaRPr lang="en-US" dirty="0"/>
          </a:p>
        </p:txBody>
      </p:sp>
      <p:pic>
        <p:nvPicPr>
          <p:cNvPr id="7" name="Content Placeholder 6" descr="IN.PNG"/>
          <p:cNvPicPr>
            <a:picLocks noGrp="1" noChangeAspect="1"/>
          </p:cNvPicPr>
          <p:nvPr>
            <p:ph sz="quarter" idx="1"/>
          </p:nvPr>
        </p:nvPicPr>
        <p:blipFill>
          <a:blip r:embed="rId2"/>
          <a:stretch>
            <a:fillRect/>
          </a:stretch>
        </p:blipFill>
        <p:spPr>
          <a:xfrm>
            <a:off x="457200" y="1828800"/>
            <a:ext cx="3657600" cy="4190999"/>
          </a:xfrm>
        </p:spPr>
      </p:pic>
      <p:pic>
        <p:nvPicPr>
          <p:cNvPr id="8" name="Content Placeholder 7" descr="INC.PNG"/>
          <p:cNvPicPr>
            <a:picLocks noGrp="1" noChangeAspect="1"/>
          </p:cNvPicPr>
          <p:nvPr>
            <p:ph sz="quarter" idx="2"/>
          </p:nvPr>
        </p:nvPicPr>
        <p:blipFill>
          <a:blip r:embed="rId3"/>
          <a:stretch>
            <a:fillRect/>
          </a:stretch>
        </p:blipFill>
        <p:spPr>
          <a:xfrm>
            <a:off x="4270375" y="1905000"/>
            <a:ext cx="3657600" cy="4038599"/>
          </a:xfrm>
        </p:spPr>
      </p:pic>
      <p:sp>
        <p:nvSpPr>
          <p:cNvPr id="9" name="Right Arrow 8"/>
          <p:cNvSpPr/>
          <p:nvPr/>
        </p:nvSpPr>
        <p:spPr>
          <a:xfrm>
            <a:off x="6248400" y="6096000"/>
            <a:ext cx="15880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NEXT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33600"/>
            <a:ext cx="7924800" cy="1524000"/>
          </a:xfrm>
        </p:spPr>
        <p:txBody>
          <a:bodyPr>
            <a:noAutofit/>
          </a:bodyPr>
          <a:lstStyle/>
          <a:p>
            <a:r>
              <a:rPr lang="en-US" sz="4800" dirty="0" smtClean="0">
                <a:solidFill>
                  <a:srgbClr val="002060"/>
                </a:solidFill>
              </a:rPr>
              <a:t>Objectives Of The </a:t>
            </a:r>
            <a:r>
              <a:rPr lang="en-US" sz="4800" dirty="0" smtClean="0">
                <a:solidFill>
                  <a:srgbClr val="002060"/>
                </a:solidFill>
              </a:rPr>
              <a:t>Project</a:t>
            </a:r>
            <a:endParaRPr lang="en-IN" sz="48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81200" y="228600"/>
            <a:ext cx="6781800" cy="6374922"/>
          </a:xfrm>
        </p:spPr>
        <p:txBody>
          <a:bodyPr/>
          <a:lstStyle/>
          <a:p>
            <a:pPr>
              <a:buFont typeface="Wingdings" pitchFamily="2" charset="2"/>
              <a:buChar char="Ø"/>
            </a:pPr>
            <a:r>
              <a:rPr lang="en-US" dirty="0" smtClean="0"/>
              <a:t>The project mainly addresses the planning , designing and execution of the interior and exterior of  </a:t>
            </a:r>
            <a:r>
              <a:rPr lang="en-US" dirty="0" err="1" smtClean="0"/>
              <a:t>bussiness</a:t>
            </a:r>
            <a:endParaRPr lang="en-US" dirty="0" smtClean="0"/>
          </a:p>
          <a:p>
            <a:r>
              <a:rPr lang="en-US" dirty="0" smtClean="0"/>
              <a:t>work.</a:t>
            </a:r>
          </a:p>
          <a:p>
            <a:pPr>
              <a:buFont typeface="Wingdings" pitchFamily="2" charset="2"/>
              <a:buChar char="Ø"/>
            </a:pPr>
            <a:endParaRPr lang="en-US" dirty="0" smtClean="0"/>
          </a:p>
          <a:p>
            <a:pPr>
              <a:buFont typeface="Wingdings" pitchFamily="2" charset="2"/>
              <a:buChar char="Ø"/>
            </a:pPr>
            <a:r>
              <a:rPr lang="en-US" dirty="0" smtClean="0"/>
              <a:t>This project has been developed in java language .In  this project efforts have been made to help the owner in dealing with customers and providing services and maintaining all relevant data with respect to services, customers and all employees.</a:t>
            </a:r>
          </a:p>
          <a:p>
            <a:pPr>
              <a:buFont typeface="Wingdings" pitchFamily="2" charset="2"/>
              <a:buChar char="Ø"/>
            </a:pPr>
            <a:endParaRPr lang="en-US" dirty="0" smtClean="0"/>
          </a:p>
          <a:p>
            <a:pPr>
              <a:buFont typeface="Wingdings" pitchFamily="2" charset="2"/>
              <a:buChar char="Ø"/>
            </a:pPr>
            <a:r>
              <a:rPr lang="en-US" dirty="0" smtClean="0"/>
              <a:t>This software will help to simplify the job of maintaining accounts with easy  retreivability  of data incoming clients.</a:t>
            </a:r>
          </a:p>
          <a:p>
            <a:pPr>
              <a:buFont typeface="Wingdings" pitchFamily="2" charset="2"/>
              <a:buChar char="Ø"/>
            </a:pPr>
            <a:endParaRPr lang="en-US" dirty="0" smtClean="0"/>
          </a:p>
          <a:p>
            <a:pPr>
              <a:buFont typeface="Wingdings" pitchFamily="2" charset="2"/>
              <a:buChar char="Ø"/>
            </a:pPr>
            <a:r>
              <a:rPr lang="en-US" dirty="0" smtClean="0"/>
              <a:t>This software developed with the help of cater the employment need of the company with minimum employment with immediate access to any data required at any time by the company or any outside agency.</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slide(fromBottom)">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lide(fromBottom)">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slide(fromBottom)">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 Specification</a:t>
            </a:r>
            <a:endParaRPr lang="en-US" dirty="0"/>
          </a:p>
        </p:txBody>
      </p:sp>
      <p:sp>
        <p:nvSpPr>
          <p:cNvPr id="3" name="Content Placeholder 2"/>
          <p:cNvSpPr>
            <a:spLocks noGrp="1"/>
          </p:cNvSpPr>
          <p:nvPr>
            <p:ph sz="quarter" idx="1"/>
          </p:nvPr>
        </p:nvSpPr>
        <p:spPr/>
        <p:txBody>
          <a:bodyPr/>
          <a:lstStyle/>
          <a:p>
            <a:r>
              <a:rPr lang="en-US" dirty="0" smtClean="0">
                <a:solidFill>
                  <a:schemeClr val="accent1">
                    <a:lumMod val="75000"/>
                  </a:schemeClr>
                </a:solidFill>
              </a:rPr>
              <a:t>H</a:t>
            </a:r>
            <a:r>
              <a:rPr lang="en-US" dirty="0" smtClean="0">
                <a:solidFill>
                  <a:schemeClr val="accent1">
                    <a:lumMod val="75000"/>
                  </a:schemeClr>
                </a:solidFill>
              </a:rPr>
              <a:t>ARDWARE REQUIREMENTS</a:t>
            </a:r>
            <a:endParaRPr lang="en-US" dirty="0" smtClean="0">
              <a:solidFill>
                <a:schemeClr val="accent1">
                  <a:lumMod val="75000"/>
                </a:schemeClr>
              </a:solidFill>
            </a:endParaRPr>
          </a:p>
          <a:p>
            <a:pPr>
              <a:buFont typeface="Wingdings" pitchFamily="2" charset="2"/>
              <a:buChar char="Ø"/>
            </a:pPr>
            <a:r>
              <a:rPr lang="en-US" dirty="0" smtClean="0">
                <a:solidFill>
                  <a:srgbClr val="002060"/>
                </a:solidFill>
              </a:rPr>
              <a:t>RAM</a:t>
            </a:r>
          </a:p>
          <a:p>
            <a:pPr>
              <a:buFont typeface="Wingdings" pitchFamily="2" charset="2"/>
              <a:buChar char="Ø"/>
            </a:pPr>
            <a:r>
              <a:rPr lang="en-US" dirty="0" smtClean="0">
                <a:solidFill>
                  <a:srgbClr val="002060"/>
                </a:solidFill>
              </a:rPr>
              <a:t>Processor</a:t>
            </a:r>
          </a:p>
          <a:p>
            <a:pPr>
              <a:buFont typeface="Wingdings" pitchFamily="2" charset="2"/>
              <a:buChar char="Ø"/>
            </a:pPr>
            <a:r>
              <a:rPr lang="en-US" dirty="0" smtClean="0">
                <a:solidFill>
                  <a:srgbClr val="002060"/>
                </a:solidFill>
              </a:rPr>
              <a:t>Floppy Disc</a:t>
            </a:r>
            <a:endParaRPr lang="en-US" dirty="0"/>
          </a:p>
        </p:txBody>
      </p:sp>
      <p:sp>
        <p:nvSpPr>
          <p:cNvPr id="4" name="Content Placeholder 3"/>
          <p:cNvSpPr>
            <a:spLocks noGrp="1"/>
          </p:cNvSpPr>
          <p:nvPr>
            <p:ph sz="quarter" idx="2"/>
          </p:nvPr>
        </p:nvSpPr>
        <p:spPr/>
        <p:txBody>
          <a:bodyPr/>
          <a:lstStyle/>
          <a:p>
            <a:r>
              <a:rPr lang="en-US" dirty="0" smtClean="0">
                <a:solidFill>
                  <a:schemeClr val="accent1">
                    <a:lumMod val="75000"/>
                  </a:schemeClr>
                </a:solidFill>
              </a:rPr>
              <a:t>SOFTWARE REQUIREMENTS</a:t>
            </a:r>
          </a:p>
          <a:p>
            <a:pPr>
              <a:buFont typeface="Wingdings" pitchFamily="2" charset="2"/>
              <a:buChar char="Ø"/>
            </a:pPr>
            <a:r>
              <a:rPr lang="en-US" dirty="0" smtClean="0">
                <a:solidFill>
                  <a:srgbClr val="002060"/>
                </a:solidFill>
              </a:rPr>
              <a:t>NETBEANS  IDE 7.3</a:t>
            </a:r>
          </a:p>
          <a:p>
            <a:pPr>
              <a:buFont typeface="Wingdings" pitchFamily="2" charset="2"/>
              <a:buChar char="Ø"/>
            </a:pPr>
            <a:r>
              <a:rPr lang="en-US" dirty="0" smtClean="0">
                <a:solidFill>
                  <a:srgbClr val="002060"/>
                </a:solidFill>
              </a:rPr>
              <a:t>MYSQL</a:t>
            </a:r>
          </a:p>
          <a:p>
            <a:pPr>
              <a:buFont typeface="Wingdings" pitchFamily="2" charset="2"/>
              <a:buChar char="Ø"/>
            </a:pPr>
            <a:r>
              <a:rPr lang="en-US" dirty="0" smtClean="0">
                <a:solidFill>
                  <a:srgbClr val="002060"/>
                </a:solidFill>
              </a:rPr>
              <a:t>JDK</a:t>
            </a:r>
          </a:p>
          <a:p>
            <a:pPr>
              <a:buFont typeface="Wingdings" pitchFamily="2" charset="2"/>
              <a:buChar char="Ø"/>
            </a:pPr>
            <a:r>
              <a:rPr lang="en-US" dirty="0" smtClean="0">
                <a:solidFill>
                  <a:srgbClr val="002060"/>
                </a:solidFill>
              </a:rPr>
              <a:t>Operating system : windows </a:t>
            </a:r>
            <a:r>
              <a:rPr lang="en-US" dirty="0" smtClean="0">
                <a:solidFill>
                  <a:srgbClr val="002060"/>
                </a:solidFill>
              </a:rPr>
              <a:t>8</a:t>
            </a:r>
            <a:endParaRPr lang="en-US" dirty="0" smtClean="0">
              <a:solidFill>
                <a:srgbClr val="002060"/>
              </a:solidFill>
            </a:endParaRP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09800" y="1600200"/>
            <a:ext cx="6172200" cy="1894362"/>
          </a:xfrm>
        </p:spPr>
        <p:txBody>
          <a:bodyPr/>
          <a:lstStyle/>
          <a:p>
            <a:r>
              <a:rPr lang="en-US" dirty="0" smtClean="0">
                <a:solidFill>
                  <a:schemeClr val="accent2">
                    <a:lumMod val="50000"/>
                  </a:schemeClr>
                </a:solidFill>
              </a:rPr>
              <a:t>Working Of The </a:t>
            </a:r>
            <a:r>
              <a:rPr lang="en-US" dirty="0" smtClean="0">
                <a:solidFill>
                  <a:schemeClr val="accent2">
                    <a:lumMod val="50000"/>
                  </a:schemeClr>
                </a:solidFill>
              </a:rPr>
              <a:t>Project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0 0  L 0.25 0.33333  E" pathEditMode="relative" ptsTypes="">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371600"/>
          </a:xfrm>
        </p:spPr>
        <p:txBody>
          <a:bodyPr>
            <a:normAutofit fontScale="90000"/>
          </a:bodyPr>
          <a:lstStyle/>
          <a:p>
            <a:r>
              <a:rPr lang="en-US" dirty="0" smtClean="0">
                <a:solidFill>
                  <a:schemeClr val="accent3">
                    <a:lumMod val="60000"/>
                    <a:lumOff val="40000"/>
                  </a:schemeClr>
                </a:solidFill>
              </a:rPr>
              <a:t>The project consists of the following 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solidFill>
                  <a:schemeClr val="accent2">
                    <a:lumMod val="50000"/>
                  </a:schemeClr>
                </a:solidFill>
              </a:rPr>
              <a:t>Login Module</a:t>
            </a:r>
          </a:p>
          <a:p>
            <a:r>
              <a:rPr lang="en-US" dirty="0" smtClean="0">
                <a:solidFill>
                  <a:schemeClr val="accent2">
                    <a:lumMod val="50000"/>
                  </a:schemeClr>
                </a:solidFill>
              </a:rPr>
              <a:t>Dealer Module</a:t>
            </a:r>
          </a:p>
          <a:p>
            <a:r>
              <a:rPr lang="en-US" dirty="0" smtClean="0">
                <a:solidFill>
                  <a:schemeClr val="accent2">
                    <a:lumMod val="50000"/>
                  </a:schemeClr>
                </a:solidFill>
              </a:rPr>
              <a:t>Employee Module</a:t>
            </a:r>
          </a:p>
          <a:p>
            <a:r>
              <a:rPr lang="en-US" dirty="0" smtClean="0">
                <a:solidFill>
                  <a:schemeClr val="accent2">
                    <a:lumMod val="50000"/>
                  </a:schemeClr>
                </a:solidFill>
              </a:rPr>
              <a:t>Customer Module</a:t>
            </a:r>
          </a:p>
          <a:p>
            <a:r>
              <a:rPr lang="en-US" dirty="0" smtClean="0">
                <a:solidFill>
                  <a:schemeClr val="accent2">
                    <a:lumMod val="50000"/>
                  </a:schemeClr>
                </a:solidFill>
              </a:rPr>
              <a:t>Feedback Module</a:t>
            </a:r>
            <a:endParaRPr lang="en-US"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a:xfrm>
            <a:off x="457200" y="0"/>
            <a:ext cx="7467600" cy="1417638"/>
          </a:xfrm>
        </p:spPr>
        <p:txBody>
          <a:bodyPr>
            <a:normAutofit/>
          </a:bodyPr>
          <a:lstStyle/>
          <a:p>
            <a:r>
              <a:rPr lang="en-US" sz="2400" dirty="0" smtClean="0">
                <a:solidFill>
                  <a:srgbClr val="0000FF"/>
                </a:solidFill>
              </a:rPr>
              <a:t>FILL THE LOGIN FORM WITH REGISTERED USERNAME AND PASSWORD</a:t>
            </a:r>
            <a:endParaRPr lang="en-US" sz="2400" dirty="0">
              <a:solidFill>
                <a:srgbClr val="0000FF"/>
              </a:solidFill>
            </a:endParaRPr>
          </a:p>
        </p:txBody>
      </p:sp>
      <p:pic>
        <p:nvPicPr>
          <p:cNvPr id="49" name="Picture Placeholder 48" descr="loggin.PNG"/>
          <p:cNvPicPr>
            <a:picLocks noGrp="1" noChangeAspect="1"/>
          </p:cNvPicPr>
          <p:nvPr>
            <p:ph sz="quarter" idx="1"/>
          </p:nvPr>
        </p:nvPicPr>
        <p:blipFill>
          <a:blip r:embed="rId2"/>
          <a:stretch>
            <a:fillRect/>
          </a:stretch>
        </p:blipFill>
        <p:spPr>
          <a:xfrm>
            <a:off x="609600" y="1600200"/>
            <a:ext cx="7240011" cy="3781506"/>
          </a:xfrm>
          <a:prstGeom prst="rect">
            <a:avLst/>
          </a:prstGeom>
          <a:noFill/>
          <a:ln>
            <a:noFill/>
          </a:ln>
        </p:spPr>
      </p:pic>
      <p:sp>
        <p:nvSpPr>
          <p:cNvPr id="52" name="Down Arrow 51"/>
          <p:cNvSpPr/>
          <p:nvPr/>
        </p:nvSpPr>
        <p:spPr>
          <a:xfrm rot="20611651">
            <a:off x="5328235" y="1190837"/>
            <a:ext cx="484632" cy="890225"/>
          </a:xfrm>
          <a:prstGeom prst="downArrow">
            <a:avLst/>
          </a:prstGeom>
          <a:solidFill>
            <a:srgbClr val="0000FF"/>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92273" y="5486400"/>
            <a:ext cx="8651727" cy="369332"/>
          </a:xfrm>
          <a:prstGeom prst="rect">
            <a:avLst/>
          </a:prstGeom>
          <a:noFill/>
        </p:spPr>
        <p:txBody>
          <a:bodyPr wrap="square" rtlCol="0">
            <a:spAutoFit/>
          </a:bodyPr>
          <a:lstStyle/>
          <a:p>
            <a:r>
              <a:rPr lang="en-US" dirty="0" smtClean="0"/>
              <a:t>EVEN THE USER CAN CHANGE THE USERNAME AND PASSWORD..</a:t>
            </a:r>
            <a:endParaRPr lang="en-IN" dirty="0"/>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1504</TotalTime>
  <Words>499</Words>
  <Application>Microsoft Office PowerPoint</Application>
  <PresentationFormat>On-screen Show (4:3)</PresentationFormat>
  <Paragraphs>89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Oriel</vt:lpstr>
      <vt:lpstr>CAR MART MANAGEMENT PROJECT</vt:lpstr>
      <vt:lpstr>Inroduction To Company</vt:lpstr>
      <vt:lpstr>      OIT</vt:lpstr>
      <vt:lpstr>Objectives Of The Project</vt:lpstr>
      <vt:lpstr>Slide 5</vt:lpstr>
      <vt:lpstr>Hardware And Software Specification</vt:lpstr>
      <vt:lpstr>Working Of The Project</vt:lpstr>
      <vt:lpstr>The project consists of the following modules: </vt:lpstr>
      <vt:lpstr>FILL THE LOGIN FORM WITH REGISTERED USERNAME AND PASSWORD</vt:lpstr>
      <vt:lpstr>The New Username And Password Are Created..</vt:lpstr>
      <vt:lpstr>IT ALLOWS THE USER TO INTERACT WITH IMPORTANT APPLICATION AREAS</vt:lpstr>
      <vt:lpstr>Registering Spare Parts And Accessories Dealers…</vt:lpstr>
      <vt:lpstr>Accessories Dealer</vt:lpstr>
      <vt:lpstr> Viewing/updating &amp; deleting registered dealers </vt:lpstr>
      <vt:lpstr>Simlarly details of the accessories dealer can be viewed/updated or deleted</vt:lpstr>
      <vt:lpstr>User Can Easily Delete The Records….</vt:lpstr>
      <vt:lpstr>IN THE SAME MANNER ALL THE PRODUCTS ARE REGISTERED AND UPDATED</vt:lpstr>
      <vt:lpstr>Slide 18</vt:lpstr>
      <vt:lpstr>Customer registration and updation</vt:lpstr>
      <vt:lpstr>Registering customers order</vt:lpstr>
      <vt:lpstr>Slide 21</vt:lpstr>
      <vt:lpstr>Printing the bill</vt:lpstr>
      <vt:lpstr>SIMILARLY THE ORDER FOR THE SPARE PARTS CAN BE REGISTERED….</vt:lpstr>
      <vt:lpstr>Fill The Registeration to register all employees..</vt:lpstr>
      <vt:lpstr>Edit Employee Details..</vt:lpstr>
      <vt:lpstr>Mark Employee attendence</vt:lpstr>
      <vt:lpstr>Checking The Attendence Of The Employee..</vt:lpstr>
      <vt:lpstr>Placing Order To Dealers</vt:lpstr>
      <vt:lpstr>Click Ok To Place Order</vt:lpstr>
      <vt:lpstr>VIEW DAILY SALES REPORT</vt:lpstr>
      <vt:lpstr>Info for accessories</vt:lpstr>
      <vt:lpstr>Slide 32</vt:lpstr>
      <vt:lpstr>Simlarly sales reports for spare parts can be viewed….</vt:lpstr>
      <vt:lpstr>Slide 34</vt:lpstr>
      <vt:lpstr>VIEW MONTHLY AND ANNUAL SALARY FOR ACCESSORIES AND SPARE PARTS..</vt:lpstr>
      <vt:lpstr>Slide 36</vt:lpstr>
      <vt:lpstr>For Spare Parts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MART MANAGEMENT PROJECT</dc:title>
  <dc:creator>CHAN....</dc:creator>
  <cp:lastModifiedBy>CHAN....</cp:lastModifiedBy>
  <cp:revision>127</cp:revision>
  <dcterms:created xsi:type="dcterms:W3CDTF">2013-11-09T15:01:17Z</dcterms:created>
  <dcterms:modified xsi:type="dcterms:W3CDTF">2013-11-10T22:01:35Z</dcterms:modified>
</cp:coreProperties>
</file>