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400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 autoAdjust="0"/>
    <p:restoredTop sz="94660"/>
  </p:normalViewPr>
  <p:slideViewPr>
    <p:cSldViewPr snapToGrid="0" showGuides="1">
      <p:cViewPr varScale="1">
        <p:scale>
          <a:sx n="22" d="100"/>
          <a:sy n="22" d="100"/>
        </p:scale>
        <p:origin x="4384" y="328"/>
      </p:cViewPr>
      <p:guideLst>
        <p:guide orient="horz" pos="1020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78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186C3A3-1806-F67D-4704-374094B01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85A1C-EBE0-5932-F5F8-32BB2D8ACA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6D7B-89A8-6840-847C-2C3D3FE6ED37}" type="datetimeFigureOut">
              <a:t>2024/8/8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4BBBD-1FCB-1F27-273D-FFCD84B64F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6D5EF-73EE-AB9E-9365-204F0CDC60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68F17-3940-9E4F-ACB1-26BF2CED426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9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EABC8-59CA-A44D-9A39-CA530797E59F}" type="datetimeFigureOut">
              <a:t>2024/8/8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CF7-CAC2-CD44-ABF7-6DE52791730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08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1pPr>
    <a:lvl2pPr marL="371433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2pPr>
    <a:lvl3pPr marL="742867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3pPr>
    <a:lvl4pPr marL="1114299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4pPr>
    <a:lvl5pPr marL="1485733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5pPr>
    <a:lvl6pPr marL="1857165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6pPr>
    <a:lvl7pPr marL="2228600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7pPr>
    <a:lvl8pPr marL="2600033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8pPr>
    <a:lvl9pPr marL="2971466" algn="l" defTabSz="742867" rtl="0" eaLnBrk="1" latinLnBrk="0" hangingPunct="1">
      <a:defRPr sz="9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5302386"/>
            <a:ext cx="12240181" cy="1127975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7017128"/>
            <a:ext cx="10800160" cy="7822326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9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724962"/>
            <a:ext cx="3105046" cy="2745689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724962"/>
            <a:ext cx="9135135" cy="2745689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8077332"/>
            <a:ext cx="12420184" cy="134772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21682033"/>
            <a:ext cx="12420184" cy="7087342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8624810"/>
            <a:ext cx="6120091" cy="205570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8624810"/>
            <a:ext cx="6120091" cy="205570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724969"/>
            <a:ext cx="12420184" cy="626236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7942328"/>
            <a:ext cx="6091964" cy="389241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1834740"/>
            <a:ext cx="6091964" cy="17407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7942328"/>
            <a:ext cx="6121966" cy="389241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1834740"/>
            <a:ext cx="6121966" cy="17407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6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159952"/>
            <a:ext cx="4644444" cy="755983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664905"/>
            <a:ext cx="7290108" cy="23024494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9719786"/>
            <a:ext cx="4644444" cy="180071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159952"/>
            <a:ext cx="4644444" cy="755983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664905"/>
            <a:ext cx="7290108" cy="23024494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9719786"/>
            <a:ext cx="4644444" cy="18007107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724969"/>
            <a:ext cx="12420184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8624810"/>
            <a:ext cx="12420184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0029347"/>
            <a:ext cx="324004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C6D7-7545-4E7A-B17B-657869BE2E3F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0029347"/>
            <a:ext cx="486007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0029347"/>
            <a:ext cx="324004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F148-EA33-4BBD-8CA4-10E83458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8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35">
            <a:extLst>
              <a:ext uri="{FF2B5EF4-FFF2-40B4-BE49-F238E27FC236}">
                <a16:creationId xmlns:a16="http://schemas.microsoft.com/office/drawing/2014/main" id="{0154C572-5349-4FED-AD3F-84F67C20E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7" y="3484745"/>
            <a:ext cx="14293317" cy="104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66218" tIns="166218" rIns="166218" bIns="166218"/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HK" altLang="zh-CN" sz="2333" b="1">
                <a:solidFill>
                  <a:srgbClr val="FF0000"/>
                </a:solidFill>
                <a:latin typeface="Arial" charset="0"/>
                <a:ea typeface="宋体" charset="0"/>
              </a:rPr>
              <a:t>The Chinese University of Hong Kong</a:t>
            </a:r>
            <a:r>
              <a:rPr lang="en-GB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, </a:t>
            </a: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National</a:t>
            </a:r>
            <a:r>
              <a:rPr lang="zh-CN" altLang="en-US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University</a:t>
            </a:r>
            <a:r>
              <a:rPr lang="zh-CN" altLang="en-US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of</a:t>
            </a:r>
            <a:r>
              <a:rPr lang="zh-CN" altLang="en-US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Singapore,</a:t>
            </a:r>
            <a:r>
              <a:rPr lang="zh-CN" altLang="en-US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endParaRPr lang="en-US" altLang="zh-CN" sz="2333" b="1" dirty="0">
              <a:solidFill>
                <a:srgbClr val="FF0000"/>
              </a:solidFill>
              <a:latin typeface="Arial" charset="0"/>
              <a:ea typeface="宋体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Tencent</a:t>
            </a:r>
            <a:r>
              <a:rPr lang="zh-CN" altLang="en-US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AI</a:t>
            </a:r>
            <a:r>
              <a:rPr lang="zh-CN" altLang="en-US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333" b="1" dirty="0">
                <a:solidFill>
                  <a:srgbClr val="FF0000"/>
                </a:solidFill>
                <a:latin typeface="Arial" charset="0"/>
                <a:ea typeface="宋体" charset="0"/>
              </a:rPr>
              <a:t>Lab</a:t>
            </a:r>
            <a:endParaRPr lang="en-GB" altLang="zh-CN" sz="2333" b="1" dirty="0">
              <a:solidFill>
                <a:srgbClr val="FF0000"/>
              </a:solidFill>
              <a:latin typeface="Arial" charset="0"/>
              <a:ea typeface="宋体" charset="0"/>
            </a:endParaRP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DB81DE1D-A2D7-4344-B760-1B9FCE7D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3" y="0"/>
            <a:ext cx="14258391" cy="32399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2220" tIns="21109" rIns="42220" bIns="21109" anchor="ctr"/>
          <a:lstStyle>
            <a:lvl1pPr>
              <a:defRPr sz="1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n-SG" altLang="zh-CN" sz="1133">
              <a:ea typeface="宋体" charset="0"/>
            </a:endParaRPr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DE7BB7EB-32D3-4F39-ACDC-C9C812C9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386" y="1261784"/>
            <a:ext cx="10099439" cy="10460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3094" tIns="21547" rIns="43094" bIns="21547" anchor="ctr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833"/>
              </a:spcBef>
            </a:pPr>
            <a:r>
              <a:rPr kumimoji="1" lang="en-US" altLang="zh-CN" sz="2933" b="1" dirty="0">
                <a:ea typeface="宋体" panose="02010600030101010101" pitchFamily="2" charset="-122"/>
              </a:rPr>
              <a:t>Beyond Factuality: A Comprehensive Evaluation of Large Language Models as Knowledge Generators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FB6F52B3-2F2C-4849-B0CB-4F5CDD2E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078" y="5090608"/>
            <a:ext cx="6444429" cy="425466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43094" tIns="21547" rIns="43094" bIns="21547"/>
          <a:lstStyle/>
          <a:p>
            <a:pPr marL="403238" indent="-403238">
              <a:buFont typeface="Wingdings" pitchFamily="2" charset="2"/>
              <a:buChar char="v"/>
              <a:defRPr/>
            </a:pP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CONNER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Framework</a:t>
            </a:r>
            <a:endParaRPr lang="en-SG" altLang="zh-CN" sz="2667" b="1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A3B32F50-4A4B-FA45-B2B5-36511B54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38" y="5090608"/>
            <a:ext cx="6444429" cy="425466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43094" tIns="21547" rIns="43094" bIns="21547"/>
          <a:lstStyle/>
          <a:p>
            <a:pPr marL="403238" indent="-403238">
              <a:buFont typeface="Wingdings" pitchFamily="2" charset="2"/>
              <a:buChar char="v"/>
              <a:defRPr/>
            </a:pP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Motivation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&amp;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Key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Result</a:t>
            </a:r>
            <a:endParaRPr lang="en-SG" altLang="zh-CN" sz="2667" b="1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65" name="TextBox 57">
            <a:extLst>
              <a:ext uri="{FF2B5EF4-FFF2-40B4-BE49-F238E27FC236}">
                <a16:creationId xmlns:a16="http://schemas.microsoft.com/office/drawing/2014/main" id="{5A1BD438-03E3-7642-835F-700CEA24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4" y="5956853"/>
            <a:ext cx="6694832" cy="257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900"/>
              </a:spcAft>
              <a:buFont typeface="Wingdings" pitchFamily="2" charset="2"/>
              <a:buChar char="Ø"/>
              <a:defRPr/>
            </a:pPr>
            <a:r>
              <a:rPr lang="en-US" altLang="zh-CN" sz="2400" b="1" dirty="0">
                <a:ea typeface="宋体" charset="-122"/>
              </a:rPr>
              <a:t>Motivation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HK" altLang="zh-CN" sz="2000">
                <a:solidFill>
                  <a:srgbClr val="000000"/>
                </a:solidFill>
                <a:latin typeface="-apple-system"/>
              </a:rPr>
              <a:t>The community is concerned about the reliability and potential implications of using uncensored LLM-generated knowledge.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HK" altLang="zh-CN" sz="2000" dirty="0">
                <a:solidFill>
                  <a:srgbClr val="000000"/>
                </a:solidFill>
                <a:latin typeface="-apple-system"/>
              </a:rPr>
              <a:t>Existing evaluations focus on single aspects, such as factuality, hindering a comprehensive understanding of LLM-generated knowledge.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68" name="TextBox 57">
            <a:extLst>
              <a:ext uri="{FF2B5EF4-FFF2-40B4-BE49-F238E27FC236}">
                <a16:creationId xmlns:a16="http://schemas.microsoft.com/office/drawing/2014/main" id="{F0E0A25A-8F28-4345-8142-126A5450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07" y="8786241"/>
            <a:ext cx="6694832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altLang="zh-CN" sz="2400" b="1" dirty="0">
                <a:ea typeface="宋体" charset="-122"/>
              </a:rPr>
              <a:t>Key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Result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Unearthed key factors influencing reliability in generated knowledge, like long-tail topics,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long-form generation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model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capacity.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Revealed a surprising insight: lower factuality in generated knowledge doesn't significantly hamper downstream tasks.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Demonstrated that output relevance and coherence outweigh minor factual errors.</a:t>
            </a:r>
          </a:p>
        </p:txBody>
      </p:sp>
      <p:sp>
        <p:nvSpPr>
          <p:cNvPr id="69" name="Rounded Rectangle 5">
            <a:extLst>
              <a:ext uri="{FF2B5EF4-FFF2-40B4-BE49-F238E27FC236}">
                <a16:creationId xmlns:a16="http://schemas.microsoft.com/office/drawing/2014/main" id="{3F2D8A19-E692-634B-ACE0-58924382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93" y="2720458"/>
            <a:ext cx="12529310" cy="6651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3094" tIns="21547" rIns="43094" bIns="21547" anchor="ctr"/>
          <a:lstStyle>
            <a:lvl1pPr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833"/>
              </a:spcBef>
            </a:pPr>
            <a:r>
              <a:rPr kumimoji="1" lang="en-US" altLang="zh-CN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Liang</a:t>
            </a:r>
            <a:r>
              <a:rPr kumimoji="1" lang="zh-CN" altLang="en-US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Chen, Yang</a:t>
            </a:r>
            <a:r>
              <a:rPr kumimoji="1" lang="zh-CN" altLang="en-US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Deng, Yayao</a:t>
            </a:r>
            <a:r>
              <a:rPr kumimoji="1" lang="zh-CN" altLang="en-US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Bian, Bingzhe</a:t>
            </a:r>
            <a:r>
              <a:rPr kumimoji="1" lang="zh-CN" altLang="en-US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Wu, </a:t>
            </a:r>
          </a:p>
          <a:p>
            <a:pPr algn="ctr">
              <a:lnSpc>
                <a:spcPct val="90000"/>
              </a:lnSpc>
              <a:spcBef>
                <a:spcPts val="1833"/>
              </a:spcBef>
            </a:pPr>
            <a:r>
              <a:rPr kumimoji="1" lang="en-US" altLang="zh-CN" sz="2133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Tat-Seng Chua, Kam-Fai Wong</a:t>
            </a:r>
          </a:p>
        </p:txBody>
      </p:sp>
      <p:sp>
        <p:nvSpPr>
          <p:cNvPr id="70" name="TextBox 57">
            <a:extLst>
              <a:ext uri="{FF2B5EF4-FFF2-40B4-BE49-F238E27FC236}">
                <a16:creationId xmlns:a16="http://schemas.microsoft.com/office/drawing/2014/main" id="{B8B1611E-CAE7-E34E-9EB4-7F7A7F1C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466" y="6052066"/>
            <a:ext cx="66948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buFont typeface="Wingdings" pitchFamily="2" charset="2"/>
              <a:buChar char="Ø"/>
              <a:defRPr/>
            </a:pPr>
            <a:r>
              <a:rPr lang="en-US" altLang="zh-CN" sz="2400" b="1" dirty="0">
                <a:ea typeface="宋体" charset="-122"/>
              </a:rPr>
              <a:t>Task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Formulation</a:t>
            </a:r>
          </a:p>
        </p:txBody>
      </p:sp>
      <p:sp>
        <p:nvSpPr>
          <p:cNvPr id="71" name="Rectangle 11">
            <a:extLst>
              <a:ext uri="{FF2B5EF4-FFF2-40B4-BE49-F238E27FC236}">
                <a16:creationId xmlns:a16="http://schemas.microsoft.com/office/drawing/2014/main" id="{D932A317-5DE9-2648-BC78-51FCF589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4" y="20607008"/>
            <a:ext cx="6444429" cy="425466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43094" tIns="21547" rIns="43094" bIns="21547"/>
          <a:lstStyle/>
          <a:p>
            <a:pPr marL="403238" indent="-403238">
              <a:buFont typeface="Wingdings" pitchFamily="2" charset="2"/>
              <a:buChar char="v"/>
              <a:defRPr/>
            </a:pP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Main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Experimental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Results</a:t>
            </a:r>
            <a:endParaRPr lang="en-SG" altLang="zh-CN" sz="2667" b="1" dirty="0">
              <a:latin typeface="Arial" charset="0"/>
              <a:ea typeface="宋体" charset="-122"/>
              <a:cs typeface="Arial" charset="0"/>
            </a:endParaRPr>
          </a:p>
          <a:p>
            <a:pPr marL="403238" indent="-403238">
              <a:buFont typeface="Wingdings" pitchFamily="2" charset="2"/>
              <a:buChar char="v"/>
              <a:defRPr/>
            </a:pPr>
            <a:endParaRPr lang="en-SG" altLang="zh-CN" sz="2667" b="1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15C6B1F2-5657-9149-91DB-CC8B9693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44" y="21552509"/>
            <a:ext cx="6694832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HK" altLang="zh-CN" sz="2400" b="1">
                <a:ea typeface="宋体" charset="-122"/>
              </a:rPr>
              <a:t>Open-Domain Question Answering Evaluation</a:t>
            </a:r>
            <a:endParaRPr lang="en-US" altLang="zh-CN" sz="2400" b="1" dirty="0">
              <a:ea typeface="宋体" charset="-122"/>
            </a:endParaRP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Open-source LlaMA-65</a:t>
            </a:r>
            <a:r>
              <a:rPr lang="en-US" altLang="zh-CN" sz="2000">
                <a:solidFill>
                  <a:srgbClr val="1F2328"/>
                </a:solidFill>
                <a:latin typeface="-apple-system"/>
              </a:rPr>
              <a:t>B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 outperforms ChatGPT in factual</a:t>
            </a:r>
            <a:r>
              <a:rPr lang="en-US" altLang="zh-CN" sz="2000">
                <a:solidFill>
                  <a:srgbClr val="1F2328"/>
                </a:solidFill>
                <a:latin typeface="-apple-system"/>
              </a:rPr>
              <a:t>ity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 while lagging in relevance.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Generated</a:t>
            </a:r>
            <a:r>
              <a:rPr lang="zh-CN" altLang="en-US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knowledge generally surpasses retrieved </a:t>
            </a:r>
            <a:r>
              <a:rPr lang="en-US" altLang="zh-CN" sz="2000">
                <a:solidFill>
                  <a:srgbClr val="1F2328"/>
                </a:solidFill>
                <a:latin typeface="-apple-system"/>
              </a:rPr>
              <a:t>ones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, except </a:t>
            </a:r>
            <a:r>
              <a:rPr lang="en-US" altLang="zh-CN" sz="2000">
                <a:solidFill>
                  <a:srgbClr val="1F2328"/>
                </a:solidFill>
                <a:latin typeface="-apple-system"/>
              </a:rPr>
              <a:t>for</a:t>
            </a:r>
            <a:r>
              <a:rPr lang="zh-CN" altLang="en-US" sz="2000">
                <a:solidFill>
                  <a:srgbClr val="1F2328"/>
                </a:solidFill>
                <a:latin typeface="-apple-system"/>
              </a:rPr>
              <a:t> 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factuality and informativeness.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1F2328"/>
                </a:solidFill>
                <a:latin typeface="-apple-system"/>
              </a:rPr>
              <a:t>Though less factual, generated knowledge can</a:t>
            </a:r>
            <a:r>
              <a:rPr lang="zh-CN" altLang="en-US" sz="20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1F2328"/>
                </a:solidFill>
                <a:latin typeface="-apple-system"/>
              </a:rPr>
              <a:t>enhance downstream task validity better.</a:t>
            </a: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A7DFCF9A-9CE1-3145-BFF0-6674449F9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74" y="26867328"/>
            <a:ext cx="610253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HK" altLang="zh-CN" sz="2400" b="1">
                <a:ea typeface="宋体" charset="-122"/>
              </a:rPr>
              <a:t>Knowledge-grounded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Dialogue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HK" altLang="zh-CN" sz="2400" b="1">
                <a:ea typeface="宋体" charset="-122"/>
              </a:rPr>
              <a:t>Evaluation</a:t>
            </a:r>
            <a:r>
              <a:rPr lang="zh-CN" altLang="en-US" sz="2400" b="1">
                <a:ea typeface="宋体" charset="-122"/>
              </a:rPr>
              <a:t> </a:t>
            </a:r>
            <a:endParaRPr lang="en-US" altLang="zh-CN" sz="2400" b="1" dirty="0">
              <a:ea typeface="宋体" charset="-122"/>
            </a:endParaRP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HK" altLang="zh-CN" sz="2000"/>
              <a:t>DPR struggles to retrieve relevant, useful knowledge for knowledge-grounded dialogues.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HK" altLang="zh-CN" sz="2000"/>
              <a:t>Few-shot in-context learning often compromises the factuality of LLM-generated knowledge.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1800" dirty="0">
                <a:ea typeface="宋体" charset="-122"/>
              </a:rPr>
              <a:t>FLAN-T5 underperforms as a knowledge generator due to its low factuality and limited usefulness in downstream tasks.</a:t>
            </a:r>
          </a:p>
        </p:txBody>
      </p:sp>
      <p:sp>
        <p:nvSpPr>
          <p:cNvPr id="30" name="TextBox 57">
            <a:extLst>
              <a:ext uri="{FF2B5EF4-FFF2-40B4-BE49-F238E27FC236}">
                <a16:creationId xmlns:a16="http://schemas.microsoft.com/office/drawing/2014/main" id="{FE89F8A7-6739-5A4E-8D89-9586AC4C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812" y="22996325"/>
            <a:ext cx="6694832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altLang="zh-CN" sz="2400" b="1">
                <a:ea typeface="宋体" charset="-122"/>
              </a:rPr>
              <a:t>Correlation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Analysis: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What is key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for downstream tasks?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/>
              <a:t>Factuality issues within LLM-generated knowledge indeed impair downstream task performance.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/>
              <a:t>For retrieval models, the performance of downstream tasks isn't ensured by high factuality alone. Relevance and coherence of retrieved knowledge also crucial roles..</a:t>
            </a:r>
          </a:p>
          <a:p>
            <a:pPr marL="0" indent="0" algn="just">
              <a:spcAft>
                <a:spcPts val="1200"/>
              </a:spcAft>
              <a:defRPr/>
            </a:pPr>
            <a:r>
              <a:rPr lang="zh-CN" altLang="en-US" sz="2000"/>
              <a:t> </a:t>
            </a:r>
            <a:endParaRPr lang="en-US" altLang="zh-CN" sz="2000" dirty="0"/>
          </a:p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altLang="zh-CN" sz="1800" dirty="0">
              <a:ea typeface="宋体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87C81F-BF91-1CBD-0126-C086F8DE5ED4}"/>
              </a:ext>
            </a:extLst>
          </p:cNvPr>
          <p:cNvSpPr txBox="1"/>
          <p:nvPr/>
        </p:nvSpPr>
        <p:spPr>
          <a:xfrm>
            <a:off x="7838004" y="26784351"/>
            <a:ext cx="18473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975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3468DC-BC29-9857-4052-F3B0F09D2665}"/>
              </a:ext>
            </a:extLst>
          </p:cNvPr>
          <p:cNvSpPr txBox="1"/>
          <p:nvPr/>
        </p:nvSpPr>
        <p:spPr>
          <a:xfrm>
            <a:off x="8099270" y="27539119"/>
            <a:ext cx="18473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975"/>
          </a:p>
        </p:txBody>
      </p:sp>
      <p:pic>
        <p:nvPicPr>
          <p:cNvPr id="1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CA4D0C-ABC8-34CA-CBC3-D70A1D7A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8" y="867483"/>
            <a:ext cx="2192167" cy="123905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184888-CAB0-B6E9-9AD7-FA3F0F2C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979" y="779498"/>
            <a:ext cx="1085094" cy="1577692"/>
          </a:xfrm>
          <a:prstGeom prst="rect">
            <a:avLst/>
          </a:prstGeom>
        </p:spPr>
      </p:pic>
      <p:sp>
        <p:nvSpPr>
          <p:cNvPr id="19" name="TextBox 57">
            <a:extLst>
              <a:ext uri="{FF2B5EF4-FFF2-40B4-BE49-F238E27FC236}">
                <a16:creationId xmlns:a16="http://schemas.microsoft.com/office/drawing/2014/main" id="{080D5A94-4AFF-D2B6-C78B-ACFDE3BF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713" y="10633460"/>
            <a:ext cx="613932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altLang="zh-CN" sz="2400" b="1" dirty="0">
                <a:ea typeface="宋体" charset="-122"/>
              </a:rPr>
              <a:t>Design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Principles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Employed theme analysis to uncover error patterns, informing our evaluation perspectives,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and </a:t>
            </a:r>
            <a:r>
              <a:rPr lang="en-HK" altLang="zh-CN" sz="2000">
                <a:solidFill>
                  <a:srgbClr val="000000"/>
                </a:solidFill>
                <a:latin typeface="-apple-system"/>
              </a:rPr>
              <a:t>ensuring comprehensive coverage of the error spectrum.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Developed unsupervised metrics, eliminating the need for reference knowledge,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enhancing the applicability in real-world scenarios.</a:t>
            </a: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Implemented intuitive score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standardized within the [0, 1] range, facilitating easier comparison and interpretation.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5789BB-EADA-9EAF-1927-6C30A3E5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1" y="12483460"/>
            <a:ext cx="6230349" cy="3016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EEA112-A213-0DF5-B3E7-F58E8E9F1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869" y="15726059"/>
            <a:ext cx="4801450" cy="5614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547C34A-9D61-8A8F-7361-8ACF12121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53" y="24540887"/>
            <a:ext cx="6298061" cy="19928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6E7C039-D1E8-E22B-1586-736FC4316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94" y="7146593"/>
            <a:ext cx="5649012" cy="3221585"/>
          </a:xfrm>
          <a:prstGeom prst="rect">
            <a:avLst/>
          </a:prstGeom>
        </p:spPr>
      </p:pic>
      <p:sp>
        <p:nvSpPr>
          <p:cNvPr id="26" name="TextBox 57">
            <a:extLst>
              <a:ext uri="{FF2B5EF4-FFF2-40B4-BE49-F238E27FC236}">
                <a16:creationId xmlns:a16="http://schemas.microsoft.com/office/drawing/2014/main" id="{D516BEE3-A069-C43A-8ED6-F145938C0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994" y="6616348"/>
            <a:ext cx="27052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lvl="1" indent="0" algn="just">
              <a:defRPr/>
            </a:pPr>
            <a:r>
              <a:rPr lang="en-US" altLang="zh-CN" sz="1600" dirty="0">
                <a:solidFill>
                  <a:srgbClr val="000000"/>
                </a:solidFill>
                <a:latin typeface="-apple-system"/>
              </a:rPr>
              <a:t>Knowledge</a:t>
            </a:r>
            <a:r>
              <a:rPr lang="zh-CN" alt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-apple-system"/>
              </a:rPr>
              <a:t>Acquisition</a:t>
            </a:r>
          </a:p>
        </p:txBody>
      </p:sp>
      <p:sp>
        <p:nvSpPr>
          <p:cNvPr id="27" name="TextBox 57">
            <a:extLst>
              <a:ext uri="{FF2B5EF4-FFF2-40B4-BE49-F238E27FC236}">
                <a16:creationId xmlns:a16="http://schemas.microsoft.com/office/drawing/2014/main" id="{3DF40D8F-E71A-76D5-EA3B-9DFC8DB7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742" y="6628090"/>
            <a:ext cx="21534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lvl="1" indent="0" algn="just">
              <a:defRPr/>
            </a:pPr>
            <a:r>
              <a:rPr lang="en-US" altLang="zh-CN" sz="1600" dirty="0">
                <a:solidFill>
                  <a:srgbClr val="000000"/>
                </a:solidFill>
                <a:latin typeface="-apple-system"/>
              </a:rPr>
              <a:t>Answer</a:t>
            </a:r>
            <a:r>
              <a:rPr lang="zh-CN" alt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-apple-system"/>
              </a:rPr>
              <a:t>Generation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62B868C-5B69-13E2-3C16-2D290F88C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507" y="29559964"/>
            <a:ext cx="6353052" cy="2227707"/>
          </a:xfrm>
          <a:prstGeom prst="rect">
            <a:avLst/>
          </a:prstGeom>
        </p:spPr>
      </p:pic>
      <p:sp>
        <p:nvSpPr>
          <p:cNvPr id="29" name="TextBox 57">
            <a:extLst>
              <a:ext uri="{FF2B5EF4-FFF2-40B4-BE49-F238E27FC236}">
                <a16:creationId xmlns:a16="http://schemas.microsoft.com/office/drawing/2014/main" id="{8DBD578B-E64F-9FAF-6538-E17DDF1F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900" y="27514426"/>
            <a:ext cx="6102536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altLang="zh-CN" sz="2400" b="1">
                <a:ea typeface="宋体" charset="-122"/>
              </a:rPr>
              <a:t>Case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Study: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Relevance vs</a:t>
            </a:r>
            <a:r>
              <a:rPr lang="zh-CN" altLang="en-US" sz="2400" b="1">
                <a:ea typeface="宋体" charset="-122"/>
              </a:rPr>
              <a:t> </a:t>
            </a:r>
            <a:r>
              <a:rPr lang="en-US" altLang="zh-CN" sz="2400" b="1">
                <a:ea typeface="宋体" charset="-122"/>
              </a:rPr>
              <a:t>Factuality</a:t>
            </a:r>
          </a:p>
          <a:p>
            <a:pPr marL="304810" indent="-30481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HK" altLang="zh-CN" sz="2000"/>
              <a:t>Factual errors in non-critical information minimally impact downstream tasks. </a:t>
            </a:r>
          </a:p>
          <a:p>
            <a:pPr marL="304810" indent="-30481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HK" altLang="zh-CN" sz="2000"/>
              <a:t>However, deriving correct answers from irrelevant retrieved knowledge is highly unlikely.</a:t>
            </a:r>
          </a:p>
          <a:p>
            <a:pPr marL="0" indent="0" algn="just">
              <a:spcAft>
                <a:spcPts val="1200"/>
              </a:spcAft>
              <a:defRPr/>
            </a:pPr>
            <a:endParaRPr lang="en-US" altLang="zh-CN" sz="2400" b="1" dirty="0">
              <a:ea typeface="宋体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977786D-238F-ECBB-BFCD-FFE651BBD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05" y="29929495"/>
            <a:ext cx="5988001" cy="184840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85D9401-CCD1-03D6-071D-850CF854DE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31813" y="25760167"/>
            <a:ext cx="2929694" cy="15343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5F1890D-F507-21CB-D96C-49C463EB16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1792" y="25760167"/>
            <a:ext cx="2851844" cy="1534326"/>
          </a:xfrm>
          <a:prstGeom prst="rect">
            <a:avLst/>
          </a:prstGeom>
        </p:spPr>
      </p:pic>
      <p:sp>
        <p:nvSpPr>
          <p:cNvPr id="35" name="TextBox 57">
            <a:extLst>
              <a:ext uri="{FF2B5EF4-FFF2-40B4-BE49-F238E27FC236}">
                <a16:creationId xmlns:a16="http://schemas.microsoft.com/office/drawing/2014/main" id="{012495E1-7F7F-5F85-C331-3B9191B0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514" y="14811729"/>
            <a:ext cx="640104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4810" indent="-304810" algn="just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HK" altLang="zh-CN" sz="2400" b="1" dirty="0">
                <a:ea typeface="宋体" charset="-122"/>
              </a:rPr>
              <a:t>Intrinsic </a:t>
            </a:r>
            <a:r>
              <a:rPr lang="en-US" altLang="zh-CN" sz="2400" b="1" dirty="0">
                <a:ea typeface="宋体" charset="-122"/>
              </a:rPr>
              <a:t>Evaluation: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knowledge’s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internal</a:t>
            </a:r>
            <a:r>
              <a:rPr lang="zh-CN" altLang="en-US" sz="2400" b="1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properties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sz="2000" b="1" i="1">
                <a:solidFill>
                  <a:srgbClr val="1F2328"/>
                </a:solidFill>
                <a:latin typeface="-apple-system"/>
              </a:rPr>
              <a:t>Factuality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: Whether the information in the knowledge can be verified by external evidence.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sz="2000" b="1" i="1">
                <a:solidFill>
                  <a:srgbClr val="1F2328"/>
                </a:solidFill>
                <a:latin typeface="-apple-system"/>
              </a:rPr>
              <a:t>Relevance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: Whether the knowledge is relevant to the user query.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sz="2000" b="1" i="1">
                <a:solidFill>
                  <a:srgbClr val="1F2328"/>
                </a:solidFill>
                <a:latin typeface="-apple-system"/>
              </a:rPr>
              <a:t>Coherence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: Whether the knowledge is coherent at the sentence and paragraph levels.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sz="2000" b="1" i="1">
                <a:solidFill>
                  <a:srgbClr val="1F2328"/>
                </a:solidFill>
                <a:latin typeface="-apple-system"/>
              </a:rPr>
              <a:t>Informativeness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: Whether the knowledge is </a:t>
            </a:r>
            <a:r>
              <a:rPr lang="en-US" altLang="zh-CN" sz="2000">
                <a:solidFill>
                  <a:srgbClr val="1F2328"/>
                </a:solidFill>
                <a:latin typeface="-apple-system"/>
              </a:rPr>
              <a:t>novel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 or unexpected against the model's existing knowledge.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HK" altLang="zh-CN" sz="2000">
              <a:solidFill>
                <a:srgbClr val="1F2328"/>
              </a:solidFill>
              <a:latin typeface="-apple-system"/>
            </a:endParaRPr>
          </a:p>
          <a:p>
            <a:pPr lvl="1" algn="just">
              <a:spcAft>
                <a:spcPts val="1200"/>
              </a:spcAft>
              <a:buFont typeface="Arial" charset="0"/>
              <a:buChar char="•"/>
              <a:defRPr/>
            </a:pP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B17E19-92D5-816F-063E-439F0D005D61}"/>
              </a:ext>
            </a:extLst>
          </p:cNvPr>
          <p:cNvSpPr txBox="1"/>
          <p:nvPr/>
        </p:nvSpPr>
        <p:spPr>
          <a:xfrm>
            <a:off x="7685123" y="18932276"/>
            <a:ext cx="693611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10" indent="-30481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HK" altLang="zh-CN" sz="2400" b="1" dirty="0">
                <a:latin typeface="Times New Roman" panose="02020603050405020304" pitchFamily="18" charset="0"/>
                <a:ea typeface="宋体" charset="-122"/>
              </a:rPr>
              <a:t>Intrinsic</a:t>
            </a:r>
            <a:r>
              <a:rPr lang="zh-CN" altLang="en-US" sz="2400" b="1" dirty="0">
                <a:latin typeface="Times New Roman" panose="02020603050405020304" pitchFamily="18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charset="-122"/>
              </a:rPr>
              <a:t>Evaluation:</a:t>
            </a:r>
            <a:r>
              <a:rPr lang="zh-CN" altLang="en-US" sz="2400" b="1" dirty="0">
                <a:latin typeface="Times New Roman" panose="02020603050405020304" pitchFamily="18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charset="-122"/>
              </a:rPr>
              <a:t>knowledge’s</a:t>
            </a:r>
            <a:r>
              <a:rPr lang="zh-CN" altLang="en-US" sz="2400" b="1" dirty="0">
                <a:latin typeface="Times New Roman" panose="02020603050405020304" pitchFamily="18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charset="-122"/>
              </a:rPr>
              <a:t>downstream</a:t>
            </a:r>
            <a:r>
              <a:rPr lang="zh-CN" altLang="en-US" sz="2400" b="1" dirty="0">
                <a:latin typeface="Times New Roman" panose="02020603050405020304" pitchFamily="18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charset="-122"/>
              </a:rPr>
              <a:t>impact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sz="2000" b="1" i="1">
                <a:solidFill>
                  <a:srgbClr val="1F2328"/>
                </a:solidFill>
                <a:latin typeface="-apple-system"/>
              </a:rPr>
              <a:t>Helpfulness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: Whether the knowledge can improve the downstream tasks.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sz="2000" b="1" i="1">
                <a:solidFill>
                  <a:srgbClr val="1F2328"/>
                </a:solidFill>
                <a:latin typeface="-apple-system"/>
              </a:rPr>
              <a:t>Validity</a:t>
            </a: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: Whether the results of downstream tasks using </a:t>
            </a:r>
          </a:p>
          <a:p>
            <a:pPr lvl="1">
              <a:spcAft>
                <a:spcPts val="1200"/>
              </a:spcAft>
            </a:pPr>
            <a:r>
              <a:rPr lang="en-HK" altLang="zh-CN" sz="2000">
                <a:solidFill>
                  <a:srgbClr val="1F2328"/>
                </a:solidFill>
                <a:latin typeface="-apple-system"/>
              </a:rPr>
              <a:t>the knowledge are factually accurate.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F4C87EE-5E0C-A433-5A30-1ADA6D09D9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865" y="16491272"/>
            <a:ext cx="6095665" cy="295500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3A99B79-6DB2-B8C0-CFAA-4B9B024FA5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3223" y="19535730"/>
            <a:ext cx="2120900" cy="2286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E97BF8A-0FB8-37D2-049E-C98AAC58AA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6243" y="19535957"/>
            <a:ext cx="2070100" cy="228600"/>
          </a:xfrm>
          <a:prstGeom prst="rect">
            <a:avLst/>
          </a:prstGeom>
        </p:spPr>
      </p:pic>
      <p:sp>
        <p:nvSpPr>
          <p:cNvPr id="41" name="Rectangle 11">
            <a:extLst>
              <a:ext uri="{FF2B5EF4-FFF2-40B4-BE49-F238E27FC236}">
                <a16:creationId xmlns:a16="http://schemas.microsoft.com/office/drawing/2014/main" id="{525B6040-F896-69AC-DC20-006FEAC4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130" y="21996033"/>
            <a:ext cx="6444429" cy="425466"/>
          </a:xfrm>
          <a:prstGeom prst="rect">
            <a:avLst/>
          </a:prstGeom>
          <a:pattFill prst="pct50">
            <a:fgClr>
              <a:srgbClr val="CCCCFF"/>
            </a:fgClr>
            <a:bgClr>
              <a:schemeClr val="bg1"/>
            </a:bgClr>
          </a:pattFill>
          <a:ln w="0" cmpd="thickThin">
            <a:solidFill>
              <a:schemeClr val="tx1"/>
            </a:solidFill>
            <a:round/>
            <a:headEnd/>
            <a:tailEnd/>
          </a:ln>
          <a:effectLst>
            <a:outerShdw blurRad="165100" dist="50800" dir="5400000" algn="ctr" rotWithShape="0">
              <a:srgbClr val="262626">
                <a:alpha val="74997"/>
              </a:srgbClr>
            </a:outerShdw>
          </a:effectLst>
        </p:spPr>
        <p:txBody>
          <a:bodyPr lIns="43094" tIns="21547" rIns="43094" bIns="21547"/>
          <a:lstStyle/>
          <a:p>
            <a:pPr marL="403238" indent="-403238">
              <a:buFont typeface="Wingdings" pitchFamily="2" charset="2"/>
              <a:buChar char="v"/>
              <a:defRPr/>
            </a:pP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Further</a:t>
            </a:r>
            <a:r>
              <a:rPr lang="zh-CN" altLang="en-US" sz="2667" b="1" dirty="0"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2667" b="1" dirty="0">
                <a:latin typeface="Arial" charset="0"/>
                <a:ea typeface="宋体" charset="-122"/>
                <a:cs typeface="Arial" charset="0"/>
              </a:rPr>
              <a:t>Analysis</a:t>
            </a:r>
            <a:endParaRPr lang="en-SG" altLang="zh-CN" sz="2667" b="1" dirty="0">
              <a:latin typeface="Arial" charset="0"/>
              <a:ea typeface="宋体" charset="-122"/>
              <a:cs typeface="Arial" charset="0"/>
            </a:endParaRPr>
          </a:p>
          <a:p>
            <a:pPr marL="403238" indent="-403238">
              <a:buFont typeface="Wingdings" pitchFamily="2" charset="2"/>
              <a:buChar char="v"/>
              <a:defRPr/>
            </a:pPr>
            <a:endParaRPr lang="en-SG" altLang="zh-CN" sz="2667" b="1" dirty="0"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1280</TotalTime>
  <Words>466</Words>
  <Application>Microsoft Macintosh PowerPoint</Application>
  <PresentationFormat>自定义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-apple-system</vt:lpstr>
      <vt:lpstr>等线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曙光</dc:creator>
  <cp:lastModifiedBy>CHEN, Liang</cp:lastModifiedBy>
  <cp:revision>81</cp:revision>
  <dcterms:created xsi:type="dcterms:W3CDTF">2021-10-13T05:44:59Z</dcterms:created>
  <dcterms:modified xsi:type="dcterms:W3CDTF">2024-08-08T13:01:01Z</dcterms:modified>
</cp:coreProperties>
</file>