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3" autoAdjust="0"/>
    <p:restoredTop sz="94660"/>
  </p:normalViewPr>
  <p:slideViewPr>
    <p:cSldViewPr snapToGrid="0" showGuides="1">
      <p:cViewPr>
        <p:scale>
          <a:sx n="18" d="100"/>
          <a:sy n="18" d="100"/>
        </p:scale>
        <p:origin x="3744" y="200"/>
      </p:cViewPr>
      <p:guideLst>
        <p:guide orient="horz" pos="13482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78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186C3A3-1806-F67D-4704-374094B01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185A1C-EBE0-5932-F5F8-32BB2D8ACA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6D7B-89A8-6840-847C-2C3D3FE6ED37}" type="datetimeFigureOut">
              <a:t>2024/8/8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4BBBD-1FCB-1F27-273D-FFCD84B64F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6D5EF-73EE-AB9E-9365-204F0CDC60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68F17-3940-9E4F-ACB1-26BF2CED426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9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EABC8-59CA-A44D-9A39-CA530797E59F}" type="datetimeFigureOut">
              <a:t>2024/8/8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ADCF7-CAC2-CD44-ABF7-6DE52791730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08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9987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1pPr>
    <a:lvl2pPr marL="579993" algn="l" defTabSz="1159987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2pPr>
    <a:lvl3pPr marL="1159987" algn="l" defTabSz="1159987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3pPr>
    <a:lvl4pPr marL="1739978" algn="l" defTabSz="1159987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4pPr>
    <a:lvl5pPr marL="2319972" algn="l" defTabSz="1159987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5pPr>
    <a:lvl6pPr marL="2899963" algn="l" defTabSz="1159987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6pPr>
    <a:lvl7pPr marL="3479959" algn="l" defTabSz="1159987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7pPr>
    <a:lvl8pPr marL="4059952" algn="l" defTabSz="1159987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8pPr>
    <a:lvl9pPr marL="4639944" algn="l" defTabSz="1159987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8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7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7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2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8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6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5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2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5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0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6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35">
            <a:extLst>
              <a:ext uri="{FF2B5EF4-FFF2-40B4-BE49-F238E27FC236}">
                <a16:creationId xmlns:a16="http://schemas.microsoft.com/office/drawing/2014/main" id="{0154C572-5349-4FED-AD3F-84F67C20E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994" y="5891677"/>
            <a:ext cx="18883370" cy="138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219596" tIns="219596" rIns="219596" bIns="219596"/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HK" altLang="zh-CN" sz="3600" b="1">
                <a:solidFill>
                  <a:srgbClr val="002060"/>
                </a:solidFill>
                <a:latin typeface="Arial" charset="0"/>
                <a:ea typeface="宋体" charset="0"/>
              </a:rPr>
              <a:t>The Chinese University of Hong Kong</a:t>
            </a:r>
            <a:r>
              <a:rPr lang="en-GB" altLang="zh-CN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, </a:t>
            </a:r>
            <a:r>
              <a:rPr lang="en-US" altLang="zh-CN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National</a:t>
            </a:r>
            <a:r>
              <a:rPr lang="zh-CN" altLang="en-US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University</a:t>
            </a:r>
            <a:r>
              <a:rPr lang="zh-CN" altLang="en-US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of</a:t>
            </a:r>
            <a:r>
              <a:rPr lang="zh-CN" altLang="en-US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Singapore,</a:t>
            </a:r>
            <a:r>
              <a:rPr lang="zh-CN" altLang="en-US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 </a:t>
            </a:r>
            <a:endParaRPr lang="en-US" altLang="zh-CN" sz="3600" b="1" dirty="0">
              <a:solidFill>
                <a:srgbClr val="002060"/>
              </a:solidFill>
              <a:latin typeface="Arial" charset="0"/>
              <a:ea typeface="宋体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Tencent</a:t>
            </a:r>
            <a:r>
              <a:rPr lang="zh-CN" altLang="en-US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AI</a:t>
            </a:r>
            <a:r>
              <a:rPr lang="zh-CN" altLang="en-US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  <a:latin typeface="Arial" charset="0"/>
                <a:ea typeface="宋体" charset="0"/>
              </a:rPr>
              <a:t>Lab</a:t>
            </a:r>
            <a:endParaRPr lang="en-GB" altLang="zh-CN" sz="3600" b="1" dirty="0">
              <a:solidFill>
                <a:srgbClr val="002060"/>
              </a:solidFill>
              <a:latin typeface="Arial" charset="0"/>
              <a:ea typeface="宋体" charset="0"/>
            </a:endParaRPr>
          </a:p>
        </p:txBody>
      </p:sp>
      <p:sp>
        <p:nvSpPr>
          <p:cNvPr id="76" name="Rectangle 84">
            <a:extLst>
              <a:ext uri="{FF2B5EF4-FFF2-40B4-BE49-F238E27FC236}">
                <a16:creationId xmlns:a16="http://schemas.microsoft.com/office/drawing/2014/main" id="{DB81DE1D-A2D7-4344-B760-1B9FCE7D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"/>
            <a:ext cx="30275212" cy="428037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5778" tIns="27888" rIns="55778" bIns="27888" anchor="ctr"/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n-SG" altLang="zh-CN" sz="1497">
              <a:ea typeface="宋体" charset="0"/>
            </a:endParaRPr>
          </a:p>
        </p:txBody>
      </p:sp>
      <p:sp>
        <p:nvSpPr>
          <p:cNvPr id="77" name="Rounded Rectangle 5">
            <a:extLst>
              <a:ext uri="{FF2B5EF4-FFF2-40B4-BE49-F238E27FC236}">
                <a16:creationId xmlns:a16="http://schemas.microsoft.com/office/drawing/2014/main" id="{DE7BB7EB-32D3-4F39-ACDC-C9C812C9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407" y="1788370"/>
            <a:ext cx="22051254" cy="138199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6933" tIns="28466" rIns="56933" bIns="28466" anchor="ctr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2422"/>
              </a:spcBef>
            </a:pPr>
            <a:r>
              <a:rPr kumimoji="1"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WatME: Towards Lossless Watermarking </a:t>
            </a:r>
          </a:p>
          <a:p>
            <a:pPr algn="ctr">
              <a:lnSpc>
                <a:spcPct val="90000"/>
              </a:lnSpc>
              <a:spcBef>
                <a:spcPts val="2422"/>
              </a:spcBef>
            </a:pPr>
            <a:r>
              <a:rPr kumimoji="1"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Through Lexical Redundancy</a:t>
            </a: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A3B32F50-4A4B-FA45-B2B5-36511B547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266" y="9142480"/>
            <a:ext cx="12808978" cy="1036723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mpd="thickThin">
            <a:solidFill>
              <a:schemeClr val="tx1"/>
            </a:solidFill>
            <a:round/>
            <a:headEnd/>
            <a:tailEnd/>
          </a:ln>
          <a:effectLst>
            <a:outerShdw blurRad="165100" dist="50800" dir="5400000" algn="ctr" rotWithShape="0">
              <a:srgbClr val="262626">
                <a:alpha val="74997"/>
              </a:srgbClr>
            </a:outerShdw>
          </a:effectLst>
        </p:spPr>
        <p:txBody>
          <a:bodyPr lIns="56933" tIns="28466" rIns="56933" bIns="28466"/>
          <a:lstStyle/>
          <a:p>
            <a:pPr marL="532718" indent="-532718">
              <a:buFont typeface="Wingdings" pitchFamily="2" charset="2"/>
              <a:buChar char="v"/>
              <a:defRPr/>
            </a:pPr>
            <a:endParaRPr lang="en-SG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</p:txBody>
      </p:sp>
      <p:sp>
        <p:nvSpPr>
          <p:cNvPr id="65" name="TextBox 57">
            <a:extLst>
              <a:ext uri="{FF2B5EF4-FFF2-40B4-BE49-F238E27FC236}">
                <a16:creationId xmlns:a16="http://schemas.microsoft.com/office/drawing/2014/main" id="{5A1BD438-03E3-7642-835F-700CEA241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559" y="11010343"/>
            <a:ext cx="1263568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2684" indent="-402684">
              <a:spcAft>
                <a:spcPts val="1189"/>
              </a:spcAft>
              <a:buFont typeface="Wingdings" pitchFamily="2" charset="2"/>
              <a:buChar char="Ø"/>
              <a:defRPr/>
            </a:pPr>
            <a:r>
              <a:rPr lang="zh-CN" altLang="en-US" sz="3171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Watermarking is the most effective method for detecting machine-generated text.</a:t>
            </a:r>
          </a:p>
        </p:txBody>
      </p:sp>
      <p:sp>
        <p:nvSpPr>
          <p:cNvPr id="68" name="TextBox 57">
            <a:extLst>
              <a:ext uri="{FF2B5EF4-FFF2-40B4-BE49-F238E27FC236}">
                <a16:creationId xmlns:a16="http://schemas.microsoft.com/office/drawing/2014/main" id="{F0E0A25A-8F28-4345-8142-126A5450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477" y="16157589"/>
            <a:ext cx="12427630" cy="38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2684" indent="-402684" algn="just">
              <a:spcAft>
                <a:spcPts val="1585"/>
              </a:spcAft>
              <a:buFont typeface="Wingdings" pitchFamily="2" charset="2"/>
              <a:buChar char="Ø"/>
              <a:defRPr/>
            </a:pPr>
            <a:r>
              <a:rPr lang="zh-CN" altLang="en-US" sz="3171" b="1" dirty="0">
                <a:ea typeface="宋体" charset="-122"/>
              </a:rPr>
              <a:t> </a:t>
            </a:r>
            <a:r>
              <a:rPr lang="en-HK" altLang="zh-CN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 does watermarking work?</a:t>
            </a:r>
            <a:endParaRPr lang="en-US" altLang="zh-CN" sz="4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spcAft>
                <a:spcPts val="1585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 watermark:</a:t>
            </a:r>
            <a:r>
              <a:rPr lang="zh-CN" altLang="en-US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every step, subtly bias LLM logits by</a:t>
            </a:r>
            <a:r>
              <a:rPr lang="zh-CN" altLang="en-US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partitioning vocabulary into green and red sets. Increase sampling probability for green tokens</a:t>
            </a:r>
            <a:r>
              <a:rPr lang="en-US" altLang="zh-CN" sz="3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3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spcAft>
                <a:spcPts val="1585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Detect watermark:</a:t>
            </a:r>
            <a:r>
              <a:rPr lang="zh-CN" altLang="en-US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Observe a</a:t>
            </a:r>
            <a:r>
              <a:rPr lang="zh-CN" altLang="en-US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high number of green tokens, indicating the presence of a watermark</a:t>
            </a:r>
            <a:r>
              <a:rPr lang="en-US" altLang="zh-CN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35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Rounded Rectangle 5">
            <a:extLst>
              <a:ext uri="{FF2B5EF4-FFF2-40B4-BE49-F238E27FC236}">
                <a16:creationId xmlns:a16="http://schemas.microsoft.com/office/drawing/2014/main" id="{3F2D8A19-E692-634B-ACE0-589243829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512" y="4438167"/>
            <a:ext cx="20970453" cy="878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6933" tIns="28466" rIns="56933" bIns="28466" anchor="ctr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2422"/>
              </a:spcBef>
            </a:pPr>
            <a:r>
              <a:rPr kumimoji="1" lang="en-US" altLang="zh-CN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Liang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Chen, Yayao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Bian, Yang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Deng, Deng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Cai, </a:t>
            </a:r>
          </a:p>
          <a:p>
            <a:pPr algn="ctr">
              <a:lnSpc>
                <a:spcPct val="90000"/>
              </a:lnSpc>
              <a:spcBef>
                <a:spcPts val="2422"/>
              </a:spcBef>
            </a:pPr>
            <a:r>
              <a:rPr kumimoji="1" lang="en-US" altLang="zh-CN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Shuaiyi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Li, Peilin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Zhao,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Kam-Fai Wong</a:t>
            </a:r>
          </a:p>
        </p:txBody>
      </p:sp>
      <p:sp>
        <p:nvSpPr>
          <p:cNvPr id="73" name="TextBox 57">
            <a:extLst>
              <a:ext uri="{FF2B5EF4-FFF2-40B4-BE49-F238E27FC236}">
                <a16:creationId xmlns:a16="http://schemas.microsoft.com/office/drawing/2014/main" id="{15C6B1F2-5657-9149-91DB-CC8B9693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275" y="27477308"/>
            <a:ext cx="11838960" cy="438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2684" indent="-402684" algn="just">
              <a:spcAft>
                <a:spcPts val="1585"/>
              </a:spcAft>
              <a:buFont typeface="Wingdings" pitchFamily="2" charset="2"/>
              <a:buChar char="Ø"/>
              <a:defRPr/>
            </a:pPr>
            <a:r>
              <a:rPr lang="zh-CN" altLang="en-US" sz="4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altLang="zh-CN" sz="4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Challenges of text watermarking</a:t>
            </a:r>
          </a:p>
          <a:p>
            <a:pPr lvl="1" algn="just">
              <a:spcAft>
                <a:spcPts val="1585"/>
              </a:spcAft>
              <a:buFont typeface="Arial" charset="0"/>
              <a:buChar char="•"/>
              <a:defRPr/>
            </a:pPr>
            <a:r>
              <a:rPr lang="en-HK" altLang="zh-CN" sz="3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Severely impairs response quality: </a:t>
            </a:r>
            <a:r>
              <a:rPr lang="en-HK" altLang="zh-CN" sz="3500">
                <a:latin typeface="Microsoft YaHei" panose="020B0503020204020204" pitchFamily="34" charset="-122"/>
                <a:ea typeface="Microsoft YaHei" panose="020B0503020204020204" pitchFamily="34" charset="-122"/>
              </a:rPr>
              <a:t>Relies on arbitrary vocabulary partitioning during decoding, potentially leaving no suitable words available.</a:t>
            </a:r>
          </a:p>
          <a:p>
            <a:pPr lvl="1" algn="just">
              <a:spcAft>
                <a:spcPts val="1585"/>
              </a:spcAft>
              <a:buFont typeface="Arial" charset="0"/>
              <a:buChar char="•"/>
              <a:defRPr/>
            </a:pPr>
            <a:r>
              <a:rPr lang="en-HK" altLang="zh-CN" sz="3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Discrete nature of text</a:t>
            </a:r>
            <a:r>
              <a:rPr lang="zh-CN" altLang="en-US" sz="3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HK" altLang="zh-CN" sz="3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HK" altLang="zh-CN" sz="3500">
                <a:latin typeface="Microsoft YaHei" panose="020B0503020204020204" pitchFamily="34" charset="-122"/>
                <a:ea typeface="Microsoft YaHei" panose="020B0503020204020204" pitchFamily="34" charset="-122"/>
              </a:rPr>
              <a:t>Unlike images with redundant pixels for watermarking, text is discrete and concise, offering almost no redundant space</a:t>
            </a:r>
            <a:r>
              <a:rPr lang="en-US" altLang="zh-CN" sz="35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HK" altLang="zh-CN" sz="35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87C81F-BF91-1CBD-0126-C086F8DE5ED4}"/>
              </a:ext>
            </a:extLst>
          </p:cNvPr>
          <p:cNvSpPr txBox="1"/>
          <p:nvPr/>
        </p:nvSpPr>
        <p:spPr>
          <a:xfrm>
            <a:off x="16041315" y="34932533"/>
            <a:ext cx="184731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88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3468DC-BC29-9857-4052-F3B0F09D2665}"/>
              </a:ext>
            </a:extLst>
          </p:cNvPr>
          <p:cNvSpPr txBox="1"/>
          <p:nvPr/>
        </p:nvSpPr>
        <p:spPr>
          <a:xfrm>
            <a:off x="16386482" y="35929682"/>
            <a:ext cx="184731" cy="290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88"/>
          </a:p>
        </p:txBody>
      </p:sp>
      <p:pic>
        <p:nvPicPr>
          <p:cNvPr id="13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CA4D0C-ABC8-34CA-CBC3-D70A1D7A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0" y="1572955"/>
            <a:ext cx="6082987" cy="343820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endPos="0" dist="50800" dir="5400000" sy="-100000" algn="bl" rotWithShape="0"/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184888-CAB0-B6E9-9AD7-FA3F0F2C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1661" y="1545272"/>
            <a:ext cx="2772569" cy="40312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BF82F5-8C24-8CE6-4982-2B2E26D22B2A}"/>
              </a:ext>
            </a:extLst>
          </p:cNvPr>
          <p:cNvSpPr txBox="1"/>
          <p:nvPr/>
        </p:nvSpPr>
        <p:spPr>
          <a:xfrm>
            <a:off x="3965036" y="8537895"/>
            <a:ext cx="7593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2718" indent="-532718">
              <a:buFont typeface="Wingdings" pitchFamily="2" charset="2"/>
              <a:buChar char="v"/>
              <a:defRPr/>
            </a:pPr>
            <a:endParaRPr lang="en-US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  <a:p>
            <a:pPr marL="532718" indent="-532718">
              <a:buFont typeface="Wingdings" pitchFamily="2" charset="2"/>
              <a:buChar char="v"/>
              <a:defRPr/>
            </a:pP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 </a:t>
            </a:r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Research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 </a:t>
            </a:r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Background</a:t>
            </a:r>
            <a:endParaRPr lang="en-SG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7F458D-FD9E-333A-4641-63829D60B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835" y="13183808"/>
            <a:ext cx="7785855" cy="23069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5EA3B5-E9DB-AFC4-9058-5CE3820DB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665" y="13047108"/>
            <a:ext cx="1686348" cy="1911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297EB9-8FCC-496F-83D7-050F7575D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113" y="20382581"/>
            <a:ext cx="11009284" cy="6539573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9B992071-FED8-D763-247E-C020C08EA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803" y="9162642"/>
            <a:ext cx="12808978" cy="1036723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mpd="thickThin">
            <a:solidFill>
              <a:schemeClr val="tx1"/>
            </a:solidFill>
            <a:round/>
            <a:headEnd/>
            <a:tailEnd/>
          </a:ln>
          <a:effectLst>
            <a:outerShdw blurRad="165100" dist="50800" dir="5400000" algn="ctr" rotWithShape="0">
              <a:srgbClr val="262626">
                <a:alpha val="74997"/>
              </a:srgbClr>
            </a:outerShdw>
          </a:effectLst>
        </p:spPr>
        <p:txBody>
          <a:bodyPr lIns="56933" tIns="28466" rIns="56933" bIns="28466"/>
          <a:lstStyle/>
          <a:p>
            <a:pPr marL="532718" indent="-532718">
              <a:buFont typeface="Wingdings" pitchFamily="2" charset="2"/>
              <a:buChar char="v"/>
              <a:defRPr/>
            </a:pPr>
            <a:endParaRPr lang="en-SG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</p:txBody>
      </p:sp>
      <p:sp>
        <p:nvSpPr>
          <p:cNvPr id="17" name="TextBox 57">
            <a:extLst>
              <a:ext uri="{FF2B5EF4-FFF2-40B4-BE49-F238E27FC236}">
                <a16:creationId xmlns:a16="http://schemas.microsoft.com/office/drawing/2014/main" id="{66035006-9A74-758B-8714-DF78CA1F9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0804" y="11006519"/>
            <a:ext cx="1324191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2684" indent="-402684">
              <a:spcAft>
                <a:spcPts val="1189"/>
              </a:spcAft>
              <a:buFont typeface="Wingdings" pitchFamily="2" charset="2"/>
              <a:buChar char="Ø"/>
              <a:defRPr/>
            </a:pPr>
            <a:r>
              <a:rPr lang="zh-CN" altLang="en-US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Motivation</a:t>
            </a:r>
          </a:p>
          <a:p>
            <a:pPr marL="571500" indent="-571500">
              <a:spcAft>
                <a:spcPts val="1189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Inspired by image watermarking, we propose identifying redundancy within data to</a:t>
            </a:r>
            <a:r>
              <a:rPr lang="zh-CN" altLang="en-US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enable lossless</a:t>
            </a:r>
            <a:r>
              <a:rPr lang="zh-CN" altLang="en-US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watermarking.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B05A21-E574-BCA7-40C6-06C327A415B3}"/>
              </a:ext>
            </a:extLst>
          </p:cNvPr>
          <p:cNvSpPr txBox="1"/>
          <p:nvPr/>
        </p:nvSpPr>
        <p:spPr>
          <a:xfrm>
            <a:off x="18536573" y="8558057"/>
            <a:ext cx="7716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2718" indent="-532718">
              <a:buFont typeface="Wingdings" pitchFamily="2" charset="2"/>
              <a:buChar char="v"/>
              <a:defRPr/>
            </a:pPr>
            <a:endParaRPr lang="en-US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  <a:p>
            <a:pPr marL="532718" indent="-532718">
              <a:buFont typeface="Wingdings" pitchFamily="2" charset="2"/>
              <a:buChar char="v"/>
              <a:defRPr/>
            </a:pP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 </a:t>
            </a:r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Motivation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 </a:t>
            </a:r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&amp;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 </a:t>
            </a:r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Method</a:t>
            </a:r>
            <a:endParaRPr lang="en-SG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</p:txBody>
      </p:sp>
      <p:sp>
        <p:nvSpPr>
          <p:cNvPr id="34" name="TextBox 57">
            <a:extLst>
              <a:ext uri="{FF2B5EF4-FFF2-40B4-BE49-F238E27FC236}">
                <a16:creationId xmlns:a16="http://schemas.microsoft.com/office/drawing/2014/main" id="{1CC67F6B-19E4-A960-3D36-16C182FA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5324" y="13674620"/>
            <a:ext cx="12904457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2684" indent="-402684">
              <a:spcAft>
                <a:spcPts val="1189"/>
              </a:spcAft>
              <a:buFont typeface="Wingdings" pitchFamily="2" charset="2"/>
              <a:buChar char="Ø"/>
              <a:defRPr/>
            </a:pPr>
            <a:r>
              <a:rPr lang="zh-CN" altLang="en-US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related concept: lexical redundancy</a:t>
            </a:r>
          </a:p>
          <a:p>
            <a:pPr marL="571500" indent="-571500" algn="just">
              <a:spcAft>
                <a:spcPts val="1189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LLM vocabulary contains many tokens with similar semantic and syntactic functions. Some can be disabled while others substitute. </a:t>
            </a:r>
          </a:p>
          <a:p>
            <a:pPr marL="571500" indent="-571500" algn="just">
              <a:spcAft>
                <a:spcPts val="1189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 redundancy</a:t>
            </a:r>
            <a:r>
              <a:rPr lang="zh-CN" altLang="en-US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creates space to embed watermarks.</a:t>
            </a:r>
          </a:p>
        </p:txBody>
      </p:sp>
      <p:sp>
        <p:nvSpPr>
          <p:cNvPr id="36" name="TextBox 57">
            <a:extLst>
              <a:ext uri="{FF2B5EF4-FFF2-40B4-BE49-F238E27FC236}">
                <a16:creationId xmlns:a16="http://schemas.microsoft.com/office/drawing/2014/main" id="{DC104F9C-C1F7-B219-1E10-4EDDC67ED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9678" y="27625134"/>
            <a:ext cx="12904457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2684" indent="-402684">
              <a:spcAft>
                <a:spcPts val="1189"/>
              </a:spcAft>
              <a:buFont typeface="Wingdings" pitchFamily="2" charset="2"/>
              <a:buChar char="Ø"/>
              <a:defRPr/>
            </a:pPr>
            <a:r>
              <a:rPr lang="zh-CN" altLang="en-US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 lexical redundancy</a:t>
            </a:r>
            <a:r>
              <a:rPr lang="zh-CN" altLang="en-US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Watermarking</a:t>
            </a:r>
          </a:p>
          <a:p>
            <a:pPr marL="571500" indent="-571500">
              <a:spcAft>
                <a:spcPts val="1189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Explore:</a:t>
            </a:r>
            <a:r>
              <a:rPr lang="zh-CN" altLang="en-US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constructed structured redundancy clusters using LLM-based and dictionary-based methods.</a:t>
            </a:r>
          </a:p>
          <a:p>
            <a:pPr marL="571500" indent="-571500">
              <a:spcAft>
                <a:spcPts val="1189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Exploit:</a:t>
            </a:r>
            <a:r>
              <a:rPr lang="zh-CN" altLang="en-US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altLang="zh-CN" sz="3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embedding watermarks, we first partition the redundancy clusters, then divide the remaining vocabulary. Maximizing the partitioning of redundant elements minimizes the impact of watermarking.</a:t>
            </a:r>
            <a:endParaRPr lang="en-US" altLang="zh-CN" sz="4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3AF1E8C-8ABC-F0CC-106C-8B705F08A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7897" y="17480270"/>
            <a:ext cx="10900864" cy="9218766"/>
          </a:xfrm>
          <a:prstGeom prst="rect">
            <a:avLst/>
          </a:prstGeom>
        </p:spPr>
      </p:pic>
      <p:sp>
        <p:nvSpPr>
          <p:cNvPr id="43" name="Rectangle 11">
            <a:extLst>
              <a:ext uri="{FF2B5EF4-FFF2-40B4-BE49-F238E27FC236}">
                <a16:creationId xmlns:a16="http://schemas.microsoft.com/office/drawing/2014/main" id="{41050347-E9AD-A26E-E433-5C052D349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477" y="32554538"/>
            <a:ext cx="12808978" cy="1036723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mpd="thickThin">
            <a:solidFill>
              <a:schemeClr val="tx1"/>
            </a:solidFill>
            <a:round/>
            <a:headEnd/>
            <a:tailEnd/>
          </a:ln>
          <a:effectLst>
            <a:outerShdw blurRad="165100" dist="50800" dir="5400000" algn="ctr" rotWithShape="0">
              <a:srgbClr val="262626">
                <a:alpha val="74997"/>
              </a:srgbClr>
            </a:outerShdw>
          </a:effectLst>
        </p:spPr>
        <p:txBody>
          <a:bodyPr lIns="56933" tIns="28466" rIns="56933" bIns="28466"/>
          <a:lstStyle/>
          <a:p>
            <a:pPr marL="532718" indent="-532718">
              <a:buFont typeface="Wingdings" pitchFamily="2" charset="2"/>
              <a:buChar char="v"/>
              <a:defRPr/>
            </a:pPr>
            <a:endParaRPr lang="en-SG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900C47A-93C7-89DB-B61A-76AB77333C17}"/>
              </a:ext>
            </a:extLst>
          </p:cNvPr>
          <p:cNvSpPr txBox="1"/>
          <p:nvPr/>
        </p:nvSpPr>
        <p:spPr>
          <a:xfrm>
            <a:off x="3809707" y="31898772"/>
            <a:ext cx="8332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2718" indent="-532718">
              <a:buFont typeface="Wingdings" pitchFamily="2" charset="2"/>
              <a:buChar char="v"/>
              <a:defRPr/>
            </a:pPr>
            <a:endParaRPr lang="en-US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  <a:p>
            <a:pPr marL="532718" indent="-532718">
              <a:buFont typeface="Wingdings" pitchFamily="2" charset="2"/>
              <a:buChar char="v"/>
              <a:defRPr/>
            </a:pP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 </a:t>
            </a:r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Theoretical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 </a:t>
            </a:r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Justification</a:t>
            </a:r>
            <a:endParaRPr lang="en-SG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AEAD110-15A3-9548-E7DA-EED9642AC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157" y="32557726"/>
            <a:ext cx="12808978" cy="1036723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mpd="thickThin">
            <a:solidFill>
              <a:schemeClr val="tx1"/>
            </a:solidFill>
            <a:round/>
            <a:headEnd/>
            <a:tailEnd/>
          </a:ln>
          <a:effectLst>
            <a:outerShdw blurRad="165100" dist="50800" dir="5400000" algn="ctr" rotWithShape="0">
              <a:srgbClr val="262626">
                <a:alpha val="74997"/>
              </a:srgbClr>
            </a:outerShdw>
          </a:effectLst>
        </p:spPr>
        <p:txBody>
          <a:bodyPr lIns="56933" tIns="28466" rIns="56933" bIns="28466"/>
          <a:lstStyle/>
          <a:p>
            <a:pPr marL="532718" indent="-532718">
              <a:buFont typeface="Wingdings" pitchFamily="2" charset="2"/>
              <a:buChar char="v"/>
              <a:defRPr/>
            </a:pPr>
            <a:endParaRPr lang="en-SG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8C96B0-2A3B-9136-7AFF-3B2BF5108BC3}"/>
              </a:ext>
            </a:extLst>
          </p:cNvPr>
          <p:cNvSpPr txBox="1"/>
          <p:nvPr/>
        </p:nvSpPr>
        <p:spPr>
          <a:xfrm>
            <a:off x="18536573" y="31925580"/>
            <a:ext cx="70686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2718" indent="-532718">
              <a:buFont typeface="Wingdings" pitchFamily="2" charset="2"/>
              <a:buChar char="v"/>
              <a:defRPr/>
            </a:pPr>
            <a:endParaRPr lang="en-US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  <a:p>
            <a:pPr marL="532718" indent="-532718">
              <a:buFont typeface="Wingdings" pitchFamily="2" charset="2"/>
              <a:buChar char="v"/>
              <a:defRPr/>
            </a:pP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 </a:t>
            </a:r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Empirical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 </a:t>
            </a:r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charset="0"/>
              </a:rPr>
              <a:t>Validation</a:t>
            </a:r>
            <a:endParaRPr lang="en-SG" altLang="zh-CN" sz="48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charset="0"/>
            </a:endParaRPr>
          </a:p>
        </p:txBody>
      </p:sp>
      <p:sp>
        <p:nvSpPr>
          <p:cNvPr id="47" name="TextBox 57">
            <a:extLst>
              <a:ext uri="{FF2B5EF4-FFF2-40B4-BE49-F238E27FC236}">
                <a16:creationId xmlns:a16="http://schemas.microsoft.com/office/drawing/2014/main" id="{265D29AF-FF59-1D49-F2C4-DBB639C8C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251" y="34318461"/>
            <a:ext cx="11838960" cy="608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2684" indent="-402684" algn="just">
              <a:spcAft>
                <a:spcPts val="1585"/>
              </a:spcAft>
              <a:buFont typeface="Wingdings" pitchFamily="2" charset="2"/>
              <a:buChar char="Ø"/>
              <a:defRPr/>
            </a:pPr>
            <a:r>
              <a:rPr lang="zh-CN" altLang="en-US" sz="4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4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altLang="zh-CN" sz="4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demonstrate the advantages of our method through two theories:</a:t>
            </a:r>
          </a:p>
          <a:p>
            <a:pPr marL="0" indent="0" algn="just">
              <a:spcAft>
                <a:spcPts val="1585"/>
              </a:spcAft>
              <a:defRPr/>
            </a:pPr>
            <a:endParaRPr lang="en-HK" altLang="zh-CN" sz="42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just">
              <a:spcAft>
                <a:spcPts val="1585"/>
              </a:spcAft>
              <a:buFont typeface="Arial" charset="0"/>
              <a:buChar char="•"/>
              <a:defRPr/>
            </a:pPr>
            <a:r>
              <a:rPr lang="en-US" altLang="zh-CN" sz="3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Theory 1 (informal): </a:t>
            </a:r>
            <a:r>
              <a:rPr lang="en-US" altLang="zh-CN" sz="3500">
                <a:latin typeface="Microsoft YaHei" panose="020B0503020204020204" pitchFamily="34" charset="-122"/>
                <a:ea typeface="Microsoft YaHei" panose="020B0503020204020204" pitchFamily="34" charset="-122"/>
              </a:rPr>
              <a:t>Our method increases the likelihood of selecting suitable tokens at each decoding step.</a:t>
            </a:r>
          </a:p>
          <a:p>
            <a:pPr marL="457200" lvl="1" indent="0" algn="just">
              <a:spcAft>
                <a:spcPts val="1585"/>
              </a:spcAft>
              <a:defRPr/>
            </a:pPr>
            <a:endParaRPr lang="en-US" altLang="zh-CN" sz="35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just">
              <a:spcAft>
                <a:spcPts val="1585"/>
              </a:spcAft>
              <a:buFont typeface="Arial" charset="0"/>
              <a:buChar char="•"/>
              <a:defRPr/>
            </a:pPr>
            <a:r>
              <a:rPr lang="en-US" altLang="zh-CN" sz="35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Theory 2 (informal): </a:t>
            </a:r>
            <a:r>
              <a:rPr lang="en-US" altLang="zh-CN" sz="3500">
                <a:latin typeface="Microsoft YaHei" panose="020B0503020204020204" pitchFamily="34" charset="-122"/>
                <a:ea typeface="Microsoft YaHei" panose="020B0503020204020204" pitchFamily="34" charset="-122"/>
              </a:rPr>
              <a:t>Our method more effectively preserves the language model's expressiveness.</a:t>
            </a:r>
            <a:endParaRPr lang="en-HK" altLang="zh-CN" sz="35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4070979-15BC-E9C1-3661-33079C58A110}"/>
              </a:ext>
            </a:extLst>
          </p:cNvPr>
          <p:cNvSpPr txBox="1"/>
          <p:nvPr/>
        </p:nvSpPr>
        <p:spPr>
          <a:xfrm>
            <a:off x="12812989" y="7584060"/>
            <a:ext cx="5095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lchen@se.cuhk.edu.hk</a:t>
            </a:r>
            <a:endParaRPr kumimoji="1" lang="zh-CN" altLang="en-US" sz="3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TextBox 57">
            <a:extLst>
              <a:ext uri="{FF2B5EF4-FFF2-40B4-BE49-F238E27FC236}">
                <a16:creationId xmlns:a16="http://schemas.microsoft.com/office/drawing/2014/main" id="{026B0CE7-889B-78D6-FBB8-49636F3A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6046" y="34351605"/>
            <a:ext cx="118389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02684" indent="-402684" algn="just">
              <a:spcAft>
                <a:spcPts val="1585"/>
              </a:spcAft>
              <a:buFont typeface="Wingdings" pitchFamily="2" charset="2"/>
              <a:buChar char="Ø"/>
              <a:defRPr/>
            </a:pPr>
            <a:r>
              <a:rPr lang="zh-CN" altLang="en-US" sz="4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altLang="zh-CN" sz="4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Our method beats baselines on </a:t>
            </a:r>
            <a:r>
              <a:rPr lang="en-US" altLang="zh-CN" sz="4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HK" altLang="zh-CN" sz="4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tasks.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2549D0DA-FD10-3465-8A4B-99DDFA5FF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33758" y="35354085"/>
            <a:ext cx="10985003" cy="55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0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2007</TotalTime>
  <Words>337</Words>
  <Application>Microsoft Macintosh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宋体</vt:lpstr>
      <vt:lpstr>Microsoft YaHei</vt:lpstr>
      <vt:lpstr>Arial</vt:lpstr>
      <vt:lpstr>Calibri</vt:lpstr>
      <vt:lpstr>Calibri Light</vt:lpstr>
      <vt:lpstr>Wingdings</vt:lpstr>
      <vt:lpstr>Office 2013 - 2022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曙光</dc:creator>
  <cp:lastModifiedBy>CHEN, Liang</cp:lastModifiedBy>
  <cp:revision>89</cp:revision>
  <dcterms:created xsi:type="dcterms:W3CDTF">2021-10-13T05:44:59Z</dcterms:created>
  <dcterms:modified xsi:type="dcterms:W3CDTF">2024-08-09T03:01:01Z</dcterms:modified>
</cp:coreProperties>
</file>