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92" r:id="rId5"/>
    <p:sldId id="258" r:id="rId6"/>
    <p:sldId id="259" r:id="rId7"/>
    <p:sldId id="263" r:id="rId8"/>
    <p:sldId id="266" r:id="rId9"/>
    <p:sldId id="261" r:id="rId10"/>
    <p:sldId id="262" r:id="rId11"/>
    <p:sldId id="290" r:id="rId12"/>
    <p:sldId id="285" r:id="rId13"/>
    <p:sldId id="291" r:id="rId14"/>
    <p:sldId id="264" r:id="rId15"/>
    <p:sldId id="265" r:id="rId16"/>
    <p:sldId id="267" r:id="rId17"/>
    <p:sldId id="268" r:id="rId18"/>
    <p:sldId id="274" r:id="rId19"/>
    <p:sldId id="273" r:id="rId20"/>
    <p:sldId id="272" r:id="rId21"/>
    <p:sldId id="270" r:id="rId23"/>
    <p:sldId id="271" r:id="rId24"/>
  </p:sldIdLst>
  <p:sldSz cx="9753600" cy="7315200"/>
  <p:notesSz cx="6858000" cy="9144000"/>
  <p:embeddedFontLst>
    <p:embeddedFont>
      <p:font typeface="SimSun" panose="02010600030101010101" pitchFamily="2" charset="-122"/>
      <p:regular r:id="rId28"/>
    </p:embeddedFont>
    <p:embeddedFont>
      <p:font typeface="Montserrat Classic Bold" panose="00000800000000000000"/>
      <p:bold r:id="rId29"/>
    </p:embeddedFont>
    <p:embeddedFont>
      <p:font typeface="Montserrat Light" panose="00000400000000000000"/>
      <p:regular r:id="rId30"/>
    </p:embeddedFont>
    <p:embeddedFont>
      <p:font typeface="Montserrat Light Bold" panose="00000800000000000000"/>
      <p:bold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  <p:embeddedFont>
      <p:font typeface="Lexend Deca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1242" y="66"/>
      </p:cViewPr>
      <p:guideLst>
        <p:guide orient="horz" pos="22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8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8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4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7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8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8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8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9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9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9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9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9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9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6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6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AutoShape 2"/>
          <p:cNvSpPr/>
          <p:nvPr/>
        </p:nvSpPr>
        <p:spPr>
          <a:xfrm>
            <a:off x="-610429" y="1862697"/>
            <a:ext cx="9753600" cy="7315200"/>
          </a:xfrm>
          <a:prstGeom prst="rect">
            <a:avLst/>
          </a:prstGeom>
          <a:solidFill>
            <a:srgbClr val="F2F2F2"/>
          </a:solidFill>
        </p:spPr>
      </p:sp>
      <p:sp>
        <p:nvSpPr>
          <p:cNvPr id="1048585" name="TextBox 3"/>
          <p:cNvSpPr txBox="1"/>
          <p:nvPr/>
        </p:nvSpPr>
        <p:spPr>
          <a:xfrm>
            <a:off x="4597393" y="1640250"/>
            <a:ext cx="5156207" cy="221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5"/>
              </a:lnSpc>
            </a:pPr>
            <a:r>
              <a:rPr lang="en-US" sz="8975" spc="179">
                <a:solidFill>
                  <a:srgbClr val="4CB8B4"/>
                </a:solidFill>
                <a:latin typeface="Montserrat Classic Bold" panose="00000800000000000000"/>
              </a:rPr>
              <a:t>Sharing System </a:t>
            </a:r>
            <a:endParaRPr lang="en-US" sz="8975" spc="179">
              <a:solidFill>
                <a:srgbClr val="4CB8B4"/>
              </a:solidFill>
              <a:latin typeface="Montserrat Classic Bold" panose="00000800000000000000"/>
            </a:endParaRPr>
          </a:p>
        </p:txBody>
      </p:sp>
      <p:sp>
        <p:nvSpPr>
          <p:cNvPr id="1048586" name="Freeform 4"/>
          <p:cNvSpPr/>
          <p:nvPr/>
        </p:nvSpPr>
        <p:spPr>
          <a:xfrm>
            <a:off x="4875823" y="5104497"/>
            <a:ext cx="4478316" cy="1268670"/>
          </a:xfrm>
          <a:custGeom>
            <a:avLst/>
            <a:gdLst/>
            <a:ahLst/>
            <a:cxnLst/>
            <a:rect l="l" t="t" r="r" b="b"/>
            <a:pathLst>
              <a:path w="4478316" h="1268670">
                <a:moveTo>
                  <a:pt x="0" y="0"/>
                </a:moveTo>
                <a:lnTo>
                  <a:pt x="4478316" y="0"/>
                </a:lnTo>
                <a:lnTo>
                  <a:pt x="4478316" y="1268670"/>
                </a:lnTo>
                <a:lnTo>
                  <a:pt x="0" y="126867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26496" b="-126496"/>
            </a:stretch>
          </a:blipFill>
        </p:spPr>
      </p:sp>
      <p:sp>
        <p:nvSpPr>
          <p:cNvPr id="1048587" name="TextBox 5"/>
          <p:cNvSpPr txBox="1"/>
          <p:nvPr/>
        </p:nvSpPr>
        <p:spPr>
          <a:xfrm>
            <a:off x="5202996" y="5377260"/>
            <a:ext cx="3819084" cy="27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5"/>
              </a:lnSpc>
            </a:pPr>
            <a:r>
              <a:rPr lang="en-US" sz="1810" spc="36">
                <a:solidFill>
                  <a:srgbClr val="FFFFFF"/>
                </a:solidFill>
                <a:latin typeface="Montserrat Light" panose="00000400000000000000"/>
              </a:rPr>
              <a:t>Supervisor: Daw Thuzar Win</a:t>
            </a:r>
            <a:endParaRPr lang="en-US" sz="1810" spc="36">
              <a:solidFill>
                <a:srgbClr val="FFFFFF"/>
              </a:solidFill>
              <a:latin typeface="Montserrat Light" panose="00000400000000000000"/>
            </a:endParaRPr>
          </a:p>
        </p:txBody>
      </p:sp>
      <p:grpSp>
        <p:nvGrpSpPr>
          <p:cNvPr id="25" name="Group 6"/>
          <p:cNvGrpSpPr/>
          <p:nvPr/>
        </p:nvGrpSpPr>
        <p:grpSpPr>
          <a:xfrm rot="-5400000">
            <a:off x="-269631" y="4853354"/>
            <a:ext cx="2760958" cy="2230528"/>
            <a:chOff x="0" y="0"/>
            <a:chExt cx="6346308" cy="5126990"/>
          </a:xfrm>
        </p:grpSpPr>
        <p:sp>
          <p:nvSpPr>
            <p:cNvPr id="1048588" name="Freeform 7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26" name="Group 8"/>
          <p:cNvGrpSpPr/>
          <p:nvPr/>
        </p:nvGrpSpPr>
        <p:grpSpPr>
          <a:xfrm rot="-5400000">
            <a:off x="820615" y="6060831"/>
            <a:ext cx="2760958" cy="2230528"/>
            <a:chOff x="0" y="0"/>
            <a:chExt cx="6346308" cy="5126990"/>
          </a:xfrm>
        </p:grpSpPr>
        <p:sp>
          <p:nvSpPr>
            <p:cNvPr id="1048589" name="Freeform 9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27" name="Group 10"/>
          <p:cNvGrpSpPr/>
          <p:nvPr/>
        </p:nvGrpSpPr>
        <p:grpSpPr>
          <a:xfrm rot="-5400000">
            <a:off x="2162908" y="4355123"/>
            <a:ext cx="1754685" cy="1409275"/>
            <a:chOff x="0" y="0"/>
            <a:chExt cx="6383700" cy="5126990"/>
          </a:xfrm>
        </p:grpSpPr>
        <p:sp>
          <p:nvSpPr>
            <p:cNvPr id="1048590" name="Freeform 11"/>
            <p:cNvSpPr/>
            <p:nvPr/>
          </p:nvSpPr>
          <p:spPr>
            <a:xfrm>
              <a:off x="0" y="0"/>
              <a:ext cx="6383700" cy="5126990"/>
            </a:xfrm>
            <a:custGeom>
              <a:avLst/>
              <a:gdLst/>
              <a:ahLst/>
              <a:cxnLst/>
              <a:rect l="l" t="t" r="r" b="b"/>
              <a:pathLst>
                <a:path w="6383700" h="5126990">
                  <a:moveTo>
                    <a:pt x="35617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1760" y="5126990"/>
                  </a:lnTo>
                  <a:lnTo>
                    <a:pt x="638370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28" name="Group 12"/>
          <p:cNvGrpSpPr/>
          <p:nvPr/>
        </p:nvGrpSpPr>
        <p:grpSpPr>
          <a:xfrm rot="-5400000">
            <a:off x="2983523" y="3534508"/>
            <a:ext cx="714376" cy="568253"/>
            <a:chOff x="0" y="0"/>
            <a:chExt cx="6346308" cy="5126990"/>
          </a:xfrm>
        </p:grpSpPr>
        <p:sp>
          <p:nvSpPr>
            <p:cNvPr id="1048591" name="Freeform 13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29" name="Group 14"/>
          <p:cNvGrpSpPr/>
          <p:nvPr/>
        </p:nvGrpSpPr>
        <p:grpSpPr>
          <a:xfrm rot="-5400000">
            <a:off x="967154" y="3206262"/>
            <a:ext cx="1517551" cy="1223101"/>
            <a:chOff x="0" y="0"/>
            <a:chExt cx="6361360" cy="5126990"/>
          </a:xfrm>
        </p:grpSpPr>
        <p:sp>
          <p:nvSpPr>
            <p:cNvPr id="1048592" name="Freeform 15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30" name="Group 16"/>
          <p:cNvGrpSpPr/>
          <p:nvPr/>
        </p:nvGrpSpPr>
        <p:grpSpPr>
          <a:xfrm rot="-5400000">
            <a:off x="-199292" y="1137138"/>
            <a:ext cx="2124365" cy="1708986"/>
            <a:chOff x="0" y="0"/>
            <a:chExt cx="6373228" cy="5126990"/>
          </a:xfrm>
        </p:grpSpPr>
        <p:sp>
          <p:nvSpPr>
            <p:cNvPr id="1048593" name="Freeform 17"/>
            <p:cNvSpPr/>
            <p:nvPr/>
          </p:nvSpPr>
          <p:spPr>
            <a:xfrm>
              <a:off x="0" y="0"/>
              <a:ext cx="6373228" cy="5126990"/>
            </a:xfrm>
            <a:custGeom>
              <a:avLst/>
              <a:gdLst/>
              <a:ahLst/>
              <a:cxnLst/>
              <a:rect l="l" t="t" r="r" b="b"/>
              <a:pathLst>
                <a:path w="6373228" h="5126990">
                  <a:moveTo>
                    <a:pt x="3551288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51288" y="5126990"/>
                  </a:lnTo>
                  <a:lnTo>
                    <a:pt x="6373228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31" name="Group 18"/>
          <p:cNvGrpSpPr/>
          <p:nvPr/>
        </p:nvGrpSpPr>
        <p:grpSpPr>
          <a:xfrm rot="-5400000">
            <a:off x="1447800" y="-633046"/>
            <a:ext cx="2760958" cy="2230528"/>
            <a:chOff x="0" y="0"/>
            <a:chExt cx="6346308" cy="5126990"/>
          </a:xfrm>
        </p:grpSpPr>
        <p:sp>
          <p:nvSpPr>
            <p:cNvPr id="1048594" name="Freeform 19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32" name="Group 20"/>
          <p:cNvGrpSpPr/>
          <p:nvPr/>
        </p:nvGrpSpPr>
        <p:grpSpPr>
          <a:xfrm rot="-5400000">
            <a:off x="2602523" y="838200"/>
            <a:ext cx="1517551" cy="1223101"/>
            <a:chOff x="0" y="0"/>
            <a:chExt cx="6361360" cy="5126990"/>
          </a:xfrm>
        </p:grpSpPr>
        <p:sp>
          <p:nvSpPr>
            <p:cNvPr id="1048595" name="Freeform 21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sp>
        <p:nvSpPr>
          <p:cNvPr id="1048596" name="TextBox 22"/>
          <p:cNvSpPr txBox="1"/>
          <p:nvPr/>
        </p:nvSpPr>
        <p:spPr>
          <a:xfrm>
            <a:off x="5202996" y="5825581"/>
            <a:ext cx="4448164" cy="27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5"/>
              </a:lnSpc>
            </a:pPr>
            <a:r>
              <a:rPr lang="en-US" sz="1810" spc="36">
                <a:solidFill>
                  <a:srgbClr val="FFFFFF"/>
                </a:solidFill>
                <a:latin typeface="Montserrat Light" panose="00000400000000000000"/>
              </a:rPr>
              <a:t>Co-Supervisor: Daw Aye Htet Aung</a:t>
            </a:r>
            <a:endParaRPr lang="en-US" sz="1810" spc="36">
              <a:solidFill>
                <a:srgbClr val="FFFFFF"/>
              </a:solidFill>
              <a:latin typeface="Montserrat Light" panose="000004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6350" y="152400"/>
            <a:ext cx="7080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</a:t>
            </a:r>
            <a:endParaRPr lang="en-US" sz="4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43200" y="990600"/>
            <a:ext cx="33140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828800" y="20574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149850" y="1905000"/>
            <a:ext cx="193675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81000" y="3408045"/>
            <a:ext cx="2489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1.React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2.Boostrap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3.CSS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4.Html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76600" y="3454400"/>
            <a:ext cx="2482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1.MogoDb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53200" y="3429000"/>
            <a:ext cx="3009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1.Express Js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6"/>
          <p:cNvSpPr txBox="1"/>
          <p:nvPr/>
        </p:nvSpPr>
        <p:spPr>
          <a:xfrm>
            <a:off x="2266950" y="4091305"/>
            <a:ext cx="6800850" cy="46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.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81200" y="533400"/>
            <a:ext cx="5708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Normal User</a:t>
            </a:r>
            <a:endParaRPr 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shot 2024-02-29 220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1600200"/>
            <a:ext cx="7059295" cy="5359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324600" y="2819400"/>
            <a:ext cx="78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315200" y="3352800"/>
            <a:ext cx="80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6"/>
          <p:cNvSpPr txBox="1"/>
          <p:nvPr/>
        </p:nvSpPr>
        <p:spPr>
          <a:xfrm>
            <a:off x="2266950" y="4091305"/>
            <a:ext cx="6800850" cy="46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.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81200" y="533400"/>
            <a:ext cx="5708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Admin</a:t>
            </a:r>
            <a:endParaRPr 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shot 2024-03-01 0924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690" y="1563370"/>
            <a:ext cx="5350510" cy="5236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2"/>
          <p:cNvGrpSpPr/>
          <p:nvPr/>
        </p:nvGrpSpPr>
        <p:grpSpPr>
          <a:xfrm>
            <a:off x="0" y="-12700"/>
            <a:ext cx="9779000" cy="7379076"/>
            <a:chOff x="0" y="0"/>
            <a:chExt cx="13038667" cy="9838768"/>
          </a:xfrm>
        </p:grpSpPr>
        <p:pic>
          <p:nvPicPr>
            <p:cNvPr id="2097156" name="Picture 3"/>
            <p:cNvPicPr>
              <a:picLocks noChangeAspect="1"/>
            </p:cNvPicPr>
            <p:nvPr/>
          </p:nvPicPr>
          <p:blipFill>
            <a:blip r:embed="rId1">
              <a:alphaModFix amt="17000"/>
            </a:blip>
            <a:srcRect l="5825" r="5825"/>
            <a:stretch>
              <a:fillRect/>
            </a:stretch>
          </p:blipFill>
          <p:spPr>
            <a:xfrm>
              <a:off x="0" y="0"/>
              <a:ext cx="13038667" cy="9838768"/>
            </a:xfrm>
            <a:prstGeom prst="rect">
              <a:avLst/>
            </a:prstGeom>
          </p:spPr>
        </p:pic>
      </p:grpSp>
      <p:sp>
        <p:nvSpPr>
          <p:cNvPr id="1048656" name="TextBox 4"/>
          <p:cNvSpPr txBox="1"/>
          <p:nvPr/>
        </p:nvSpPr>
        <p:spPr>
          <a:xfrm>
            <a:off x="344805" y="597779"/>
            <a:ext cx="8677275" cy="71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5"/>
              </a:lnSpc>
            </a:pPr>
            <a:r>
              <a:rPr lang="en-US" sz="4830" spc="96">
                <a:solidFill>
                  <a:srgbClr val="FFFFFF"/>
                </a:solidFill>
                <a:latin typeface="Montserrat Classic Bold" panose="00000800000000000000"/>
              </a:rPr>
              <a:t>MISSIONS </a:t>
            </a:r>
            <a:endParaRPr lang="en-US" sz="4830" spc="96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657" name="Freeform 5"/>
          <p:cNvSpPr/>
          <p:nvPr/>
        </p:nvSpPr>
        <p:spPr>
          <a:xfrm>
            <a:off x="4699000" y="1917700"/>
            <a:ext cx="385371" cy="302047"/>
          </a:xfrm>
          <a:custGeom>
            <a:avLst/>
            <a:gdLst/>
            <a:ahLst/>
            <a:cxnLst/>
            <a:rect l="l" t="t" r="r" b="b"/>
            <a:pathLst>
              <a:path w="385371" h="302047">
                <a:moveTo>
                  <a:pt x="0" y="0"/>
                </a:moveTo>
                <a:lnTo>
                  <a:pt x="385371" y="0"/>
                </a:lnTo>
                <a:lnTo>
                  <a:pt x="385371" y="302047"/>
                </a:lnTo>
                <a:lnTo>
                  <a:pt x="0" y="302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5" r="-675"/>
            </a:stretch>
          </a:blipFill>
        </p:spPr>
      </p:sp>
      <p:sp>
        <p:nvSpPr>
          <p:cNvPr id="1048658" name="Freeform 6"/>
          <p:cNvSpPr/>
          <p:nvPr/>
        </p:nvSpPr>
        <p:spPr>
          <a:xfrm rot="-10800000">
            <a:off x="4686300" y="5448300"/>
            <a:ext cx="385371" cy="302047"/>
          </a:xfrm>
          <a:custGeom>
            <a:avLst/>
            <a:gdLst/>
            <a:ahLst/>
            <a:cxnLst/>
            <a:rect l="l" t="t" r="r" b="b"/>
            <a:pathLst>
              <a:path w="385371" h="302047">
                <a:moveTo>
                  <a:pt x="0" y="0"/>
                </a:moveTo>
                <a:lnTo>
                  <a:pt x="385371" y="0"/>
                </a:lnTo>
                <a:lnTo>
                  <a:pt x="385371" y="302048"/>
                </a:lnTo>
                <a:lnTo>
                  <a:pt x="0" y="302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5" r="-675"/>
            </a:stretch>
          </a:blipFill>
        </p:spPr>
      </p:sp>
      <p:sp>
        <p:nvSpPr>
          <p:cNvPr id="1048659" name="TextBox 7"/>
          <p:cNvSpPr txBox="1"/>
          <p:nvPr/>
        </p:nvSpPr>
        <p:spPr>
          <a:xfrm>
            <a:off x="2120900" y="6667579"/>
            <a:ext cx="5514975" cy="190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0"/>
              </a:lnSpc>
            </a:pPr>
            <a:r>
              <a:rPr lang="en-US" sz="1005" spc="20">
                <a:solidFill>
                  <a:srgbClr val="FFFFFF"/>
                </a:solidFill>
                <a:latin typeface="Montserrat Light" panose="00000400000000000000"/>
              </a:rPr>
              <a:t>https://en.wikipedia.org/wiki/Goal</a:t>
            </a:r>
            <a:endParaRPr lang="en-US" sz="1005" spc="20">
              <a:solidFill>
                <a:srgbClr val="FFFFFF"/>
              </a:solidFill>
              <a:latin typeface="Montserrat Light" panose="00000400000000000000"/>
            </a:endParaRPr>
          </a:p>
        </p:txBody>
      </p:sp>
      <p:grpSp>
        <p:nvGrpSpPr>
          <p:cNvPr id="93" name="Group 8"/>
          <p:cNvGrpSpPr/>
          <p:nvPr/>
        </p:nvGrpSpPr>
        <p:grpSpPr>
          <a:xfrm>
            <a:off x="-76053" y="5779853"/>
            <a:ext cx="1754685" cy="1409275"/>
            <a:chOff x="0" y="0"/>
            <a:chExt cx="6383700" cy="5126990"/>
          </a:xfrm>
        </p:grpSpPr>
        <p:sp>
          <p:nvSpPr>
            <p:cNvPr id="1048660" name="Freeform 9"/>
            <p:cNvSpPr/>
            <p:nvPr/>
          </p:nvSpPr>
          <p:spPr>
            <a:xfrm>
              <a:off x="0" y="0"/>
              <a:ext cx="6383700" cy="5126990"/>
            </a:xfrm>
            <a:custGeom>
              <a:avLst/>
              <a:gdLst/>
              <a:ahLst/>
              <a:cxnLst/>
              <a:rect l="l" t="t" r="r" b="b"/>
              <a:pathLst>
                <a:path w="6383700" h="5126990">
                  <a:moveTo>
                    <a:pt x="35617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1760" y="5126990"/>
                  </a:lnTo>
                  <a:lnTo>
                    <a:pt x="638370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94" name="Group 10"/>
          <p:cNvGrpSpPr/>
          <p:nvPr/>
        </p:nvGrpSpPr>
        <p:grpSpPr>
          <a:xfrm>
            <a:off x="1332167" y="6705294"/>
            <a:ext cx="714376" cy="568253"/>
            <a:chOff x="0" y="0"/>
            <a:chExt cx="6346308" cy="5126990"/>
          </a:xfrm>
        </p:grpSpPr>
        <p:sp>
          <p:nvSpPr>
            <p:cNvPr id="1048661" name="Freeform 11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95" name="Group 12"/>
          <p:cNvGrpSpPr/>
          <p:nvPr/>
        </p:nvGrpSpPr>
        <p:grpSpPr>
          <a:xfrm>
            <a:off x="528813" y="4822779"/>
            <a:ext cx="1517551" cy="1223101"/>
            <a:chOff x="0" y="0"/>
            <a:chExt cx="6361360" cy="5126990"/>
          </a:xfrm>
        </p:grpSpPr>
        <p:sp>
          <p:nvSpPr>
            <p:cNvPr id="1048662" name="Freeform 13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96" name="Group 14"/>
          <p:cNvGrpSpPr/>
          <p:nvPr/>
        </p:nvGrpSpPr>
        <p:grpSpPr>
          <a:xfrm>
            <a:off x="7283597" y="-26587"/>
            <a:ext cx="1754685" cy="1409275"/>
            <a:chOff x="0" y="0"/>
            <a:chExt cx="6383700" cy="5126990"/>
          </a:xfrm>
        </p:grpSpPr>
        <p:sp>
          <p:nvSpPr>
            <p:cNvPr id="1048663" name="Freeform 15"/>
            <p:cNvSpPr/>
            <p:nvPr/>
          </p:nvSpPr>
          <p:spPr>
            <a:xfrm>
              <a:off x="0" y="0"/>
              <a:ext cx="6383700" cy="5126990"/>
            </a:xfrm>
            <a:custGeom>
              <a:avLst/>
              <a:gdLst/>
              <a:ahLst/>
              <a:cxnLst/>
              <a:rect l="l" t="t" r="r" b="b"/>
              <a:pathLst>
                <a:path w="6383700" h="5126990">
                  <a:moveTo>
                    <a:pt x="35617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1760" y="5126990"/>
                  </a:lnTo>
                  <a:lnTo>
                    <a:pt x="638370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97" name="Group 16"/>
          <p:cNvGrpSpPr/>
          <p:nvPr/>
        </p:nvGrpSpPr>
        <p:grpSpPr>
          <a:xfrm>
            <a:off x="9044877" y="694384"/>
            <a:ext cx="714376" cy="568253"/>
            <a:chOff x="0" y="0"/>
            <a:chExt cx="6346308" cy="5126990"/>
          </a:xfrm>
        </p:grpSpPr>
        <p:sp>
          <p:nvSpPr>
            <p:cNvPr id="1048664" name="Freeform 17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98" name="Group 18"/>
          <p:cNvGrpSpPr/>
          <p:nvPr/>
        </p:nvGrpSpPr>
        <p:grpSpPr>
          <a:xfrm>
            <a:off x="8644113" y="-1247821"/>
            <a:ext cx="1517551" cy="1223101"/>
            <a:chOff x="0" y="0"/>
            <a:chExt cx="6361360" cy="5126990"/>
          </a:xfrm>
        </p:grpSpPr>
        <p:sp>
          <p:nvSpPr>
            <p:cNvPr id="1048665" name="Freeform 19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1048666" name="TextBox 20"/>
          <p:cNvSpPr txBox="1"/>
          <p:nvPr/>
        </p:nvSpPr>
        <p:spPr>
          <a:xfrm>
            <a:off x="528813" y="2477323"/>
            <a:ext cx="8677275" cy="2044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800" spc="55">
                <a:solidFill>
                  <a:srgbClr val="FFFFFF"/>
                </a:solidFill>
                <a:latin typeface="Montserrat Classic Bold" panose="00000800000000000000"/>
              </a:rPr>
              <a:t>Enabling users to earn through gaming, web creation, and easy file upload and sharing. We aim to provide a user-friendly platform that simplifies information sharing, particularly for educational purposes, ensuring effortless communication with students.</a:t>
            </a:r>
            <a:endParaRPr lang="en-US" sz="2800" spc="55">
              <a:solidFill>
                <a:srgbClr val="FFFFFF"/>
              </a:solidFill>
              <a:latin typeface="Montserrat Classic Bold" panose="000008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2"/>
          <p:cNvGrpSpPr/>
          <p:nvPr/>
        </p:nvGrpSpPr>
        <p:grpSpPr>
          <a:xfrm>
            <a:off x="0" y="-12700"/>
            <a:ext cx="9779000" cy="7379076"/>
            <a:chOff x="0" y="0"/>
            <a:chExt cx="13038667" cy="9838768"/>
          </a:xfrm>
        </p:grpSpPr>
        <p:pic>
          <p:nvPicPr>
            <p:cNvPr id="2097157" name="Picture 3"/>
            <p:cNvPicPr>
              <a:picLocks noChangeAspect="1"/>
            </p:cNvPicPr>
            <p:nvPr/>
          </p:nvPicPr>
          <p:blipFill>
            <a:blip r:embed="rId1">
              <a:alphaModFix amt="17000"/>
            </a:blip>
            <a:srcRect l="5825" r="5825"/>
            <a:stretch>
              <a:fillRect/>
            </a:stretch>
          </p:blipFill>
          <p:spPr>
            <a:xfrm>
              <a:off x="0" y="0"/>
              <a:ext cx="13038667" cy="9838768"/>
            </a:xfrm>
            <a:prstGeom prst="rect">
              <a:avLst/>
            </a:prstGeom>
          </p:spPr>
        </p:pic>
      </p:grpSp>
      <p:sp>
        <p:nvSpPr>
          <p:cNvPr id="1048667" name="TextBox 4"/>
          <p:cNvSpPr txBox="1"/>
          <p:nvPr/>
        </p:nvSpPr>
        <p:spPr>
          <a:xfrm>
            <a:off x="553048" y="629801"/>
            <a:ext cx="8677275" cy="71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5"/>
              </a:lnSpc>
            </a:pPr>
            <a:r>
              <a:rPr lang="en-US" sz="4830" spc="96" dirty="0">
                <a:solidFill>
                  <a:srgbClr val="FFFFFF"/>
                </a:solidFill>
                <a:latin typeface="Montserrat Classic Bold" panose="00000800000000000000"/>
              </a:rPr>
              <a:t>VISIONS</a:t>
            </a:r>
            <a:endParaRPr lang="en-US" sz="4830" spc="96" dirty="0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668" name="Freeform 5"/>
          <p:cNvSpPr/>
          <p:nvPr/>
        </p:nvSpPr>
        <p:spPr>
          <a:xfrm>
            <a:off x="4699000" y="1917700"/>
            <a:ext cx="385371" cy="302047"/>
          </a:xfrm>
          <a:custGeom>
            <a:avLst/>
            <a:gdLst/>
            <a:ahLst/>
            <a:cxnLst/>
            <a:rect l="l" t="t" r="r" b="b"/>
            <a:pathLst>
              <a:path w="385371" h="302047">
                <a:moveTo>
                  <a:pt x="0" y="0"/>
                </a:moveTo>
                <a:lnTo>
                  <a:pt x="385371" y="0"/>
                </a:lnTo>
                <a:lnTo>
                  <a:pt x="385371" y="302047"/>
                </a:lnTo>
                <a:lnTo>
                  <a:pt x="0" y="302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5" r="-675"/>
            </a:stretch>
          </a:blipFill>
        </p:spPr>
      </p:sp>
      <p:sp>
        <p:nvSpPr>
          <p:cNvPr id="1048669" name="Freeform 6"/>
          <p:cNvSpPr/>
          <p:nvPr/>
        </p:nvSpPr>
        <p:spPr>
          <a:xfrm rot="-10800000">
            <a:off x="4686300" y="5448300"/>
            <a:ext cx="385371" cy="302047"/>
          </a:xfrm>
          <a:custGeom>
            <a:avLst/>
            <a:gdLst/>
            <a:ahLst/>
            <a:cxnLst/>
            <a:rect l="l" t="t" r="r" b="b"/>
            <a:pathLst>
              <a:path w="385371" h="302047">
                <a:moveTo>
                  <a:pt x="0" y="0"/>
                </a:moveTo>
                <a:lnTo>
                  <a:pt x="385371" y="0"/>
                </a:lnTo>
                <a:lnTo>
                  <a:pt x="385371" y="302048"/>
                </a:lnTo>
                <a:lnTo>
                  <a:pt x="0" y="302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5" r="-675"/>
            </a:stretch>
          </a:blipFill>
        </p:spPr>
      </p:sp>
      <p:sp>
        <p:nvSpPr>
          <p:cNvPr id="1048670" name="TextBox 7"/>
          <p:cNvSpPr txBox="1"/>
          <p:nvPr/>
        </p:nvSpPr>
        <p:spPr>
          <a:xfrm>
            <a:off x="2120900" y="6667579"/>
            <a:ext cx="5514975" cy="190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0"/>
              </a:lnSpc>
            </a:pPr>
            <a:r>
              <a:rPr lang="en-US" sz="1005" spc="20">
                <a:solidFill>
                  <a:srgbClr val="FFFFFF"/>
                </a:solidFill>
                <a:latin typeface="Montserrat Light" panose="00000400000000000000"/>
              </a:rPr>
              <a:t>https://en.wikipedia.org/wiki/Goal</a:t>
            </a:r>
            <a:endParaRPr lang="en-US" sz="1005" spc="20">
              <a:solidFill>
                <a:srgbClr val="FFFFFF"/>
              </a:solidFill>
              <a:latin typeface="Montserrat Light" panose="00000400000000000000"/>
            </a:endParaRPr>
          </a:p>
        </p:txBody>
      </p:sp>
      <p:grpSp>
        <p:nvGrpSpPr>
          <p:cNvPr id="101" name="Group 8"/>
          <p:cNvGrpSpPr/>
          <p:nvPr/>
        </p:nvGrpSpPr>
        <p:grpSpPr>
          <a:xfrm>
            <a:off x="-152253" y="5638883"/>
            <a:ext cx="1754685" cy="1409275"/>
            <a:chOff x="0" y="0"/>
            <a:chExt cx="6383700" cy="5126990"/>
          </a:xfrm>
        </p:grpSpPr>
        <p:sp>
          <p:nvSpPr>
            <p:cNvPr id="1048671" name="Freeform 9"/>
            <p:cNvSpPr/>
            <p:nvPr/>
          </p:nvSpPr>
          <p:spPr>
            <a:xfrm>
              <a:off x="0" y="0"/>
              <a:ext cx="6383700" cy="5126990"/>
            </a:xfrm>
            <a:custGeom>
              <a:avLst/>
              <a:gdLst/>
              <a:ahLst/>
              <a:cxnLst/>
              <a:rect l="l" t="t" r="r" b="b"/>
              <a:pathLst>
                <a:path w="6383700" h="5126990">
                  <a:moveTo>
                    <a:pt x="35617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1760" y="5126990"/>
                  </a:lnTo>
                  <a:lnTo>
                    <a:pt x="638370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102" name="Group 10"/>
          <p:cNvGrpSpPr/>
          <p:nvPr/>
        </p:nvGrpSpPr>
        <p:grpSpPr>
          <a:xfrm>
            <a:off x="990537" y="6400494"/>
            <a:ext cx="714376" cy="568253"/>
            <a:chOff x="0" y="0"/>
            <a:chExt cx="6346308" cy="5126990"/>
          </a:xfrm>
        </p:grpSpPr>
        <p:sp>
          <p:nvSpPr>
            <p:cNvPr id="1048672" name="Freeform 11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103" name="Group 12"/>
          <p:cNvGrpSpPr/>
          <p:nvPr/>
        </p:nvGrpSpPr>
        <p:grpSpPr>
          <a:xfrm>
            <a:off x="528813" y="4822779"/>
            <a:ext cx="1517551" cy="1223101"/>
            <a:chOff x="0" y="0"/>
            <a:chExt cx="6361360" cy="5126990"/>
          </a:xfrm>
        </p:grpSpPr>
        <p:sp>
          <p:nvSpPr>
            <p:cNvPr id="1048673" name="Freeform 13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04" name="Group 14"/>
          <p:cNvGrpSpPr/>
          <p:nvPr/>
        </p:nvGrpSpPr>
        <p:grpSpPr>
          <a:xfrm>
            <a:off x="7283597" y="-26587"/>
            <a:ext cx="1754685" cy="1409275"/>
            <a:chOff x="0" y="0"/>
            <a:chExt cx="6383700" cy="5126990"/>
          </a:xfrm>
        </p:grpSpPr>
        <p:sp>
          <p:nvSpPr>
            <p:cNvPr id="1048674" name="Freeform 15"/>
            <p:cNvSpPr/>
            <p:nvPr/>
          </p:nvSpPr>
          <p:spPr>
            <a:xfrm>
              <a:off x="0" y="0"/>
              <a:ext cx="6383700" cy="5126990"/>
            </a:xfrm>
            <a:custGeom>
              <a:avLst/>
              <a:gdLst/>
              <a:ahLst/>
              <a:cxnLst/>
              <a:rect l="l" t="t" r="r" b="b"/>
              <a:pathLst>
                <a:path w="6383700" h="5126990">
                  <a:moveTo>
                    <a:pt x="35617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1760" y="5126990"/>
                  </a:lnTo>
                  <a:lnTo>
                    <a:pt x="638370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105" name="Group 16"/>
          <p:cNvGrpSpPr/>
          <p:nvPr/>
        </p:nvGrpSpPr>
        <p:grpSpPr>
          <a:xfrm>
            <a:off x="9044877" y="694384"/>
            <a:ext cx="714376" cy="568253"/>
            <a:chOff x="0" y="0"/>
            <a:chExt cx="6346308" cy="5126990"/>
          </a:xfrm>
        </p:grpSpPr>
        <p:sp>
          <p:nvSpPr>
            <p:cNvPr id="1048675" name="Freeform 17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106" name="Group 18"/>
          <p:cNvGrpSpPr/>
          <p:nvPr/>
        </p:nvGrpSpPr>
        <p:grpSpPr>
          <a:xfrm>
            <a:off x="8644113" y="-1247821"/>
            <a:ext cx="1517551" cy="1223101"/>
            <a:chOff x="0" y="0"/>
            <a:chExt cx="6361360" cy="5126990"/>
          </a:xfrm>
        </p:grpSpPr>
        <p:sp>
          <p:nvSpPr>
            <p:cNvPr id="1048676" name="Freeform 19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1048677" name="TextBox 20"/>
          <p:cNvSpPr txBox="1"/>
          <p:nvPr/>
        </p:nvSpPr>
        <p:spPr>
          <a:xfrm>
            <a:off x="553048" y="2786909"/>
            <a:ext cx="8677275" cy="2044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800" spc="55">
                <a:solidFill>
                  <a:srgbClr val="FFFFFF"/>
                </a:solidFill>
                <a:latin typeface="Montserrat Classic Bold" panose="00000800000000000000"/>
              </a:rPr>
              <a:t> Our vision includes empowering users with a proprietary coin system, facilitating easy access to premium features, withdrawals into real money, and fostering a vibrant community of continuous learning, creation, and earning.</a:t>
            </a:r>
            <a:endParaRPr lang="en-US" sz="2800" spc="55">
              <a:solidFill>
                <a:srgbClr val="FFFFFF"/>
              </a:solidFill>
              <a:latin typeface="Montserrat Classic Bold" panose="000008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2"/>
          <p:cNvGrpSpPr/>
          <p:nvPr/>
        </p:nvGrpSpPr>
        <p:grpSpPr>
          <a:xfrm>
            <a:off x="1066800" y="750499"/>
            <a:ext cx="7612977" cy="1929293"/>
            <a:chOff x="0" y="76200"/>
            <a:chExt cx="10150636" cy="2572391"/>
          </a:xfrm>
        </p:grpSpPr>
        <p:sp>
          <p:nvSpPr>
            <p:cNvPr id="1048694" name="TextBox 3"/>
            <p:cNvSpPr txBox="1"/>
            <p:nvPr/>
          </p:nvSpPr>
          <p:spPr>
            <a:xfrm>
              <a:off x="482014" y="76200"/>
              <a:ext cx="9215667" cy="590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85"/>
                </a:lnSpc>
              </a:pPr>
              <a:r>
                <a:rPr lang="en-US" sz="3595" spc="215">
                  <a:solidFill>
                    <a:srgbClr val="FFFFFF"/>
                  </a:solidFill>
                  <a:latin typeface="Montserrat Light Bold" panose="00000800000000000000"/>
                </a:rPr>
                <a:t>ANALYSIS </a:t>
              </a:r>
              <a:endParaRPr lang="en-US" sz="3595" spc="215">
                <a:solidFill>
                  <a:srgbClr val="FFFFFF"/>
                </a:solidFill>
                <a:latin typeface="Montserrat Light Bold" panose="00000800000000000000"/>
              </a:endParaRPr>
            </a:p>
          </p:txBody>
        </p:sp>
        <p:sp>
          <p:nvSpPr>
            <p:cNvPr id="1048695" name="TextBox 4"/>
            <p:cNvSpPr txBox="1"/>
            <p:nvPr/>
          </p:nvSpPr>
          <p:spPr>
            <a:xfrm>
              <a:off x="0" y="1002839"/>
              <a:ext cx="10150636" cy="1645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20"/>
                </a:lnSpc>
              </a:pPr>
              <a:r>
                <a:rPr lang="en-US" sz="10020" spc="200">
                  <a:solidFill>
                    <a:srgbClr val="FFFFFF"/>
                  </a:solidFill>
                  <a:latin typeface="Montserrat Classic Bold" panose="00000800000000000000"/>
                </a:rPr>
                <a:t>SWOT</a:t>
              </a:r>
              <a:endParaRPr lang="en-US" sz="10020" spc="200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</p:grpSp>
      <p:sp>
        <p:nvSpPr>
          <p:cNvPr id="1048696" name="Freeform 5"/>
          <p:cNvSpPr/>
          <p:nvPr/>
        </p:nvSpPr>
        <p:spPr>
          <a:xfrm>
            <a:off x="294748" y="3423794"/>
            <a:ext cx="2209812" cy="2848681"/>
          </a:xfrm>
          <a:custGeom>
            <a:avLst/>
            <a:gdLst/>
            <a:ahLst/>
            <a:cxnLst/>
            <a:rect l="l" t="t" r="r" b="b"/>
            <a:pathLst>
              <a:path w="2209812" h="2848681">
                <a:moveTo>
                  <a:pt x="0" y="0"/>
                </a:moveTo>
                <a:lnTo>
                  <a:pt x="2209812" y="0"/>
                </a:lnTo>
                <a:lnTo>
                  <a:pt x="2209812" y="2848681"/>
                </a:lnTo>
                <a:lnTo>
                  <a:pt x="0" y="284868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4455" r="-14455"/>
            </a:stretch>
          </a:blipFill>
        </p:spPr>
      </p:sp>
      <p:sp>
        <p:nvSpPr>
          <p:cNvPr id="1048697" name="Freeform 6"/>
          <p:cNvSpPr/>
          <p:nvPr/>
        </p:nvSpPr>
        <p:spPr>
          <a:xfrm>
            <a:off x="2672575" y="3446605"/>
            <a:ext cx="2209812" cy="2848681"/>
          </a:xfrm>
          <a:custGeom>
            <a:avLst/>
            <a:gdLst/>
            <a:ahLst/>
            <a:cxnLst/>
            <a:rect l="l" t="t" r="r" b="b"/>
            <a:pathLst>
              <a:path w="2209812" h="2848681">
                <a:moveTo>
                  <a:pt x="0" y="0"/>
                </a:moveTo>
                <a:lnTo>
                  <a:pt x="2209812" y="0"/>
                </a:lnTo>
                <a:lnTo>
                  <a:pt x="2209812" y="2848681"/>
                </a:lnTo>
                <a:lnTo>
                  <a:pt x="0" y="284868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4455" r="-14455"/>
            </a:stretch>
          </a:blipFill>
        </p:spPr>
        <p:txBody>
          <a:bodyPr/>
          <a:lstStyle/>
          <a:p>
            <a:r>
              <a:rPr lang="zh-CN" altLang="en-US"/>
              <a:t>
</a:t>
            </a:r>
            <a:endParaRPr lang="zh-CN" altLang="en-US"/>
          </a:p>
        </p:txBody>
      </p:sp>
      <p:sp>
        <p:nvSpPr>
          <p:cNvPr id="1048698" name="Freeform 7"/>
          <p:cNvSpPr/>
          <p:nvPr/>
        </p:nvSpPr>
        <p:spPr>
          <a:xfrm>
            <a:off x="5024799" y="3446605"/>
            <a:ext cx="2209812" cy="2848681"/>
          </a:xfrm>
          <a:custGeom>
            <a:avLst/>
            <a:gdLst/>
            <a:ahLst/>
            <a:cxnLst/>
            <a:rect l="l" t="t" r="r" b="b"/>
            <a:pathLst>
              <a:path w="2209812" h="2848681">
                <a:moveTo>
                  <a:pt x="0" y="0"/>
                </a:moveTo>
                <a:lnTo>
                  <a:pt x="2209812" y="0"/>
                </a:lnTo>
                <a:lnTo>
                  <a:pt x="2209812" y="2848681"/>
                </a:lnTo>
                <a:lnTo>
                  <a:pt x="0" y="284868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4455" r="-14455"/>
            </a:stretch>
          </a:blipFill>
        </p:spPr>
      </p:sp>
      <p:grpSp>
        <p:nvGrpSpPr>
          <p:cNvPr id="114" name="Group 8"/>
          <p:cNvGrpSpPr/>
          <p:nvPr/>
        </p:nvGrpSpPr>
        <p:grpSpPr>
          <a:xfrm>
            <a:off x="355600" y="1562100"/>
            <a:ext cx="718955" cy="575164"/>
            <a:chOff x="0" y="0"/>
            <a:chExt cx="6408833" cy="5126990"/>
          </a:xfrm>
        </p:grpSpPr>
        <p:sp>
          <p:nvSpPr>
            <p:cNvPr id="1048699" name="Freeform 9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0" y="1282700"/>
            <a:ext cx="352642" cy="284300"/>
            <a:chOff x="0" y="0"/>
            <a:chExt cx="6359534" cy="5126990"/>
          </a:xfrm>
        </p:grpSpPr>
        <p:sp>
          <p:nvSpPr>
            <p:cNvPr id="1048700" name="Freeform 11"/>
            <p:cNvSpPr/>
            <p:nvPr/>
          </p:nvSpPr>
          <p:spPr>
            <a:xfrm>
              <a:off x="0" y="0"/>
              <a:ext cx="6359534" cy="5126990"/>
            </a:xfrm>
            <a:custGeom>
              <a:avLst/>
              <a:gdLst/>
              <a:ahLst/>
              <a:cxnLst/>
              <a:rect l="l" t="t" r="r" b="b"/>
              <a:pathLst>
                <a:path w="6359534" h="5126990">
                  <a:moveTo>
                    <a:pt x="353759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7594" y="5126990"/>
                  </a:lnTo>
                  <a:lnTo>
                    <a:pt x="635953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8813800" y="6502400"/>
            <a:ext cx="718955" cy="575164"/>
            <a:chOff x="0" y="0"/>
            <a:chExt cx="6408833" cy="5126990"/>
          </a:xfrm>
        </p:grpSpPr>
        <p:sp>
          <p:nvSpPr>
            <p:cNvPr id="1048701" name="Freeform 13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8750300" y="279400"/>
            <a:ext cx="352642" cy="284300"/>
            <a:chOff x="0" y="0"/>
            <a:chExt cx="6359534" cy="5126990"/>
          </a:xfrm>
        </p:grpSpPr>
        <p:sp>
          <p:nvSpPr>
            <p:cNvPr id="1048702" name="Freeform 15"/>
            <p:cNvSpPr/>
            <p:nvPr/>
          </p:nvSpPr>
          <p:spPr>
            <a:xfrm>
              <a:off x="0" y="0"/>
              <a:ext cx="6359534" cy="5126990"/>
            </a:xfrm>
            <a:custGeom>
              <a:avLst/>
              <a:gdLst/>
              <a:ahLst/>
              <a:cxnLst/>
              <a:rect l="l" t="t" r="r" b="b"/>
              <a:pathLst>
                <a:path w="6359534" h="5126990">
                  <a:moveTo>
                    <a:pt x="353759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7594" y="5126990"/>
                  </a:lnTo>
                  <a:lnTo>
                    <a:pt x="635953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3009900" y="6464300"/>
            <a:ext cx="453933" cy="356662"/>
            <a:chOff x="0" y="0"/>
            <a:chExt cx="6525357" cy="5126990"/>
          </a:xfrm>
        </p:grpSpPr>
        <p:sp>
          <p:nvSpPr>
            <p:cNvPr id="1048703" name="Freeform 17"/>
            <p:cNvSpPr/>
            <p:nvPr/>
          </p:nvSpPr>
          <p:spPr>
            <a:xfrm>
              <a:off x="0" y="0"/>
              <a:ext cx="6525357" cy="5126990"/>
            </a:xfrm>
            <a:custGeom>
              <a:avLst/>
              <a:gdLst/>
              <a:ahLst/>
              <a:cxnLst/>
              <a:rect l="l" t="t" r="r" b="b"/>
              <a:pathLst>
                <a:path w="6525357" h="5126990">
                  <a:moveTo>
                    <a:pt x="370341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703417" y="5126990"/>
                  </a:lnTo>
                  <a:lnTo>
                    <a:pt x="6525357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1048704" name="Freeform 18"/>
          <p:cNvSpPr/>
          <p:nvPr/>
        </p:nvSpPr>
        <p:spPr>
          <a:xfrm>
            <a:off x="7332810" y="3446605"/>
            <a:ext cx="2209812" cy="2848681"/>
          </a:xfrm>
          <a:custGeom>
            <a:avLst/>
            <a:gdLst/>
            <a:ahLst/>
            <a:cxnLst/>
            <a:rect l="l" t="t" r="r" b="b"/>
            <a:pathLst>
              <a:path w="2209812" h="2848681">
                <a:moveTo>
                  <a:pt x="0" y="0"/>
                </a:moveTo>
                <a:lnTo>
                  <a:pt x="2209812" y="0"/>
                </a:lnTo>
                <a:lnTo>
                  <a:pt x="2209812" y="2848681"/>
                </a:lnTo>
                <a:lnTo>
                  <a:pt x="0" y="284868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4455" r="-14455"/>
            </a:stretch>
          </a:blipFill>
        </p:spPr>
      </p:sp>
      <p:sp>
        <p:nvSpPr>
          <p:cNvPr id="1048705" name="Freeform 19"/>
          <p:cNvSpPr/>
          <p:nvPr/>
        </p:nvSpPr>
        <p:spPr>
          <a:xfrm>
            <a:off x="1043354" y="3603790"/>
            <a:ext cx="712599" cy="711593"/>
          </a:xfrm>
          <a:custGeom>
            <a:avLst/>
            <a:gdLst/>
            <a:ahLst/>
            <a:cxnLst/>
            <a:rect l="l" t="t" r="r" b="b"/>
            <a:pathLst>
              <a:path w="712599" h="711593">
                <a:moveTo>
                  <a:pt x="0" y="0"/>
                </a:moveTo>
                <a:lnTo>
                  <a:pt x="712599" y="0"/>
                </a:lnTo>
                <a:lnTo>
                  <a:pt x="712599" y="711592"/>
                </a:lnTo>
                <a:lnTo>
                  <a:pt x="0" y="711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06" name="Freeform 20"/>
          <p:cNvSpPr/>
          <p:nvPr/>
        </p:nvSpPr>
        <p:spPr>
          <a:xfrm>
            <a:off x="3429164" y="3674545"/>
            <a:ext cx="716368" cy="685108"/>
          </a:xfrm>
          <a:custGeom>
            <a:avLst/>
            <a:gdLst/>
            <a:ahLst/>
            <a:cxnLst/>
            <a:rect l="l" t="t" r="r" b="b"/>
            <a:pathLst>
              <a:path w="716368" h="685108">
                <a:moveTo>
                  <a:pt x="0" y="0"/>
                </a:moveTo>
                <a:lnTo>
                  <a:pt x="716368" y="0"/>
                </a:lnTo>
                <a:lnTo>
                  <a:pt x="716368" y="685108"/>
                </a:lnTo>
                <a:lnTo>
                  <a:pt x="0" y="685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7" name="Freeform 21"/>
          <p:cNvSpPr/>
          <p:nvPr/>
        </p:nvSpPr>
        <p:spPr>
          <a:xfrm>
            <a:off x="5795505" y="3556099"/>
            <a:ext cx="688135" cy="803554"/>
          </a:xfrm>
          <a:custGeom>
            <a:avLst/>
            <a:gdLst/>
            <a:ahLst/>
            <a:cxnLst/>
            <a:rect l="l" t="t" r="r" b="b"/>
            <a:pathLst>
              <a:path w="688135" h="803554">
                <a:moveTo>
                  <a:pt x="0" y="0"/>
                </a:moveTo>
                <a:lnTo>
                  <a:pt x="688134" y="0"/>
                </a:lnTo>
                <a:lnTo>
                  <a:pt x="688134" y="803554"/>
                </a:lnTo>
                <a:lnTo>
                  <a:pt x="0" y="803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708" name="Freeform 22"/>
          <p:cNvSpPr/>
          <p:nvPr/>
        </p:nvSpPr>
        <p:spPr>
          <a:xfrm>
            <a:off x="8022366" y="3603790"/>
            <a:ext cx="830700" cy="708172"/>
          </a:xfrm>
          <a:custGeom>
            <a:avLst/>
            <a:gdLst/>
            <a:ahLst/>
            <a:cxnLst/>
            <a:rect l="l" t="t" r="r" b="b"/>
            <a:pathLst>
              <a:path w="830700" h="708172">
                <a:moveTo>
                  <a:pt x="0" y="0"/>
                </a:moveTo>
                <a:lnTo>
                  <a:pt x="830700" y="0"/>
                </a:lnTo>
                <a:lnTo>
                  <a:pt x="830700" y="708172"/>
                </a:lnTo>
                <a:lnTo>
                  <a:pt x="0" y="7081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09" name="TextBox 23"/>
          <p:cNvSpPr txBox="1"/>
          <p:nvPr/>
        </p:nvSpPr>
        <p:spPr>
          <a:xfrm>
            <a:off x="539038" y="4456460"/>
            <a:ext cx="1792171" cy="373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sz="2030" spc="40">
                <a:solidFill>
                  <a:srgbClr val="FFFFFF"/>
                </a:solidFill>
                <a:latin typeface="Montserrat Classic Bold" panose="00000800000000000000"/>
              </a:rPr>
              <a:t>STRENGTH</a:t>
            </a:r>
            <a:endParaRPr lang="en-US" sz="2030" spc="40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710" name="TextBox 24"/>
          <p:cNvSpPr txBox="1"/>
          <p:nvPr/>
        </p:nvSpPr>
        <p:spPr>
          <a:xfrm>
            <a:off x="475421" y="4941146"/>
            <a:ext cx="2107436" cy="78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7330" lvl="1" indent="-113665">
              <a:lnSpc>
                <a:spcPts val="1580"/>
              </a:lnSpc>
              <a:buFont typeface="Arial" panose="020B0604020202020204"/>
              <a:buChar char="•"/>
            </a:pPr>
            <a:r>
              <a:rPr lang="en-US" sz="1050" spc="21">
                <a:solidFill>
                  <a:srgbClr val="FFFFFF"/>
                </a:solidFill>
                <a:latin typeface="Montserrat Light" panose="00000400000000000000"/>
              </a:rPr>
              <a:t>Diverse Service Offerings</a:t>
            </a:r>
            <a:endParaRPr lang="en-US" sz="1050" spc="21">
              <a:solidFill>
                <a:srgbClr val="FFFFFF"/>
              </a:solidFill>
              <a:latin typeface="Montserrat Light" panose="00000400000000000000"/>
            </a:endParaRPr>
          </a:p>
          <a:p>
            <a:pPr marL="227330" lvl="1" indent="-113665">
              <a:lnSpc>
                <a:spcPts val="1580"/>
              </a:lnSpc>
              <a:buFont typeface="Arial" panose="020B0604020202020204"/>
              <a:buChar char="•"/>
            </a:pPr>
            <a:r>
              <a:rPr lang="en-US" sz="1050" spc="21">
                <a:solidFill>
                  <a:srgbClr val="FFFFFF"/>
                </a:solidFill>
                <a:latin typeface="Montserrat Light" panose="00000400000000000000"/>
              </a:rPr>
              <a:t>User Tracking</a:t>
            </a:r>
            <a:endParaRPr lang="en-US" sz="1050" spc="21">
              <a:solidFill>
                <a:srgbClr val="FFFFFF"/>
              </a:solidFill>
              <a:latin typeface="Montserrat Light" panose="00000400000000000000"/>
            </a:endParaRPr>
          </a:p>
          <a:p>
            <a:pPr marL="227330" lvl="1" indent="-113665">
              <a:lnSpc>
                <a:spcPts val="1580"/>
              </a:lnSpc>
              <a:buFont typeface="Arial" panose="020B0604020202020204"/>
              <a:buChar char="•"/>
            </a:pPr>
            <a:r>
              <a:rPr lang="en-US" sz="1050" spc="21">
                <a:solidFill>
                  <a:srgbClr val="FFFFFF"/>
                </a:solidFill>
                <a:latin typeface="Montserrat Light" panose="00000400000000000000"/>
              </a:rPr>
              <a:t>Security Features</a:t>
            </a:r>
            <a:endParaRPr lang="en-US" sz="1050" spc="21">
              <a:solidFill>
                <a:srgbClr val="FFFFFF"/>
              </a:solidFill>
              <a:latin typeface="Montserrat Light" panose="00000400000000000000"/>
            </a:endParaRPr>
          </a:p>
          <a:p>
            <a:pPr marL="227330" lvl="1" indent="-113665">
              <a:lnSpc>
                <a:spcPts val="1580"/>
              </a:lnSpc>
              <a:buFont typeface="Arial" panose="020B0604020202020204"/>
              <a:buChar char="•"/>
            </a:pPr>
            <a:r>
              <a:rPr lang="en-US" sz="1050" spc="21">
                <a:solidFill>
                  <a:srgbClr val="FFFFFF"/>
                </a:solidFill>
                <a:latin typeface="Montserrat Light" panose="00000400000000000000"/>
              </a:rPr>
              <a:t>Easy sharing Information </a:t>
            </a:r>
            <a:endParaRPr lang="en-US" sz="1050" spc="21">
              <a:solidFill>
                <a:srgbClr val="FFFFFF"/>
              </a:solidFill>
              <a:latin typeface="Montserrat Light" panose="00000400000000000000"/>
            </a:endParaRPr>
          </a:p>
        </p:txBody>
      </p:sp>
      <p:sp>
        <p:nvSpPr>
          <p:cNvPr id="1048711" name="TextBox 25"/>
          <p:cNvSpPr txBox="1"/>
          <p:nvPr/>
        </p:nvSpPr>
        <p:spPr>
          <a:xfrm>
            <a:off x="2891262" y="4456460"/>
            <a:ext cx="1792171" cy="373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sz="2030" spc="40">
                <a:solidFill>
                  <a:srgbClr val="FFFFFF"/>
                </a:solidFill>
                <a:latin typeface="Montserrat Classic Bold" panose="00000800000000000000"/>
              </a:rPr>
              <a:t>WEAKNESS</a:t>
            </a:r>
            <a:endParaRPr lang="en-US" sz="2030" spc="40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712" name="TextBox 26"/>
          <p:cNvSpPr txBox="1"/>
          <p:nvPr/>
        </p:nvSpPr>
        <p:spPr>
          <a:xfrm>
            <a:off x="2864593" y="4954346"/>
            <a:ext cx="2064956" cy="112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Resource Demands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Can't update code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Competitive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User-Friendly Design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Can host only client</a:t>
            </a:r>
            <a:endParaRPr lang="zh-CN" altLang="en-US"/>
          </a:p>
        </p:txBody>
      </p:sp>
      <p:sp>
        <p:nvSpPr>
          <p:cNvPr id="1048713" name="TextBox 27"/>
          <p:cNvSpPr txBox="1"/>
          <p:nvPr/>
        </p:nvSpPr>
        <p:spPr>
          <a:xfrm>
            <a:off x="5044533" y="4456460"/>
            <a:ext cx="2190079" cy="373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sz="2030" spc="40">
                <a:solidFill>
                  <a:srgbClr val="FFFFFF"/>
                </a:solidFill>
                <a:latin typeface="Montserrat Classic Bold" panose="00000800000000000000"/>
              </a:rPr>
              <a:t>OPPORTUNITY </a:t>
            </a:r>
            <a:endParaRPr lang="en-US" sz="2030" spc="40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714" name="TextBox 28"/>
          <p:cNvSpPr txBox="1"/>
          <p:nvPr/>
        </p:nvSpPr>
        <p:spPr>
          <a:xfrm>
            <a:off x="5215299" y="4905283"/>
            <a:ext cx="2236961" cy="67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Unified Earning Ecosystem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Community-Centric Approach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Popular among developers 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</p:txBody>
      </p:sp>
      <p:sp>
        <p:nvSpPr>
          <p:cNvPr id="1048715" name="TextBox 29"/>
          <p:cNvSpPr txBox="1"/>
          <p:nvPr/>
        </p:nvSpPr>
        <p:spPr>
          <a:xfrm>
            <a:off x="7541631" y="4407397"/>
            <a:ext cx="1792171" cy="373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0"/>
              </a:lnSpc>
            </a:pPr>
            <a:r>
              <a:rPr lang="en-US" sz="2030" spc="40">
                <a:solidFill>
                  <a:srgbClr val="FFFFFF"/>
                </a:solidFill>
                <a:latin typeface="Montserrat Classic Bold" panose="00000800000000000000"/>
              </a:rPr>
              <a:t>THREAT</a:t>
            </a:r>
            <a:endParaRPr lang="en-US" sz="2030" spc="40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716" name="TextBox 30"/>
          <p:cNvSpPr txBox="1"/>
          <p:nvPr/>
        </p:nvSpPr>
        <p:spPr>
          <a:xfrm>
            <a:off x="7520296" y="4905283"/>
            <a:ext cx="1816173" cy="90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Security Risks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Technological Changes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  <a:p>
            <a:pPr marL="255270" lvl="1" indent="-127635">
              <a:lnSpc>
                <a:spcPts val="1775"/>
              </a:lnSpc>
              <a:buFont typeface="Arial" panose="020B0604020202020204"/>
              <a:buChar char="•"/>
            </a:pPr>
            <a:r>
              <a:rPr lang="en-US" sz="1185" spc="23">
                <a:solidFill>
                  <a:srgbClr val="FFFFFF"/>
                </a:solidFill>
                <a:latin typeface="Montserrat Light" panose="00000400000000000000"/>
              </a:rPr>
              <a:t>Market saturation and competitors</a:t>
            </a:r>
            <a:endParaRPr lang="en-US" sz="1185" spc="23">
              <a:solidFill>
                <a:srgbClr val="FFFFFF"/>
              </a:solidFill>
              <a:latin typeface="Montserrat Light" panose="000004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600200"/>
          <a:ext cx="9753602" cy="57149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464"/>
                <a:gridCol w="1772562"/>
                <a:gridCol w="1772562"/>
                <a:gridCol w="1772562"/>
                <a:gridCol w="2764452"/>
              </a:tblGrid>
              <a:tr h="5817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Third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Fourth Quarter</a:t>
                      </a:r>
                      <a:endParaRPr lang="en-US" dirty="0"/>
                    </a:p>
                  </a:txBody>
                  <a:tcPr anchor="ctr"/>
                </a:tc>
              </a:tr>
              <a:tr h="5817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100$</a:t>
                      </a:r>
                      <a:endParaRPr lang="en-US" dirty="0"/>
                    </a:p>
                  </a:txBody>
                  <a:tcPr anchor="ctr"/>
                </a:tc>
              </a:tr>
              <a:tr h="38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1200$</a:t>
                      </a:r>
                      <a:endParaRPr lang="en-US" dirty="0"/>
                    </a:p>
                  </a:txBody>
                  <a:tcPr anchor="ctr"/>
                </a:tc>
              </a:tr>
              <a:tr h="3804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100$</a:t>
                      </a:r>
                      <a:endParaRPr lang="en-US" dirty="0"/>
                    </a:p>
                  </a:txBody>
                  <a:tcPr anchor="ctr"/>
                </a:tc>
              </a:tr>
              <a:tr h="380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Wifi</a:t>
                      </a:r>
                      <a:r>
                        <a:rPr lang="en-US" dirty="0"/>
                        <a:t> Fee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</a:tr>
              <a:tr h="8310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 &amp; Hosting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</a:tr>
              <a:tr h="66582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Expense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</a:tr>
              <a:tr h="665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Electricity Check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  <a:endParaRPr lang="en-US" dirty="0"/>
                    </a:p>
                  </a:txBody>
                  <a:tcPr anchor="ctr"/>
                </a:tc>
              </a:tr>
              <a:tr h="66582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Maintainance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30$</a:t>
                      </a:r>
                      <a:endParaRPr lang="en-US" dirty="0"/>
                    </a:p>
                  </a:txBody>
                  <a:tcPr anchor="ctr"/>
                </a:tc>
              </a:tr>
              <a:tr h="5817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1530$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304800"/>
            <a:ext cx="8699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4000" dirty="0">
                <a:solidFill>
                  <a:schemeClr val="bg1"/>
                </a:solidFill>
              </a:rPr>
              <a:t>Financial Planning (Operation Cost)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600" y="2819400"/>
          <a:ext cx="7320280" cy="32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140"/>
                <a:gridCol w="3660140"/>
              </a:tblGrid>
              <a:tr h="1612265">
                <a:tc>
                  <a:txBody>
                    <a:bodyPr/>
                    <a:lstStyle/>
                    <a:p>
                      <a:pPr algn="ctr">
                        <a:lnSpc>
                          <a:spcPct val="280000"/>
                        </a:lnSpc>
                      </a:pPr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 </a:t>
                      </a:r>
                      <a:endParaRPr 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80000"/>
                        </a:lnSpc>
                      </a:pPr>
                      <a:r>
                        <a:rPr lang="en-US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1850$</a:t>
                      </a:r>
                      <a:endParaRPr 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12265">
                <a:tc>
                  <a:txBody>
                    <a:bodyPr/>
                    <a:lstStyle/>
                    <a:p>
                      <a:pPr algn="ctr">
                        <a:lnSpc>
                          <a:spcPct val="280000"/>
                        </a:lnSpc>
                      </a:pPr>
                      <a:r>
                        <a:rPr lang="en-US"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&amp; Chair</a:t>
                      </a:r>
                      <a:endParaRPr lang="en-US" sz="3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80000"/>
                        </a:lnSpc>
                      </a:pPr>
                      <a:r>
                        <a:rPr lang="en-US" sz="32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350$</a:t>
                      </a:r>
                      <a:endParaRPr lang="en-US" sz="3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81990" y="685800"/>
            <a:ext cx="831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Finanicial Planning (Fixed Cost)</a:t>
            </a:r>
            <a:endParaRPr lang="en-US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1752600"/>
          <a:ext cx="8039100" cy="50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10"/>
                <a:gridCol w="803910"/>
                <a:gridCol w="1607820"/>
                <a:gridCol w="1607820"/>
                <a:gridCol w="1607820"/>
                <a:gridCol w="1607820"/>
              </a:tblGrid>
              <a:tr h="87439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Third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Fourth Quarter</a:t>
                      </a:r>
                      <a:endParaRPr lang="en-US" dirty="0"/>
                    </a:p>
                  </a:txBody>
                  <a:tcPr anchor="ctr"/>
                </a:tc>
              </a:tr>
              <a:tr h="87376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Ads</a:t>
                      </a:r>
                      <a:endParaRPr lang="en-US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15000$</a:t>
                      </a:r>
                      <a:endParaRPr lang="en-US" dirty="0"/>
                    </a:p>
                  </a:txBody>
                  <a:tcPr anchor="ctr"/>
                </a:tc>
              </a:tr>
              <a:tr h="87439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Premium</a:t>
                      </a:r>
                      <a:endParaRPr lang="en-US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450$</a:t>
                      </a:r>
                      <a:endParaRPr lang="en-US" dirty="0"/>
                    </a:p>
                  </a:txBody>
                  <a:tcPr anchor="ctr"/>
                </a:tc>
              </a:tr>
              <a:tr h="79819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Set-up Fees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250$</a:t>
                      </a:r>
                      <a:endParaRPr lang="en-US" dirty="0"/>
                    </a:p>
                  </a:txBody>
                  <a:tcPr anchor="ctr"/>
                </a:tc>
              </a:tr>
              <a:tr h="79756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 Fees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240$</a:t>
                      </a:r>
                      <a:endParaRPr lang="en-US" dirty="0"/>
                    </a:p>
                  </a:txBody>
                  <a:tcPr anchor="ctr"/>
                </a:tc>
              </a:tr>
              <a:tr h="87439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2990$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8715$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15940$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2250" y="229553"/>
            <a:ext cx="9283065" cy="829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Planning (Income)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075" y="2133600"/>
          <a:ext cx="8842375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/>
                <a:gridCol w="1768475"/>
                <a:gridCol w="1768475"/>
                <a:gridCol w="1768475"/>
                <a:gridCol w="1768475"/>
              </a:tblGrid>
              <a:tr h="70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Third Quarter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Fourth Quarter</a:t>
                      </a:r>
                      <a:endParaRPr lang="en-US" dirty="0"/>
                    </a:p>
                  </a:txBody>
                  <a:tcPr anchor="ctr"/>
                </a:tc>
              </a:tr>
              <a:tr h="623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Income($)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15940</a:t>
                      </a:r>
                      <a:endParaRPr lang="en-US" dirty="0"/>
                    </a:p>
                  </a:txBody>
                  <a:tcPr anchor="ctr"/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Operational Cost($)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(1440)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(1450)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(1470)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(1530)</a:t>
                      </a:r>
                      <a:endParaRPr lang="en-US" dirty="0"/>
                    </a:p>
                  </a:txBody>
                  <a:tcPr anchor="ctr"/>
                </a:tc>
              </a:tr>
              <a:tr h="624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 Cost($)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(2200)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624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Cost($)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(3640)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(1450)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(1470)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(1530)</a:t>
                      </a:r>
                      <a:endParaRPr lang="en-US" dirty="0"/>
                    </a:p>
                  </a:txBody>
                  <a:tcPr anchor="ctr"/>
                </a:tc>
              </a:tr>
              <a:tr h="624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 &amp; Loss($)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14410</a:t>
                      </a:r>
                      <a:endParaRPr lang="en-US" dirty="0"/>
                    </a:p>
                  </a:txBody>
                  <a:tcPr anchor="ctr"/>
                </a:tc>
              </a:tr>
              <a:tr h="624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NPV for all 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(2210)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(670)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20985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457200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Planning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2"/>
          <p:cNvSpPr txBox="1"/>
          <p:nvPr/>
        </p:nvSpPr>
        <p:spPr>
          <a:xfrm>
            <a:off x="546982" y="2450020"/>
            <a:ext cx="3743325" cy="788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05"/>
              </a:lnSpc>
            </a:pPr>
            <a:r>
              <a:rPr lang="en-US" sz="6400" spc="127">
                <a:solidFill>
                  <a:srgbClr val="FFFFFF"/>
                </a:solidFill>
                <a:latin typeface="Montserrat Light Bold" panose="00000800000000000000"/>
              </a:rPr>
              <a:t>Outlines</a:t>
            </a:r>
            <a:endParaRPr lang="en-US" sz="6400" spc="127">
              <a:solidFill>
                <a:srgbClr val="FFFFFF"/>
              </a:solidFill>
              <a:latin typeface="Montserrat Light Bold" panose="00000800000000000000"/>
            </a:endParaRPr>
          </a:p>
        </p:txBody>
      </p:sp>
      <p:sp>
        <p:nvSpPr>
          <p:cNvPr id="1048598" name="Freeform 3"/>
          <p:cNvSpPr/>
          <p:nvPr/>
        </p:nvSpPr>
        <p:spPr>
          <a:xfrm rot="5400000">
            <a:off x="1277815" y="3634154"/>
            <a:ext cx="6479249" cy="59065"/>
          </a:xfrm>
          <a:custGeom>
            <a:avLst/>
            <a:gdLst/>
            <a:ahLst/>
            <a:cxnLst/>
            <a:rect l="l" t="t" r="r" b="b"/>
            <a:pathLst>
              <a:path w="6479249" h="59065">
                <a:moveTo>
                  <a:pt x="0" y="0"/>
                </a:moveTo>
                <a:lnTo>
                  <a:pt x="6479250" y="0"/>
                </a:lnTo>
                <a:lnTo>
                  <a:pt x="6479250" y="59064"/>
                </a:lnTo>
                <a:lnTo>
                  <a:pt x="0" y="5906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434888" b="-5434888"/>
            </a:stretch>
          </a:blipFill>
        </p:spPr>
      </p:sp>
      <p:sp>
        <p:nvSpPr>
          <p:cNvPr id="1048599" name="TextBox 4"/>
          <p:cNvSpPr txBox="1"/>
          <p:nvPr/>
        </p:nvSpPr>
        <p:spPr>
          <a:xfrm>
            <a:off x="5357446" y="2240471"/>
            <a:ext cx="4396154" cy="649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-Overview 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-Objective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0" spc="48">
                <a:solidFill>
                  <a:srgbClr val="FFFFFF"/>
                </a:solidFill>
                <a:latin typeface="Montserrat Light" panose="00000400000000000000"/>
                <a:sym typeface="+mn-ea"/>
              </a:rPr>
              <a:t>-Target Market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-Background Story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-Project Status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-Flow Chart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-Mission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-Vision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-SWOT Analysis 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-Business plan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-Conclusion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-Sources 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</p:txBody>
      </p:sp>
      <p:grpSp>
        <p:nvGrpSpPr>
          <p:cNvPr id="40" name="Group 5"/>
          <p:cNvGrpSpPr/>
          <p:nvPr/>
        </p:nvGrpSpPr>
        <p:grpSpPr>
          <a:xfrm>
            <a:off x="5357446" y="1477108"/>
            <a:ext cx="718955" cy="575164"/>
            <a:chOff x="0" y="0"/>
            <a:chExt cx="6408833" cy="5126990"/>
          </a:xfrm>
        </p:grpSpPr>
        <p:sp>
          <p:nvSpPr>
            <p:cNvPr id="1048600" name="Freeform 6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41" name="Group 7"/>
          <p:cNvGrpSpPr/>
          <p:nvPr/>
        </p:nvGrpSpPr>
        <p:grpSpPr>
          <a:xfrm>
            <a:off x="5005754" y="1195754"/>
            <a:ext cx="352642" cy="284300"/>
            <a:chOff x="0" y="0"/>
            <a:chExt cx="6359534" cy="5126990"/>
          </a:xfrm>
        </p:grpSpPr>
        <p:sp>
          <p:nvSpPr>
            <p:cNvPr id="1048601" name="Freeform 8"/>
            <p:cNvSpPr/>
            <p:nvPr/>
          </p:nvSpPr>
          <p:spPr>
            <a:xfrm>
              <a:off x="0" y="0"/>
              <a:ext cx="6359534" cy="5126990"/>
            </a:xfrm>
            <a:custGeom>
              <a:avLst/>
              <a:gdLst/>
              <a:ahLst/>
              <a:cxnLst/>
              <a:rect l="l" t="t" r="r" b="b"/>
              <a:pathLst>
                <a:path w="6359534" h="5126990">
                  <a:moveTo>
                    <a:pt x="353759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7594" y="5126990"/>
                  </a:lnTo>
                  <a:lnTo>
                    <a:pt x="635953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42" name="Group 9"/>
          <p:cNvGrpSpPr/>
          <p:nvPr/>
        </p:nvGrpSpPr>
        <p:grpSpPr>
          <a:xfrm>
            <a:off x="0" y="6553200"/>
            <a:ext cx="1921353" cy="1543382"/>
            <a:chOff x="0" y="0"/>
            <a:chExt cx="6382674" cy="5126990"/>
          </a:xfrm>
        </p:grpSpPr>
        <p:sp>
          <p:nvSpPr>
            <p:cNvPr id="1048602" name="Freeform 10"/>
            <p:cNvSpPr/>
            <p:nvPr/>
          </p:nvSpPr>
          <p:spPr>
            <a:xfrm>
              <a:off x="0" y="0"/>
              <a:ext cx="6382674" cy="5126990"/>
            </a:xfrm>
            <a:custGeom>
              <a:avLst/>
              <a:gdLst/>
              <a:ahLst/>
              <a:cxnLst/>
              <a:rect l="l" t="t" r="r" b="b"/>
              <a:pathLst>
                <a:path w="6382674" h="5126990">
                  <a:moveTo>
                    <a:pt x="356073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0734" y="5126990"/>
                  </a:lnTo>
                  <a:lnTo>
                    <a:pt x="6382674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43" name="Group 11"/>
          <p:cNvGrpSpPr/>
          <p:nvPr/>
        </p:nvGrpSpPr>
        <p:grpSpPr>
          <a:xfrm>
            <a:off x="8417169" y="6096000"/>
            <a:ext cx="566096" cy="455638"/>
            <a:chOff x="0" y="0"/>
            <a:chExt cx="6369991" cy="5126990"/>
          </a:xfrm>
        </p:grpSpPr>
        <p:sp>
          <p:nvSpPr>
            <p:cNvPr id="1048603" name="Freeform 12"/>
            <p:cNvSpPr/>
            <p:nvPr/>
          </p:nvSpPr>
          <p:spPr>
            <a:xfrm>
              <a:off x="0" y="0"/>
              <a:ext cx="6369991" cy="5126990"/>
            </a:xfrm>
            <a:custGeom>
              <a:avLst/>
              <a:gdLst/>
              <a:ahLst/>
              <a:cxnLst/>
              <a:rect l="l" t="t" r="r" b="b"/>
              <a:pathLst>
                <a:path w="6369991" h="5126990">
                  <a:moveTo>
                    <a:pt x="3548051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48051" y="5126990"/>
                  </a:lnTo>
                  <a:lnTo>
                    <a:pt x="6369991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44" name="Group 13"/>
          <p:cNvGrpSpPr/>
          <p:nvPr/>
        </p:nvGrpSpPr>
        <p:grpSpPr>
          <a:xfrm>
            <a:off x="1657299" y="4406738"/>
            <a:ext cx="3219501" cy="1084141"/>
            <a:chOff x="0" y="0"/>
            <a:chExt cx="15225500" cy="5126990"/>
          </a:xfrm>
        </p:grpSpPr>
        <p:sp>
          <p:nvSpPr>
            <p:cNvPr id="1048604" name="Freeform 14"/>
            <p:cNvSpPr/>
            <p:nvPr/>
          </p:nvSpPr>
          <p:spPr>
            <a:xfrm>
              <a:off x="0" y="0"/>
              <a:ext cx="15225500" cy="5126990"/>
            </a:xfrm>
            <a:custGeom>
              <a:avLst/>
              <a:gdLst/>
              <a:ahLst/>
              <a:cxnLst/>
              <a:rect l="l" t="t" r="r" b="b"/>
              <a:pathLst>
                <a:path w="15225500" h="5126990">
                  <a:moveTo>
                    <a:pt x="124035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12403560" y="5126990"/>
                  </a:lnTo>
                  <a:lnTo>
                    <a:pt x="1522550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extBox 4"/>
          <p:cNvSpPr txBox="1"/>
          <p:nvPr/>
        </p:nvSpPr>
        <p:spPr>
          <a:xfrm>
            <a:off x="609600" y="501098"/>
            <a:ext cx="7612977" cy="124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just">
              <a:lnSpc>
                <a:spcPts val="9720"/>
              </a:lnSpc>
            </a:pPr>
            <a:r>
              <a:rPr lang="en-US" sz="4000" spc="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spc="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20"/>
          <p:cNvSpPr txBox="1"/>
          <p:nvPr/>
        </p:nvSpPr>
        <p:spPr>
          <a:xfrm>
            <a:off x="685763" y="2590694"/>
            <a:ext cx="8677275" cy="2890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just">
              <a:lnSpc>
                <a:spcPts val="3220"/>
              </a:lnSpc>
            </a:pPr>
            <a:r>
              <a:rPr lang="en-US" sz="2800" spc="55">
                <a:solidFill>
                  <a:srgbClr val="FFFFFF"/>
                </a:solidFill>
                <a:latin typeface="Montserrat Classic Bold" panose="00000800000000000000"/>
              </a:rPr>
              <a:t> </a:t>
            </a:r>
            <a:r>
              <a:rPr lang="en-US" sz="3200" spc="5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integrates gaming, web creation, and file sharing to facilitate educational communication. With a user-friendly interface, gaming rewards, and a commitment to simplicity and security, we aim to revolutionize online education, making it accessible and rewarding for all.</a:t>
            </a:r>
            <a:endParaRPr lang="en-US" sz="3200" spc="55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" name="Group 16"/>
          <p:cNvGrpSpPr/>
          <p:nvPr/>
        </p:nvGrpSpPr>
        <p:grpSpPr>
          <a:xfrm rot="-5400000">
            <a:off x="6193155" y="360045"/>
            <a:ext cx="2106930" cy="1691640"/>
            <a:chOff x="0" y="0"/>
            <a:chExt cx="6346308" cy="5126990"/>
          </a:xfrm>
        </p:grpSpPr>
        <p:sp>
          <p:nvSpPr>
            <p:cNvPr id="1048744" name="Freeform 17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134" name="Group 8"/>
          <p:cNvGrpSpPr/>
          <p:nvPr/>
        </p:nvGrpSpPr>
        <p:grpSpPr>
          <a:xfrm rot="-5400000">
            <a:off x="7447378" y="5354613"/>
            <a:ext cx="1754685" cy="1409275"/>
            <a:chOff x="0" y="0"/>
            <a:chExt cx="6383700" cy="5126990"/>
          </a:xfrm>
        </p:grpSpPr>
        <p:sp>
          <p:nvSpPr>
            <p:cNvPr id="1048740" name="Freeform 9"/>
            <p:cNvSpPr/>
            <p:nvPr/>
          </p:nvSpPr>
          <p:spPr>
            <a:xfrm>
              <a:off x="0" y="0"/>
              <a:ext cx="6383700" cy="5126990"/>
            </a:xfrm>
            <a:custGeom>
              <a:avLst/>
              <a:gdLst/>
              <a:ahLst/>
              <a:cxnLst/>
              <a:rect l="l" t="t" r="r" b="b"/>
              <a:pathLst>
                <a:path w="6383700" h="5126990">
                  <a:moveTo>
                    <a:pt x="35617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1760" y="5126990"/>
                  </a:lnTo>
                  <a:lnTo>
                    <a:pt x="638370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135" name="Group 10"/>
          <p:cNvGrpSpPr/>
          <p:nvPr/>
        </p:nvGrpSpPr>
        <p:grpSpPr>
          <a:xfrm rot="-5400000">
            <a:off x="2365033" y="6397723"/>
            <a:ext cx="714376" cy="568253"/>
            <a:chOff x="0" y="0"/>
            <a:chExt cx="6346308" cy="5126990"/>
          </a:xfrm>
        </p:grpSpPr>
        <p:sp>
          <p:nvSpPr>
            <p:cNvPr id="1048741" name="Freeform 11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AutoShape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solidFill>
            <a:srgbClr val="F2F2F2"/>
          </a:solidFill>
        </p:spPr>
      </p:sp>
      <p:sp>
        <p:nvSpPr>
          <p:cNvPr id="1048737" name="TextBox 3"/>
          <p:cNvSpPr txBox="1"/>
          <p:nvPr/>
        </p:nvSpPr>
        <p:spPr>
          <a:xfrm>
            <a:off x="5018165" y="2182132"/>
            <a:ext cx="4003915" cy="2211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5"/>
              </a:lnSpc>
            </a:pPr>
            <a:r>
              <a:rPr lang="en-US" sz="8975" spc="179">
                <a:solidFill>
                  <a:srgbClr val="4CB8B4"/>
                </a:solidFill>
                <a:latin typeface="Montserrat Classic Bold" panose="00000800000000000000"/>
              </a:rPr>
              <a:t>thank you!</a:t>
            </a:r>
            <a:endParaRPr lang="en-US" sz="8975" spc="179">
              <a:solidFill>
                <a:srgbClr val="4CB8B4"/>
              </a:solidFill>
              <a:latin typeface="Montserrat Classic Bold" panose="00000800000000000000"/>
            </a:endParaRPr>
          </a:p>
        </p:txBody>
      </p:sp>
      <p:grpSp>
        <p:nvGrpSpPr>
          <p:cNvPr id="132" name="Group 4"/>
          <p:cNvGrpSpPr/>
          <p:nvPr/>
        </p:nvGrpSpPr>
        <p:grpSpPr>
          <a:xfrm rot="-5400000">
            <a:off x="-269631" y="4853354"/>
            <a:ext cx="2760958" cy="2230528"/>
            <a:chOff x="0" y="0"/>
            <a:chExt cx="6346308" cy="5126990"/>
          </a:xfrm>
        </p:grpSpPr>
        <p:sp>
          <p:nvSpPr>
            <p:cNvPr id="1048738" name="Freeform 5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133" name="Group 6"/>
          <p:cNvGrpSpPr/>
          <p:nvPr/>
        </p:nvGrpSpPr>
        <p:grpSpPr>
          <a:xfrm rot="-5400000">
            <a:off x="1248605" y="4760986"/>
            <a:ext cx="2760958" cy="2230528"/>
            <a:chOff x="-175152" y="151797"/>
            <a:chExt cx="6346308" cy="5126990"/>
          </a:xfrm>
        </p:grpSpPr>
        <p:sp>
          <p:nvSpPr>
            <p:cNvPr id="1048739" name="Freeform 7"/>
            <p:cNvSpPr/>
            <p:nvPr/>
          </p:nvSpPr>
          <p:spPr>
            <a:xfrm>
              <a:off x="-175152" y="151797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134" name="Group 8"/>
          <p:cNvGrpSpPr/>
          <p:nvPr/>
        </p:nvGrpSpPr>
        <p:grpSpPr>
          <a:xfrm rot="-5400000">
            <a:off x="2162908" y="3983013"/>
            <a:ext cx="1754685" cy="1409275"/>
            <a:chOff x="0" y="0"/>
            <a:chExt cx="6383700" cy="5126990"/>
          </a:xfrm>
        </p:grpSpPr>
        <p:sp>
          <p:nvSpPr>
            <p:cNvPr id="1048740" name="Freeform 9"/>
            <p:cNvSpPr/>
            <p:nvPr/>
          </p:nvSpPr>
          <p:spPr>
            <a:xfrm>
              <a:off x="0" y="0"/>
              <a:ext cx="6383700" cy="5126990"/>
            </a:xfrm>
            <a:custGeom>
              <a:avLst/>
              <a:gdLst/>
              <a:ahLst/>
              <a:cxnLst/>
              <a:rect l="l" t="t" r="r" b="b"/>
              <a:pathLst>
                <a:path w="6383700" h="5126990">
                  <a:moveTo>
                    <a:pt x="35617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1760" y="5126990"/>
                  </a:lnTo>
                  <a:lnTo>
                    <a:pt x="638370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135" name="Group 10"/>
          <p:cNvGrpSpPr/>
          <p:nvPr/>
        </p:nvGrpSpPr>
        <p:grpSpPr>
          <a:xfrm rot="-5400000">
            <a:off x="2898433" y="3003648"/>
            <a:ext cx="714376" cy="568253"/>
            <a:chOff x="0" y="0"/>
            <a:chExt cx="6346308" cy="5126990"/>
          </a:xfrm>
        </p:grpSpPr>
        <p:sp>
          <p:nvSpPr>
            <p:cNvPr id="1048741" name="Freeform 11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136" name="Group 12"/>
          <p:cNvGrpSpPr/>
          <p:nvPr/>
        </p:nvGrpSpPr>
        <p:grpSpPr>
          <a:xfrm rot="-5400000">
            <a:off x="967154" y="3206262"/>
            <a:ext cx="1517551" cy="1223101"/>
            <a:chOff x="0" y="0"/>
            <a:chExt cx="6361360" cy="5126990"/>
          </a:xfrm>
        </p:grpSpPr>
        <p:sp>
          <p:nvSpPr>
            <p:cNvPr id="1048742" name="Freeform 13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137" name="Group 14"/>
          <p:cNvGrpSpPr/>
          <p:nvPr/>
        </p:nvGrpSpPr>
        <p:grpSpPr>
          <a:xfrm rot="-5400000">
            <a:off x="-212627" y="1544808"/>
            <a:ext cx="2124365" cy="1708986"/>
            <a:chOff x="0" y="0"/>
            <a:chExt cx="6373228" cy="5126990"/>
          </a:xfrm>
        </p:grpSpPr>
        <p:sp>
          <p:nvSpPr>
            <p:cNvPr id="1048743" name="Freeform 15"/>
            <p:cNvSpPr/>
            <p:nvPr/>
          </p:nvSpPr>
          <p:spPr>
            <a:xfrm>
              <a:off x="0" y="0"/>
              <a:ext cx="6373228" cy="5126990"/>
            </a:xfrm>
            <a:custGeom>
              <a:avLst/>
              <a:gdLst/>
              <a:ahLst/>
              <a:cxnLst/>
              <a:rect l="l" t="t" r="r" b="b"/>
              <a:pathLst>
                <a:path w="6373228" h="5126990">
                  <a:moveTo>
                    <a:pt x="3551288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51288" y="5126990"/>
                  </a:lnTo>
                  <a:lnTo>
                    <a:pt x="6373228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138" name="Group 16"/>
          <p:cNvGrpSpPr/>
          <p:nvPr/>
        </p:nvGrpSpPr>
        <p:grpSpPr>
          <a:xfrm rot="-5400000">
            <a:off x="1452245" y="494079"/>
            <a:ext cx="2760958" cy="2230528"/>
            <a:chOff x="0" y="0"/>
            <a:chExt cx="6346308" cy="5126990"/>
          </a:xfrm>
        </p:grpSpPr>
        <p:sp>
          <p:nvSpPr>
            <p:cNvPr id="1048744" name="Freeform 17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139" name="Group 18"/>
          <p:cNvGrpSpPr/>
          <p:nvPr/>
        </p:nvGrpSpPr>
        <p:grpSpPr>
          <a:xfrm rot="-5400000">
            <a:off x="614973" y="147320"/>
            <a:ext cx="1517551" cy="1223101"/>
            <a:chOff x="0" y="0"/>
            <a:chExt cx="6361360" cy="5126990"/>
          </a:xfrm>
        </p:grpSpPr>
        <p:sp>
          <p:nvSpPr>
            <p:cNvPr id="1048745" name="Freeform 19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Freeform 3"/>
          <p:cNvSpPr/>
          <p:nvPr/>
        </p:nvSpPr>
        <p:spPr>
          <a:xfrm rot="5400000">
            <a:off x="1285435" y="4810174"/>
            <a:ext cx="6479249" cy="59065"/>
          </a:xfrm>
          <a:custGeom>
            <a:avLst/>
            <a:gdLst/>
            <a:ahLst/>
            <a:cxnLst/>
            <a:rect l="l" t="t" r="r" b="b"/>
            <a:pathLst>
              <a:path w="6479249" h="59065">
                <a:moveTo>
                  <a:pt x="0" y="0"/>
                </a:moveTo>
                <a:lnTo>
                  <a:pt x="6479250" y="0"/>
                </a:lnTo>
                <a:lnTo>
                  <a:pt x="6479250" y="59064"/>
                </a:lnTo>
                <a:lnTo>
                  <a:pt x="0" y="5906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434888" b="-5434888"/>
            </a:stretch>
          </a:blipFill>
        </p:spPr>
      </p:sp>
      <p:sp>
        <p:nvSpPr>
          <p:cNvPr id="1048599" name="TextBox 4"/>
          <p:cNvSpPr txBox="1"/>
          <p:nvPr/>
        </p:nvSpPr>
        <p:spPr>
          <a:xfrm>
            <a:off x="5357446" y="2240471"/>
            <a:ext cx="4396154" cy="1392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 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  <a:p>
            <a:pPr>
              <a:lnSpc>
                <a:spcPts val="3620"/>
              </a:lnSpc>
            </a:pP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</p:txBody>
      </p:sp>
      <p:grpSp>
        <p:nvGrpSpPr>
          <p:cNvPr id="41" name="Group 7"/>
          <p:cNvGrpSpPr/>
          <p:nvPr/>
        </p:nvGrpSpPr>
        <p:grpSpPr>
          <a:xfrm>
            <a:off x="3352849" y="1905049"/>
            <a:ext cx="352642" cy="284300"/>
            <a:chOff x="0" y="0"/>
            <a:chExt cx="6359534" cy="5126990"/>
          </a:xfrm>
        </p:grpSpPr>
        <p:sp>
          <p:nvSpPr>
            <p:cNvPr id="1048601" name="Freeform 8"/>
            <p:cNvSpPr/>
            <p:nvPr/>
          </p:nvSpPr>
          <p:spPr>
            <a:xfrm>
              <a:off x="0" y="0"/>
              <a:ext cx="6359534" cy="5126990"/>
            </a:xfrm>
            <a:custGeom>
              <a:avLst/>
              <a:gdLst/>
              <a:ahLst/>
              <a:cxnLst/>
              <a:rect l="l" t="t" r="r" b="b"/>
              <a:pathLst>
                <a:path w="6359534" h="5126990">
                  <a:moveTo>
                    <a:pt x="353759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7594" y="5126990"/>
                  </a:lnTo>
                  <a:lnTo>
                    <a:pt x="635953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42" name="Group 9"/>
          <p:cNvGrpSpPr/>
          <p:nvPr/>
        </p:nvGrpSpPr>
        <p:grpSpPr>
          <a:xfrm>
            <a:off x="0" y="6553200"/>
            <a:ext cx="1921353" cy="1543382"/>
            <a:chOff x="0" y="0"/>
            <a:chExt cx="6382674" cy="5126990"/>
          </a:xfrm>
        </p:grpSpPr>
        <p:sp>
          <p:nvSpPr>
            <p:cNvPr id="1048602" name="Freeform 10"/>
            <p:cNvSpPr/>
            <p:nvPr/>
          </p:nvSpPr>
          <p:spPr>
            <a:xfrm>
              <a:off x="0" y="0"/>
              <a:ext cx="6382674" cy="5126990"/>
            </a:xfrm>
            <a:custGeom>
              <a:avLst/>
              <a:gdLst/>
              <a:ahLst/>
              <a:cxnLst/>
              <a:rect l="l" t="t" r="r" b="b"/>
              <a:pathLst>
                <a:path w="6382674" h="5126990">
                  <a:moveTo>
                    <a:pt x="356073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60734" y="5126990"/>
                  </a:lnTo>
                  <a:lnTo>
                    <a:pt x="6382674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43" name="Group 11"/>
          <p:cNvGrpSpPr/>
          <p:nvPr/>
        </p:nvGrpSpPr>
        <p:grpSpPr>
          <a:xfrm>
            <a:off x="8417169" y="6096000"/>
            <a:ext cx="566096" cy="455638"/>
            <a:chOff x="0" y="0"/>
            <a:chExt cx="6369991" cy="5126990"/>
          </a:xfrm>
        </p:grpSpPr>
        <p:sp>
          <p:nvSpPr>
            <p:cNvPr id="1048603" name="Freeform 12"/>
            <p:cNvSpPr/>
            <p:nvPr/>
          </p:nvSpPr>
          <p:spPr>
            <a:xfrm>
              <a:off x="0" y="0"/>
              <a:ext cx="6369991" cy="5126990"/>
            </a:xfrm>
            <a:custGeom>
              <a:avLst/>
              <a:gdLst/>
              <a:ahLst/>
              <a:cxnLst/>
              <a:rect l="l" t="t" r="r" b="b"/>
              <a:pathLst>
                <a:path w="6369991" h="5126990">
                  <a:moveTo>
                    <a:pt x="3548051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48051" y="5126990"/>
                  </a:lnTo>
                  <a:lnTo>
                    <a:pt x="6369991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4" name="Text Box 3"/>
          <p:cNvSpPr txBox="1"/>
          <p:nvPr/>
        </p:nvSpPr>
        <p:spPr>
          <a:xfrm>
            <a:off x="5392420" y="2411730"/>
            <a:ext cx="245618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Su Yee Htet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Aye Aye Nwe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Shwe Nadi Oo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Thwe Htet San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Zue Zue Zaw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6. Ei Mon Kyaw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7. Aung Thet Myo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8. Yar Zar Linn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590800"/>
            <a:ext cx="35991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Chan Min Khant(Leader)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Nyein Chan Aung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Ye Htet Aung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La Pyae Htun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Myat Pwint Phy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3"/>
          <p:cNvGrpSpPr/>
          <p:nvPr/>
        </p:nvGrpSpPr>
        <p:grpSpPr>
          <a:xfrm>
            <a:off x="7095439" y="1156173"/>
            <a:ext cx="3219501" cy="1084141"/>
            <a:chOff x="0" y="0"/>
            <a:chExt cx="15225500" cy="5126990"/>
          </a:xfrm>
        </p:grpSpPr>
        <p:sp>
          <p:nvSpPr>
            <p:cNvPr id="7" name="Freeform 14"/>
            <p:cNvSpPr/>
            <p:nvPr/>
          </p:nvSpPr>
          <p:spPr>
            <a:xfrm>
              <a:off x="0" y="0"/>
              <a:ext cx="15225500" cy="5126990"/>
            </a:xfrm>
            <a:custGeom>
              <a:avLst/>
              <a:gdLst/>
              <a:ahLst/>
              <a:cxnLst/>
              <a:rect l="l" t="t" r="r" b="b"/>
              <a:pathLst>
                <a:path w="15225500" h="5126990">
                  <a:moveTo>
                    <a:pt x="124035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12403560" y="5126990"/>
                  </a:lnTo>
                  <a:lnTo>
                    <a:pt x="1522550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"/>
          <p:cNvGrpSpPr/>
          <p:nvPr/>
        </p:nvGrpSpPr>
        <p:grpSpPr>
          <a:xfrm>
            <a:off x="0" y="0"/>
            <a:ext cx="2063119" cy="7315200"/>
            <a:chOff x="0" y="0"/>
            <a:chExt cx="2750825" cy="9753600"/>
          </a:xfrm>
        </p:grpSpPr>
        <p:pic>
          <p:nvPicPr>
            <p:cNvPr id="2097152" name="Picture 3"/>
            <p:cNvPicPr>
              <a:picLocks noChangeAspect="1"/>
            </p:cNvPicPr>
            <p:nvPr/>
          </p:nvPicPr>
          <p:blipFill>
            <a:blip r:embed="rId1">
              <a:alphaModFix amt="18000"/>
            </a:blip>
            <a:srcRect l="64346" r="16953"/>
            <a:stretch>
              <a:fillRect/>
            </a:stretch>
          </p:blipFill>
          <p:spPr>
            <a:xfrm>
              <a:off x="0" y="0"/>
              <a:ext cx="2750825" cy="9753600"/>
            </a:xfrm>
            <a:prstGeom prst="rect">
              <a:avLst/>
            </a:prstGeom>
          </p:spPr>
        </p:pic>
      </p:grpSp>
      <p:grpSp>
        <p:nvGrpSpPr>
          <p:cNvPr id="47" name="Group 4"/>
          <p:cNvGrpSpPr/>
          <p:nvPr/>
        </p:nvGrpSpPr>
        <p:grpSpPr>
          <a:xfrm>
            <a:off x="1312985" y="949569"/>
            <a:ext cx="1355605" cy="1091377"/>
            <a:chOff x="0" y="0"/>
            <a:chExt cx="6368356" cy="5126990"/>
          </a:xfrm>
        </p:grpSpPr>
        <p:sp>
          <p:nvSpPr>
            <p:cNvPr id="1048605" name="Freeform 5"/>
            <p:cNvSpPr/>
            <p:nvPr/>
          </p:nvSpPr>
          <p:spPr>
            <a:xfrm>
              <a:off x="0" y="0"/>
              <a:ext cx="6368356" cy="5126990"/>
            </a:xfrm>
            <a:custGeom>
              <a:avLst/>
              <a:gdLst/>
              <a:ahLst/>
              <a:cxnLst/>
              <a:rect l="l" t="t" r="r" b="b"/>
              <a:pathLst>
                <a:path w="6368356" h="5126990">
                  <a:moveTo>
                    <a:pt x="3546416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46416" y="5126990"/>
                  </a:lnTo>
                  <a:lnTo>
                    <a:pt x="6368356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48" name="Group 6"/>
          <p:cNvGrpSpPr/>
          <p:nvPr/>
        </p:nvGrpSpPr>
        <p:grpSpPr>
          <a:xfrm>
            <a:off x="937846" y="2051538"/>
            <a:ext cx="718955" cy="575164"/>
            <a:chOff x="0" y="0"/>
            <a:chExt cx="6408833" cy="5126990"/>
          </a:xfrm>
        </p:grpSpPr>
        <p:sp>
          <p:nvSpPr>
            <p:cNvPr id="1048606" name="Freeform 7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sp>
        <p:nvSpPr>
          <p:cNvPr id="1048607" name="TextBox 8"/>
          <p:cNvSpPr txBox="1"/>
          <p:nvPr/>
        </p:nvSpPr>
        <p:spPr>
          <a:xfrm>
            <a:off x="2919046" y="632739"/>
            <a:ext cx="5801650" cy="1105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5"/>
              </a:lnSpc>
            </a:pPr>
            <a:r>
              <a:rPr lang="en-US" sz="8975" spc="179">
                <a:solidFill>
                  <a:srgbClr val="4CB8B4"/>
                </a:solidFill>
                <a:latin typeface="Montserrat Classic Bold" panose="00000800000000000000"/>
              </a:rPr>
              <a:t>overview</a:t>
            </a:r>
            <a:endParaRPr lang="en-US" sz="8975" spc="179">
              <a:solidFill>
                <a:srgbClr val="4CB8B4"/>
              </a:solidFill>
              <a:latin typeface="Montserrat Classic Bold" panose="00000800000000000000"/>
            </a:endParaRPr>
          </a:p>
        </p:txBody>
      </p:sp>
      <p:sp>
        <p:nvSpPr>
          <p:cNvPr id="1048608" name="Freeform 9"/>
          <p:cNvSpPr/>
          <p:nvPr/>
        </p:nvSpPr>
        <p:spPr>
          <a:xfrm>
            <a:off x="2579077" y="3341077"/>
            <a:ext cx="6479249" cy="3153311"/>
          </a:xfrm>
          <a:custGeom>
            <a:avLst/>
            <a:gdLst/>
            <a:ahLst/>
            <a:cxnLst/>
            <a:rect l="l" t="t" r="r" b="b"/>
            <a:pathLst>
              <a:path w="6479249" h="3153311">
                <a:moveTo>
                  <a:pt x="0" y="0"/>
                </a:moveTo>
                <a:lnTo>
                  <a:pt x="6479249" y="0"/>
                </a:lnTo>
                <a:lnTo>
                  <a:pt x="6479249" y="3153311"/>
                </a:lnTo>
                <a:lnTo>
                  <a:pt x="0" y="3153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2737" b="-52737"/>
            </a:stretch>
          </a:blipFill>
        </p:spPr>
      </p:sp>
      <p:sp>
        <p:nvSpPr>
          <p:cNvPr id="1048609" name="TextBox 10"/>
          <p:cNvSpPr txBox="1"/>
          <p:nvPr/>
        </p:nvSpPr>
        <p:spPr>
          <a:xfrm>
            <a:off x="3071446" y="4119826"/>
            <a:ext cx="5496547" cy="2169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 spc="46">
                <a:solidFill>
                  <a:srgbClr val="4CB8B4"/>
                </a:solidFill>
                <a:latin typeface="Montserrat Light" panose="00000400000000000000"/>
              </a:rPr>
              <a:t>The presentation highlights a versatile website offering code hosting, file sharing, URL shortening, and community communication, including sharing exam results.</a:t>
            </a:r>
            <a:endParaRPr lang="en-US" sz="2300" spc="46">
              <a:solidFill>
                <a:srgbClr val="4CB8B4"/>
              </a:solidFill>
              <a:latin typeface="Montserrat Light" panose="00000400000000000000"/>
            </a:endParaRPr>
          </a:p>
        </p:txBody>
      </p:sp>
      <p:grpSp>
        <p:nvGrpSpPr>
          <p:cNvPr id="49" name="Group 11"/>
          <p:cNvGrpSpPr/>
          <p:nvPr/>
        </p:nvGrpSpPr>
        <p:grpSpPr>
          <a:xfrm>
            <a:off x="2233246" y="3206262"/>
            <a:ext cx="714376" cy="568253"/>
            <a:chOff x="0" y="0"/>
            <a:chExt cx="6346308" cy="5126990"/>
          </a:xfrm>
        </p:grpSpPr>
        <p:sp>
          <p:nvSpPr>
            <p:cNvPr id="1048610" name="Freeform 12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50" name="Group 13"/>
          <p:cNvGrpSpPr/>
          <p:nvPr/>
        </p:nvGrpSpPr>
        <p:grpSpPr>
          <a:xfrm>
            <a:off x="-674077" y="3956538"/>
            <a:ext cx="1517551" cy="1223101"/>
            <a:chOff x="0" y="0"/>
            <a:chExt cx="6361360" cy="5126990"/>
          </a:xfrm>
        </p:grpSpPr>
        <p:sp>
          <p:nvSpPr>
            <p:cNvPr id="1048611" name="Freeform 14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51" name="Group 15"/>
          <p:cNvGrpSpPr/>
          <p:nvPr/>
        </p:nvGrpSpPr>
        <p:grpSpPr>
          <a:xfrm>
            <a:off x="8675077" y="6342185"/>
            <a:ext cx="718955" cy="575164"/>
            <a:chOff x="0" y="0"/>
            <a:chExt cx="6408833" cy="5126990"/>
          </a:xfrm>
        </p:grpSpPr>
        <p:sp>
          <p:nvSpPr>
            <p:cNvPr id="1048612" name="Freeform 16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0" y="0"/>
            <a:ext cx="2063119" cy="7315200"/>
            <a:chOff x="0" y="0"/>
            <a:chExt cx="2750825" cy="9753600"/>
          </a:xfrm>
        </p:grpSpPr>
        <p:pic>
          <p:nvPicPr>
            <p:cNvPr id="2097153" name="Picture 3"/>
            <p:cNvPicPr>
              <a:picLocks noChangeAspect="1"/>
            </p:cNvPicPr>
            <p:nvPr/>
          </p:nvPicPr>
          <p:blipFill>
            <a:blip r:embed="rId1">
              <a:alphaModFix amt="18000"/>
            </a:blip>
            <a:srcRect l="64346" r="16953"/>
            <a:stretch>
              <a:fillRect/>
            </a:stretch>
          </p:blipFill>
          <p:spPr>
            <a:xfrm>
              <a:off x="0" y="0"/>
              <a:ext cx="2750825" cy="9753600"/>
            </a:xfrm>
            <a:prstGeom prst="rect">
              <a:avLst/>
            </a:prstGeom>
          </p:spPr>
        </p:pic>
      </p:grpSp>
      <p:grpSp>
        <p:nvGrpSpPr>
          <p:cNvPr id="54" name="Group 4"/>
          <p:cNvGrpSpPr/>
          <p:nvPr/>
        </p:nvGrpSpPr>
        <p:grpSpPr>
          <a:xfrm>
            <a:off x="1312985" y="949569"/>
            <a:ext cx="1355605" cy="1091377"/>
            <a:chOff x="0" y="0"/>
            <a:chExt cx="6368356" cy="5126990"/>
          </a:xfrm>
        </p:grpSpPr>
        <p:sp>
          <p:nvSpPr>
            <p:cNvPr id="1048613" name="Freeform 5"/>
            <p:cNvSpPr/>
            <p:nvPr/>
          </p:nvSpPr>
          <p:spPr>
            <a:xfrm>
              <a:off x="0" y="0"/>
              <a:ext cx="6368356" cy="5126990"/>
            </a:xfrm>
            <a:custGeom>
              <a:avLst/>
              <a:gdLst/>
              <a:ahLst/>
              <a:cxnLst/>
              <a:rect l="l" t="t" r="r" b="b"/>
              <a:pathLst>
                <a:path w="6368356" h="5126990">
                  <a:moveTo>
                    <a:pt x="3546416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46416" y="5126990"/>
                  </a:lnTo>
                  <a:lnTo>
                    <a:pt x="6368356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937846" y="2051538"/>
            <a:ext cx="718955" cy="575164"/>
            <a:chOff x="0" y="0"/>
            <a:chExt cx="6408833" cy="5126990"/>
          </a:xfrm>
        </p:grpSpPr>
        <p:sp>
          <p:nvSpPr>
            <p:cNvPr id="1048614" name="Freeform 7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sp>
        <p:nvSpPr>
          <p:cNvPr id="1048615" name="TextBox 8"/>
          <p:cNvSpPr txBox="1"/>
          <p:nvPr/>
        </p:nvSpPr>
        <p:spPr>
          <a:xfrm>
            <a:off x="2919046" y="632739"/>
            <a:ext cx="5801650" cy="1105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5"/>
              </a:lnSpc>
            </a:pPr>
            <a:r>
              <a:rPr lang="en-US" sz="8975" spc="179">
                <a:solidFill>
                  <a:srgbClr val="4CB8B4"/>
                </a:solidFill>
                <a:latin typeface="Montserrat Classic Bold" panose="00000800000000000000"/>
              </a:rPr>
              <a:t>Objective </a:t>
            </a:r>
            <a:endParaRPr lang="en-US" sz="8975" spc="179">
              <a:solidFill>
                <a:srgbClr val="4CB8B4"/>
              </a:solidFill>
              <a:latin typeface="Montserrat Classic Bold" panose="00000800000000000000"/>
            </a:endParaRPr>
          </a:p>
        </p:txBody>
      </p:sp>
      <p:sp>
        <p:nvSpPr>
          <p:cNvPr id="1048616" name="Freeform 9"/>
          <p:cNvSpPr/>
          <p:nvPr/>
        </p:nvSpPr>
        <p:spPr>
          <a:xfrm>
            <a:off x="2579077" y="3493477"/>
            <a:ext cx="6479249" cy="3153311"/>
          </a:xfrm>
          <a:custGeom>
            <a:avLst/>
            <a:gdLst/>
            <a:ahLst/>
            <a:cxnLst/>
            <a:rect l="l" t="t" r="r" b="b"/>
            <a:pathLst>
              <a:path w="6479249" h="3153311">
                <a:moveTo>
                  <a:pt x="0" y="0"/>
                </a:moveTo>
                <a:lnTo>
                  <a:pt x="6479249" y="0"/>
                </a:lnTo>
                <a:lnTo>
                  <a:pt x="6479249" y="3153311"/>
                </a:lnTo>
                <a:lnTo>
                  <a:pt x="0" y="3153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2737" b="-52737"/>
            </a:stretch>
          </a:blipFill>
        </p:spPr>
      </p:sp>
      <p:sp>
        <p:nvSpPr>
          <p:cNvPr id="1048617" name="TextBox 10"/>
          <p:cNvSpPr txBox="1"/>
          <p:nvPr/>
        </p:nvSpPr>
        <p:spPr>
          <a:xfrm>
            <a:off x="2919095" y="4495800"/>
            <a:ext cx="5673725" cy="1384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1800" spc="36">
                <a:solidFill>
                  <a:srgbClr val="4CB8B4"/>
                </a:solidFill>
                <a:latin typeface="Montserrat Light" panose="00000400000000000000"/>
              </a:rPr>
              <a:t>-To store and share files easily</a:t>
            </a:r>
            <a:endParaRPr lang="en-US" sz="1800" spc="36">
              <a:solidFill>
                <a:srgbClr val="4CB8B4"/>
              </a:solidFill>
              <a:latin typeface="Montserrat Light" panose="00000400000000000000"/>
            </a:endParaRPr>
          </a:p>
          <a:p>
            <a:pPr>
              <a:lnSpc>
                <a:spcPts val="2700"/>
              </a:lnSpc>
            </a:pPr>
            <a:r>
              <a:rPr lang="en-US" sz="1800" spc="36">
                <a:solidFill>
                  <a:srgbClr val="4CB8B4"/>
                </a:solidFill>
                <a:latin typeface="Montserrat Light" panose="00000400000000000000"/>
              </a:rPr>
              <a:t>-To host html/css/Js code easily</a:t>
            </a:r>
            <a:endParaRPr lang="en-US" sz="1800" spc="36">
              <a:solidFill>
                <a:srgbClr val="4CB8B4"/>
              </a:solidFill>
              <a:latin typeface="Montserrat Light" panose="00000400000000000000"/>
            </a:endParaRPr>
          </a:p>
          <a:p>
            <a:pPr>
              <a:lnSpc>
                <a:spcPts val="2700"/>
              </a:lnSpc>
            </a:pPr>
            <a:r>
              <a:rPr lang="en-US" sz="1800" spc="36">
                <a:solidFill>
                  <a:srgbClr val="4CB8B4"/>
                </a:solidFill>
                <a:latin typeface="Montserrat Light" panose="00000400000000000000"/>
              </a:rPr>
              <a:t>-To shorten urls easily</a:t>
            </a:r>
            <a:endParaRPr lang="en-US" sz="1800" spc="36">
              <a:solidFill>
                <a:srgbClr val="4CB8B4"/>
              </a:solidFill>
              <a:latin typeface="Montserrat Light" panose="00000400000000000000"/>
            </a:endParaRPr>
          </a:p>
          <a:p>
            <a:pPr>
              <a:lnSpc>
                <a:spcPts val="2700"/>
              </a:lnSpc>
            </a:pPr>
            <a:r>
              <a:rPr lang="en-US" sz="1800" spc="36">
                <a:solidFill>
                  <a:srgbClr val="4CB8B4"/>
                </a:solidFill>
                <a:latin typeface="Montserrat Light" panose="00000400000000000000"/>
              </a:rPr>
              <a:t>-To send emails to the community easily</a:t>
            </a:r>
            <a:endParaRPr lang="en-US" sz="1800" spc="36">
              <a:solidFill>
                <a:srgbClr val="4CB8B4"/>
              </a:solidFill>
              <a:latin typeface="Montserrat Light" panose="00000400000000000000"/>
            </a:endParaRPr>
          </a:p>
        </p:txBody>
      </p:sp>
      <p:grpSp>
        <p:nvGrpSpPr>
          <p:cNvPr id="56" name="Group 11"/>
          <p:cNvGrpSpPr/>
          <p:nvPr/>
        </p:nvGrpSpPr>
        <p:grpSpPr>
          <a:xfrm>
            <a:off x="2233246" y="3206262"/>
            <a:ext cx="714376" cy="568253"/>
            <a:chOff x="0" y="0"/>
            <a:chExt cx="6346308" cy="5126990"/>
          </a:xfrm>
        </p:grpSpPr>
        <p:sp>
          <p:nvSpPr>
            <p:cNvPr id="1048618" name="Freeform 12"/>
            <p:cNvSpPr/>
            <p:nvPr/>
          </p:nvSpPr>
          <p:spPr>
            <a:xfrm>
              <a:off x="0" y="0"/>
              <a:ext cx="6346308" cy="5126990"/>
            </a:xfrm>
            <a:custGeom>
              <a:avLst/>
              <a:gdLst/>
              <a:ahLst/>
              <a:cxnLst/>
              <a:rect l="l" t="t" r="r" b="b"/>
              <a:pathLst>
                <a:path w="6346308" h="5126990">
                  <a:moveTo>
                    <a:pt x="3524367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24367" y="5126990"/>
                  </a:lnTo>
                  <a:lnTo>
                    <a:pt x="6346308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57" name="Group 13"/>
          <p:cNvGrpSpPr/>
          <p:nvPr/>
        </p:nvGrpSpPr>
        <p:grpSpPr>
          <a:xfrm>
            <a:off x="-674077" y="3956538"/>
            <a:ext cx="1517551" cy="1223101"/>
            <a:chOff x="0" y="0"/>
            <a:chExt cx="6361360" cy="5126990"/>
          </a:xfrm>
        </p:grpSpPr>
        <p:sp>
          <p:nvSpPr>
            <p:cNvPr id="1048619" name="Freeform 14"/>
            <p:cNvSpPr/>
            <p:nvPr/>
          </p:nvSpPr>
          <p:spPr>
            <a:xfrm>
              <a:off x="0" y="0"/>
              <a:ext cx="6361360" cy="5126990"/>
            </a:xfrm>
            <a:custGeom>
              <a:avLst/>
              <a:gdLst/>
              <a:ahLst/>
              <a:cxnLst/>
              <a:rect l="l" t="t" r="r" b="b"/>
              <a:pathLst>
                <a:path w="6361360" h="5126990">
                  <a:moveTo>
                    <a:pt x="353942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39420" y="5126990"/>
                  </a:lnTo>
                  <a:lnTo>
                    <a:pt x="636136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58" name="Group 15"/>
          <p:cNvGrpSpPr/>
          <p:nvPr/>
        </p:nvGrpSpPr>
        <p:grpSpPr>
          <a:xfrm>
            <a:off x="8675077" y="6342185"/>
            <a:ext cx="718955" cy="575164"/>
            <a:chOff x="0" y="0"/>
            <a:chExt cx="6408833" cy="5126990"/>
          </a:xfrm>
        </p:grpSpPr>
        <p:sp>
          <p:nvSpPr>
            <p:cNvPr id="1048620" name="Freeform 16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4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2"/>
          <p:cNvGrpSpPr/>
          <p:nvPr/>
        </p:nvGrpSpPr>
        <p:grpSpPr>
          <a:xfrm>
            <a:off x="0" y="-12700"/>
            <a:ext cx="9779411" cy="2019024"/>
            <a:chOff x="0" y="0"/>
            <a:chExt cx="13039215" cy="2692032"/>
          </a:xfrm>
        </p:grpSpPr>
        <p:pic>
          <p:nvPicPr>
            <p:cNvPr id="2097155" name="Picture 3"/>
            <p:cNvPicPr>
              <a:picLocks noChangeAspect="1"/>
            </p:cNvPicPr>
            <p:nvPr/>
          </p:nvPicPr>
          <p:blipFill>
            <a:blip r:embed="rId1">
              <a:alphaModFix amt="24000"/>
            </a:blip>
            <a:srcRect t="59449" b="9581"/>
            <a:stretch>
              <a:fillRect/>
            </a:stretch>
          </p:blipFill>
          <p:spPr>
            <a:xfrm>
              <a:off x="0" y="0"/>
              <a:ext cx="13039215" cy="2692032"/>
            </a:xfrm>
            <a:prstGeom prst="rect">
              <a:avLst/>
            </a:prstGeom>
          </p:spPr>
        </p:pic>
      </p:grpSp>
      <p:grpSp>
        <p:nvGrpSpPr>
          <p:cNvPr id="81" name="Group 4"/>
          <p:cNvGrpSpPr/>
          <p:nvPr/>
        </p:nvGrpSpPr>
        <p:grpSpPr>
          <a:xfrm>
            <a:off x="742950" y="2419350"/>
            <a:ext cx="5944173" cy="2001653"/>
            <a:chOff x="0" y="0"/>
            <a:chExt cx="15225500" cy="5126990"/>
          </a:xfrm>
        </p:grpSpPr>
        <p:sp>
          <p:nvSpPr>
            <p:cNvPr id="1048643" name="Freeform 5"/>
            <p:cNvSpPr/>
            <p:nvPr/>
          </p:nvSpPr>
          <p:spPr>
            <a:xfrm>
              <a:off x="0" y="0"/>
              <a:ext cx="15225500" cy="5126990"/>
            </a:xfrm>
            <a:custGeom>
              <a:avLst/>
              <a:gdLst/>
              <a:ahLst/>
              <a:cxnLst/>
              <a:rect l="l" t="t" r="r" b="b"/>
              <a:pathLst>
                <a:path w="15225500" h="5126990">
                  <a:moveTo>
                    <a:pt x="1240356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12403560" y="5126990"/>
                  </a:lnTo>
                  <a:lnTo>
                    <a:pt x="1522550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82" name="Group 6"/>
          <p:cNvGrpSpPr/>
          <p:nvPr/>
        </p:nvGrpSpPr>
        <p:grpSpPr>
          <a:xfrm>
            <a:off x="755650" y="4845050"/>
            <a:ext cx="8248692" cy="2001653"/>
            <a:chOff x="0" y="0"/>
            <a:chExt cx="21128331" cy="5126990"/>
          </a:xfrm>
        </p:grpSpPr>
        <p:sp>
          <p:nvSpPr>
            <p:cNvPr id="1048644" name="Freeform 7"/>
            <p:cNvSpPr/>
            <p:nvPr/>
          </p:nvSpPr>
          <p:spPr>
            <a:xfrm>
              <a:off x="0" y="0"/>
              <a:ext cx="21128331" cy="5126990"/>
            </a:xfrm>
            <a:custGeom>
              <a:avLst/>
              <a:gdLst/>
              <a:ahLst/>
              <a:cxnLst/>
              <a:rect l="l" t="t" r="r" b="b"/>
              <a:pathLst>
                <a:path w="21128331" h="5126990">
                  <a:moveTo>
                    <a:pt x="18306391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18306391" y="5126990"/>
                  </a:lnTo>
                  <a:lnTo>
                    <a:pt x="21128331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1048645" name="TextBox 8"/>
          <p:cNvSpPr txBox="1"/>
          <p:nvPr/>
        </p:nvSpPr>
        <p:spPr>
          <a:xfrm>
            <a:off x="546100" y="634238"/>
            <a:ext cx="8667899" cy="793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5"/>
              </a:lnSpc>
            </a:pPr>
            <a:r>
              <a:rPr lang="en-US" sz="6440" spc="128">
                <a:solidFill>
                  <a:srgbClr val="FFFFFF"/>
                </a:solidFill>
                <a:latin typeface="Montserrat Classic Bold" panose="00000800000000000000"/>
              </a:rPr>
              <a:t>types of goals</a:t>
            </a:r>
            <a:endParaRPr lang="en-US" sz="6440" spc="128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grpSp>
        <p:nvGrpSpPr>
          <p:cNvPr id="83" name="Group 9"/>
          <p:cNvGrpSpPr/>
          <p:nvPr/>
        </p:nvGrpSpPr>
        <p:grpSpPr>
          <a:xfrm>
            <a:off x="2260600" y="2724829"/>
            <a:ext cx="3267075" cy="1463151"/>
            <a:chOff x="0" y="47625"/>
            <a:chExt cx="4356100" cy="1950868"/>
          </a:xfrm>
        </p:grpSpPr>
        <p:sp>
          <p:nvSpPr>
            <p:cNvPr id="1048646" name="TextBox 10"/>
            <p:cNvSpPr txBox="1"/>
            <p:nvPr/>
          </p:nvSpPr>
          <p:spPr>
            <a:xfrm>
              <a:off x="0" y="47625"/>
              <a:ext cx="4356100" cy="396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z="2415" spc="48">
                  <a:solidFill>
                    <a:srgbClr val="4CB8B4"/>
                  </a:solidFill>
                  <a:latin typeface="Montserrat Classic Bold" panose="00000800000000000000"/>
                </a:rPr>
                <a:t>Short Term Goals</a:t>
              </a:r>
              <a:endParaRPr lang="en-US" sz="2415" spc="48">
                <a:solidFill>
                  <a:srgbClr val="4CB8B4"/>
                </a:solidFill>
                <a:latin typeface="Montserrat Classic Bold" panose="00000800000000000000"/>
              </a:endParaRPr>
            </a:p>
          </p:txBody>
        </p:sp>
        <p:sp>
          <p:nvSpPr>
            <p:cNvPr id="1048647" name="TextBox 11"/>
            <p:cNvSpPr txBox="1"/>
            <p:nvPr/>
          </p:nvSpPr>
          <p:spPr>
            <a:xfrm>
              <a:off x="0" y="626893"/>
              <a:ext cx="4356100" cy="1371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36">
                  <a:solidFill>
                    <a:srgbClr val="666666"/>
                  </a:solidFill>
                  <a:latin typeface="Montserrat Light" panose="00000400000000000000"/>
                </a:rPr>
                <a:t>Platform Launch</a:t>
              </a:r>
              <a:endParaRPr lang="en-US" sz="1800" spc="36">
                <a:solidFill>
                  <a:srgbClr val="666666"/>
                </a:solidFill>
                <a:latin typeface="Montserrat Light" panose="00000400000000000000"/>
              </a:endParaRPr>
            </a:p>
            <a:p>
              <a:pPr>
                <a:lnSpc>
                  <a:spcPts val="2700"/>
                </a:lnSpc>
              </a:pPr>
              <a:r>
                <a:rPr lang="en-US" sz="1800" spc="36">
                  <a:solidFill>
                    <a:srgbClr val="666666"/>
                  </a:solidFill>
                  <a:latin typeface="Montserrat Light" panose="00000400000000000000"/>
                </a:rPr>
                <a:t>Feedback Collection</a:t>
              </a:r>
              <a:endParaRPr lang="en-US" sz="1800" spc="36">
                <a:solidFill>
                  <a:srgbClr val="666666"/>
                </a:solidFill>
                <a:latin typeface="Montserrat Light" panose="00000400000000000000"/>
              </a:endParaRPr>
            </a:p>
            <a:p>
              <a:pPr>
                <a:lnSpc>
                  <a:spcPts val="2700"/>
                </a:lnSpc>
              </a:pPr>
              <a:r>
                <a:rPr lang="en-US" sz="1800" spc="36">
                  <a:solidFill>
                    <a:srgbClr val="666666"/>
                  </a:solidFill>
                  <a:latin typeface="Montserrat Light" panose="00000400000000000000"/>
                </a:rPr>
                <a:t>Bug Resolution</a:t>
              </a:r>
              <a:endParaRPr lang="en-US" sz="1800" spc="36">
                <a:solidFill>
                  <a:srgbClr val="666666"/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84" name="Group 12"/>
          <p:cNvGrpSpPr/>
          <p:nvPr/>
        </p:nvGrpSpPr>
        <p:grpSpPr>
          <a:xfrm>
            <a:off x="2260600" y="5089237"/>
            <a:ext cx="5527675" cy="1548997"/>
            <a:chOff x="0" y="47625"/>
            <a:chExt cx="7370233" cy="2065330"/>
          </a:xfrm>
        </p:grpSpPr>
        <p:sp>
          <p:nvSpPr>
            <p:cNvPr id="1048648" name="TextBox 13"/>
            <p:cNvSpPr txBox="1"/>
            <p:nvPr/>
          </p:nvSpPr>
          <p:spPr>
            <a:xfrm>
              <a:off x="0" y="47625"/>
              <a:ext cx="4356100" cy="3965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z="2415" spc="48">
                  <a:solidFill>
                    <a:srgbClr val="4CB8B4"/>
                  </a:solidFill>
                  <a:latin typeface="Montserrat Classic Bold" panose="00000800000000000000"/>
                </a:rPr>
                <a:t>Long Term Goals</a:t>
              </a:r>
              <a:endParaRPr lang="en-US" sz="2415" spc="48">
                <a:solidFill>
                  <a:srgbClr val="4CB8B4"/>
                </a:solidFill>
                <a:latin typeface="Montserrat Classic Bold" panose="00000800000000000000"/>
              </a:endParaRPr>
            </a:p>
          </p:txBody>
        </p:sp>
        <p:sp>
          <p:nvSpPr>
            <p:cNvPr id="1048649" name="TextBox 14"/>
            <p:cNvSpPr txBox="1"/>
            <p:nvPr/>
          </p:nvSpPr>
          <p:spPr>
            <a:xfrm>
              <a:off x="16933" y="617530"/>
              <a:ext cx="7353300" cy="1495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50"/>
                </a:lnSpc>
              </a:pPr>
              <a:r>
                <a:rPr lang="en-US" sz="1500" spc="30">
                  <a:solidFill>
                    <a:srgbClr val="666666"/>
                  </a:solidFill>
                  <a:latin typeface="Montserrat Light" panose="00000400000000000000"/>
                </a:rPr>
                <a:t>Market Expansion</a:t>
              </a:r>
              <a:endParaRPr lang="en-US" sz="1500" spc="30">
                <a:solidFill>
                  <a:srgbClr val="666666"/>
                </a:solidFill>
                <a:latin typeface="Montserrat Light" panose="00000400000000000000"/>
              </a:endParaRPr>
            </a:p>
            <a:p>
              <a:pPr>
                <a:lnSpc>
                  <a:spcPts val="2250"/>
                </a:lnSpc>
              </a:pPr>
              <a:r>
                <a:rPr lang="en-US" sz="1500" spc="30">
                  <a:solidFill>
                    <a:srgbClr val="666666"/>
                  </a:solidFill>
                  <a:latin typeface="Montserrat Light" panose="00000400000000000000"/>
                </a:rPr>
                <a:t>Monetization Growth</a:t>
              </a:r>
              <a:endParaRPr lang="en-US" sz="1500" spc="30">
                <a:solidFill>
                  <a:srgbClr val="666666"/>
                </a:solidFill>
                <a:latin typeface="Montserrat Light" panose="00000400000000000000"/>
              </a:endParaRPr>
            </a:p>
            <a:p>
              <a:pPr>
                <a:lnSpc>
                  <a:spcPts val="2250"/>
                </a:lnSpc>
              </a:pPr>
              <a:r>
                <a:rPr lang="en-US" sz="1500" spc="30">
                  <a:solidFill>
                    <a:srgbClr val="666666"/>
                  </a:solidFill>
                  <a:latin typeface="Montserrat Light" panose="00000400000000000000"/>
                </a:rPr>
                <a:t>Community Engagement</a:t>
              </a:r>
              <a:endParaRPr lang="en-US" sz="1500" spc="30">
                <a:solidFill>
                  <a:srgbClr val="666666"/>
                </a:solidFill>
                <a:latin typeface="Montserrat Light" panose="00000400000000000000"/>
              </a:endParaRPr>
            </a:p>
            <a:p>
              <a:pPr>
                <a:lnSpc>
                  <a:spcPts val="2250"/>
                </a:lnSpc>
              </a:pPr>
              <a:r>
                <a:rPr lang="en-US" sz="1500" spc="30">
                  <a:solidFill>
                    <a:srgbClr val="666666"/>
                  </a:solidFill>
                  <a:latin typeface="Montserrat Light" panose="00000400000000000000"/>
                </a:rPr>
                <a:t>Continuous Innovation</a:t>
              </a:r>
              <a:endParaRPr lang="en-US" sz="1500" spc="30">
                <a:solidFill>
                  <a:srgbClr val="666666"/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85" name="Group 15"/>
          <p:cNvGrpSpPr/>
          <p:nvPr/>
        </p:nvGrpSpPr>
        <p:grpSpPr>
          <a:xfrm>
            <a:off x="482600" y="3962400"/>
            <a:ext cx="718955" cy="575164"/>
            <a:chOff x="0" y="0"/>
            <a:chExt cx="6408833" cy="5126990"/>
          </a:xfrm>
        </p:grpSpPr>
        <p:sp>
          <p:nvSpPr>
            <p:cNvPr id="1048650" name="Freeform 16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86" name="Group 17"/>
          <p:cNvGrpSpPr/>
          <p:nvPr/>
        </p:nvGrpSpPr>
        <p:grpSpPr>
          <a:xfrm>
            <a:off x="7569200" y="6565900"/>
            <a:ext cx="718955" cy="575164"/>
            <a:chOff x="0" y="0"/>
            <a:chExt cx="6408833" cy="5126990"/>
          </a:xfrm>
        </p:grpSpPr>
        <p:sp>
          <p:nvSpPr>
            <p:cNvPr id="1048651" name="Freeform 18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87" name="Group 19"/>
          <p:cNvGrpSpPr/>
          <p:nvPr/>
        </p:nvGrpSpPr>
        <p:grpSpPr>
          <a:xfrm>
            <a:off x="5918200" y="4432300"/>
            <a:ext cx="374081" cy="295327"/>
            <a:chOff x="0" y="0"/>
            <a:chExt cx="6494284" cy="5126990"/>
          </a:xfrm>
        </p:grpSpPr>
        <p:sp>
          <p:nvSpPr>
            <p:cNvPr id="1048652" name="Freeform 20"/>
            <p:cNvSpPr/>
            <p:nvPr/>
          </p:nvSpPr>
          <p:spPr>
            <a:xfrm>
              <a:off x="0" y="0"/>
              <a:ext cx="6494284" cy="5126990"/>
            </a:xfrm>
            <a:custGeom>
              <a:avLst/>
              <a:gdLst/>
              <a:ahLst/>
              <a:cxnLst/>
              <a:rect l="l" t="t" r="r" b="b"/>
              <a:pathLst>
                <a:path w="6494284" h="5126990">
                  <a:moveTo>
                    <a:pt x="367234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672344" y="5126990"/>
                  </a:lnTo>
                  <a:lnTo>
                    <a:pt x="649428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88" name="Group 21"/>
          <p:cNvGrpSpPr/>
          <p:nvPr/>
        </p:nvGrpSpPr>
        <p:grpSpPr>
          <a:xfrm>
            <a:off x="8458200" y="6565900"/>
            <a:ext cx="374081" cy="295327"/>
            <a:chOff x="0" y="0"/>
            <a:chExt cx="6494284" cy="5126990"/>
          </a:xfrm>
        </p:grpSpPr>
        <p:sp>
          <p:nvSpPr>
            <p:cNvPr id="1048653" name="Freeform 22"/>
            <p:cNvSpPr/>
            <p:nvPr/>
          </p:nvSpPr>
          <p:spPr>
            <a:xfrm>
              <a:off x="0" y="0"/>
              <a:ext cx="6494284" cy="5126990"/>
            </a:xfrm>
            <a:custGeom>
              <a:avLst/>
              <a:gdLst/>
              <a:ahLst/>
              <a:cxnLst/>
              <a:rect l="l" t="t" r="r" b="b"/>
              <a:pathLst>
                <a:path w="6494284" h="5126990">
                  <a:moveTo>
                    <a:pt x="367234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672344" y="5126990"/>
                  </a:lnTo>
                  <a:lnTo>
                    <a:pt x="6494284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89" name="Group 23"/>
          <p:cNvGrpSpPr/>
          <p:nvPr/>
        </p:nvGrpSpPr>
        <p:grpSpPr>
          <a:xfrm>
            <a:off x="1028700" y="6083300"/>
            <a:ext cx="290830" cy="229602"/>
            <a:chOff x="0" y="0"/>
            <a:chExt cx="6494284" cy="5126990"/>
          </a:xfrm>
        </p:grpSpPr>
        <p:sp>
          <p:nvSpPr>
            <p:cNvPr id="1048654" name="Freeform 24"/>
            <p:cNvSpPr/>
            <p:nvPr/>
          </p:nvSpPr>
          <p:spPr>
            <a:xfrm>
              <a:off x="0" y="0"/>
              <a:ext cx="6494284" cy="5126990"/>
            </a:xfrm>
            <a:custGeom>
              <a:avLst/>
              <a:gdLst/>
              <a:ahLst/>
              <a:cxnLst/>
              <a:rect l="l" t="t" r="r" b="b"/>
              <a:pathLst>
                <a:path w="6494284" h="5126990">
                  <a:moveTo>
                    <a:pt x="367234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672344" y="5126990"/>
                  </a:lnTo>
                  <a:lnTo>
                    <a:pt x="6494284" y="2564130"/>
                  </a:lnTo>
                  <a:close/>
                </a:path>
              </a:pathLst>
            </a:custGeom>
            <a:solidFill>
              <a:srgbClr val="FFCC58"/>
            </a:solidFill>
          </p:spPr>
        </p:sp>
      </p:grpSp>
      <p:grpSp>
        <p:nvGrpSpPr>
          <p:cNvPr id="90" name="Group 25"/>
          <p:cNvGrpSpPr/>
          <p:nvPr/>
        </p:nvGrpSpPr>
        <p:grpSpPr>
          <a:xfrm>
            <a:off x="6400800" y="2832100"/>
            <a:ext cx="295389" cy="233202"/>
            <a:chOff x="0" y="0"/>
            <a:chExt cx="6494284" cy="5126990"/>
          </a:xfrm>
        </p:grpSpPr>
        <p:sp>
          <p:nvSpPr>
            <p:cNvPr id="1048655" name="Freeform 26"/>
            <p:cNvSpPr/>
            <p:nvPr/>
          </p:nvSpPr>
          <p:spPr>
            <a:xfrm>
              <a:off x="0" y="0"/>
              <a:ext cx="6494284" cy="5126990"/>
            </a:xfrm>
            <a:custGeom>
              <a:avLst/>
              <a:gdLst/>
              <a:ahLst/>
              <a:cxnLst/>
              <a:rect l="l" t="t" r="r" b="b"/>
              <a:pathLst>
                <a:path w="6494284" h="5126990">
                  <a:moveTo>
                    <a:pt x="3672344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672344" y="5126990"/>
                  </a:lnTo>
                  <a:lnTo>
                    <a:pt x="6494284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B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Freeform 2"/>
          <p:cNvSpPr/>
          <p:nvPr/>
        </p:nvSpPr>
        <p:spPr>
          <a:xfrm rot="5400000">
            <a:off x="-2790825" y="2695575"/>
            <a:ext cx="7429602" cy="1904793"/>
          </a:xfrm>
          <a:custGeom>
            <a:avLst/>
            <a:gdLst/>
            <a:ahLst/>
            <a:cxnLst/>
            <a:rect l="l" t="t" r="r" b="b"/>
            <a:pathLst>
              <a:path w="7429602" h="1904793">
                <a:moveTo>
                  <a:pt x="0" y="0"/>
                </a:moveTo>
                <a:lnTo>
                  <a:pt x="7429602" y="0"/>
                </a:lnTo>
                <a:lnTo>
                  <a:pt x="7429602" y="1904793"/>
                </a:lnTo>
                <a:lnTo>
                  <a:pt x="0" y="190479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5023" b="-145023"/>
            </a:stretch>
          </a:blipFill>
        </p:spPr>
      </p:sp>
      <p:sp>
        <p:nvSpPr>
          <p:cNvPr id="1048679" name="TextBox 3"/>
          <p:cNvSpPr txBox="1"/>
          <p:nvPr/>
        </p:nvSpPr>
        <p:spPr>
          <a:xfrm>
            <a:off x="409575" y="1802066"/>
            <a:ext cx="1162402" cy="591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4800" spc="96">
                <a:solidFill>
                  <a:srgbClr val="FFFFFF"/>
                </a:solidFill>
                <a:latin typeface="Montserrat Classic Bold" panose="00000800000000000000"/>
              </a:rPr>
              <a:t>A</a:t>
            </a:r>
            <a:endParaRPr lang="en-US" sz="4800" spc="96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680" name="TextBox 4"/>
          <p:cNvSpPr txBox="1"/>
          <p:nvPr/>
        </p:nvSpPr>
        <p:spPr>
          <a:xfrm>
            <a:off x="409575" y="749236"/>
            <a:ext cx="1162402" cy="5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4800" spc="96">
                <a:solidFill>
                  <a:srgbClr val="FFFFFF"/>
                </a:solidFill>
                <a:latin typeface="Montserrat Classic Bold" panose="00000800000000000000"/>
              </a:rPr>
              <a:t>M</a:t>
            </a:r>
            <a:endParaRPr lang="en-US" sz="4800" spc="96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681" name="TextBox 5"/>
          <p:cNvSpPr txBox="1"/>
          <p:nvPr/>
        </p:nvSpPr>
        <p:spPr>
          <a:xfrm>
            <a:off x="409575" y="2693987"/>
            <a:ext cx="1162402" cy="5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4800" spc="96">
                <a:solidFill>
                  <a:srgbClr val="FFFFFF"/>
                </a:solidFill>
                <a:latin typeface="Montserrat Classic Bold" panose="00000800000000000000"/>
              </a:rPr>
              <a:t>R</a:t>
            </a:r>
            <a:endParaRPr lang="en-US" sz="4800" spc="96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682" name="TextBox 6"/>
          <p:cNvSpPr txBox="1"/>
          <p:nvPr/>
        </p:nvSpPr>
        <p:spPr>
          <a:xfrm>
            <a:off x="409575" y="3728339"/>
            <a:ext cx="1162402" cy="5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4800" spc="96">
                <a:solidFill>
                  <a:srgbClr val="FFFFFF"/>
                </a:solidFill>
                <a:latin typeface="Montserrat Classic Bold" panose="00000800000000000000"/>
              </a:rPr>
              <a:t>K</a:t>
            </a:r>
            <a:endParaRPr lang="en-US" sz="4800" spc="96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683" name="TextBox 7"/>
          <p:cNvSpPr txBox="1"/>
          <p:nvPr/>
        </p:nvSpPr>
        <p:spPr>
          <a:xfrm>
            <a:off x="409575" y="4763897"/>
            <a:ext cx="1162402" cy="591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4800" spc="96">
                <a:solidFill>
                  <a:srgbClr val="FFFFFF"/>
                </a:solidFill>
                <a:latin typeface="Montserrat Classic Bold" panose="00000800000000000000"/>
              </a:rPr>
              <a:t>E</a:t>
            </a:r>
            <a:endParaRPr lang="en-US" sz="4800" spc="96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grpSp>
        <p:nvGrpSpPr>
          <p:cNvPr id="108" name="Group 8"/>
          <p:cNvGrpSpPr/>
          <p:nvPr/>
        </p:nvGrpSpPr>
        <p:grpSpPr>
          <a:xfrm>
            <a:off x="2692939" y="1318070"/>
            <a:ext cx="6138100" cy="816386"/>
            <a:chOff x="0" y="-76200"/>
            <a:chExt cx="8184133" cy="1088517"/>
          </a:xfrm>
        </p:grpSpPr>
        <p:sp>
          <p:nvSpPr>
            <p:cNvPr id="1048684" name="TextBox 9"/>
            <p:cNvSpPr txBox="1"/>
            <p:nvPr/>
          </p:nvSpPr>
          <p:spPr>
            <a:xfrm>
              <a:off x="0" y="-76200"/>
              <a:ext cx="6184900" cy="613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20"/>
                </a:lnSpc>
              </a:pPr>
              <a:r>
                <a:rPr lang="en-US" sz="2415" spc="96">
                  <a:solidFill>
                    <a:srgbClr val="FFFFFF"/>
                  </a:solidFill>
                  <a:latin typeface="Montserrat Classic Bold" panose="00000800000000000000"/>
                </a:rPr>
                <a:t>DEVELOPERS</a:t>
              </a:r>
              <a:endParaRPr lang="en-US" sz="2415" spc="96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1048685" name="TextBox 10"/>
            <p:cNvSpPr txBox="1"/>
            <p:nvPr/>
          </p:nvSpPr>
          <p:spPr>
            <a:xfrm>
              <a:off x="4233" y="603377"/>
              <a:ext cx="8179900" cy="408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15"/>
                </a:lnSpc>
              </a:pPr>
              <a:r>
                <a:rPr lang="en-US" sz="1610" spc="32">
                  <a:solidFill>
                    <a:srgbClr val="FFFFFF"/>
                  </a:solidFill>
                  <a:latin typeface="Montserrat Light" panose="00000400000000000000"/>
                </a:rPr>
                <a:t>Monetize Creations: Earn money through game uploads</a:t>
              </a:r>
              <a:endParaRPr lang="en-US" sz="1610" spc="32">
                <a:solidFill>
                  <a:srgbClr val="FFFFFF"/>
                </a:solidFill>
                <a:latin typeface="Montserrat Light" panose="00000400000000000000"/>
              </a:endParaRPr>
            </a:p>
          </p:txBody>
        </p:sp>
      </p:grpSp>
      <p:sp>
        <p:nvSpPr>
          <p:cNvPr id="1048686" name="TextBox 11"/>
          <p:cNvSpPr txBox="1"/>
          <p:nvPr/>
        </p:nvSpPr>
        <p:spPr>
          <a:xfrm>
            <a:off x="409575" y="5828697"/>
            <a:ext cx="1162402" cy="591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5"/>
              </a:lnSpc>
            </a:pPr>
            <a:r>
              <a:rPr lang="en-US" sz="4800" spc="96">
                <a:solidFill>
                  <a:srgbClr val="FFFFFF"/>
                </a:solidFill>
                <a:latin typeface="Montserrat Classic Bold" panose="00000800000000000000"/>
              </a:rPr>
              <a:t>T</a:t>
            </a:r>
            <a:endParaRPr lang="en-US" sz="4800" spc="96">
              <a:solidFill>
                <a:srgbClr val="FFFFFF"/>
              </a:solidFill>
              <a:latin typeface="Montserrat Classic Bold" panose="00000800000000000000"/>
            </a:endParaRPr>
          </a:p>
        </p:txBody>
      </p:sp>
      <p:sp>
        <p:nvSpPr>
          <p:cNvPr id="1048687" name="TextBox 12"/>
          <p:cNvSpPr txBox="1"/>
          <p:nvPr/>
        </p:nvSpPr>
        <p:spPr>
          <a:xfrm>
            <a:off x="2311400" y="-190500"/>
            <a:ext cx="462915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0"/>
              </a:lnSpc>
            </a:pPr>
            <a:r>
              <a:rPr lang="en-US" sz="6800" spc="272">
                <a:solidFill>
                  <a:srgbClr val="FFFFFF"/>
                </a:solidFill>
                <a:latin typeface="Lexend Deca"/>
              </a:rPr>
              <a:t>TARGET</a:t>
            </a:r>
            <a:endParaRPr lang="en-US" sz="6800" spc="272">
              <a:solidFill>
                <a:srgbClr val="FFFFFF"/>
              </a:solidFill>
              <a:latin typeface="Lexend Deca"/>
            </a:endParaRPr>
          </a:p>
        </p:txBody>
      </p:sp>
      <p:grpSp>
        <p:nvGrpSpPr>
          <p:cNvPr id="109" name="Group 13"/>
          <p:cNvGrpSpPr/>
          <p:nvPr/>
        </p:nvGrpSpPr>
        <p:grpSpPr>
          <a:xfrm>
            <a:off x="2692939" y="5186427"/>
            <a:ext cx="6138100" cy="1736502"/>
            <a:chOff x="0" y="-76200"/>
            <a:chExt cx="8184133" cy="2315337"/>
          </a:xfrm>
        </p:grpSpPr>
        <p:sp>
          <p:nvSpPr>
            <p:cNvPr id="1048688" name="TextBox 14"/>
            <p:cNvSpPr txBox="1"/>
            <p:nvPr/>
          </p:nvSpPr>
          <p:spPr>
            <a:xfrm>
              <a:off x="0" y="-76200"/>
              <a:ext cx="6184900" cy="613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20"/>
                </a:lnSpc>
              </a:pPr>
              <a:r>
                <a:rPr lang="en-US" sz="2415" spc="96">
                  <a:solidFill>
                    <a:srgbClr val="FFFFFF"/>
                  </a:solidFill>
                  <a:latin typeface="Montserrat Classic Bold" panose="00000800000000000000"/>
                </a:rPr>
                <a:t>GAMERS</a:t>
              </a:r>
              <a:endParaRPr lang="en-US" sz="2415" spc="96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1048689" name="TextBox 15"/>
            <p:cNvSpPr txBox="1"/>
            <p:nvPr/>
          </p:nvSpPr>
          <p:spPr>
            <a:xfrm>
              <a:off x="4233" y="603377"/>
              <a:ext cx="8179900" cy="1635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15"/>
                </a:lnSpc>
              </a:pPr>
              <a:r>
                <a:rPr lang="en-US" sz="1610" spc="32">
                  <a:solidFill>
                    <a:srgbClr val="FFFFFF"/>
                  </a:solidFill>
                  <a:latin typeface="Montserrat Light" panose="00000400000000000000"/>
                </a:rPr>
                <a:t>Diverse Gaming Hub: Access a variety of games for entertainment.</a:t>
              </a:r>
              <a:endParaRPr lang="en-US" sz="1610" spc="32">
                <a:solidFill>
                  <a:srgbClr val="FFFFFF"/>
                </a:solidFill>
                <a:latin typeface="Montserrat Light" panose="00000400000000000000"/>
              </a:endParaRPr>
            </a:p>
            <a:p>
              <a:pPr>
                <a:lnSpc>
                  <a:spcPts val="2415"/>
                </a:lnSpc>
              </a:pPr>
              <a:r>
                <a:rPr lang="en-US" sz="1610" spc="32">
                  <a:solidFill>
                    <a:srgbClr val="FFFFFF"/>
                  </a:solidFill>
                  <a:latin typeface="Montserrat Light" panose="00000400000000000000"/>
                </a:rPr>
                <a:t>Earn While Gaming: Opportunities to earn money through gaming activities</a:t>
              </a:r>
              <a:endParaRPr lang="en-US" sz="1610" spc="32">
                <a:solidFill>
                  <a:srgbClr val="FFFFFF"/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110" name="Group 16"/>
          <p:cNvGrpSpPr/>
          <p:nvPr/>
        </p:nvGrpSpPr>
        <p:grpSpPr>
          <a:xfrm>
            <a:off x="2692939" y="3930842"/>
            <a:ext cx="6138100" cy="1123092"/>
            <a:chOff x="0" y="-76200"/>
            <a:chExt cx="8184133" cy="1497457"/>
          </a:xfrm>
        </p:grpSpPr>
        <p:sp>
          <p:nvSpPr>
            <p:cNvPr id="1048690" name="TextBox 17"/>
            <p:cNvSpPr txBox="1"/>
            <p:nvPr/>
          </p:nvSpPr>
          <p:spPr>
            <a:xfrm>
              <a:off x="0" y="-76200"/>
              <a:ext cx="6184900" cy="613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20"/>
                </a:lnSpc>
              </a:pPr>
              <a:r>
                <a:rPr lang="en-US" sz="2415" spc="96">
                  <a:solidFill>
                    <a:srgbClr val="FFFFFF"/>
                  </a:solidFill>
                  <a:latin typeface="Montserrat Classic Bold" panose="00000800000000000000"/>
                </a:rPr>
                <a:t>COMMUNITIES </a:t>
              </a:r>
              <a:endParaRPr lang="en-US" sz="2415" spc="96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1048691" name="TextBox 18"/>
            <p:cNvSpPr txBox="1"/>
            <p:nvPr/>
          </p:nvSpPr>
          <p:spPr>
            <a:xfrm>
              <a:off x="4233" y="603377"/>
              <a:ext cx="8179900" cy="817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15"/>
                </a:lnSpc>
              </a:pPr>
              <a:r>
                <a:rPr lang="en-US" sz="1610" spc="32">
                  <a:solidFill>
                    <a:srgbClr val="FFFFFF"/>
                  </a:solidFill>
                  <a:latin typeface="Montserrat Light" panose="00000400000000000000"/>
                </a:rPr>
                <a:t>Efficient Information Sharing: Can easily share informations to the community.</a:t>
              </a:r>
              <a:endParaRPr lang="en-US" sz="1610" spc="32">
                <a:solidFill>
                  <a:srgbClr val="FFFFFF"/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111" name="Group 19"/>
          <p:cNvGrpSpPr/>
          <p:nvPr/>
        </p:nvGrpSpPr>
        <p:grpSpPr>
          <a:xfrm>
            <a:off x="2692939" y="2259141"/>
            <a:ext cx="6138100" cy="1123093"/>
            <a:chOff x="0" y="-76200"/>
            <a:chExt cx="8184133" cy="1497458"/>
          </a:xfrm>
        </p:grpSpPr>
        <p:sp>
          <p:nvSpPr>
            <p:cNvPr id="1048692" name="TextBox 20"/>
            <p:cNvSpPr txBox="1"/>
            <p:nvPr/>
          </p:nvSpPr>
          <p:spPr>
            <a:xfrm>
              <a:off x="0" y="-76200"/>
              <a:ext cx="6184900" cy="613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20"/>
                </a:lnSpc>
              </a:pPr>
              <a:r>
                <a:rPr lang="en-US" sz="2415" spc="96">
                  <a:solidFill>
                    <a:srgbClr val="FFFFFF"/>
                  </a:solidFill>
                  <a:latin typeface="Montserrat Classic Bold" panose="00000800000000000000"/>
                </a:rPr>
                <a:t>STUDENTS </a:t>
              </a:r>
              <a:endParaRPr lang="en-US" sz="2415" spc="96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1048693" name="TextBox 21"/>
            <p:cNvSpPr txBox="1"/>
            <p:nvPr/>
          </p:nvSpPr>
          <p:spPr>
            <a:xfrm>
              <a:off x="4233" y="603377"/>
              <a:ext cx="8179900" cy="8178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15"/>
                </a:lnSpc>
              </a:pPr>
              <a:r>
                <a:rPr lang="en-US" sz="1610" spc="32">
                  <a:solidFill>
                    <a:srgbClr val="FFFFFF"/>
                  </a:solidFill>
                  <a:latin typeface="Montserrat Light" panose="00000400000000000000"/>
                </a:rPr>
                <a:t>Secure Cloud Storage: Safely store and access files.</a:t>
              </a:r>
              <a:endParaRPr lang="en-US" sz="1610" spc="32">
                <a:solidFill>
                  <a:srgbClr val="FFFFFF"/>
                </a:solidFill>
                <a:latin typeface="Montserrat Light" panose="00000400000000000000"/>
              </a:endParaRPr>
            </a:p>
            <a:p>
              <a:pPr>
                <a:lnSpc>
                  <a:spcPts val="2415"/>
                </a:lnSpc>
              </a:pPr>
              <a:r>
                <a:rPr lang="en-US" sz="1610" spc="32">
                  <a:solidFill>
                    <a:srgbClr val="FFFFFF"/>
                  </a:solidFill>
                  <a:latin typeface="Montserrat Light" panose="00000400000000000000"/>
                </a:rPr>
                <a:t>Collaboration: Shareable links for easy project collaboration.</a:t>
              </a:r>
              <a:endParaRPr lang="en-US" sz="1610" spc="32">
                <a:solidFill>
                  <a:srgbClr val="FFFFFF"/>
                </a:solidFill>
                <a:latin typeface="Montserrat Light" panose="0000040000000000000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 rot="-5400000">
            <a:off x="-1130300" y="4552950"/>
            <a:ext cx="2237946" cy="2001653"/>
            <a:chOff x="0" y="0"/>
            <a:chExt cx="5732310" cy="5126990"/>
          </a:xfrm>
        </p:grpSpPr>
        <p:sp>
          <p:nvSpPr>
            <p:cNvPr id="1048628" name="Freeform 3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l="l" t="t" r="r" b="b"/>
              <a:pathLst>
                <a:path w="5732310" h="512699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68" name="Group 4"/>
          <p:cNvGrpSpPr/>
          <p:nvPr/>
        </p:nvGrpSpPr>
        <p:grpSpPr>
          <a:xfrm>
            <a:off x="2266950" y="1435587"/>
            <a:ext cx="6819900" cy="4955772"/>
            <a:chOff x="0" y="161925"/>
            <a:chExt cx="9093200" cy="6607696"/>
          </a:xfrm>
        </p:grpSpPr>
        <p:sp>
          <p:nvSpPr>
            <p:cNvPr id="1048629" name="TextBox 5"/>
            <p:cNvSpPr txBox="1"/>
            <p:nvPr/>
          </p:nvSpPr>
          <p:spPr>
            <a:xfrm>
              <a:off x="0" y="161925"/>
              <a:ext cx="9093200" cy="2397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80"/>
                </a:lnSpc>
              </a:pPr>
              <a:r>
                <a:rPr lang="en-US" sz="7300" spc="145">
                  <a:solidFill>
                    <a:srgbClr val="FFFFFF"/>
                  </a:solidFill>
                  <a:latin typeface="Montserrat Classic Bold" panose="00000800000000000000"/>
                </a:rPr>
                <a:t>background Story</a:t>
              </a:r>
              <a:endParaRPr lang="en-US" sz="7300" spc="145">
                <a:solidFill>
                  <a:srgbClr val="FFFFFF"/>
                </a:solidFill>
                <a:latin typeface="Montserrat Classic Bold" panose="00000800000000000000"/>
              </a:endParaRPr>
            </a:p>
          </p:txBody>
        </p:sp>
        <p:sp>
          <p:nvSpPr>
            <p:cNvPr id="1048630" name="TextBox 6"/>
            <p:cNvSpPr txBox="1"/>
            <p:nvPr/>
          </p:nvSpPr>
          <p:spPr>
            <a:xfrm>
              <a:off x="0" y="3702995"/>
              <a:ext cx="9067800" cy="3066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20"/>
                </a:lnSpc>
              </a:pPr>
              <a:r>
                <a:rPr lang="en-US" sz="2415" spc="48">
                  <a:solidFill>
                    <a:srgbClr val="FFFFFF"/>
                  </a:solidFill>
                  <a:latin typeface="Montserrat Light" panose="00000400000000000000"/>
                </a:rPr>
                <a:t>Once upon a coding journey, a developer faced the struggle of showcasing web projects with a domain. This led to the creation of a user-friendly platform for easy hosting of HTML, CSS, and JS files.</a:t>
              </a:r>
              <a:endParaRPr lang="en-US" sz="2415" spc="48">
                <a:solidFill>
                  <a:srgbClr val="FFFFFF"/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69" name="Group 7"/>
          <p:cNvGrpSpPr/>
          <p:nvPr/>
        </p:nvGrpSpPr>
        <p:grpSpPr>
          <a:xfrm rot="-5400000">
            <a:off x="946150" y="6477000"/>
            <a:ext cx="875675" cy="787223"/>
            <a:chOff x="0" y="0"/>
            <a:chExt cx="5732310" cy="5126990"/>
          </a:xfrm>
        </p:grpSpPr>
        <p:sp>
          <p:nvSpPr>
            <p:cNvPr id="1048631" name="Freeform 8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l="l" t="t" r="r" b="b"/>
              <a:pathLst>
                <a:path w="5732310" h="512699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70" name="Group 9"/>
          <p:cNvGrpSpPr/>
          <p:nvPr/>
        </p:nvGrpSpPr>
        <p:grpSpPr>
          <a:xfrm rot="-5400000">
            <a:off x="368300" y="4044950"/>
            <a:ext cx="594883" cy="534533"/>
            <a:chOff x="0" y="0"/>
            <a:chExt cx="5732310" cy="5126990"/>
          </a:xfrm>
        </p:grpSpPr>
        <p:sp>
          <p:nvSpPr>
            <p:cNvPr id="1048632" name="Freeform 10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l="l" t="t" r="r" b="b"/>
              <a:pathLst>
                <a:path w="5732310" h="512699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71" name="Group 11"/>
          <p:cNvGrpSpPr/>
          <p:nvPr/>
        </p:nvGrpSpPr>
        <p:grpSpPr>
          <a:xfrm rot="-5400000">
            <a:off x="-120650" y="-990600"/>
            <a:ext cx="2237946" cy="2001653"/>
            <a:chOff x="0" y="0"/>
            <a:chExt cx="5732310" cy="5126990"/>
          </a:xfrm>
        </p:grpSpPr>
        <p:sp>
          <p:nvSpPr>
            <p:cNvPr id="1048633" name="Freeform 12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l="l" t="t" r="r" b="b"/>
              <a:pathLst>
                <a:path w="5732310" h="512699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72" name="Group 13"/>
          <p:cNvGrpSpPr/>
          <p:nvPr/>
        </p:nvGrpSpPr>
        <p:grpSpPr>
          <a:xfrm rot="-5400000">
            <a:off x="1225550" y="1016000"/>
            <a:ext cx="594883" cy="534533"/>
            <a:chOff x="0" y="0"/>
            <a:chExt cx="5732310" cy="5126990"/>
          </a:xfrm>
        </p:grpSpPr>
        <p:sp>
          <p:nvSpPr>
            <p:cNvPr id="1048634" name="Freeform 14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l="l" t="t" r="r" b="b"/>
              <a:pathLst>
                <a:path w="5732310" h="512699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73" name="Group 15"/>
          <p:cNvGrpSpPr/>
          <p:nvPr/>
        </p:nvGrpSpPr>
        <p:grpSpPr>
          <a:xfrm rot="-5400000">
            <a:off x="-454025" y="1981200"/>
            <a:ext cx="875675" cy="787223"/>
            <a:chOff x="0" y="0"/>
            <a:chExt cx="5732310" cy="5126990"/>
          </a:xfrm>
        </p:grpSpPr>
        <p:sp>
          <p:nvSpPr>
            <p:cNvPr id="1048635" name="Freeform 16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l="l" t="t" r="r" b="b"/>
              <a:pathLst>
                <a:path w="5732310" h="512699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2"/>
          <p:cNvSpPr txBox="1"/>
          <p:nvPr/>
        </p:nvSpPr>
        <p:spPr>
          <a:xfrm>
            <a:off x="1104413" y="1593833"/>
            <a:ext cx="3623685" cy="3679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20"/>
              </a:lnSpc>
            </a:pPr>
            <a:r>
              <a:rPr lang="en-US" sz="2415" spc="48">
                <a:solidFill>
                  <a:srgbClr val="FFFFFF"/>
                </a:solidFill>
                <a:latin typeface="Montserrat Light" panose="00000400000000000000"/>
              </a:rPr>
              <a:t>In the coding adventure, we faced the challenge of sharing files made in school. We created a solution within our system for easy and secure file uploads and sharing.</a:t>
            </a:r>
            <a:endParaRPr lang="en-US" sz="2415" spc="48">
              <a:solidFill>
                <a:srgbClr val="FFFFFF"/>
              </a:solidFill>
              <a:latin typeface="Montserrat Light" panose="00000400000000000000"/>
            </a:endParaRPr>
          </a:p>
        </p:txBody>
      </p:sp>
      <p:sp>
        <p:nvSpPr>
          <p:cNvPr id="1048637" name="Freeform 3"/>
          <p:cNvSpPr/>
          <p:nvPr/>
        </p:nvSpPr>
        <p:spPr>
          <a:xfrm rot="5400000">
            <a:off x="1744540" y="3634154"/>
            <a:ext cx="6479249" cy="59065"/>
          </a:xfrm>
          <a:custGeom>
            <a:avLst/>
            <a:gdLst/>
            <a:ahLst/>
            <a:cxnLst/>
            <a:rect l="l" t="t" r="r" b="b"/>
            <a:pathLst>
              <a:path w="6479249" h="59065">
                <a:moveTo>
                  <a:pt x="0" y="0"/>
                </a:moveTo>
                <a:lnTo>
                  <a:pt x="6479250" y="0"/>
                </a:lnTo>
                <a:lnTo>
                  <a:pt x="6479250" y="59064"/>
                </a:lnTo>
                <a:lnTo>
                  <a:pt x="0" y="5906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434888" b="-5434888"/>
            </a:stretch>
          </a:blipFill>
        </p:spPr>
      </p:sp>
      <p:grpSp>
        <p:nvGrpSpPr>
          <p:cNvPr id="75" name="Group 4"/>
          <p:cNvGrpSpPr/>
          <p:nvPr/>
        </p:nvGrpSpPr>
        <p:grpSpPr>
          <a:xfrm>
            <a:off x="1104413" y="-1016916"/>
            <a:ext cx="2237946" cy="2001653"/>
            <a:chOff x="0" y="0"/>
            <a:chExt cx="5732310" cy="5126990"/>
          </a:xfrm>
        </p:grpSpPr>
        <p:sp>
          <p:nvSpPr>
            <p:cNvPr id="1048638" name="Freeform 5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l="l" t="t" r="r" b="b"/>
              <a:pathLst>
                <a:path w="5732310" h="512699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76" name="Group 6"/>
          <p:cNvGrpSpPr/>
          <p:nvPr/>
        </p:nvGrpSpPr>
        <p:grpSpPr>
          <a:xfrm>
            <a:off x="468714" y="985614"/>
            <a:ext cx="875675" cy="787223"/>
            <a:chOff x="0" y="0"/>
            <a:chExt cx="5732310" cy="5126990"/>
          </a:xfrm>
        </p:grpSpPr>
        <p:sp>
          <p:nvSpPr>
            <p:cNvPr id="1048639" name="Freeform 7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l="l" t="t" r="r" b="b"/>
              <a:pathLst>
                <a:path w="5732310" h="512699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grpSp>
        <p:nvGrpSpPr>
          <p:cNvPr id="77" name="Group 8"/>
          <p:cNvGrpSpPr/>
          <p:nvPr/>
        </p:nvGrpSpPr>
        <p:grpSpPr>
          <a:xfrm>
            <a:off x="3167505" y="393713"/>
            <a:ext cx="594883" cy="534533"/>
            <a:chOff x="0" y="0"/>
            <a:chExt cx="5732310" cy="5126990"/>
          </a:xfrm>
        </p:grpSpPr>
        <p:sp>
          <p:nvSpPr>
            <p:cNvPr id="1048640" name="Freeform 9"/>
            <p:cNvSpPr/>
            <p:nvPr/>
          </p:nvSpPr>
          <p:spPr>
            <a:xfrm>
              <a:off x="0" y="0"/>
              <a:ext cx="5732310" cy="5126990"/>
            </a:xfrm>
            <a:custGeom>
              <a:avLst/>
              <a:gdLst/>
              <a:ahLst/>
              <a:cxnLst/>
              <a:rect l="l" t="t" r="r" b="b"/>
              <a:pathLst>
                <a:path w="5732310" h="5126990">
                  <a:moveTo>
                    <a:pt x="2910370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910370" y="5126990"/>
                  </a:lnTo>
                  <a:lnTo>
                    <a:pt x="5732310" y="2564130"/>
                  </a:lnTo>
                  <a:close/>
                </a:path>
              </a:pathLst>
            </a:custGeom>
            <a:solidFill>
              <a:srgbClr val="4CB8B4"/>
            </a:solidFill>
          </p:spPr>
        </p:sp>
      </p:grpSp>
      <p:grpSp>
        <p:nvGrpSpPr>
          <p:cNvPr id="78" name="Group 10"/>
          <p:cNvGrpSpPr/>
          <p:nvPr/>
        </p:nvGrpSpPr>
        <p:grpSpPr>
          <a:xfrm>
            <a:off x="8572500" y="6334125"/>
            <a:ext cx="718955" cy="575164"/>
            <a:chOff x="0" y="0"/>
            <a:chExt cx="6408833" cy="5126990"/>
          </a:xfrm>
        </p:grpSpPr>
        <p:sp>
          <p:nvSpPr>
            <p:cNvPr id="1048641" name="Freeform 11"/>
            <p:cNvSpPr/>
            <p:nvPr/>
          </p:nvSpPr>
          <p:spPr>
            <a:xfrm>
              <a:off x="0" y="0"/>
              <a:ext cx="6408833" cy="5126990"/>
            </a:xfrm>
            <a:custGeom>
              <a:avLst/>
              <a:gdLst/>
              <a:ahLst/>
              <a:cxnLst/>
              <a:rect l="l" t="t" r="r" b="b"/>
              <a:pathLst>
                <a:path w="6408833" h="5126990">
                  <a:moveTo>
                    <a:pt x="3586893" y="0"/>
                  </a:move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3586893" y="5126990"/>
                  </a:lnTo>
                  <a:lnTo>
                    <a:pt x="6408833" y="2564130"/>
                  </a:lnTo>
                  <a:close/>
                </a:path>
              </a:pathLst>
            </a:custGeom>
            <a:solidFill>
              <a:srgbClr val="FF7477"/>
            </a:solidFill>
          </p:spPr>
        </p:sp>
      </p:grpSp>
      <p:sp>
        <p:nvSpPr>
          <p:cNvPr id="1048642" name="TextBox 12"/>
          <p:cNvSpPr txBox="1"/>
          <p:nvPr/>
        </p:nvSpPr>
        <p:spPr>
          <a:xfrm>
            <a:off x="5308293" y="1589056"/>
            <a:ext cx="3713787" cy="335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spc="43">
                <a:solidFill>
                  <a:srgbClr val="FFFFFF"/>
                </a:solidFill>
                <a:latin typeface="Montserrat Light" panose="00000400000000000000"/>
              </a:rPr>
              <a:t>The system evolved to let teachers share lectures pdf, exam results, informations and more in a stylish HTML/CSS format, creating an effortless and visually appealing solution for educational communication.</a:t>
            </a:r>
            <a:endParaRPr lang="en-US" sz="2200" spc="43">
              <a:solidFill>
                <a:srgbClr val="FFFFFF"/>
              </a:solidFill>
              <a:latin typeface="Montserrat Light" panose="000004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4199</Words>
  <Application>WPS Presentation</Application>
  <PresentationFormat>Custom</PresentationFormat>
  <Paragraphs>453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Montserrat Classic Bold</vt:lpstr>
      <vt:lpstr>Montserrat Light</vt:lpstr>
      <vt:lpstr>Montserrat Light Bold</vt:lpstr>
      <vt:lpstr>Microsoft YaHei</vt:lpstr>
      <vt:lpstr>Arial Unicode MS</vt:lpstr>
      <vt:lpstr>Calibri</vt:lpstr>
      <vt:lpstr>Lexend Deca</vt:lpstr>
      <vt:lpstr>Arial</vt:lpstr>
      <vt:lpstr>Times New Roman</vt:lpstr>
      <vt:lpstr>Bahnschrift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 Creative Goal Setting Presentation</dc:title>
  <dc:creator>V2111</dc:creator>
  <cp:lastModifiedBy>lapya</cp:lastModifiedBy>
  <cp:revision>28</cp:revision>
  <dcterms:created xsi:type="dcterms:W3CDTF">2006-08-15T11:00:00Z</dcterms:created>
  <dcterms:modified xsi:type="dcterms:W3CDTF">2024-03-01T10:22:09Z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67C9C343182241D38CEFBFDB84BA0AB7</vt:lpwstr>
  </property>
  <property fmtid="{D5CDD505-2E9C-101B-9397-08002B2CF9AE}" pid="3" name="KSOProductBuildVer">
    <vt:lpwstr>1033-11.2.0.11225</vt:lpwstr>
  </property>
</Properties>
</file>