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AE083-6276-4954-8FEF-DDD8EE67470D}" v="10" dt="2024-10-01T15:42:18.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8" autoAdjust="0"/>
    <p:restoredTop sz="94660"/>
  </p:normalViewPr>
  <p:slideViewPr>
    <p:cSldViewPr snapToGrid="0">
      <p:cViewPr varScale="1">
        <p:scale>
          <a:sx n="61" d="100"/>
          <a:sy n="61" d="100"/>
        </p:scale>
        <p:origin x="53"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E7316C-6F43-42FD-91DA-4B984D87F08C}" type="datetimeFigureOut">
              <a:rPr lang="en-US" smtClean="0"/>
              <a:t>10/1/2024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7A05D7-B7E0-45DE-B2B8-6A0A3F533DF9}" type="slidenum">
              <a:rPr lang="en-US" smtClean="0"/>
              <a:t>‹#›</a:t>
            </a:fld>
            <a:endParaRPr lang="en-US"/>
          </a:p>
        </p:txBody>
      </p:sp>
    </p:spTree>
    <p:extLst>
      <p:ext uri="{BB962C8B-B14F-4D97-AF65-F5344CB8AC3E}">
        <p14:creationId xmlns:p14="http://schemas.microsoft.com/office/powerpoint/2010/main" val="2882065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EmailClass</a:t>
            </a:r>
            <a:endParaRPr lang="en-US" b="1" dirty="0"/>
          </a:p>
          <a:p>
            <a:pPr>
              <a:buFont typeface="Arial" panose="020B0604020202020204" pitchFamily="34" charset="0"/>
              <a:buChar char="•"/>
            </a:pPr>
            <a:r>
              <a:rPr lang="en-US" dirty="0"/>
              <a:t>Summarizes the information from the AI prompt and then sends it as an email</a:t>
            </a:r>
          </a:p>
          <a:p>
            <a:r>
              <a:rPr lang="en-US" b="1" dirty="0"/>
              <a:t>Trigger</a:t>
            </a:r>
          </a:p>
          <a:p>
            <a:pPr>
              <a:buFont typeface="Arial" panose="020B0604020202020204" pitchFamily="34" charset="0"/>
              <a:buChar char="•"/>
            </a:pPr>
            <a:r>
              <a:rPr lang="en-US" dirty="0"/>
              <a:t>Checks if new quarterly statements are out</a:t>
            </a:r>
          </a:p>
          <a:p>
            <a:r>
              <a:rPr lang="en-US" b="1" dirty="0"/>
              <a:t>Llama</a:t>
            </a:r>
          </a:p>
          <a:p>
            <a:pPr>
              <a:buFont typeface="Arial" panose="020B0604020202020204" pitchFamily="34" charset="0"/>
              <a:buChar char="•"/>
            </a:pPr>
            <a:r>
              <a:rPr lang="en-US" dirty="0"/>
              <a:t>Generative AI tool</a:t>
            </a:r>
          </a:p>
          <a:p>
            <a:r>
              <a:rPr lang="en-US" b="1" dirty="0"/>
              <a:t>Document</a:t>
            </a:r>
          </a:p>
          <a:p>
            <a:pPr>
              <a:buFont typeface="Arial" panose="020B0604020202020204" pitchFamily="34" charset="0"/>
              <a:buChar char="•"/>
            </a:pPr>
            <a:r>
              <a:rPr lang="en-US" dirty="0"/>
              <a:t>Collection of portfolio related assets that pertain to the client</a:t>
            </a:r>
          </a:p>
          <a:p>
            <a:r>
              <a:rPr lang="en-US" b="1" dirty="0"/>
              <a:t>Stock</a:t>
            </a:r>
          </a:p>
          <a:p>
            <a:pPr>
              <a:buFont typeface="Arial" panose="020B0604020202020204" pitchFamily="34" charset="0"/>
              <a:buChar char="•"/>
            </a:pPr>
            <a:r>
              <a:rPr lang="en-US" dirty="0"/>
              <a:t>Financial Asset</a:t>
            </a:r>
          </a:p>
          <a:p>
            <a:r>
              <a:rPr lang="en-US" b="1" dirty="0"/>
              <a:t>Mutual Fund</a:t>
            </a:r>
          </a:p>
          <a:p>
            <a:pPr>
              <a:buFont typeface="Arial" panose="020B0604020202020204" pitchFamily="34" charset="0"/>
              <a:buChar char="•"/>
            </a:pPr>
            <a:r>
              <a:rPr lang="en-US" dirty="0"/>
              <a:t>Collection of stocks/ bonds</a:t>
            </a:r>
          </a:p>
        </p:txBody>
      </p:sp>
      <p:sp>
        <p:nvSpPr>
          <p:cNvPr id="4" name="Slide Number Placeholder 3"/>
          <p:cNvSpPr>
            <a:spLocks noGrp="1"/>
          </p:cNvSpPr>
          <p:nvPr>
            <p:ph type="sldNum" sz="quarter" idx="5"/>
          </p:nvPr>
        </p:nvSpPr>
        <p:spPr/>
        <p:txBody>
          <a:bodyPr/>
          <a:lstStyle/>
          <a:p>
            <a:fld id="{937A05D7-B7E0-45DE-B2B8-6A0A3F533DF9}" type="slidenum">
              <a:rPr lang="en-US" smtClean="0"/>
              <a:t>7</a:t>
            </a:fld>
            <a:endParaRPr lang="en-US"/>
          </a:p>
        </p:txBody>
      </p:sp>
    </p:spTree>
    <p:extLst>
      <p:ext uri="{BB962C8B-B14F-4D97-AF65-F5344CB8AC3E}">
        <p14:creationId xmlns:p14="http://schemas.microsoft.com/office/powerpoint/2010/main" val="4111856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D8446-FA4D-243E-0B02-E204EA1268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0F6F4B-D0B8-C58B-866C-F8D1F4741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E51B90-6783-FC3C-EA51-90EB41B29214}"/>
              </a:ext>
            </a:extLst>
          </p:cNvPr>
          <p:cNvSpPr>
            <a:spLocks noGrp="1"/>
          </p:cNvSpPr>
          <p:nvPr>
            <p:ph type="dt" sz="half" idx="10"/>
          </p:nvPr>
        </p:nvSpPr>
        <p:spPr/>
        <p:txBody>
          <a:bodyPr/>
          <a:lstStyle/>
          <a:p>
            <a:fld id="{E7D7B1A2-520E-4783-8341-03B034E44218}" type="datetimeFigureOut">
              <a:rPr lang="en-US" smtClean="0"/>
              <a:t>10/1/2024</a:t>
            </a:fld>
            <a:endParaRPr lang="en-US"/>
          </a:p>
        </p:txBody>
      </p:sp>
      <p:sp>
        <p:nvSpPr>
          <p:cNvPr id="5" name="Footer Placeholder 4">
            <a:extLst>
              <a:ext uri="{FF2B5EF4-FFF2-40B4-BE49-F238E27FC236}">
                <a16:creationId xmlns:a16="http://schemas.microsoft.com/office/drawing/2014/main" id="{0D792C86-A4E4-BE7C-7CF9-FD8319580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18489-C1CD-46DB-CF7C-5A645819F8E9}"/>
              </a:ext>
            </a:extLst>
          </p:cNvPr>
          <p:cNvSpPr>
            <a:spLocks noGrp="1"/>
          </p:cNvSpPr>
          <p:nvPr>
            <p:ph type="sldNum" sz="quarter" idx="12"/>
          </p:nvPr>
        </p:nvSpPr>
        <p:spPr/>
        <p:txBody>
          <a:bodyPr/>
          <a:lstStyle/>
          <a:p>
            <a:fld id="{C8106A28-81A5-438B-8F89-181D15019216}" type="slidenum">
              <a:rPr lang="en-US" smtClean="0"/>
              <a:t>‹#›</a:t>
            </a:fld>
            <a:endParaRPr lang="en-US"/>
          </a:p>
        </p:txBody>
      </p:sp>
    </p:spTree>
    <p:extLst>
      <p:ext uri="{BB962C8B-B14F-4D97-AF65-F5344CB8AC3E}">
        <p14:creationId xmlns:p14="http://schemas.microsoft.com/office/powerpoint/2010/main" val="278955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A48D-3F6A-F369-A77D-2770799081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5D612-608C-4E78-777E-F82ADE6E69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09AF4C-4E9A-C52A-FE84-A6CEB01E3ECB}"/>
              </a:ext>
            </a:extLst>
          </p:cNvPr>
          <p:cNvSpPr>
            <a:spLocks noGrp="1"/>
          </p:cNvSpPr>
          <p:nvPr>
            <p:ph type="dt" sz="half" idx="10"/>
          </p:nvPr>
        </p:nvSpPr>
        <p:spPr/>
        <p:txBody>
          <a:bodyPr/>
          <a:lstStyle/>
          <a:p>
            <a:fld id="{E7D7B1A2-520E-4783-8341-03B034E44218}" type="datetimeFigureOut">
              <a:rPr lang="en-US" smtClean="0"/>
              <a:t>10/1/2024</a:t>
            </a:fld>
            <a:endParaRPr lang="en-US"/>
          </a:p>
        </p:txBody>
      </p:sp>
      <p:sp>
        <p:nvSpPr>
          <p:cNvPr id="5" name="Footer Placeholder 4">
            <a:extLst>
              <a:ext uri="{FF2B5EF4-FFF2-40B4-BE49-F238E27FC236}">
                <a16:creationId xmlns:a16="http://schemas.microsoft.com/office/drawing/2014/main" id="{3EE00E64-4942-53FD-CC6F-E0B276CEDE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E6226-1D2A-832F-9DB8-4C48AAD0C2F2}"/>
              </a:ext>
            </a:extLst>
          </p:cNvPr>
          <p:cNvSpPr>
            <a:spLocks noGrp="1"/>
          </p:cNvSpPr>
          <p:nvPr>
            <p:ph type="sldNum" sz="quarter" idx="12"/>
          </p:nvPr>
        </p:nvSpPr>
        <p:spPr/>
        <p:txBody>
          <a:bodyPr/>
          <a:lstStyle/>
          <a:p>
            <a:fld id="{C8106A28-81A5-438B-8F89-181D15019216}" type="slidenum">
              <a:rPr lang="en-US" smtClean="0"/>
              <a:t>‹#›</a:t>
            </a:fld>
            <a:endParaRPr lang="en-US"/>
          </a:p>
        </p:txBody>
      </p:sp>
    </p:spTree>
    <p:extLst>
      <p:ext uri="{BB962C8B-B14F-4D97-AF65-F5344CB8AC3E}">
        <p14:creationId xmlns:p14="http://schemas.microsoft.com/office/powerpoint/2010/main" val="383519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DA319B-6348-FB9D-F358-CEF6253857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5A6E44-26C5-18A9-12E6-0B11E33841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59B01-6710-6060-D7FC-5216C5200415}"/>
              </a:ext>
            </a:extLst>
          </p:cNvPr>
          <p:cNvSpPr>
            <a:spLocks noGrp="1"/>
          </p:cNvSpPr>
          <p:nvPr>
            <p:ph type="dt" sz="half" idx="10"/>
          </p:nvPr>
        </p:nvSpPr>
        <p:spPr/>
        <p:txBody>
          <a:bodyPr/>
          <a:lstStyle/>
          <a:p>
            <a:fld id="{E7D7B1A2-520E-4783-8341-03B034E44218}" type="datetimeFigureOut">
              <a:rPr lang="en-US" smtClean="0"/>
              <a:t>10/1/2024</a:t>
            </a:fld>
            <a:endParaRPr lang="en-US"/>
          </a:p>
        </p:txBody>
      </p:sp>
      <p:sp>
        <p:nvSpPr>
          <p:cNvPr id="5" name="Footer Placeholder 4">
            <a:extLst>
              <a:ext uri="{FF2B5EF4-FFF2-40B4-BE49-F238E27FC236}">
                <a16:creationId xmlns:a16="http://schemas.microsoft.com/office/drawing/2014/main" id="{5D447614-018F-9365-9A26-260DDF0F3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23651-B843-E384-A1C1-BDFE084E829B}"/>
              </a:ext>
            </a:extLst>
          </p:cNvPr>
          <p:cNvSpPr>
            <a:spLocks noGrp="1"/>
          </p:cNvSpPr>
          <p:nvPr>
            <p:ph type="sldNum" sz="quarter" idx="12"/>
          </p:nvPr>
        </p:nvSpPr>
        <p:spPr/>
        <p:txBody>
          <a:bodyPr/>
          <a:lstStyle/>
          <a:p>
            <a:fld id="{C8106A28-81A5-438B-8F89-181D15019216}" type="slidenum">
              <a:rPr lang="en-US" smtClean="0"/>
              <a:t>‹#›</a:t>
            </a:fld>
            <a:endParaRPr lang="en-US"/>
          </a:p>
        </p:txBody>
      </p:sp>
    </p:spTree>
    <p:extLst>
      <p:ext uri="{BB962C8B-B14F-4D97-AF65-F5344CB8AC3E}">
        <p14:creationId xmlns:p14="http://schemas.microsoft.com/office/powerpoint/2010/main" val="385623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A953-ED10-0678-DFDB-92D8ABC840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0FD675-A231-0F0B-7324-C18F5DB7EA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30FBF6-2A8F-79F7-D3F3-F26C3CBB257F}"/>
              </a:ext>
            </a:extLst>
          </p:cNvPr>
          <p:cNvSpPr>
            <a:spLocks noGrp="1"/>
          </p:cNvSpPr>
          <p:nvPr>
            <p:ph type="dt" sz="half" idx="10"/>
          </p:nvPr>
        </p:nvSpPr>
        <p:spPr/>
        <p:txBody>
          <a:bodyPr/>
          <a:lstStyle/>
          <a:p>
            <a:fld id="{E7D7B1A2-520E-4783-8341-03B034E44218}" type="datetimeFigureOut">
              <a:rPr lang="en-US" smtClean="0"/>
              <a:t>10/1/2024</a:t>
            </a:fld>
            <a:endParaRPr lang="en-US"/>
          </a:p>
        </p:txBody>
      </p:sp>
      <p:sp>
        <p:nvSpPr>
          <p:cNvPr id="5" name="Footer Placeholder 4">
            <a:extLst>
              <a:ext uri="{FF2B5EF4-FFF2-40B4-BE49-F238E27FC236}">
                <a16:creationId xmlns:a16="http://schemas.microsoft.com/office/drawing/2014/main" id="{14711220-2435-C661-C368-D933D99B41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2A973-8CB3-9646-FA25-BA03E6095787}"/>
              </a:ext>
            </a:extLst>
          </p:cNvPr>
          <p:cNvSpPr>
            <a:spLocks noGrp="1"/>
          </p:cNvSpPr>
          <p:nvPr>
            <p:ph type="sldNum" sz="quarter" idx="12"/>
          </p:nvPr>
        </p:nvSpPr>
        <p:spPr/>
        <p:txBody>
          <a:bodyPr/>
          <a:lstStyle/>
          <a:p>
            <a:fld id="{C8106A28-81A5-438B-8F89-181D15019216}" type="slidenum">
              <a:rPr lang="en-US" smtClean="0"/>
              <a:t>‹#›</a:t>
            </a:fld>
            <a:endParaRPr lang="en-US"/>
          </a:p>
        </p:txBody>
      </p:sp>
    </p:spTree>
    <p:extLst>
      <p:ext uri="{BB962C8B-B14F-4D97-AF65-F5344CB8AC3E}">
        <p14:creationId xmlns:p14="http://schemas.microsoft.com/office/powerpoint/2010/main" val="211825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1FC2-442A-835E-1467-5991EAB59D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21086E-393E-489C-C560-A8624A934C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26A003-0FE0-0CAF-D081-A832D20DFCDA}"/>
              </a:ext>
            </a:extLst>
          </p:cNvPr>
          <p:cNvSpPr>
            <a:spLocks noGrp="1"/>
          </p:cNvSpPr>
          <p:nvPr>
            <p:ph type="dt" sz="half" idx="10"/>
          </p:nvPr>
        </p:nvSpPr>
        <p:spPr/>
        <p:txBody>
          <a:bodyPr/>
          <a:lstStyle/>
          <a:p>
            <a:fld id="{E7D7B1A2-520E-4783-8341-03B034E44218}" type="datetimeFigureOut">
              <a:rPr lang="en-US" smtClean="0"/>
              <a:t>10/1/2024</a:t>
            </a:fld>
            <a:endParaRPr lang="en-US"/>
          </a:p>
        </p:txBody>
      </p:sp>
      <p:sp>
        <p:nvSpPr>
          <p:cNvPr id="5" name="Footer Placeholder 4">
            <a:extLst>
              <a:ext uri="{FF2B5EF4-FFF2-40B4-BE49-F238E27FC236}">
                <a16:creationId xmlns:a16="http://schemas.microsoft.com/office/drawing/2014/main" id="{10F34D91-B69A-BF03-9935-0ACABDF8B1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289FD-905A-27AF-306A-50DC57347457}"/>
              </a:ext>
            </a:extLst>
          </p:cNvPr>
          <p:cNvSpPr>
            <a:spLocks noGrp="1"/>
          </p:cNvSpPr>
          <p:nvPr>
            <p:ph type="sldNum" sz="quarter" idx="12"/>
          </p:nvPr>
        </p:nvSpPr>
        <p:spPr/>
        <p:txBody>
          <a:bodyPr/>
          <a:lstStyle/>
          <a:p>
            <a:fld id="{C8106A28-81A5-438B-8F89-181D15019216}" type="slidenum">
              <a:rPr lang="en-US" smtClean="0"/>
              <a:t>‹#›</a:t>
            </a:fld>
            <a:endParaRPr lang="en-US"/>
          </a:p>
        </p:txBody>
      </p:sp>
    </p:spTree>
    <p:extLst>
      <p:ext uri="{BB962C8B-B14F-4D97-AF65-F5344CB8AC3E}">
        <p14:creationId xmlns:p14="http://schemas.microsoft.com/office/powerpoint/2010/main" val="366409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4AC7-AD3A-D3CD-9277-445B98DC36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6F0CB6-34DE-0F11-2277-C24232B8B0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B72F52-814D-0593-6C2B-B22C101E17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9F6B2-155B-6BC8-5186-DFEFDBEF28BE}"/>
              </a:ext>
            </a:extLst>
          </p:cNvPr>
          <p:cNvSpPr>
            <a:spLocks noGrp="1"/>
          </p:cNvSpPr>
          <p:nvPr>
            <p:ph type="dt" sz="half" idx="10"/>
          </p:nvPr>
        </p:nvSpPr>
        <p:spPr/>
        <p:txBody>
          <a:bodyPr/>
          <a:lstStyle/>
          <a:p>
            <a:fld id="{E7D7B1A2-520E-4783-8341-03B034E44218}" type="datetimeFigureOut">
              <a:rPr lang="en-US" smtClean="0"/>
              <a:t>10/1/2024</a:t>
            </a:fld>
            <a:endParaRPr lang="en-US"/>
          </a:p>
        </p:txBody>
      </p:sp>
      <p:sp>
        <p:nvSpPr>
          <p:cNvPr id="6" name="Footer Placeholder 5">
            <a:extLst>
              <a:ext uri="{FF2B5EF4-FFF2-40B4-BE49-F238E27FC236}">
                <a16:creationId xmlns:a16="http://schemas.microsoft.com/office/drawing/2014/main" id="{4FF1FC2C-C4C5-B996-C1D2-1C91F8280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CFDE5-2A68-763A-5485-91EB5983E8F9}"/>
              </a:ext>
            </a:extLst>
          </p:cNvPr>
          <p:cNvSpPr>
            <a:spLocks noGrp="1"/>
          </p:cNvSpPr>
          <p:nvPr>
            <p:ph type="sldNum" sz="quarter" idx="12"/>
          </p:nvPr>
        </p:nvSpPr>
        <p:spPr/>
        <p:txBody>
          <a:bodyPr/>
          <a:lstStyle/>
          <a:p>
            <a:fld id="{C8106A28-81A5-438B-8F89-181D15019216}" type="slidenum">
              <a:rPr lang="en-US" smtClean="0"/>
              <a:t>‹#›</a:t>
            </a:fld>
            <a:endParaRPr lang="en-US"/>
          </a:p>
        </p:txBody>
      </p:sp>
    </p:spTree>
    <p:extLst>
      <p:ext uri="{BB962C8B-B14F-4D97-AF65-F5344CB8AC3E}">
        <p14:creationId xmlns:p14="http://schemas.microsoft.com/office/powerpoint/2010/main" val="93524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3A01-F767-6C6F-105A-95FFB0368F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030B1C-8A41-24B4-0539-C147BFE489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BCA7E8-B68A-CC03-53F4-057E67AF6F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2A2909-79C9-1D11-778A-21051DE5B9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14665E-25DC-9EFB-F065-FEB14703ED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B485F7-200B-1284-26B4-A8558FBCC589}"/>
              </a:ext>
            </a:extLst>
          </p:cNvPr>
          <p:cNvSpPr>
            <a:spLocks noGrp="1"/>
          </p:cNvSpPr>
          <p:nvPr>
            <p:ph type="dt" sz="half" idx="10"/>
          </p:nvPr>
        </p:nvSpPr>
        <p:spPr/>
        <p:txBody>
          <a:bodyPr/>
          <a:lstStyle/>
          <a:p>
            <a:fld id="{E7D7B1A2-520E-4783-8341-03B034E44218}" type="datetimeFigureOut">
              <a:rPr lang="en-US" smtClean="0"/>
              <a:t>10/1/2024</a:t>
            </a:fld>
            <a:endParaRPr lang="en-US"/>
          </a:p>
        </p:txBody>
      </p:sp>
      <p:sp>
        <p:nvSpPr>
          <p:cNvPr id="8" name="Footer Placeholder 7">
            <a:extLst>
              <a:ext uri="{FF2B5EF4-FFF2-40B4-BE49-F238E27FC236}">
                <a16:creationId xmlns:a16="http://schemas.microsoft.com/office/drawing/2014/main" id="{6D879298-5165-C010-10A4-2C075CD0F6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6E0DA2-7503-5306-9D95-6C885A773896}"/>
              </a:ext>
            </a:extLst>
          </p:cNvPr>
          <p:cNvSpPr>
            <a:spLocks noGrp="1"/>
          </p:cNvSpPr>
          <p:nvPr>
            <p:ph type="sldNum" sz="quarter" idx="12"/>
          </p:nvPr>
        </p:nvSpPr>
        <p:spPr/>
        <p:txBody>
          <a:bodyPr/>
          <a:lstStyle/>
          <a:p>
            <a:fld id="{C8106A28-81A5-438B-8F89-181D15019216}" type="slidenum">
              <a:rPr lang="en-US" smtClean="0"/>
              <a:t>‹#›</a:t>
            </a:fld>
            <a:endParaRPr lang="en-US"/>
          </a:p>
        </p:txBody>
      </p:sp>
    </p:spTree>
    <p:extLst>
      <p:ext uri="{BB962C8B-B14F-4D97-AF65-F5344CB8AC3E}">
        <p14:creationId xmlns:p14="http://schemas.microsoft.com/office/powerpoint/2010/main" val="187531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0061-06BE-61A2-514F-6BF69BCD9F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1C9CD-384D-7CA1-52F3-1239E2E5B5EA}"/>
              </a:ext>
            </a:extLst>
          </p:cNvPr>
          <p:cNvSpPr>
            <a:spLocks noGrp="1"/>
          </p:cNvSpPr>
          <p:nvPr>
            <p:ph type="dt" sz="half" idx="10"/>
          </p:nvPr>
        </p:nvSpPr>
        <p:spPr/>
        <p:txBody>
          <a:bodyPr/>
          <a:lstStyle/>
          <a:p>
            <a:fld id="{E7D7B1A2-520E-4783-8341-03B034E44218}" type="datetimeFigureOut">
              <a:rPr lang="en-US" smtClean="0"/>
              <a:t>10/1/2024</a:t>
            </a:fld>
            <a:endParaRPr lang="en-US"/>
          </a:p>
        </p:txBody>
      </p:sp>
      <p:sp>
        <p:nvSpPr>
          <p:cNvPr id="4" name="Footer Placeholder 3">
            <a:extLst>
              <a:ext uri="{FF2B5EF4-FFF2-40B4-BE49-F238E27FC236}">
                <a16:creationId xmlns:a16="http://schemas.microsoft.com/office/drawing/2014/main" id="{AB5BBC7A-8ED8-863F-2924-6649C59AAD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68CFAA-C5EA-3099-4318-1817C9CEB31F}"/>
              </a:ext>
            </a:extLst>
          </p:cNvPr>
          <p:cNvSpPr>
            <a:spLocks noGrp="1"/>
          </p:cNvSpPr>
          <p:nvPr>
            <p:ph type="sldNum" sz="quarter" idx="12"/>
          </p:nvPr>
        </p:nvSpPr>
        <p:spPr/>
        <p:txBody>
          <a:bodyPr/>
          <a:lstStyle/>
          <a:p>
            <a:fld id="{C8106A28-81A5-438B-8F89-181D15019216}" type="slidenum">
              <a:rPr lang="en-US" smtClean="0"/>
              <a:t>‹#›</a:t>
            </a:fld>
            <a:endParaRPr lang="en-US"/>
          </a:p>
        </p:txBody>
      </p:sp>
    </p:spTree>
    <p:extLst>
      <p:ext uri="{BB962C8B-B14F-4D97-AF65-F5344CB8AC3E}">
        <p14:creationId xmlns:p14="http://schemas.microsoft.com/office/powerpoint/2010/main" val="222938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C3F273-BA02-F14D-6CCA-EE3FE65A6E2C}"/>
              </a:ext>
            </a:extLst>
          </p:cNvPr>
          <p:cNvSpPr>
            <a:spLocks noGrp="1"/>
          </p:cNvSpPr>
          <p:nvPr>
            <p:ph type="dt" sz="half" idx="10"/>
          </p:nvPr>
        </p:nvSpPr>
        <p:spPr/>
        <p:txBody>
          <a:bodyPr/>
          <a:lstStyle/>
          <a:p>
            <a:fld id="{E7D7B1A2-520E-4783-8341-03B034E44218}" type="datetimeFigureOut">
              <a:rPr lang="en-US" smtClean="0"/>
              <a:t>10/1/2024</a:t>
            </a:fld>
            <a:endParaRPr lang="en-US"/>
          </a:p>
        </p:txBody>
      </p:sp>
      <p:sp>
        <p:nvSpPr>
          <p:cNvPr id="3" name="Footer Placeholder 2">
            <a:extLst>
              <a:ext uri="{FF2B5EF4-FFF2-40B4-BE49-F238E27FC236}">
                <a16:creationId xmlns:a16="http://schemas.microsoft.com/office/drawing/2014/main" id="{9AC40A54-D699-63A3-EDE5-97D31FD61A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0696DB-21B3-900F-954D-41F175DEE634}"/>
              </a:ext>
            </a:extLst>
          </p:cNvPr>
          <p:cNvSpPr>
            <a:spLocks noGrp="1"/>
          </p:cNvSpPr>
          <p:nvPr>
            <p:ph type="sldNum" sz="quarter" idx="12"/>
          </p:nvPr>
        </p:nvSpPr>
        <p:spPr/>
        <p:txBody>
          <a:bodyPr/>
          <a:lstStyle/>
          <a:p>
            <a:fld id="{C8106A28-81A5-438B-8F89-181D15019216}" type="slidenum">
              <a:rPr lang="en-US" smtClean="0"/>
              <a:t>‹#›</a:t>
            </a:fld>
            <a:endParaRPr lang="en-US"/>
          </a:p>
        </p:txBody>
      </p:sp>
    </p:spTree>
    <p:extLst>
      <p:ext uri="{BB962C8B-B14F-4D97-AF65-F5344CB8AC3E}">
        <p14:creationId xmlns:p14="http://schemas.microsoft.com/office/powerpoint/2010/main" val="352566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45CAA-E66B-4225-6198-8FC0DD2B3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98784-6A37-4DEF-075F-69AB30D466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F195FD-3B97-30AD-7C1B-F5BF0FC0C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C4C6A-A1D0-295E-E427-8F1C2FE1DC3A}"/>
              </a:ext>
            </a:extLst>
          </p:cNvPr>
          <p:cNvSpPr>
            <a:spLocks noGrp="1"/>
          </p:cNvSpPr>
          <p:nvPr>
            <p:ph type="dt" sz="half" idx="10"/>
          </p:nvPr>
        </p:nvSpPr>
        <p:spPr/>
        <p:txBody>
          <a:bodyPr/>
          <a:lstStyle/>
          <a:p>
            <a:fld id="{E7D7B1A2-520E-4783-8341-03B034E44218}" type="datetimeFigureOut">
              <a:rPr lang="en-US" smtClean="0"/>
              <a:t>10/1/2024</a:t>
            </a:fld>
            <a:endParaRPr lang="en-US"/>
          </a:p>
        </p:txBody>
      </p:sp>
      <p:sp>
        <p:nvSpPr>
          <p:cNvPr id="6" name="Footer Placeholder 5">
            <a:extLst>
              <a:ext uri="{FF2B5EF4-FFF2-40B4-BE49-F238E27FC236}">
                <a16:creationId xmlns:a16="http://schemas.microsoft.com/office/drawing/2014/main" id="{3CC40177-334E-5397-43ED-6C2B8CE00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E26EDD-E713-0F9C-53C6-EE9DC827E0A9}"/>
              </a:ext>
            </a:extLst>
          </p:cNvPr>
          <p:cNvSpPr>
            <a:spLocks noGrp="1"/>
          </p:cNvSpPr>
          <p:nvPr>
            <p:ph type="sldNum" sz="quarter" idx="12"/>
          </p:nvPr>
        </p:nvSpPr>
        <p:spPr/>
        <p:txBody>
          <a:bodyPr/>
          <a:lstStyle/>
          <a:p>
            <a:fld id="{C8106A28-81A5-438B-8F89-181D15019216}" type="slidenum">
              <a:rPr lang="en-US" smtClean="0"/>
              <a:t>‹#›</a:t>
            </a:fld>
            <a:endParaRPr lang="en-US"/>
          </a:p>
        </p:txBody>
      </p:sp>
    </p:spTree>
    <p:extLst>
      <p:ext uri="{BB962C8B-B14F-4D97-AF65-F5344CB8AC3E}">
        <p14:creationId xmlns:p14="http://schemas.microsoft.com/office/powerpoint/2010/main" val="1248080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0696C-4DFF-D7D4-34C0-11AEB1652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7FA77B-BEF8-A374-0C91-C6F4873CC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1182E7-AAEA-7AEF-25F7-F0CE870E0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53BBE7-A126-E1E6-D9FA-0FAE8139EA35}"/>
              </a:ext>
            </a:extLst>
          </p:cNvPr>
          <p:cNvSpPr>
            <a:spLocks noGrp="1"/>
          </p:cNvSpPr>
          <p:nvPr>
            <p:ph type="dt" sz="half" idx="10"/>
          </p:nvPr>
        </p:nvSpPr>
        <p:spPr/>
        <p:txBody>
          <a:bodyPr/>
          <a:lstStyle/>
          <a:p>
            <a:fld id="{E7D7B1A2-520E-4783-8341-03B034E44218}" type="datetimeFigureOut">
              <a:rPr lang="en-US" smtClean="0"/>
              <a:t>10/1/2024</a:t>
            </a:fld>
            <a:endParaRPr lang="en-US"/>
          </a:p>
        </p:txBody>
      </p:sp>
      <p:sp>
        <p:nvSpPr>
          <p:cNvPr id="6" name="Footer Placeholder 5">
            <a:extLst>
              <a:ext uri="{FF2B5EF4-FFF2-40B4-BE49-F238E27FC236}">
                <a16:creationId xmlns:a16="http://schemas.microsoft.com/office/drawing/2014/main" id="{41BAA282-B7DC-0D38-F19F-0CDA6F0003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EA39B-3CF5-8117-A1E9-ED652B8A3B26}"/>
              </a:ext>
            </a:extLst>
          </p:cNvPr>
          <p:cNvSpPr>
            <a:spLocks noGrp="1"/>
          </p:cNvSpPr>
          <p:nvPr>
            <p:ph type="sldNum" sz="quarter" idx="12"/>
          </p:nvPr>
        </p:nvSpPr>
        <p:spPr/>
        <p:txBody>
          <a:bodyPr/>
          <a:lstStyle/>
          <a:p>
            <a:fld id="{C8106A28-81A5-438B-8F89-181D15019216}" type="slidenum">
              <a:rPr lang="en-US" smtClean="0"/>
              <a:t>‹#›</a:t>
            </a:fld>
            <a:endParaRPr lang="en-US"/>
          </a:p>
        </p:txBody>
      </p:sp>
    </p:spTree>
    <p:extLst>
      <p:ext uri="{BB962C8B-B14F-4D97-AF65-F5344CB8AC3E}">
        <p14:creationId xmlns:p14="http://schemas.microsoft.com/office/powerpoint/2010/main" val="268603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118DEA-852A-3EF5-62C7-D494E7936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82098A-46D5-8023-EC00-2984D6FFE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F2B76-2FB3-E360-D8A1-6746B8607B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D7B1A2-520E-4783-8341-03B034E44218}" type="datetimeFigureOut">
              <a:rPr lang="en-US" smtClean="0"/>
              <a:t>10/1/2024</a:t>
            </a:fld>
            <a:endParaRPr lang="en-US"/>
          </a:p>
        </p:txBody>
      </p:sp>
      <p:sp>
        <p:nvSpPr>
          <p:cNvPr id="5" name="Footer Placeholder 4">
            <a:extLst>
              <a:ext uri="{FF2B5EF4-FFF2-40B4-BE49-F238E27FC236}">
                <a16:creationId xmlns:a16="http://schemas.microsoft.com/office/drawing/2014/main" id="{1F290D03-FDC0-9BCB-00FC-E8807E7275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D782AFC-0CDD-12BD-D93C-945FC9620F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106A28-81A5-438B-8F89-181D15019216}" type="slidenum">
              <a:rPr lang="en-US" smtClean="0"/>
              <a:t>‹#›</a:t>
            </a:fld>
            <a:endParaRPr lang="en-US"/>
          </a:p>
        </p:txBody>
      </p:sp>
    </p:spTree>
    <p:extLst>
      <p:ext uri="{BB962C8B-B14F-4D97-AF65-F5344CB8AC3E}">
        <p14:creationId xmlns:p14="http://schemas.microsoft.com/office/powerpoint/2010/main" val="1919176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4BCA-5F7F-6EEE-C9CE-93DA516F716D}"/>
              </a:ext>
            </a:extLst>
          </p:cNvPr>
          <p:cNvSpPr>
            <a:spLocks noGrp="1"/>
          </p:cNvSpPr>
          <p:nvPr>
            <p:ph type="ctrTitle"/>
          </p:nvPr>
        </p:nvSpPr>
        <p:spPr/>
        <p:txBody>
          <a:bodyPr/>
          <a:lstStyle/>
          <a:p>
            <a:r>
              <a:rPr lang="en-US" dirty="0"/>
              <a:t>Portfolio Sentinel</a:t>
            </a:r>
          </a:p>
        </p:txBody>
      </p:sp>
      <p:sp>
        <p:nvSpPr>
          <p:cNvPr id="3" name="Subtitle 2">
            <a:extLst>
              <a:ext uri="{FF2B5EF4-FFF2-40B4-BE49-F238E27FC236}">
                <a16:creationId xmlns:a16="http://schemas.microsoft.com/office/drawing/2014/main" id="{7EA3AFDC-0EEB-E007-A602-14B3FA515297}"/>
              </a:ext>
            </a:extLst>
          </p:cNvPr>
          <p:cNvSpPr>
            <a:spLocks noGrp="1"/>
          </p:cNvSpPr>
          <p:nvPr>
            <p:ph type="subTitle" idx="1"/>
          </p:nvPr>
        </p:nvSpPr>
        <p:spPr/>
        <p:txBody>
          <a:bodyPr/>
          <a:lstStyle/>
          <a:p>
            <a:r>
              <a:rPr lang="en-US"/>
              <a:t>Team</a:t>
            </a:r>
            <a:endParaRPr lang="en-US" dirty="0"/>
          </a:p>
        </p:txBody>
      </p:sp>
    </p:spTree>
    <p:extLst>
      <p:ext uri="{BB962C8B-B14F-4D97-AF65-F5344CB8AC3E}">
        <p14:creationId xmlns:p14="http://schemas.microsoft.com/office/powerpoint/2010/main" val="2590275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7462-CE63-F78E-3EDB-A8542EEB3C49}"/>
              </a:ext>
            </a:extLst>
          </p:cNvPr>
          <p:cNvSpPr>
            <a:spLocks noGrp="1"/>
          </p:cNvSpPr>
          <p:nvPr>
            <p:ph type="title"/>
          </p:nvPr>
        </p:nvSpPr>
        <p:spPr/>
        <p:txBody>
          <a:bodyPr/>
          <a:lstStyle/>
          <a:p>
            <a:r>
              <a:rPr lang="en-US" dirty="0"/>
              <a:t>Fun slide </a:t>
            </a:r>
          </a:p>
        </p:txBody>
      </p:sp>
      <p:pic>
        <p:nvPicPr>
          <p:cNvPr id="4" name="Content Placeholder 3">
            <a:extLst>
              <a:ext uri="{FF2B5EF4-FFF2-40B4-BE49-F238E27FC236}">
                <a16:creationId xmlns:a16="http://schemas.microsoft.com/office/drawing/2014/main" id="{CDBDB65F-E2F0-5B0F-153E-79086E364DD5}"/>
              </a:ext>
            </a:extLst>
          </p:cNvPr>
          <p:cNvPicPr>
            <a:picLocks noGrp="1" noChangeAspect="1"/>
          </p:cNvPicPr>
          <p:nvPr>
            <p:ph idx="1"/>
          </p:nvPr>
        </p:nvPicPr>
        <p:blipFill>
          <a:blip r:embed="rId2"/>
          <a:stretch>
            <a:fillRect/>
          </a:stretch>
        </p:blipFill>
        <p:spPr>
          <a:xfrm>
            <a:off x="1921956" y="1806713"/>
            <a:ext cx="3263503" cy="4351338"/>
          </a:xfrm>
          <a:prstGeom prst="rect">
            <a:avLst/>
          </a:prstGeom>
        </p:spPr>
      </p:pic>
    </p:spTree>
    <p:extLst>
      <p:ext uri="{BB962C8B-B14F-4D97-AF65-F5344CB8AC3E}">
        <p14:creationId xmlns:p14="http://schemas.microsoft.com/office/powerpoint/2010/main" val="356138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0068-1798-BC22-4580-618BBBE7B565}"/>
              </a:ext>
            </a:extLst>
          </p:cNvPr>
          <p:cNvSpPr>
            <a:spLocks noGrp="1"/>
          </p:cNvSpPr>
          <p:nvPr>
            <p:ph type="title"/>
          </p:nvPr>
        </p:nvSpPr>
        <p:spPr/>
        <p:txBody>
          <a:bodyPr/>
          <a:lstStyle/>
          <a:p>
            <a:r>
              <a:rPr lang="en-US" dirty="0"/>
              <a:t>Team Member information </a:t>
            </a:r>
          </a:p>
        </p:txBody>
      </p:sp>
      <p:sp>
        <p:nvSpPr>
          <p:cNvPr id="3" name="Content Placeholder 2">
            <a:extLst>
              <a:ext uri="{FF2B5EF4-FFF2-40B4-BE49-F238E27FC236}">
                <a16:creationId xmlns:a16="http://schemas.microsoft.com/office/drawing/2014/main" id="{027364AA-402F-7FAC-0117-B7B3468CD1C4}"/>
              </a:ext>
            </a:extLst>
          </p:cNvPr>
          <p:cNvSpPr>
            <a:spLocks noGrp="1"/>
          </p:cNvSpPr>
          <p:nvPr>
            <p:ph idx="1"/>
          </p:nvPr>
        </p:nvSpPr>
        <p:spPr/>
        <p:txBody>
          <a:bodyPr/>
          <a:lstStyle/>
          <a:p>
            <a:pPr>
              <a:buFont typeface="Arial" panose="020B0604020202020204" pitchFamily="34" charset="0"/>
              <a:buChar char="•"/>
            </a:pPr>
            <a:r>
              <a:rPr lang="en-US" dirty="0"/>
              <a:t>Chandler </a:t>
            </a:r>
            <a:r>
              <a:rPr lang="en-US" dirty="0" err="1"/>
              <a:t>Rathke</a:t>
            </a:r>
            <a:endParaRPr lang="en-US" dirty="0"/>
          </a:p>
          <a:p>
            <a:pPr>
              <a:buFont typeface="Arial" panose="020B0604020202020204" pitchFamily="34" charset="0"/>
              <a:buChar char="•"/>
            </a:pPr>
            <a:r>
              <a:rPr lang="en-US" dirty="0"/>
              <a:t>Dennis Vo</a:t>
            </a:r>
          </a:p>
          <a:p>
            <a:pPr>
              <a:buFont typeface="Arial" panose="020B0604020202020204" pitchFamily="34" charset="0"/>
              <a:buChar char="•"/>
            </a:pPr>
            <a:r>
              <a:rPr lang="en-US" dirty="0"/>
              <a:t>Mason Leffel</a:t>
            </a:r>
          </a:p>
          <a:p>
            <a:pPr>
              <a:buFont typeface="Arial" panose="020B0604020202020204" pitchFamily="34" charset="0"/>
              <a:buChar char="•"/>
            </a:pPr>
            <a:r>
              <a:rPr lang="en-US" dirty="0"/>
              <a:t>Antone </a:t>
            </a:r>
            <a:r>
              <a:rPr lang="en-US" dirty="0" err="1"/>
              <a:t>Thygerson</a:t>
            </a:r>
            <a:endParaRPr lang="en-US" dirty="0"/>
          </a:p>
          <a:p>
            <a:pPr>
              <a:buFont typeface="Arial" panose="020B0604020202020204" pitchFamily="34" charset="0"/>
              <a:buChar char="•"/>
            </a:pPr>
            <a:r>
              <a:rPr lang="en-US" dirty="0"/>
              <a:t>Edgar Arvizu</a:t>
            </a:r>
          </a:p>
          <a:p>
            <a:endParaRPr lang="en-US" dirty="0"/>
          </a:p>
        </p:txBody>
      </p:sp>
    </p:spTree>
    <p:extLst>
      <p:ext uri="{BB962C8B-B14F-4D97-AF65-F5344CB8AC3E}">
        <p14:creationId xmlns:p14="http://schemas.microsoft.com/office/powerpoint/2010/main" val="66411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68A0-4305-7FDF-3912-6DFD8A869CF0}"/>
              </a:ext>
            </a:extLst>
          </p:cNvPr>
          <p:cNvSpPr>
            <a:spLocks noGrp="1"/>
          </p:cNvSpPr>
          <p:nvPr>
            <p:ph type="title"/>
          </p:nvPr>
        </p:nvSpPr>
        <p:spPr/>
        <p:txBody>
          <a:bodyPr/>
          <a:lstStyle/>
          <a:p>
            <a:r>
              <a:rPr lang="en-US" dirty="0"/>
              <a:t>Client info </a:t>
            </a:r>
          </a:p>
        </p:txBody>
      </p:sp>
      <p:sp>
        <p:nvSpPr>
          <p:cNvPr id="3" name="Content Placeholder 2">
            <a:extLst>
              <a:ext uri="{FF2B5EF4-FFF2-40B4-BE49-F238E27FC236}">
                <a16:creationId xmlns:a16="http://schemas.microsoft.com/office/drawing/2014/main" id="{FD90BD74-23AE-73AD-D8CC-BEE2FE6C7DAF}"/>
              </a:ext>
            </a:extLst>
          </p:cNvPr>
          <p:cNvSpPr>
            <a:spLocks noGrp="1"/>
          </p:cNvSpPr>
          <p:nvPr>
            <p:ph idx="1"/>
          </p:nvPr>
        </p:nvSpPr>
        <p:spPr>
          <a:xfrm>
            <a:off x="838200" y="1913308"/>
            <a:ext cx="10515600" cy="4351338"/>
          </a:xfrm>
        </p:spPr>
        <p:txBody>
          <a:bodyPr/>
          <a:lstStyle/>
          <a:p>
            <a:r>
              <a:rPr lang="en-US" dirty="0" err="1"/>
              <a:t>Accutech</a:t>
            </a:r>
            <a:r>
              <a:rPr lang="en-US" dirty="0"/>
              <a:t> </a:t>
            </a:r>
          </a:p>
          <a:p>
            <a:endParaRPr lang="en-US" dirty="0"/>
          </a:p>
          <a:p>
            <a:r>
              <a:rPr lang="en-US" dirty="0"/>
              <a:t>Main : Matt Garrett </a:t>
            </a:r>
          </a:p>
          <a:p>
            <a:endParaRPr lang="en-US" dirty="0"/>
          </a:p>
          <a:p>
            <a:r>
              <a:rPr lang="en-US" dirty="0"/>
              <a:t>Mentor: Drew </a:t>
            </a:r>
            <a:r>
              <a:rPr lang="en-US" dirty="0" err="1"/>
              <a:t>Heiss</a:t>
            </a:r>
            <a:endParaRPr lang="en-US" dirty="0"/>
          </a:p>
        </p:txBody>
      </p:sp>
      <p:pic>
        <p:nvPicPr>
          <p:cNvPr id="4" name="Picture 3">
            <a:extLst>
              <a:ext uri="{FF2B5EF4-FFF2-40B4-BE49-F238E27FC236}">
                <a16:creationId xmlns:a16="http://schemas.microsoft.com/office/drawing/2014/main" id="{2EC7DDE2-F8B5-5243-E56A-8CA744FC13EB}"/>
              </a:ext>
            </a:extLst>
          </p:cNvPr>
          <p:cNvPicPr>
            <a:picLocks noChangeAspect="1"/>
          </p:cNvPicPr>
          <p:nvPr/>
        </p:nvPicPr>
        <p:blipFill>
          <a:blip r:embed="rId2"/>
          <a:stretch>
            <a:fillRect/>
          </a:stretch>
        </p:blipFill>
        <p:spPr>
          <a:xfrm>
            <a:off x="4755057" y="1027906"/>
            <a:ext cx="7436943" cy="2025433"/>
          </a:xfrm>
          <a:prstGeom prst="rect">
            <a:avLst/>
          </a:prstGeom>
        </p:spPr>
      </p:pic>
    </p:spTree>
    <p:extLst>
      <p:ext uri="{BB962C8B-B14F-4D97-AF65-F5344CB8AC3E}">
        <p14:creationId xmlns:p14="http://schemas.microsoft.com/office/powerpoint/2010/main" val="100628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38F71-D01F-5115-AA47-0F1A7538086A}"/>
              </a:ext>
            </a:extLst>
          </p:cNvPr>
          <p:cNvSpPr>
            <a:spLocks noGrp="1"/>
          </p:cNvSpPr>
          <p:nvPr>
            <p:ph type="title"/>
          </p:nvPr>
        </p:nvSpPr>
        <p:spPr/>
        <p:txBody>
          <a:bodyPr/>
          <a:lstStyle/>
          <a:p>
            <a:r>
              <a:rPr lang="en-US" dirty="0"/>
              <a:t>Business requirements</a:t>
            </a:r>
          </a:p>
        </p:txBody>
      </p:sp>
      <p:sp>
        <p:nvSpPr>
          <p:cNvPr id="3" name="Content Placeholder 2">
            <a:extLst>
              <a:ext uri="{FF2B5EF4-FFF2-40B4-BE49-F238E27FC236}">
                <a16:creationId xmlns:a16="http://schemas.microsoft.com/office/drawing/2014/main" id="{B94C4EB8-3DEB-AD5F-D341-CFA0430BA93D}"/>
              </a:ext>
            </a:extLst>
          </p:cNvPr>
          <p:cNvSpPr>
            <a:spLocks noGrp="1"/>
          </p:cNvSpPr>
          <p:nvPr>
            <p:ph idx="1"/>
          </p:nvPr>
        </p:nvSpPr>
        <p:spPr/>
        <p:txBody>
          <a:bodyPr/>
          <a:lstStyle/>
          <a:p>
            <a:pPr marL="0" indent="0">
              <a:buNone/>
            </a:pPr>
            <a:r>
              <a:rPr lang="en-US" dirty="0"/>
              <a:t>BR1 - Generative AI with Prompts</a:t>
            </a:r>
          </a:p>
          <a:p>
            <a:endParaRPr lang="en-US" dirty="0"/>
          </a:p>
          <a:p>
            <a:r>
              <a:rPr lang="en-US" dirty="0"/>
              <a:t>A generative AI is required to summarize and generate information based on a client's financial needs.</a:t>
            </a:r>
          </a:p>
          <a:p>
            <a:pPr marL="0" indent="0">
              <a:buNone/>
            </a:pPr>
            <a:r>
              <a:rPr lang="en-US" dirty="0"/>
              <a:t>BR2 - Advisor and Client</a:t>
            </a:r>
          </a:p>
          <a:p>
            <a:r>
              <a:rPr lang="en-US" dirty="0"/>
              <a:t>Advisor and client details will be required in order to manage who receives the emails and where the documentation will be coming from.</a:t>
            </a:r>
          </a:p>
        </p:txBody>
      </p:sp>
    </p:spTree>
    <p:extLst>
      <p:ext uri="{BB962C8B-B14F-4D97-AF65-F5344CB8AC3E}">
        <p14:creationId xmlns:p14="http://schemas.microsoft.com/office/powerpoint/2010/main" val="2737235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418F-32B0-5C6C-4FC5-9ABA36725885}"/>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86345631-0E33-5021-DD7A-7E6F953E75C2}"/>
              </a:ext>
            </a:extLst>
          </p:cNvPr>
          <p:cNvSpPr>
            <a:spLocks noGrp="1"/>
          </p:cNvSpPr>
          <p:nvPr>
            <p:ph idx="1"/>
          </p:nvPr>
        </p:nvSpPr>
        <p:spPr/>
        <p:txBody>
          <a:bodyPr>
            <a:normAutofit fontScale="92500" lnSpcReduction="10000"/>
          </a:bodyPr>
          <a:lstStyle/>
          <a:p>
            <a:r>
              <a:rPr lang="en-US" dirty="0"/>
              <a:t>Monitoring portfolio changes is a key function of the system. Clients need to be informed about the status of their investments and any changes that may impact their portfolio. On a quarterly basis, the system will check for any changes, retrieve relevant information, and email the advisor. This enables the advisor to inform the client and make the appropriate decisions.</a:t>
            </a:r>
          </a:p>
          <a:p>
            <a:endParaRPr lang="en-US" dirty="0"/>
          </a:p>
          <a:p>
            <a:r>
              <a:rPr lang="en-US" dirty="0"/>
              <a:t>One of our requirements was to allow advisors to manage their clients and have access to their clients’ portfolio details to make informed investment decisions. This allows advisors to retrieve necessary information and data to help them stay updated and effectively manage their clients' portfolios.</a:t>
            </a:r>
          </a:p>
        </p:txBody>
      </p:sp>
    </p:spTree>
    <p:extLst>
      <p:ext uri="{BB962C8B-B14F-4D97-AF65-F5344CB8AC3E}">
        <p14:creationId xmlns:p14="http://schemas.microsoft.com/office/powerpoint/2010/main" val="260291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8847-6AAC-E35B-12C6-A0D48B4EF0AC}"/>
              </a:ext>
            </a:extLst>
          </p:cNvPr>
          <p:cNvSpPr>
            <a:spLocks noGrp="1"/>
          </p:cNvSpPr>
          <p:nvPr>
            <p:ph type="title"/>
          </p:nvPr>
        </p:nvSpPr>
        <p:spPr/>
        <p:txBody>
          <a:bodyPr/>
          <a:lstStyle/>
          <a:p>
            <a:r>
              <a:rPr lang="en-US" dirty="0"/>
              <a:t>Requirements </a:t>
            </a:r>
          </a:p>
        </p:txBody>
      </p:sp>
      <p:sp>
        <p:nvSpPr>
          <p:cNvPr id="3" name="Content Placeholder 2">
            <a:extLst>
              <a:ext uri="{FF2B5EF4-FFF2-40B4-BE49-F238E27FC236}">
                <a16:creationId xmlns:a16="http://schemas.microsoft.com/office/drawing/2014/main" id="{E585E460-4C52-6943-33A4-7E244FF065AB}"/>
              </a:ext>
            </a:extLst>
          </p:cNvPr>
          <p:cNvSpPr>
            <a:spLocks noGrp="1"/>
          </p:cNvSpPr>
          <p:nvPr>
            <p:ph idx="1"/>
          </p:nvPr>
        </p:nvSpPr>
        <p:spPr/>
        <p:txBody>
          <a:bodyPr>
            <a:normAutofit fontScale="55000" lnSpcReduction="20000"/>
          </a:bodyPr>
          <a:lstStyle/>
          <a:p>
            <a:r>
              <a:rPr lang="en-US" dirty="0"/>
              <a:t>FR1: Advisor management - retrieve advisor information high - create new advisor medium - delete advisor medium - list of clients linked to advisor high</a:t>
            </a:r>
          </a:p>
          <a:p>
            <a:r>
              <a:rPr lang="en-US" dirty="0"/>
              <a:t>    UC2</a:t>
            </a:r>
          </a:p>
          <a:p>
            <a:r>
              <a:rPr lang="en-US" dirty="0"/>
              <a:t>FR2: Client management - retrieve client information and link to portfolio high - create new clients medium - delete clients medium</a:t>
            </a:r>
          </a:p>
          <a:p>
            <a:r>
              <a:rPr lang="en-US" dirty="0"/>
              <a:t>    UC1</a:t>
            </a:r>
          </a:p>
          <a:p>
            <a:pPr marL="0" indent="0">
              <a:buNone/>
            </a:pPr>
            <a:r>
              <a:rPr lang="en-US" dirty="0"/>
              <a:t>NR1: Performance - retrieve advisor and client information from database with no delay</a:t>
            </a:r>
          </a:p>
          <a:p>
            <a:pPr marL="0" indent="0">
              <a:buNone/>
            </a:pPr>
            <a:r>
              <a:rPr lang="en-US" dirty="0"/>
              <a:t>    High</a:t>
            </a:r>
          </a:p>
          <a:p>
            <a:pPr marL="0" indent="0">
              <a:buNone/>
            </a:pPr>
            <a:r>
              <a:rPr lang="en-US" dirty="0"/>
              <a:t>    UC2</a:t>
            </a:r>
          </a:p>
          <a:p>
            <a:pPr marL="0" indent="0">
              <a:buNone/>
            </a:pPr>
            <a:r>
              <a:rPr lang="en-US" dirty="0"/>
              <a:t>NR2: Scalability - system should be able to handle a growing number of advisors and clients and documents</a:t>
            </a:r>
          </a:p>
          <a:p>
            <a:pPr marL="0" indent="0">
              <a:buNone/>
            </a:pPr>
            <a:r>
              <a:rPr lang="en-US" dirty="0"/>
              <a:t>    Medium</a:t>
            </a:r>
          </a:p>
          <a:p>
            <a:pPr marL="0" indent="0">
              <a:buNone/>
            </a:pPr>
            <a:r>
              <a:rPr lang="en-US" dirty="0"/>
              <a:t>    UC2</a:t>
            </a:r>
          </a:p>
          <a:p>
            <a:pPr marL="0" indent="0">
              <a:buNone/>
            </a:pPr>
            <a:r>
              <a:rPr lang="en-US" dirty="0"/>
              <a:t>NR3: </a:t>
            </a:r>
            <a:r>
              <a:rPr lang="en-US" dirty="0" err="1"/>
              <a:t>Secuirty</a:t>
            </a:r>
            <a:r>
              <a:rPr lang="en-US" dirty="0"/>
              <a:t> - advisor and client information to be stored and transferred securely</a:t>
            </a:r>
          </a:p>
          <a:p>
            <a:pPr marL="0" indent="0">
              <a:buNone/>
            </a:pPr>
            <a:r>
              <a:rPr lang="en-US" dirty="0"/>
              <a:t>    High</a:t>
            </a:r>
          </a:p>
          <a:p>
            <a:pPr marL="0" indent="0">
              <a:buNone/>
            </a:pPr>
            <a:r>
              <a:rPr lang="en-US" dirty="0"/>
              <a:t>    UC2</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239646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2456-866A-B426-8C19-E63F22AC151C}"/>
              </a:ext>
            </a:extLst>
          </p:cNvPr>
          <p:cNvSpPr>
            <a:spLocks noGrp="1"/>
          </p:cNvSpPr>
          <p:nvPr>
            <p:ph type="title"/>
          </p:nvPr>
        </p:nvSpPr>
        <p:spPr/>
        <p:txBody>
          <a:bodyPr/>
          <a:lstStyle/>
          <a:p>
            <a:r>
              <a:rPr lang="en-US" dirty="0"/>
              <a:t>Domain model </a:t>
            </a:r>
          </a:p>
        </p:txBody>
      </p:sp>
      <p:pic>
        <p:nvPicPr>
          <p:cNvPr id="5" name="Content Placeholder 4">
            <a:extLst>
              <a:ext uri="{FF2B5EF4-FFF2-40B4-BE49-F238E27FC236}">
                <a16:creationId xmlns:a16="http://schemas.microsoft.com/office/drawing/2014/main" id="{A12BFF6F-FE87-B8DE-1CB9-D133D6A084BE}"/>
              </a:ext>
            </a:extLst>
          </p:cNvPr>
          <p:cNvPicPr>
            <a:picLocks noGrp="1" noChangeAspect="1"/>
          </p:cNvPicPr>
          <p:nvPr>
            <p:ph idx="1"/>
          </p:nvPr>
        </p:nvPicPr>
        <p:blipFill>
          <a:blip r:embed="rId3"/>
          <a:stretch>
            <a:fillRect/>
          </a:stretch>
        </p:blipFill>
        <p:spPr>
          <a:xfrm>
            <a:off x="6348572" y="1938360"/>
            <a:ext cx="4605475" cy="4351338"/>
          </a:xfrm>
        </p:spPr>
      </p:pic>
      <p:sp>
        <p:nvSpPr>
          <p:cNvPr id="6" name="TextBox 5">
            <a:extLst>
              <a:ext uri="{FF2B5EF4-FFF2-40B4-BE49-F238E27FC236}">
                <a16:creationId xmlns:a16="http://schemas.microsoft.com/office/drawing/2014/main" id="{328D3A84-8262-FA98-1CFC-E0B4C332A5CA}"/>
              </a:ext>
            </a:extLst>
          </p:cNvPr>
          <p:cNvSpPr txBox="1"/>
          <p:nvPr/>
        </p:nvSpPr>
        <p:spPr>
          <a:xfrm>
            <a:off x="838200" y="2074606"/>
            <a:ext cx="5417574" cy="4247317"/>
          </a:xfrm>
          <a:prstGeom prst="rect">
            <a:avLst/>
          </a:prstGeom>
          <a:noFill/>
        </p:spPr>
        <p:txBody>
          <a:bodyPr wrap="square" rtlCol="0">
            <a:spAutoFit/>
          </a:bodyPr>
          <a:lstStyle/>
          <a:p>
            <a:r>
              <a:rPr lang="en-US" b="1" dirty="0" err="1"/>
              <a:t>AdvisorInformation</a:t>
            </a:r>
            <a:endParaRPr lang="en-US" b="1" dirty="0"/>
          </a:p>
          <a:p>
            <a:pPr>
              <a:buFont typeface="Arial" panose="020B0604020202020204" pitchFamily="34" charset="0"/>
              <a:buChar char="•"/>
            </a:pPr>
            <a:r>
              <a:rPr lang="en-US" dirty="0"/>
              <a:t>Retrieves the advisor information and matches it to their clients</a:t>
            </a:r>
          </a:p>
          <a:p>
            <a:r>
              <a:rPr lang="en-US" b="1" dirty="0" err="1"/>
              <a:t>ClientInformation</a:t>
            </a:r>
            <a:endParaRPr lang="en-US" b="1" dirty="0"/>
          </a:p>
          <a:p>
            <a:pPr>
              <a:buFont typeface="Arial" panose="020B0604020202020204" pitchFamily="34" charset="0"/>
              <a:buChar char="•"/>
            </a:pPr>
            <a:r>
              <a:rPr lang="en-US" dirty="0"/>
              <a:t>Retrieves the client information and matches it to their portfolio</a:t>
            </a:r>
          </a:p>
          <a:p>
            <a:r>
              <a:rPr lang="en-US" b="1" dirty="0"/>
              <a:t>Controller</a:t>
            </a:r>
          </a:p>
          <a:p>
            <a:pPr>
              <a:buFont typeface="Arial" panose="020B0604020202020204" pitchFamily="34" charset="0"/>
              <a:buChar char="•"/>
            </a:pPr>
            <a:r>
              <a:rPr lang="en-US" dirty="0"/>
              <a:t>Processes requests between all the other aspects of the domain</a:t>
            </a:r>
          </a:p>
          <a:p>
            <a:r>
              <a:rPr lang="en-US" b="1" dirty="0"/>
              <a:t>API</a:t>
            </a:r>
          </a:p>
          <a:p>
            <a:pPr>
              <a:buFont typeface="Arial" panose="020B0604020202020204" pitchFamily="34" charset="0"/>
              <a:buChar char="•"/>
            </a:pPr>
            <a:r>
              <a:rPr lang="en-US" dirty="0"/>
              <a:t>Processes requests between the Controller and the Llama AI</a:t>
            </a:r>
          </a:p>
          <a:p>
            <a:r>
              <a:rPr lang="en-US" b="1" dirty="0" err="1"/>
              <a:t>FrontEnd</a:t>
            </a:r>
            <a:endParaRPr lang="en-US" b="1" dirty="0"/>
          </a:p>
          <a:p>
            <a:pPr>
              <a:buFont typeface="Arial" panose="020B0604020202020204" pitchFamily="34" charset="0"/>
              <a:buChar char="•"/>
            </a:pPr>
            <a:r>
              <a:rPr lang="en-US" dirty="0"/>
              <a:t>An admin terminal to help test the API</a:t>
            </a:r>
          </a:p>
          <a:p>
            <a:endParaRPr lang="en-US" dirty="0"/>
          </a:p>
        </p:txBody>
      </p:sp>
    </p:spTree>
    <p:extLst>
      <p:ext uri="{BB962C8B-B14F-4D97-AF65-F5344CB8AC3E}">
        <p14:creationId xmlns:p14="http://schemas.microsoft.com/office/powerpoint/2010/main" val="389202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35EB-3078-8116-3B2C-5E13707B615C}"/>
              </a:ext>
            </a:extLst>
          </p:cNvPr>
          <p:cNvSpPr>
            <a:spLocks noGrp="1"/>
          </p:cNvSpPr>
          <p:nvPr>
            <p:ph type="title"/>
          </p:nvPr>
        </p:nvSpPr>
        <p:spPr/>
        <p:txBody>
          <a:bodyPr/>
          <a:lstStyle/>
          <a:p>
            <a:r>
              <a:rPr lang="en-US" dirty="0" err="1"/>
              <a:t>TechStack</a:t>
            </a:r>
            <a:endParaRPr lang="en-US" dirty="0"/>
          </a:p>
        </p:txBody>
      </p:sp>
      <p:sp>
        <p:nvSpPr>
          <p:cNvPr id="3" name="Content Placeholder 2">
            <a:extLst>
              <a:ext uri="{FF2B5EF4-FFF2-40B4-BE49-F238E27FC236}">
                <a16:creationId xmlns:a16="http://schemas.microsoft.com/office/drawing/2014/main" id="{752933C6-AF7C-0A62-F33E-957AB67929C5}"/>
              </a:ext>
            </a:extLst>
          </p:cNvPr>
          <p:cNvSpPr>
            <a:spLocks noGrp="1"/>
          </p:cNvSpPr>
          <p:nvPr>
            <p:ph idx="1"/>
          </p:nvPr>
        </p:nvSpPr>
        <p:spPr/>
        <p:txBody>
          <a:bodyPr>
            <a:normAutofit fontScale="55000" lnSpcReduction="20000"/>
          </a:bodyPr>
          <a:lstStyle/>
          <a:p>
            <a:endParaRPr lang="en-US" dirty="0"/>
          </a:p>
          <a:p>
            <a:endParaRPr lang="en-US" dirty="0"/>
          </a:p>
          <a:p>
            <a:r>
              <a:rPr lang="en-US" dirty="0"/>
              <a:t>    Vue</a:t>
            </a:r>
          </a:p>
          <a:p>
            <a:r>
              <a:rPr lang="en-US" dirty="0"/>
              <a:t>        Vue JavaScript</a:t>
            </a:r>
          </a:p>
          <a:p>
            <a:r>
              <a:rPr lang="en-US" dirty="0"/>
              <a:t>        This is a JavaScript open-source front-end framework with a large community and comprehensible documentation. Other projects from </a:t>
            </a:r>
            <a:r>
              <a:rPr lang="en-US" dirty="0" err="1"/>
              <a:t>Accutech</a:t>
            </a:r>
            <a:r>
              <a:rPr lang="en-US" dirty="0"/>
              <a:t> use Vue, so building in a familiar framework for them will allow them to build off of the project after we have finished our work.</a:t>
            </a:r>
          </a:p>
          <a:p>
            <a:endParaRPr lang="en-US" dirty="0"/>
          </a:p>
          <a:p>
            <a:r>
              <a:rPr lang="en-US" dirty="0"/>
              <a:t>    </a:t>
            </a:r>
            <a:r>
              <a:rPr lang="en-US" dirty="0" err="1"/>
              <a:t>.Net</a:t>
            </a:r>
            <a:r>
              <a:rPr lang="en-US" dirty="0"/>
              <a:t> and C#</a:t>
            </a:r>
          </a:p>
          <a:p>
            <a:r>
              <a:rPr lang="en-US" dirty="0"/>
              <a:t>        C# Documentation</a:t>
            </a:r>
          </a:p>
          <a:p>
            <a:r>
              <a:rPr lang="en-US" dirty="0"/>
              <a:t>        </a:t>
            </a:r>
            <a:r>
              <a:rPr lang="en-US" dirty="0" err="1"/>
              <a:t>.Net</a:t>
            </a:r>
            <a:r>
              <a:rPr lang="en-US" dirty="0"/>
              <a:t> and C# are going to be used for the back-end code. Both are popular frameworks with developers and have a number of sources and libraries that can be learned from. </a:t>
            </a:r>
            <a:r>
              <a:rPr lang="en-US" dirty="0" err="1"/>
              <a:t>Accutech</a:t>
            </a:r>
            <a:r>
              <a:rPr lang="en-US" dirty="0"/>
              <a:t> has used these for previous projects, therefore, using these will benefit them long after we are finished.</a:t>
            </a:r>
          </a:p>
          <a:p>
            <a:pPr marL="0" indent="0">
              <a:buNone/>
            </a:pPr>
            <a:endParaRPr lang="en-US" dirty="0"/>
          </a:p>
          <a:p>
            <a:r>
              <a:rPr lang="en-US" dirty="0"/>
              <a:t>    </a:t>
            </a:r>
            <a:r>
              <a:rPr lang="en-US" dirty="0" err="1"/>
              <a:t>Llam</a:t>
            </a:r>
            <a:endParaRPr lang="en-US" dirty="0"/>
          </a:p>
          <a:p>
            <a:r>
              <a:rPr lang="en-US" dirty="0"/>
              <a:t>        A collection of pretrained generative models. This was the AI model recommended by our mentor for the use as our generative AI.</a:t>
            </a:r>
          </a:p>
          <a:p>
            <a:endParaRPr lang="en-US" dirty="0"/>
          </a:p>
        </p:txBody>
      </p:sp>
    </p:spTree>
    <p:extLst>
      <p:ext uri="{BB962C8B-B14F-4D97-AF65-F5344CB8AC3E}">
        <p14:creationId xmlns:p14="http://schemas.microsoft.com/office/powerpoint/2010/main" val="394121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AE2F-5005-5CB6-F1E5-83F0EB6D0B26}"/>
              </a:ext>
            </a:extLst>
          </p:cNvPr>
          <p:cNvSpPr>
            <a:spLocks noGrp="1"/>
          </p:cNvSpPr>
          <p:nvPr>
            <p:ph type="title"/>
          </p:nvPr>
        </p:nvSpPr>
        <p:spPr/>
        <p:txBody>
          <a:bodyPr/>
          <a:lstStyle/>
          <a:p>
            <a:r>
              <a:rPr lang="en-US" dirty="0"/>
              <a:t>Prototype </a:t>
            </a:r>
          </a:p>
        </p:txBody>
      </p:sp>
      <p:pic>
        <p:nvPicPr>
          <p:cNvPr id="5" name="Content Placeholder 4">
            <a:extLst>
              <a:ext uri="{FF2B5EF4-FFF2-40B4-BE49-F238E27FC236}">
                <a16:creationId xmlns:a16="http://schemas.microsoft.com/office/drawing/2014/main" id="{9755A95F-5C7D-CCE8-8B35-C31D2C7441D1}"/>
              </a:ext>
            </a:extLst>
          </p:cNvPr>
          <p:cNvPicPr>
            <a:picLocks noGrp="1" noChangeAspect="1"/>
          </p:cNvPicPr>
          <p:nvPr>
            <p:ph idx="1"/>
          </p:nvPr>
        </p:nvPicPr>
        <p:blipFill>
          <a:blip r:embed="rId2"/>
          <a:stretch>
            <a:fillRect/>
          </a:stretch>
        </p:blipFill>
        <p:spPr>
          <a:xfrm>
            <a:off x="2220201" y="1825625"/>
            <a:ext cx="7751598" cy="4351338"/>
          </a:xfrm>
        </p:spPr>
      </p:pic>
    </p:spTree>
    <p:extLst>
      <p:ext uri="{BB962C8B-B14F-4D97-AF65-F5344CB8AC3E}">
        <p14:creationId xmlns:p14="http://schemas.microsoft.com/office/powerpoint/2010/main" val="1013308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564</Words>
  <Application>Microsoft Office PowerPoint</Application>
  <PresentationFormat>Widescreen</PresentationFormat>
  <Paragraphs>79</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Portfolio Sentinel</vt:lpstr>
      <vt:lpstr>Team Member information </vt:lpstr>
      <vt:lpstr>Client info </vt:lpstr>
      <vt:lpstr>Business requirements</vt:lpstr>
      <vt:lpstr>Use Cases </vt:lpstr>
      <vt:lpstr>Requirements </vt:lpstr>
      <vt:lpstr>Domain model </vt:lpstr>
      <vt:lpstr>TechStack</vt:lpstr>
      <vt:lpstr>Prototype </vt:lpstr>
      <vt:lpstr>Fun slide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Mason Leffel</dc:creator>
  <cp:lastModifiedBy>Mason Leffel</cp:lastModifiedBy>
  <cp:revision>3</cp:revision>
  <dcterms:created xsi:type="dcterms:W3CDTF">2024-10-01T15:12:04Z</dcterms:created>
  <dcterms:modified xsi:type="dcterms:W3CDTF">2024-10-01T16:27:38Z</dcterms:modified>
</cp:coreProperties>
</file>