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Roboto Condensed" panose="02000000000000000000" pitchFamily="2" charset="0"/>
      <p:regular r:id="rId19"/>
    </p:embeddedFont>
    <p:embeddedFont>
      <p:font typeface="Roboto Condensed Bold" panose="020000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sv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image" Target="../media/image12.sv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rot="-10800000" flipH="1">
            <a:off x="14386192" y="0"/>
            <a:ext cx="3882308" cy="3518121"/>
          </a:xfrm>
          <a:custGeom>
            <a:avLst/>
            <a:gdLst/>
            <a:ahLst/>
            <a:cxnLst/>
            <a:rect l="l" t="t" r="r" b="b"/>
            <a:pathLst>
              <a:path w="3882308" h="3518121">
                <a:moveTo>
                  <a:pt x="3882309" y="0"/>
                </a:moveTo>
                <a:lnTo>
                  <a:pt x="0" y="0"/>
                </a:lnTo>
                <a:lnTo>
                  <a:pt x="0" y="3518121"/>
                </a:lnTo>
                <a:lnTo>
                  <a:pt x="3882309" y="3518121"/>
                </a:lnTo>
                <a:lnTo>
                  <a:pt x="3882309" y="0"/>
                </a:lnTo>
                <a:close/>
              </a:path>
            </a:pathLst>
          </a:custGeom>
          <a:blipFill>
            <a:blip r:embed="rId2"/>
            <a:stretch>
              <a:fillRect t="-29845"/>
            </a:stretch>
          </a:blipFill>
        </p:spPr>
      </p:sp>
      <p:sp>
        <p:nvSpPr>
          <p:cNvPr id="3" name="Freeform 3"/>
          <p:cNvSpPr/>
          <p:nvPr/>
        </p:nvSpPr>
        <p:spPr>
          <a:xfrm flipH="1">
            <a:off x="642943" y="2168106"/>
            <a:ext cx="16327346" cy="6245210"/>
          </a:xfrm>
          <a:custGeom>
            <a:avLst/>
            <a:gdLst/>
            <a:ahLst/>
            <a:cxnLst/>
            <a:rect l="l" t="t" r="r" b="b"/>
            <a:pathLst>
              <a:path w="16327346" h="6245210">
                <a:moveTo>
                  <a:pt x="16327347" y="0"/>
                </a:moveTo>
                <a:lnTo>
                  <a:pt x="0" y="0"/>
                </a:lnTo>
                <a:lnTo>
                  <a:pt x="0" y="6245210"/>
                </a:lnTo>
                <a:lnTo>
                  <a:pt x="16327347" y="6245210"/>
                </a:lnTo>
                <a:lnTo>
                  <a:pt x="1632734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595354" y="3076488"/>
            <a:ext cx="10545988" cy="788016"/>
          </a:xfrm>
          <a:prstGeom prst="rect">
            <a:avLst/>
          </a:prstGeom>
        </p:spPr>
        <p:txBody>
          <a:bodyPr lIns="0" tIns="0" rIns="0" bIns="0" rtlCol="0" anchor="t">
            <a:spAutoFit/>
          </a:bodyPr>
          <a:lstStyle/>
          <a:p>
            <a:pPr algn="ctr">
              <a:lnSpc>
                <a:spcPts val="6441"/>
              </a:lnSpc>
            </a:pPr>
            <a:r>
              <a:rPr lang="en-US" sz="4600">
                <a:solidFill>
                  <a:srgbClr val="018DAF"/>
                </a:solidFill>
                <a:latin typeface="Roboto Condensed Bold"/>
              </a:rPr>
              <a:t>THU THẬP VÀ PHÂN TÍCH AN NINH MẠNG</a:t>
            </a:r>
          </a:p>
        </p:txBody>
      </p:sp>
      <p:sp>
        <p:nvSpPr>
          <p:cNvPr id="5" name="Freeform 5"/>
          <p:cNvSpPr/>
          <p:nvPr/>
        </p:nvSpPr>
        <p:spPr>
          <a:xfrm rot="-10800000">
            <a:off x="-25071" y="0"/>
            <a:ext cx="3882308" cy="3518121"/>
          </a:xfrm>
          <a:custGeom>
            <a:avLst/>
            <a:gdLst/>
            <a:ahLst/>
            <a:cxnLst/>
            <a:rect l="l" t="t" r="r" b="b"/>
            <a:pathLst>
              <a:path w="3882308" h="3518121">
                <a:moveTo>
                  <a:pt x="0" y="0"/>
                </a:moveTo>
                <a:lnTo>
                  <a:pt x="3882309" y="0"/>
                </a:lnTo>
                <a:lnTo>
                  <a:pt x="3882309" y="3518121"/>
                </a:lnTo>
                <a:lnTo>
                  <a:pt x="0" y="3518121"/>
                </a:lnTo>
                <a:lnTo>
                  <a:pt x="0" y="0"/>
                </a:lnTo>
                <a:close/>
              </a:path>
            </a:pathLst>
          </a:custGeom>
          <a:blipFill>
            <a:blip r:embed="rId2"/>
            <a:stretch>
              <a:fillRect t="-29845"/>
            </a:stretch>
          </a:blipFill>
        </p:spPr>
      </p:sp>
      <p:sp>
        <p:nvSpPr>
          <p:cNvPr id="6" name="Freeform 6"/>
          <p:cNvSpPr/>
          <p:nvPr/>
        </p:nvSpPr>
        <p:spPr>
          <a:xfrm rot="-10800000" flipV="1">
            <a:off x="-8450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2"/>
            <a:stretch>
              <a:fillRect t="-66623"/>
            </a:stretch>
          </a:blipFill>
        </p:spPr>
      </p:sp>
      <p:sp>
        <p:nvSpPr>
          <p:cNvPr id="7" name="Freeform 7"/>
          <p:cNvSpPr/>
          <p:nvPr/>
        </p:nvSpPr>
        <p:spPr>
          <a:xfrm rot="-10800000" flipH="1" flipV="1">
            <a:off x="14293542"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2"/>
            <a:stretch>
              <a:fillRect t="-66623"/>
            </a:stretch>
          </a:blipFill>
        </p:spPr>
      </p:sp>
      <p:sp>
        <p:nvSpPr>
          <p:cNvPr id="8" name="Freeform 8"/>
          <p:cNvSpPr/>
          <p:nvPr/>
        </p:nvSpPr>
        <p:spPr>
          <a:xfrm>
            <a:off x="14141342" y="2882924"/>
            <a:ext cx="2372381" cy="1285040"/>
          </a:xfrm>
          <a:custGeom>
            <a:avLst/>
            <a:gdLst/>
            <a:ahLst/>
            <a:cxnLst/>
            <a:rect l="l" t="t" r="r" b="b"/>
            <a:pathLst>
              <a:path w="2372381" h="1285040">
                <a:moveTo>
                  <a:pt x="0" y="0"/>
                </a:moveTo>
                <a:lnTo>
                  <a:pt x="2372381" y="0"/>
                </a:lnTo>
                <a:lnTo>
                  <a:pt x="2372381" y="1285040"/>
                </a:lnTo>
                <a:lnTo>
                  <a:pt x="0" y="1285040"/>
                </a:lnTo>
                <a:lnTo>
                  <a:pt x="0" y="0"/>
                </a:lnTo>
                <a:close/>
              </a:path>
            </a:pathLst>
          </a:custGeom>
          <a:blipFill>
            <a:blip r:embed="rId5"/>
            <a:stretch>
              <a:fillRect/>
            </a:stretch>
          </a:blipFill>
        </p:spPr>
      </p:sp>
      <p:sp>
        <p:nvSpPr>
          <p:cNvPr id="9" name="TextBox 9"/>
          <p:cNvSpPr txBox="1"/>
          <p:nvPr/>
        </p:nvSpPr>
        <p:spPr>
          <a:xfrm>
            <a:off x="4785048" y="4155758"/>
            <a:ext cx="8074960" cy="1899285"/>
          </a:xfrm>
          <a:prstGeom prst="rect">
            <a:avLst/>
          </a:prstGeom>
        </p:spPr>
        <p:txBody>
          <a:bodyPr lIns="0" tIns="0" rIns="0" bIns="0" rtlCol="0" anchor="t">
            <a:spAutoFit/>
          </a:bodyPr>
          <a:lstStyle/>
          <a:p>
            <a:pPr algn="ctr">
              <a:lnSpc>
                <a:spcPts val="5040"/>
              </a:lnSpc>
            </a:pPr>
            <a:r>
              <a:rPr lang="en-US" sz="3600">
                <a:solidFill>
                  <a:srgbClr val="06283D"/>
                </a:solidFill>
                <a:latin typeface="Roboto Condensed Bold"/>
              </a:rPr>
              <a:t>TÌM HIỂU VÀ MÔ PHỎNG VỀ KỸ THUẬT GIẤU TIN TRONG AUDIO </a:t>
            </a:r>
          </a:p>
          <a:p>
            <a:pPr algn="ctr">
              <a:lnSpc>
                <a:spcPts val="5040"/>
              </a:lnSpc>
            </a:pPr>
            <a:r>
              <a:rPr lang="en-US" sz="3600">
                <a:solidFill>
                  <a:srgbClr val="06283D"/>
                </a:solidFill>
                <a:latin typeface="Roboto Condensed Bold"/>
              </a:rPr>
              <a:t>(AUDIO-STEGANOGRAPHY)</a:t>
            </a:r>
          </a:p>
        </p:txBody>
      </p:sp>
      <p:sp>
        <p:nvSpPr>
          <p:cNvPr id="10" name="TextBox 10"/>
          <p:cNvSpPr txBox="1"/>
          <p:nvPr/>
        </p:nvSpPr>
        <p:spPr>
          <a:xfrm>
            <a:off x="10734591" y="6443463"/>
            <a:ext cx="4592942" cy="1066800"/>
          </a:xfrm>
          <a:prstGeom prst="rect">
            <a:avLst/>
          </a:prstGeom>
        </p:spPr>
        <p:txBody>
          <a:bodyPr lIns="0" tIns="0" rIns="0" bIns="0" rtlCol="0" anchor="t">
            <a:spAutoFit/>
          </a:bodyPr>
          <a:lstStyle/>
          <a:p>
            <a:pPr algn="ctr">
              <a:lnSpc>
                <a:spcPts val="4200"/>
              </a:lnSpc>
            </a:pPr>
            <a:r>
              <a:rPr lang="en-US" sz="3000" spc="150">
                <a:solidFill>
                  <a:srgbClr val="2969DF"/>
                </a:solidFill>
                <a:latin typeface="Roboto Condensed"/>
              </a:rPr>
              <a:t>ĐINH HỮU ĐỨC</a:t>
            </a:r>
          </a:p>
          <a:p>
            <a:pPr algn="ctr">
              <a:lnSpc>
                <a:spcPts val="4200"/>
              </a:lnSpc>
            </a:pPr>
            <a:r>
              <a:rPr lang="en-US" sz="3000" spc="150">
                <a:solidFill>
                  <a:srgbClr val="2969DF"/>
                </a:solidFill>
                <a:latin typeface="Roboto Condensed"/>
              </a:rPr>
              <a:t>NGUYỄN VIẾT TÂN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0" y="-1041813"/>
            <a:ext cx="18288000" cy="9006840"/>
          </a:xfrm>
          <a:custGeom>
            <a:avLst/>
            <a:gdLst/>
            <a:ahLst/>
            <a:cxnLst/>
            <a:rect l="l" t="t" r="r" b="b"/>
            <a:pathLst>
              <a:path w="18288000" h="9006840">
                <a:moveTo>
                  <a:pt x="0" y="0"/>
                </a:moveTo>
                <a:lnTo>
                  <a:pt x="18288000" y="0"/>
                </a:lnTo>
                <a:lnTo>
                  <a:pt x="18288000" y="9006840"/>
                </a:lnTo>
                <a:lnTo>
                  <a:pt x="0" y="9006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321186" y="2033585"/>
            <a:ext cx="11645629" cy="919480"/>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THUẬT TOÁN GIẤU TIN</a:t>
            </a:r>
          </a:p>
        </p:txBody>
      </p:sp>
      <p:sp>
        <p:nvSpPr>
          <p:cNvPr id="4" name="Freeform 4"/>
          <p:cNvSpPr/>
          <p:nvPr/>
        </p:nvSpPr>
        <p:spPr>
          <a:xfrm rot="-10800000">
            <a:off x="-1707214" y="0"/>
            <a:ext cx="6994113" cy="4939025"/>
          </a:xfrm>
          <a:custGeom>
            <a:avLst/>
            <a:gdLst/>
            <a:ahLst/>
            <a:cxnLst/>
            <a:rect l="l" t="t" r="r" b="b"/>
            <a:pathLst>
              <a:path w="6994113" h="4939025">
                <a:moveTo>
                  <a:pt x="0" y="0"/>
                </a:moveTo>
                <a:lnTo>
                  <a:pt x="6994113" y="0"/>
                </a:lnTo>
                <a:lnTo>
                  <a:pt x="6994113" y="4939025"/>
                </a:lnTo>
                <a:lnTo>
                  <a:pt x="0" y="4939025"/>
                </a:lnTo>
                <a:lnTo>
                  <a:pt x="0" y="0"/>
                </a:lnTo>
                <a:close/>
              </a:path>
            </a:pathLst>
          </a:custGeom>
          <a:blipFill>
            <a:blip r:embed="rId4"/>
            <a:stretch>
              <a:fillRect t="-66623"/>
            </a:stretch>
          </a:blipFill>
        </p:spPr>
      </p:sp>
      <p:sp>
        <p:nvSpPr>
          <p:cNvPr id="5" name="Freeform 5"/>
          <p:cNvSpPr/>
          <p:nvPr/>
        </p:nvSpPr>
        <p:spPr>
          <a:xfrm rot="-10800000" flipH="1">
            <a:off x="13043472" y="0"/>
            <a:ext cx="6994113" cy="4939025"/>
          </a:xfrm>
          <a:custGeom>
            <a:avLst/>
            <a:gdLst/>
            <a:ahLst/>
            <a:cxnLst/>
            <a:rect l="l" t="t" r="r" b="b"/>
            <a:pathLst>
              <a:path w="6994113" h="4939025">
                <a:moveTo>
                  <a:pt x="6994113" y="0"/>
                </a:moveTo>
                <a:lnTo>
                  <a:pt x="0" y="0"/>
                </a:lnTo>
                <a:lnTo>
                  <a:pt x="0" y="4939025"/>
                </a:lnTo>
                <a:lnTo>
                  <a:pt x="6994113" y="4939025"/>
                </a:lnTo>
                <a:lnTo>
                  <a:pt x="6994113" y="0"/>
                </a:lnTo>
                <a:close/>
              </a:path>
            </a:pathLst>
          </a:custGeom>
          <a:blipFill>
            <a:blip r:embed="rId4"/>
            <a:stretch>
              <a:fillRect t="-66623"/>
            </a:stretch>
          </a:blipFill>
        </p:spPr>
      </p:sp>
      <p:sp>
        <p:nvSpPr>
          <p:cNvPr id="6" name="TextBox 6"/>
          <p:cNvSpPr txBox="1"/>
          <p:nvPr/>
        </p:nvSpPr>
        <p:spPr>
          <a:xfrm>
            <a:off x="1730724" y="4170045"/>
            <a:ext cx="14826551" cy="5227320"/>
          </a:xfrm>
          <a:prstGeom prst="rect">
            <a:avLst/>
          </a:prstGeom>
        </p:spPr>
        <p:txBody>
          <a:bodyPr lIns="0" tIns="0" rIns="0" bIns="0" rtlCol="0" anchor="t">
            <a:spAutoFit/>
          </a:bodyPr>
          <a:lstStyle/>
          <a:p>
            <a:pPr algn="l">
              <a:lnSpc>
                <a:spcPts val="3779"/>
              </a:lnSpc>
            </a:pPr>
            <a:r>
              <a:rPr lang="en-US" sz="2699">
                <a:solidFill>
                  <a:srgbClr val="FFFFFF"/>
                </a:solidFill>
                <a:latin typeface="Roboto Condensed"/>
              </a:rPr>
              <a:t>Bước 1: Đọc audio vào A, dựa vào tần số lấy mẫu và các thông số liên quan đến cấu trúc lưu trữ của tệp audio ta được vector giá trị của tín hiệu mẫu lưu vào mảng một chiều để thực hiện giấu tin.</a:t>
            </a:r>
          </a:p>
          <a:p>
            <a:pPr algn="l">
              <a:lnSpc>
                <a:spcPts val="3779"/>
              </a:lnSpc>
            </a:pPr>
            <a:r>
              <a:rPr lang="en-US" sz="2699">
                <a:solidFill>
                  <a:srgbClr val="FFFFFF"/>
                </a:solidFill>
                <a:latin typeface="Roboto Condensed"/>
              </a:rPr>
              <a:t>Bước 2: Thực hiện chuyển đổi chuỗi tin cần giấu M sang chuỗi bit nhị phân để có thể giấu vào audio, tính độ dài số bit thông điệp lưu vào L.</a:t>
            </a:r>
          </a:p>
          <a:p>
            <a:pPr algn="l">
              <a:lnSpc>
                <a:spcPts val="3779"/>
              </a:lnSpc>
            </a:pPr>
            <a:r>
              <a:rPr lang="en-US" sz="2699">
                <a:solidFill>
                  <a:srgbClr val="FFFFFF"/>
                </a:solidFill>
                <a:latin typeface="Roboto Condensed"/>
              </a:rPr>
              <a:t>Bước 3: Chọn giá trị k phù hợp nhất (tức là chọn số bit LSB của tín hiệu audio sẽ giấu tin)</a:t>
            </a:r>
          </a:p>
          <a:p>
            <a:pPr algn="l">
              <a:lnSpc>
                <a:spcPts val="3779"/>
              </a:lnSpc>
            </a:pPr>
            <a:r>
              <a:rPr lang="en-US" sz="2699">
                <a:solidFill>
                  <a:srgbClr val="FFFFFF"/>
                </a:solidFill>
                <a:latin typeface="Roboto Condensed"/>
              </a:rPr>
              <a:t>Bước 4. Dựa vào k được chọn ở bước 3, thực hiện giấu L (độ dài bit thông điệp) vào LSB của ba tín hiệu đầu tiên hoặc cuối cùng của tín hiệu audio để phục vụ tách tin.</a:t>
            </a:r>
          </a:p>
          <a:p>
            <a:pPr algn="l">
              <a:lnSpc>
                <a:spcPts val="3779"/>
              </a:lnSpc>
            </a:pPr>
            <a:r>
              <a:rPr lang="en-US" sz="2699">
                <a:solidFill>
                  <a:srgbClr val="FFFFFF"/>
                </a:solidFill>
                <a:latin typeface="Roboto Condensed"/>
              </a:rPr>
              <a:t>Bước 5: Dựa vào k đã chọn và độ dài L của thông điệp ta thực hiện chia chuỗi bit thông điệp thành các chuỗi con có độ dài k bit. Mỗi chuỗi con này sẽ được thay thế vào k bit LSB của L/k tín hiệu audio để có thể giấu đủ L bit thông điệp.</a:t>
            </a:r>
          </a:p>
          <a:p>
            <a:pPr algn="l">
              <a:lnSpc>
                <a:spcPts val="3779"/>
              </a:lnSpc>
            </a:pPr>
            <a:r>
              <a:rPr lang="en-US" sz="2699">
                <a:solidFill>
                  <a:srgbClr val="FFFFFF"/>
                </a:solidFill>
                <a:latin typeface="Roboto Condensed"/>
              </a:rPr>
              <a:t>Bước 6: Lưu lại các tín hiệu audio vào tệp audio kết quả ta được audio đã giấu tin 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0" y="-1041813"/>
            <a:ext cx="18288000" cy="9006840"/>
          </a:xfrm>
          <a:custGeom>
            <a:avLst/>
            <a:gdLst/>
            <a:ahLst/>
            <a:cxnLst/>
            <a:rect l="l" t="t" r="r" b="b"/>
            <a:pathLst>
              <a:path w="18288000" h="9006840">
                <a:moveTo>
                  <a:pt x="0" y="0"/>
                </a:moveTo>
                <a:lnTo>
                  <a:pt x="18288000" y="0"/>
                </a:lnTo>
                <a:lnTo>
                  <a:pt x="18288000" y="9006840"/>
                </a:lnTo>
                <a:lnTo>
                  <a:pt x="0" y="9006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458718" y="1416091"/>
            <a:ext cx="11645629" cy="919480"/>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THUẬT TOÁN TÁCH TIN</a:t>
            </a:r>
          </a:p>
        </p:txBody>
      </p:sp>
      <p:sp>
        <p:nvSpPr>
          <p:cNvPr id="4" name="Freeform 4"/>
          <p:cNvSpPr/>
          <p:nvPr/>
        </p:nvSpPr>
        <p:spPr>
          <a:xfrm rot="-10800000">
            <a:off x="-1707214" y="0"/>
            <a:ext cx="6994113" cy="4939025"/>
          </a:xfrm>
          <a:custGeom>
            <a:avLst/>
            <a:gdLst/>
            <a:ahLst/>
            <a:cxnLst/>
            <a:rect l="l" t="t" r="r" b="b"/>
            <a:pathLst>
              <a:path w="6994113" h="4939025">
                <a:moveTo>
                  <a:pt x="0" y="0"/>
                </a:moveTo>
                <a:lnTo>
                  <a:pt x="6994113" y="0"/>
                </a:lnTo>
                <a:lnTo>
                  <a:pt x="6994113" y="4939025"/>
                </a:lnTo>
                <a:lnTo>
                  <a:pt x="0" y="4939025"/>
                </a:lnTo>
                <a:lnTo>
                  <a:pt x="0" y="0"/>
                </a:lnTo>
                <a:close/>
              </a:path>
            </a:pathLst>
          </a:custGeom>
          <a:blipFill>
            <a:blip r:embed="rId4"/>
            <a:stretch>
              <a:fillRect t="-66623"/>
            </a:stretch>
          </a:blipFill>
        </p:spPr>
      </p:sp>
      <p:sp>
        <p:nvSpPr>
          <p:cNvPr id="5" name="Freeform 5"/>
          <p:cNvSpPr/>
          <p:nvPr/>
        </p:nvSpPr>
        <p:spPr>
          <a:xfrm rot="-10800000" flipH="1">
            <a:off x="13043472" y="0"/>
            <a:ext cx="6994113" cy="4939025"/>
          </a:xfrm>
          <a:custGeom>
            <a:avLst/>
            <a:gdLst/>
            <a:ahLst/>
            <a:cxnLst/>
            <a:rect l="l" t="t" r="r" b="b"/>
            <a:pathLst>
              <a:path w="6994113" h="4939025">
                <a:moveTo>
                  <a:pt x="6994113" y="0"/>
                </a:moveTo>
                <a:lnTo>
                  <a:pt x="0" y="0"/>
                </a:lnTo>
                <a:lnTo>
                  <a:pt x="0" y="4939025"/>
                </a:lnTo>
                <a:lnTo>
                  <a:pt x="6994113" y="4939025"/>
                </a:lnTo>
                <a:lnTo>
                  <a:pt x="6994113" y="0"/>
                </a:lnTo>
                <a:close/>
              </a:path>
            </a:pathLst>
          </a:custGeom>
          <a:blipFill>
            <a:blip r:embed="rId4"/>
            <a:stretch>
              <a:fillRect t="-66623"/>
            </a:stretch>
          </a:blipFill>
        </p:spPr>
      </p:sp>
      <p:sp>
        <p:nvSpPr>
          <p:cNvPr id="6" name="TextBox 6"/>
          <p:cNvSpPr txBox="1"/>
          <p:nvPr/>
        </p:nvSpPr>
        <p:spPr>
          <a:xfrm>
            <a:off x="1730724" y="4514479"/>
            <a:ext cx="14826551" cy="3798570"/>
          </a:xfrm>
          <a:prstGeom prst="rect">
            <a:avLst/>
          </a:prstGeom>
        </p:spPr>
        <p:txBody>
          <a:bodyPr lIns="0" tIns="0" rIns="0" bIns="0" rtlCol="0" anchor="t">
            <a:spAutoFit/>
          </a:bodyPr>
          <a:lstStyle/>
          <a:p>
            <a:pPr algn="l">
              <a:lnSpc>
                <a:spcPts val="3779"/>
              </a:lnSpc>
            </a:pPr>
            <a:r>
              <a:rPr lang="en-US" sz="2699">
                <a:solidFill>
                  <a:srgbClr val="FFFFFF"/>
                </a:solidFill>
                <a:latin typeface="Roboto Condensed"/>
              </a:rPr>
              <a:t>Bước 1: Đọc audio vào S, dựa vào tần số lấy mẫu và các thông số liên quan đến cấu trúc lưu trữ của tệp audio ta được vector giá trị của tín hiệu mẫu lưu vào mảng một chiều để thực hiện tách tin. </a:t>
            </a:r>
          </a:p>
          <a:p>
            <a:pPr algn="l">
              <a:lnSpc>
                <a:spcPts val="3779"/>
              </a:lnSpc>
            </a:pPr>
            <a:r>
              <a:rPr lang="en-US" sz="2699">
                <a:solidFill>
                  <a:srgbClr val="FFFFFF"/>
                </a:solidFill>
                <a:latin typeface="Roboto Condensed"/>
              </a:rPr>
              <a:t>Bước 2: Cho biết giá trị k (số bit LSB đã giấu tin). </a:t>
            </a:r>
          </a:p>
          <a:p>
            <a:pPr algn="l">
              <a:lnSpc>
                <a:spcPts val="3779"/>
              </a:lnSpc>
            </a:pPr>
            <a:r>
              <a:rPr lang="en-US" sz="2699">
                <a:solidFill>
                  <a:srgbClr val="FFFFFF"/>
                </a:solidFill>
                <a:latin typeface="Roboto Condensed"/>
              </a:rPr>
              <a:t>Bước 3: Tách ra độ dài bit L đã giấu trên ba tín hiệu đầu tiên hoặc cuối cùng của tín hiệu audio. </a:t>
            </a:r>
          </a:p>
          <a:p>
            <a:pPr algn="l">
              <a:lnSpc>
                <a:spcPts val="3779"/>
              </a:lnSpc>
            </a:pPr>
            <a:r>
              <a:rPr lang="en-US" sz="2699">
                <a:solidFill>
                  <a:srgbClr val="FFFFFF"/>
                </a:solidFill>
                <a:latin typeface="Roboto Condensed"/>
              </a:rPr>
              <a:t>Bước 4: Thực hiện tách k bit LSB của L/k tín hiệu đã giấu tin ghép lại thành chuỗi bit, ta được chuỗi bit đã giấu. </a:t>
            </a:r>
          </a:p>
          <a:p>
            <a:pPr algn="l">
              <a:lnSpc>
                <a:spcPts val="3779"/>
              </a:lnSpc>
            </a:pPr>
            <a:r>
              <a:rPr lang="en-US" sz="2699">
                <a:solidFill>
                  <a:srgbClr val="FFFFFF"/>
                </a:solidFill>
                <a:latin typeface="Roboto Condensed"/>
              </a:rPr>
              <a:t>Bước 5: Chuyển đổi chuỗi bit đã tách về dạng ban đầu ta được thông điệp cần tách.</a:t>
            </a:r>
          </a:p>
          <a:p>
            <a:pPr algn="l">
              <a:lnSpc>
                <a:spcPts val="3779"/>
              </a:lnSpc>
            </a:pPr>
            <a:endParaRPr lang="en-US" sz="2699">
              <a:solidFill>
                <a:srgbClr val="FFFFFF"/>
              </a:solidFill>
              <a:latin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0" y="-1041813"/>
            <a:ext cx="18288000" cy="9006840"/>
          </a:xfrm>
          <a:custGeom>
            <a:avLst/>
            <a:gdLst/>
            <a:ahLst/>
            <a:cxnLst/>
            <a:rect l="l" t="t" r="r" b="b"/>
            <a:pathLst>
              <a:path w="18288000" h="9006840">
                <a:moveTo>
                  <a:pt x="0" y="0"/>
                </a:moveTo>
                <a:lnTo>
                  <a:pt x="18288000" y="0"/>
                </a:lnTo>
                <a:lnTo>
                  <a:pt x="18288000" y="9006840"/>
                </a:lnTo>
                <a:lnTo>
                  <a:pt x="0" y="9006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23500" y="2965897"/>
            <a:ext cx="7841000" cy="6292403"/>
          </a:xfrm>
          <a:custGeom>
            <a:avLst/>
            <a:gdLst/>
            <a:ahLst/>
            <a:cxnLst/>
            <a:rect l="l" t="t" r="r" b="b"/>
            <a:pathLst>
              <a:path w="7841000" h="6292403">
                <a:moveTo>
                  <a:pt x="0" y="0"/>
                </a:moveTo>
                <a:lnTo>
                  <a:pt x="7841000" y="0"/>
                </a:lnTo>
                <a:lnTo>
                  <a:pt x="7841000" y="6292403"/>
                </a:lnTo>
                <a:lnTo>
                  <a:pt x="0" y="6292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73786" y="3223461"/>
            <a:ext cx="7379186" cy="3969963"/>
          </a:xfrm>
          <a:custGeom>
            <a:avLst/>
            <a:gdLst/>
            <a:ahLst/>
            <a:cxnLst/>
            <a:rect l="l" t="t" r="r" b="b"/>
            <a:pathLst>
              <a:path w="7379186" h="3969963">
                <a:moveTo>
                  <a:pt x="0" y="0"/>
                </a:moveTo>
                <a:lnTo>
                  <a:pt x="7379186" y="0"/>
                </a:lnTo>
                <a:lnTo>
                  <a:pt x="7379186" y="3969963"/>
                </a:lnTo>
                <a:lnTo>
                  <a:pt x="0" y="3969963"/>
                </a:lnTo>
                <a:lnTo>
                  <a:pt x="0" y="0"/>
                </a:lnTo>
                <a:close/>
              </a:path>
            </a:pathLst>
          </a:custGeom>
          <a:blipFill>
            <a:blip r:embed="rId6"/>
            <a:stretch>
              <a:fillRect t="-2645" b="-1909"/>
            </a:stretch>
          </a:blipFill>
        </p:spPr>
      </p:sp>
      <p:sp>
        <p:nvSpPr>
          <p:cNvPr id="5" name="TextBox 5"/>
          <p:cNvSpPr txBox="1"/>
          <p:nvPr/>
        </p:nvSpPr>
        <p:spPr>
          <a:xfrm>
            <a:off x="3458718" y="1416091"/>
            <a:ext cx="11645629" cy="919480"/>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DEMO</a:t>
            </a:r>
          </a:p>
        </p:txBody>
      </p:sp>
      <p:sp>
        <p:nvSpPr>
          <p:cNvPr id="6" name="Freeform 6"/>
          <p:cNvSpPr/>
          <p:nvPr/>
        </p:nvSpPr>
        <p:spPr>
          <a:xfrm rot="-10800000">
            <a:off x="-1707214" y="0"/>
            <a:ext cx="6994113" cy="4939025"/>
          </a:xfrm>
          <a:custGeom>
            <a:avLst/>
            <a:gdLst/>
            <a:ahLst/>
            <a:cxnLst/>
            <a:rect l="l" t="t" r="r" b="b"/>
            <a:pathLst>
              <a:path w="6994113" h="4939025">
                <a:moveTo>
                  <a:pt x="0" y="0"/>
                </a:moveTo>
                <a:lnTo>
                  <a:pt x="6994113" y="0"/>
                </a:lnTo>
                <a:lnTo>
                  <a:pt x="6994113" y="4939025"/>
                </a:lnTo>
                <a:lnTo>
                  <a:pt x="0" y="4939025"/>
                </a:lnTo>
                <a:lnTo>
                  <a:pt x="0" y="0"/>
                </a:lnTo>
                <a:close/>
              </a:path>
            </a:pathLst>
          </a:custGeom>
          <a:blipFill>
            <a:blip r:embed="rId7"/>
            <a:stretch>
              <a:fillRect t="-66623"/>
            </a:stretch>
          </a:blipFill>
        </p:spPr>
      </p:sp>
      <p:sp>
        <p:nvSpPr>
          <p:cNvPr id="7" name="Freeform 7"/>
          <p:cNvSpPr/>
          <p:nvPr/>
        </p:nvSpPr>
        <p:spPr>
          <a:xfrm rot="-10800000" flipH="1">
            <a:off x="13043472" y="0"/>
            <a:ext cx="6994113" cy="4939025"/>
          </a:xfrm>
          <a:custGeom>
            <a:avLst/>
            <a:gdLst/>
            <a:ahLst/>
            <a:cxnLst/>
            <a:rect l="l" t="t" r="r" b="b"/>
            <a:pathLst>
              <a:path w="6994113" h="4939025">
                <a:moveTo>
                  <a:pt x="6994113" y="0"/>
                </a:moveTo>
                <a:lnTo>
                  <a:pt x="0" y="0"/>
                </a:lnTo>
                <a:lnTo>
                  <a:pt x="0" y="4939025"/>
                </a:lnTo>
                <a:lnTo>
                  <a:pt x="6994113" y="4939025"/>
                </a:lnTo>
                <a:lnTo>
                  <a:pt x="6994113" y="0"/>
                </a:lnTo>
                <a:close/>
              </a:path>
            </a:pathLst>
          </a:custGeom>
          <a:blipFill>
            <a:blip r:embed="rId7"/>
            <a:stretch>
              <a:fillRect t="-66623"/>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rot="-10800000">
            <a:off x="-1707214" y="0"/>
            <a:ext cx="6994113" cy="4939025"/>
          </a:xfrm>
          <a:custGeom>
            <a:avLst/>
            <a:gdLst/>
            <a:ahLst/>
            <a:cxnLst/>
            <a:rect l="l" t="t" r="r" b="b"/>
            <a:pathLst>
              <a:path w="6994113" h="4939025">
                <a:moveTo>
                  <a:pt x="0" y="0"/>
                </a:moveTo>
                <a:lnTo>
                  <a:pt x="6994113" y="0"/>
                </a:lnTo>
                <a:lnTo>
                  <a:pt x="6994113" y="4939025"/>
                </a:lnTo>
                <a:lnTo>
                  <a:pt x="0" y="4939025"/>
                </a:lnTo>
                <a:lnTo>
                  <a:pt x="0" y="0"/>
                </a:lnTo>
                <a:close/>
              </a:path>
            </a:pathLst>
          </a:custGeom>
          <a:blipFill>
            <a:blip r:embed="rId2"/>
            <a:stretch>
              <a:fillRect t="-66623"/>
            </a:stretch>
          </a:blipFill>
        </p:spPr>
      </p:sp>
      <p:sp>
        <p:nvSpPr>
          <p:cNvPr id="3" name="Freeform 3"/>
          <p:cNvSpPr/>
          <p:nvPr/>
        </p:nvSpPr>
        <p:spPr>
          <a:xfrm rot="-10800000" flipH="1">
            <a:off x="13043472" y="0"/>
            <a:ext cx="6994113" cy="4939025"/>
          </a:xfrm>
          <a:custGeom>
            <a:avLst/>
            <a:gdLst/>
            <a:ahLst/>
            <a:cxnLst/>
            <a:rect l="l" t="t" r="r" b="b"/>
            <a:pathLst>
              <a:path w="6994113" h="4939025">
                <a:moveTo>
                  <a:pt x="6994113" y="0"/>
                </a:moveTo>
                <a:lnTo>
                  <a:pt x="0" y="0"/>
                </a:lnTo>
                <a:lnTo>
                  <a:pt x="0" y="4939025"/>
                </a:lnTo>
                <a:lnTo>
                  <a:pt x="6994113" y="4939025"/>
                </a:lnTo>
                <a:lnTo>
                  <a:pt x="6994113" y="0"/>
                </a:lnTo>
                <a:close/>
              </a:path>
            </a:pathLst>
          </a:custGeom>
          <a:blipFill>
            <a:blip r:embed="rId2"/>
            <a:stretch>
              <a:fillRect t="-66623"/>
            </a:stretch>
          </a:blipFill>
        </p:spPr>
      </p:sp>
      <p:sp>
        <p:nvSpPr>
          <p:cNvPr id="4" name="Freeform 4"/>
          <p:cNvSpPr/>
          <p:nvPr/>
        </p:nvSpPr>
        <p:spPr>
          <a:xfrm rot="-10800000" flipH="1" flipV="1">
            <a:off x="14293542"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2"/>
            <a:stretch>
              <a:fillRect t="-66623"/>
            </a:stretch>
          </a:blipFill>
        </p:spPr>
      </p:sp>
      <p:sp>
        <p:nvSpPr>
          <p:cNvPr id="5" name="Freeform 5"/>
          <p:cNvSpPr/>
          <p:nvPr/>
        </p:nvSpPr>
        <p:spPr>
          <a:xfrm rot="-10800000" flipV="1">
            <a:off x="-8450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2"/>
            <a:stretch>
              <a:fillRect t="-66623"/>
            </a:stretch>
          </a:blipFill>
        </p:spPr>
      </p:sp>
      <p:sp>
        <p:nvSpPr>
          <p:cNvPr id="6" name="Freeform 6"/>
          <p:cNvSpPr/>
          <p:nvPr/>
        </p:nvSpPr>
        <p:spPr>
          <a:xfrm>
            <a:off x="3857238" y="-143262"/>
            <a:ext cx="10573525" cy="10573525"/>
          </a:xfrm>
          <a:custGeom>
            <a:avLst/>
            <a:gdLst/>
            <a:ahLst/>
            <a:cxnLst/>
            <a:rect l="l" t="t" r="r" b="b"/>
            <a:pathLst>
              <a:path w="10573525" h="10573525">
                <a:moveTo>
                  <a:pt x="0" y="0"/>
                </a:moveTo>
                <a:lnTo>
                  <a:pt x="10573524" y="0"/>
                </a:lnTo>
                <a:lnTo>
                  <a:pt x="10573524" y="10573524"/>
                </a:lnTo>
                <a:lnTo>
                  <a:pt x="0" y="10573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5427991" y="4150360"/>
            <a:ext cx="7432017" cy="1776731"/>
          </a:xfrm>
          <a:prstGeom prst="rect">
            <a:avLst/>
          </a:prstGeom>
        </p:spPr>
        <p:txBody>
          <a:bodyPr lIns="0" tIns="0" rIns="0" bIns="0" rtlCol="0" anchor="t">
            <a:spAutoFit/>
          </a:bodyPr>
          <a:lstStyle/>
          <a:p>
            <a:pPr algn="ctr">
              <a:lnSpc>
                <a:spcPts val="14419"/>
              </a:lnSpc>
            </a:pPr>
            <a:r>
              <a:rPr lang="en-US" sz="10299">
                <a:solidFill>
                  <a:srgbClr val="D498D4"/>
                </a:solidFill>
                <a:latin typeface="Roboto Condense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3857238" y="-143262"/>
            <a:ext cx="10573525" cy="10573525"/>
          </a:xfrm>
          <a:custGeom>
            <a:avLst/>
            <a:gdLst/>
            <a:ahLst/>
            <a:cxnLst/>
            <a:rect l="l" t="t" r="r" b="b"/>
            <a:pathLst>
              <a:path w="10573525" h="10573525">
                <a:moveTo>
                  <a:pt x="0" y="0"/>
                </a:moveTo>
                <a:lnTo>
                  <a:pt x="10573524" y="0"/>
                </a:lnTo>
                <a:lnTo>
                  <a:pt x="10573524" y="10573524"/>
                </a:lnTo>
                <a:lnTo>
                  <a:pt x="0" y="10573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415291" y="1378061"/>
            <a:ext cx="9408926" cy="1104265"/>
          </a:xfrm>
          <a:prstGeom prst="rect">
            <a:avLst/>
          </a:prstGeom>
        </p:spPr>
        <p:txBody>
          <a:bodyPr lIns="0" tIns="0" rIns="0" bIns="0" rtlCol="0" anchor="t">
            <a:spAutoFit/>
          </a:bodyPr>
          <a:lstStyle/>
          <a:p>
            <a:pPr algn="ctr">
              <a:lnSpc>
                <a:spcPts val="8959"/>
              </a:lnSpc>
            </a:pPr>
            <a:r>
              <a:rPr lang="en-US" sz="6399">
                <a:solidFill>
                  <a:srgbClr val="D498D4"/>
                </a:solidFill>
                <a:latin typeface="Roboto Condensed Bold"/>
              </a:rPr>
              <a:t>NỘI DUNG</a:t>
            </a:r>
          </a:p>
        </p:txBody>
      </p:sp>
      <p:sp>
        <p:nvSpPr>
          <p:cNvPr id="4" name="TextBox 4"/>
          <p:cNvSpPr txBox="1"/>
          <p:nvPr/>
        </p:nvSpPr>
        <p:spPr>
          <a:xfrm>
            <a:off x="2120165" y="3879598"/>
            <a:ext cx="3651601" cy="10668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THÔNG TIN LÀ GÌ?</a:t>
            </a:r>
          </a:p>
        </p:txBody>
      </p:sp>
      <p:sp>
        <p:nvSpPr>
          <p:cNvPr id="5" name="TextBox 5"/>
          <p:cNvSpPr txBox="1"/>
          <p:nvPr/>
        </p:nvSpPr>
        <p:spPr>
          <a:xfrm>
            <a:off x="2120165" y="6564578"/>
            <a:ext cx="3651601" cy="10668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MÃ HOÁ ÂM THANH WAVE</a:t>
            </a:r>
          </a:p>
        </p:txBody>
      </p:sp>
      <p:sp>
        <p:nvSpPr>
          <p:cNvPr id="6" name="TextBox 6"/>
          <p:cNvSpPr txBox="1"/>
          <p:nvPr/>
        </p:nvSpPr>
        <p:spPr>
          <a:xfrm>
            <a:off x="7167661" y="3879598"/>
            <a:ext cx="3904186" cy="10668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KỸ THUẬT GIẤU THÔNG TIN PHỔ BIẾN</a:t>
            </a:r>
          </a:p>
        </p:txBody>
      </p:sp>
      <p:sp>
        <p:nvSpPr>
          <p:cNvPr id="7" name="TextBox 7"/>
          <p:cNvSpPr txBox="1"/>
          <p:nvPr/>
        </p:nvSpPr>
        <p:spPr>
          <a:xfrm>
            <a:off x="7065294" y="6564578"/>
            <a:ext cx="4108921" cy="16002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SƠ ĐỒ GIẤU TIN VÀ TÁCH TIN TRONG DỮ LIỆU ÂM THANH</a:t>
            </a:r>
          </a:p>
        </p:txBody>
      </p:sp>
      <p:sp>
        <p:nvSpPr>
          <p:cNvPr id="8" name="TextBox 8"/>
          <p:cNvSpPr txBox="1"/>
          <p:nvPr/>
        </p:nvSpPr>
        <p:spPr>
          <a:xfrm>
            <a:off x="12467742" y="3879598"/>
            <a:ext cx="3651601" cy="10668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PHÂN LOẠI THEO MỤC ĐÍCH SỬ DỤNG</a:t>
            </a:r>
          </a:p>
        </p:txBody>
      </p:sp>
      <p:sp>
        <p:nvSpPr>
          <p:cNvPr id="9" name="TextBox 9"/>
          <p:cNvSpPr txBox="1"/>
          <p:nvPr/>
        </p:nvSpPr>
        <p:spPr>
          <a:xfrm>
            <a:off x="12352930" y="6564578"/>
            <a:ext cx="3881224" cy="16002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KỸ THUẬT GIẤU TIN TRÊN BIT CÓ TRỌNG SỐ THẤP LSB </a:t>
            </a:r>
          </a:p>
        </p:txBody>
      </p:sp>
      <p:sp>
        <p:nvSpPr>
          <p:cNvPr id="10" name="TextBox 10"/>
          <p:cNvSpPr txBox="1"/>
          <p:nvPr/>
        </p:nvSpPr>
        <p:spPr>
          <a:xfrm>
            <a:off x="3310856" y="3097346"/>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01</a:t>
            </a:r>
          </a:p>
        </p:txBody>
      </p:sp>
      <p:sp>
        <p:nvSpPr>
          <p:cNvPr id="11" name="TextBox 11"/>
          <p:cNvSpPr txBox="1"/>
          <p:nvPr/>
        </p:nvSpPr>
        <p:spPr>
          <a:xfrm>
            <a:off x="3310856" y="5782325"/>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04</a:t>
            </a:r>
          </a:p>
        </p:txBody>
      </p:sp>
      <p:sp>
        <p:nvSpPr>
          <p:cNvPr id="12" name="TextBox 12"/>
          <p:cNvSpPr txBox="1"/>
          <p:nvPr/>
        </p:nvSpPr>
        <p:spPr>
          <a:xfrm>
            <a:off x="8484644" y="3097346"/>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02</a:t>
            </a:r>
          </a:p>
        </p:txBody>
      </p:sp>
      <p:sp>
        <p:nvSpPr>
          <p:cNvPr id="13" name="TextBox 13"/>
          <p:cNvSpPr txBox="1"/>
          <p:nvPr/>
        </p:nvSpPr>
        <p:spPr>
          <a:xfrm>
            <a:off x="8484644" y="5782325"/>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05</a:t>
            </a:r>
          </a:p>
        </p:txBody>
      </p:sp>
      <p:sp>
        <p:nvSpPr>
          <p:cNvPr id="14" name="TextBox 14"/>
          <p:cNvSpPr txBox="1"/>
          <p:nvPr/>
        </p:nvSpPr>
        <p:spPr>
          <a:xfrm>
            <a:off x="13658432" y="3097346"/>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03</a:t>
            </a:r>
          </a:p>
        </p:txBody>
      </p:sp>
      <p:sp>
        <p:nvSpPr>
          <p:cNvPr id="15" name="TextBox 15"/>
          <p:cNvSpPr txBox="1"/>
          <p:nvPr/>
        </p:nvSpPr>
        <p:spPr>
          <a:xfrm>
            <a:off x="13658432" y="5782325"/>
            <a:ext cx="1270220" cy="679450"/>
          </a:xfrm>
          <a:prstGeom prst="rect">
            <a:avLst/>
          </a:prstGeom>
        </p:spPr>
        <p:txBody>
          <a:bodyPr lIns="0" tIns="0" rIns="0" bIns="0" rtlCol="0" anchor="t">
            <a:spAutoFit/>
          </a:bodyPr>
          <a:lstStyle/>
          <a:p>
            <a:pPr algn="ctr">
              <a:lnSpc>
                <a:spcPts val="5599"/>
              </a:lnSpc>
            </a:pPr>
            <a:r>
              <a:rPr lang="en-US" sz="3999" spc="199">
                <a:solidFill>
                  <a:srgbClr val="57EFFE"/>
                </a:solidFill>
                <a:latin typeface="Roboto Condensed Bold"/>
              </a:rPr>
              <a:t>06</a:t>
            </a:r>
          </a:p>
        </p:txBody>
      </p:sp>
      <p:sp>
        <p:nvSpPr>
          <p:cNvPr id="16" name="Freeform 16"/>
          <p:cNvSpPr/>
          <p:nvPr/>
        </p:nvSpPr>
        <p:spPr>
          <a:xfrm rot="-10800000">
            <a:off x="-25071" y="0"/>
            <a:ext cx="3882308" cy="3518121"/>
          </a:xfrm>
          <a:custGeom>
            <a:avLst/>
            <a:gdLst/>
            <a:ahLst/>
            <a:cxnLst/>
            <a:rect l="l" t="t" r="r" b="b"/>
            <a:pathLst>
              <a:path w="3882308" h="3518121">
                <a:moveTo>
                  <a:pt x="0" y="0"/>
                </a:moveTo>
                <a:lnTo>
                  <a:pt x="3882309" y="0"/>
                </a:lnTo>
                <a:lnTo>
                  <a:pt x="3882309" y="3518121"/>
                </a:lnTo>
                <a:lnTo>
                  <a:pt x="0" y="3518121"/>
                </a:lnTo>
                <a:lnTo>
                  <a:pt x="0" y="0"/>
                </a:lnTo>
                <a:close/>
              </a:path>
            </a:pathLst>
          </a:custGeom>
          <a:blipFill>
            <a:blip r:embed="rId4"/>
            <a:stretch>
              <a:fillRect t="-29845"/>
            </a:stretch>
          </a:blipFill>
        </p:spPr>
      </p:sp>
      <p:sp>
        <p:nvSpPr>
          <p:cNvPr id="17" name="Freeform 17"/>
          <p:cNvSpPr/>
          <p:nvPr/>
        </p:nvSpPr>
        <p:spPr>
          <a:xfrm rot="-10800000" flipH="1">
            <a:off x="14386192" y="0"/>
            <a:ext cx="3882308" cy="3518121"/>
          </a:xfrm>
          <a:custGeom>
            <a:avLst/>
            <a:gdLst/>
            <a:ahLst/>
            <a:cxnLst/>
            <a:rect l="l" t="t" r="r" b="b"/>
            <a:pathLst>
              <a:path w="3882308" h="3518121">
                <a:moveTo>
                  <a:pt x="3882309" y="0"/>
                </a:moveTo>
                <a:lnTo>
                  <a:pt x="0" y="0"/>
                </a:lnTo>
                <a:lnTo>
                  <a:pt x="0" y="3518121"/>
                </a:lnTo>
                <a:lnTo>
                  <a:pt x="3882309" y="3518121"/>
                </a:lnTo>
                <a:lnTo>
                  <a:pt x="3882309" y="0"/>
                </a:lnTo>
                <a:close/>
              </a:path>
            </a:pathLst>
          </a:custGeom>
          <a:blipFill>
            <a:blip r:embed="rId4"/>
            <a:stretch>
              <a:fillRect t="-29845"/>
            </a:stretch>
          </a:blipFill>
        </p:spPr>
      </p:sp>
      <p:sp>
        <p:nvSpPr>
          <p:cNvPr id="18" name="Freeform 18"/>
          <p:cNvSpPr/>
          <p:nvPr/>
        </p:nvSpPr>
        <p:spPr>
          <a:xfrm rot="-10800000" flipH="1" flipV="1">
            <a:off x="14293542"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4"/>
            <a:stretch>
              <a:fillRect t="-66623"/>
            </a:stretch>
          </a:blipFill>
        </p:spPr>
      </p:sp>
      <p:sp>
        <p:nvSpPr>
          <p:cNvPr id="19" name="Freeform 19"/>
          <p:cNvSpPr/>
          <p:nvPr/>
        </p:nvSpPr>
        <p:spPr>
          <a:xfrm rot="-10800000" flipV="1">
            <a:off x="-8450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4"/>
            <a:stretch>
              <a:fillRect t="-66623"/>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3857238" y="-143262"/>
            <a:ext cx="10573525" cy="10573525"/>
          </a:xfrm>
          <a:custGeom>
            <a:avLst/>
            <a:gdLst/>
            <a:ahLst/>
            <a:cxnLst/>
            <a:rect l="l" t="t" r="r" b="b"/>
            <a:pathLst>
              <a:path w="10573525" h="10573525">
                <a:moveTo>
                  <a:pt x="0" y="0"/>
                </a:moveTo>
                <a:lnTo>
                  <a:pt x="10573524" y="0"/>
                </a:lnTo>
                <a:lnTo>
                  <a:pt x="10573524" y="10573524"/>
                </a:lnTo>
                <a:lnTo>
                  <a:pt x="0" y="10573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504337" y="2054909"/>
            <a:ext cx="11645629" cy="919480"/>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GIẤU THÔNG TIN LÀ GÌ ?</a:t>
            </a:r>
          </a:p>
        </p:txBody>
      </p:sp>
      <p:sp>
        <p:nvSpPr>
          <p:cNvPr id="4" name="TextBox 4"/>
          <p:cNvSpPr txBox="1"/>
          <p:nvPr/>
        </p:nvSpPr>
        <p:spPr>
          <a:xfrm>
            <a:off x="761270" y="4213295"/>
            <a:ext cx="16765459" cy="2990215"/>
          </a:xfrm>
          <a:prstGeom prst="rect">
            <a:avLst/>
          </a:prstGeom>
        </p:spPr>
        <p:txBody>
          <a:bodyPr lIns="0" tIns="0" rIns="0" bIns="0" rtlCol="0" anchor="t">
            <a:spAutoFit/>
          </a:bodyPr>
          <a:lstStyle/>
          <a:p>
            <a:pPr algn="ctr">
              <a:lnSpc>
                <a:spcPts val="4759"/>
              </a:lnSpc>
            </a:pPr>
            <a:r>
              <a:rPr lang="en-US" sz="3399">
                <a:solidFill>
                  <a:srgbClr val="FFFFFF"/>
                </a:solidFill>
                <a:latin typeface="Roboto Condensed"/>
              </a:rPr>
              <a:t>Giấu thông tin (steganography) là một kỹ thuật nhúng thông tin vào một nguồn đa phương tiện nào đó, ví dụ như file âm thanh, file ảnh, file text,... Nguồn đa phương tiện này được gọi là môi trường chứa. Mục đích của việc giấu thông tin là làm cho đối phương không thể nhận biết được sự tồn tại của thông tin đã được giấu.</a:t>
            </a:r>
          </a:p>
          <a:p>
            <a:pPr algn="ctr">
              <a:lnSpc>
                <a:spcPts val="4759"/>
              </a:lnSpc>
            </a:pPr>
            <a:endParaRPr lang="en-US" sz="3399">
              <a:solidFill>
                <a:srgbClr val="FFFFFF"/>
              </a:solidFill>
              <a:latin typeface="Roboto Condensed"/>
            </a:endParaRPr>
          </a:p>
        </p:txBody>
      </p:sp>
      <p:sp>
        <p:nvSpPr>
          <p:cNvPr id="5" name="Freeform 5"/>
          <p:cNvSpPr/>
          <p:nvPr/>
        </p:nvSpPr>
        <p:spPr>
          <a:xfrm rot="-10800000">
            <a:off x="-25071" y="0"/>
            <a:ext cx="3882308" cy="3518121"/>
          </a:xfrm>
          <a:custGeom>
            <a:avLst/>
            <a:gdLst/>
            <a:ahLst/>
            <a:cxnLst/>
            <a:rect l="l" t="t" r="r" b="b"/>
            <a:pathLst>
              <a:path w="3882308" h="3518121">
                <a:moveTo>
                  <a:pt x="0" y="0"/>
                </a:moveTo>
                <a:lnTo>
                  <a:pt x="3882309" y="0"/>
                </a:lnTo>
                <a:lnTo>
                  <a:pt x="3882309" y="3518121"/>
                </a:lnTo>
                <a:lnTo>
                  <a:pt x="0" y="3518121"/>
                </a:lnTo>
                <a:lnTo>
                  <a:pt x="0" y="0"/>
                </a:lnTo>
                <a:close/>
              </a:path>
            </a:pathLst>
          </a:custGeom>
          <a:blipFill>
            <a:blip r:embed="rId4"/>
            <a:stretch>
              <a:fillRect t="-29845"/>
            </a:stretch>
          </a:blipFill>
        </p:spPr>
      </p:sp>
      <p:sp>
        <p:nvSpPr>
          <p:cNvPr id="6" name="Freeform 6"/>
          <p:cNvSpPr/>
          <p:nvPr/>
        </p:nvSpPr>
        <p:spPr>
          <a:xfrm rot="-10800000" flipH="1">
            <a:off x="14386192" y="0"/>
            <a:ext cx="3882308" cy="3518121"/>
          </a:xfrm>
          <a:custGeom>
            <a:avLst/>
            <a:gdLst/>
            <a:ahLst/>
            <a:cxnLst/>
            <a:rect l="l" t="t" r="r" b="b"/>
            <a:pathLst>
              <a:path w="3882308" h="3518121">
                <a:moveTo>
                  <a:pt x="3882309" y="0"/>
                </a:moveTo>
                <a:lnTo>
                  <a:pt x="0" y="0"/>
                </a:lnTo>
                <a:lnTo>
                  <a:pt x="0" y="3518121"/>
                </a:lnTo>
                <a:lnTo>
                  <a:pt x="3882309" y="3518121"/>
                </a:lnTo>
                <a:lnTo>
                  <a:pt x="3882309" y="0"/>
                </a:lnTo>
                <a:close/>
              </a:path>
            </a:pathLst>
          </a:custGeom>
          <a:blipFill>
            <a:blip r:embed="rId4"/>
            <a:stretch>
              <a:fillRect t="-29845"/>
            </a:stretch>
          </a:blipFill>
        </p:spPr>
      </p:sp>
      <p:sp>
        <p:nvSpPr>
          <p:cNvPr id="7" name="Freeform 7"/>
          <p:cNvSpPr/>
          <p:nvPr/>
        </p:nvSpPr>
        <p:spPr>
          <a:xfrm rot="-10800000" flipH="1" flipV="1">
            <a:off x="14293542"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4"/>
            <a:stretch>
              <a:fillRect t="-66623"/>
            </a:stretch>
          </a:blipFill>
        </p:spPr>
      </p:sp>
      <p:sp>
        <p:nvSpPr>
          <p:cNvPr id="8" name="Freeform 8"/>
          <p:cNvSpPr/>
          <p:nvPr/>
        </p:nvSpPr>
        <p:spPr>
          <a:xfrm rot="-10800000" flipV="1">
            <a:off x="-8450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4"/>
            <a:stretch>
              <a:fillRect t="-66623"/>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3857238" y="-143262"/>
            <a:ext cx="10573525" cy="10573525"/>
          </a:xfrm>
          <a:custGeom>
            <a:avLst/>
            <a:gdLst/>
            <a:ahLst/>
            <a:cxnLst/>
            <a:rect l="l" t="t" r="r" b="b"/>
            <a:pathLst>
              <a:path w="10573525" h="10573525">
                <a:moveTo>
                  <a:pt x="0" y="0"/>
                </a:moveTo>
                <a:lnTo>
                  <a:pt x="10573524" y="0"/>
                </a:lnTo>
                <a:lnTo>
                  <a:pt x="10573524" y="10573524"/>
                </a:lnTo>
                <a:lnTo>
                  <a:pt x="0" y="10573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78851" y="2907714"/>
            <a:ext cx="3759735" cy="3745636"/>
          </a:xfrm>
          <a:custGeom>
            <a:avLst/>
            <a:gdLst/>
            <a:ahLst/>
            <a:cxnLst/>
            <a:rect l="l" t="t" r="r" b="b"/>
            <a:pathLst>
              <a:path w="3759735" h="3745636">
                <a:moveTo>
                  <a:pt x="0" y="0"/>
                </a:moveTo>
                <a:lnTo>
                  <a:pt x="3759735" y="0"/>
                </a:lnTo>
                <a:lnTo>
                  <a:pt x="3759735" y="3745636"/>
                </a:lnTo>
                <a:lnTo>
                  <a:pt x="0" y="37456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264133" y="2907714"/>
            <a:ext cx="3759735" cy="3745636"/>
          </a:xfrm>
          <a:custGeom>
            <a:avLst/>
            <a:gdLst/>
            <a:ahLst/>
            <a:cxnLst/>
            <a:rect l="l" t="t" r="r" b="b"/>
            <a:pathLst>
              <a:path w="3759735" h="3745636">
                <a:moveTo>
                  <a:pt x="0" y="0"/>
                </a:moveTo>
                <a:lnTo>
                  <a:pt x="3759734" y="0"/>
                </a:lnTo>
                <a:lnTo>
                  <a:pt x="3759734" y="3745636"/>
                </a:lnTo>
                <a:lnTo>
                  <a:pt x="0" y="37456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945209" y="2907714"/>
            <a:ext cx="3759735" cy="3745636"/>
          </a:xfrm>
          <a:custGeom>
            <a:avLst/>
            <a:gdLst/>
            <a:ahLst/>
            <a:cxnLst/>
            <a:rect l="l" t="t" r="r" b="b"/>
            <a:pathLst>
              <a:path w="3759735" h="3745636">
                <a:moveTo>
                  <a:pt x="0" y="0"/>
                </a:moveTo>
                <a:lnTo>
                  <a:pt x="3759735" y="0"/>
                </a:lnTo>
                <a:lnTo>
                  <a:pt x="3759735" y="3745636"/>
                </a:lnTo>
                <a:lnTo>
                  <a:pt x="0" y="37456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58718" y="1416091"/>
            <a:ext cx="11645629" cy="919480"/>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CÁC KỸ THUẬT GIẤU TIN PHỔ BIẾN</a:t>
            </a:r>
          </a:p>
        </p:txBody>
      </p:sp>
      <p:sp>
        <p:nvSpPr>
          <p:cNvPr id="7" name="Freeform 7"/>
          <p:cNvSpPr/>
          <p:nvPr/>
        </p:nvSpPr>
        <p:spPr>
          <a:xfrm rot="-10800000" flipH="1" flipV="1">
            <a:off x="15886844"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6"/>
            <a:stretch>
              <a:fillRect t="-66623"/>
            </a:stretch>
          </a:blipFill>
        </p:spPr>
      </p:sp>
      <p:sp>
        <p:nvSpPr>
          <p:cNvPr id="8" name="Freeform 8"/>
          <p:cNvSpPr/>
          <p:nvPr/>
        </p:nvSpPr>
        <p:spPr>
          <a:xfrm rot="-10800000" flipH="1">
            <a:off x="14484763" y="-143262"/>
            <a:ext cx="4440362" cy="3135645"/>
          </a:xfrm>
          <a:custGeom>
            <a:avLst/>
            <a:gdLst/>
            <a:ahLst/>
            <a:cxnLst/>
            <a:rect l="l" t="t" r="r" b="b"/>
            <a:pathLst>
              <a:path w="4440362" h="3135645">
                <a:moveTo>
                  <a:pt x="4440362" y="0"/>
                </a:moveTo>
                <a:lnTo>
                  <a:pt x="0" y="0"/>
                </a:lnTo>
                <a:lnTo>
                  <a:pt x="0" y="3135645"/>
                </a:lnTo>
                <a:lnTo>
                  <a:pt x="4440362" y="3135645"/>
                </a:lnTo>
                <a:lnTo>
                  <a:pt x="4440362" y="0"/>
                </a:lnTo>
                <a:close/>
              </a:path>
            </a:pathLst>
          </a:custGeom>
          <a:blipFill>
            <a:blip r:embed="rId6"/>
            <a:stretch>
              <a:fillRect t="-66623"/>
            </a:stretch>
          </a:blipFill>
        </p:spPr>
      </p:sp>
      <p:sp>
        <p:nvSpPr>
          <p:cNvPr id="9" name="Freeform 9"/>
          <p:cNvSpPr/>
          <p:nvPr/>
        </p:nvSpPr>
        <p:spPr>
          <a:xfrm rot="-10800000" flipV="1">
            <a:off x="-20261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6"/>
            <a:stretch>
              <a:fillRect t="-66623"/>
            </a:stretch>
          </a:blipFill>
        </p:spPr>
      </p:sp>
      <p:sp>
        <p:nvSpPr>
          <p:cNvPr id="10" name="Freeform 10"/>
          <p:cNvSpPr/>
          <p:nvPr/>
        </p:nvSpPr>
        <p:spPr>
          <a:xfrm rot="-10800000">
            <a:off x="-845007" y="-161256"/>
            <a:ext cx="4440362" cy="3135645"/>
          </a:xfrm>
          <a:custGeom>
            <a:avLst/>
            <a:gdLst/>
            <a:ahLst/>
            <a:cxnLst/>
            <a:rect l="l" t="t" r="r" b="b"/>
            <a:pathLst>
              <a:path w="4440362" h="3135645">
                <a:moveTo>
                  <a:pt x="0" y="0"/>
                </a:moveTo>
                <a:lnTo>
                  <a:pt x="4440361" y="0"/>
                </a:lnTo>
                <a:lnTo>
                  <a:pt x="4440361" y="3135645"/>
                </a:lnTo>
                <a:lnTo>
                  <a:pt x="0" y="3135645"/>
                </a:lnTo>
                <a:lnTo>
                  <a:pt x="0" y="0"/>
                </a:lnTo>
                <a:close/>
              </a:path>
            </a:pathLst>
          </a:custGeom>
          <a:blipFill>
            <a:blip r:embed="rId6"/>
            <a:stretch>
              <a:fillRect t="-66623"/>
            </a:stretch>
          </a:blipFill>
        </p:spPr>
      </p:sp>
      <p:sp>
        <p:nvSpPr>
          <p:cNvPr id="11" name="Freeform 11"/>
          <p:cNvSpPr/>
          <p:nvPr/>
        </p:nvSpPr>
        <p:spPr>
          <a:xfrm>
            <a:off x="2819238" y="4064567"/>
            <a:ext cx="1278962" cy="1278962"/>
          </a:xfrm>
          <a:custGeom>
            <a:avLst/>
            <a:gdLst/>
            <a:ahLst/>
            <a:cxnLst/>
            <a:rect l="l" t="t" r="r" b="b"/>
            <a:pathLst>
              <a:path w="1278962" h="1278962">
                <a:moveTo>
                  <a:pt x="0" y="0"/>
                </a:moveTo>
                <a:lnTo>
                  <a:pt x="1278961" y="0"/>
                </a:lnTo>
                <a:lnTo>
                  <a:pt x="1278961" y="1278962"/>
                </a:lnTo>
                <a:lnTo>
                  <a:pt x="0" y="12789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8122586" y="4476225"/>
            <a:ext cx="1938923" cy="455647"/>
          </a:xfrm>
          <a:custGeom>
            <a:avLst/>
            <a:gdLst/>
            <a:ahLst/>
            <a:cxnLst/>
            <a:rect l="l" t="t" r="r" b="b"/>
            <a:pathLst>
              <a:path w="1938923" h="455647">
                <a:moveTo>
                  <a:pt x="0" y="0"/>
                </a:moveTo>
                <a:lnTo>
                  <a:pt x="1938923" y="0"/>
                </a:lnTo>
                <a:lnTo>
                  <a:pt x="1938923" y="455647"/>
                </a:lnTo>
                <a:lnTo>
                  <a:pt x="0" y="4556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14288926" y="4167897"/>
            <a:ext cx="1072301" cy="1072301"/>
          </a:xfrm>
          <a:custGeom>
            <a:avLst/>
            <a:gdLst/>
            <a:ahLst/>
            <a:cxnLst/>
            <a:rect l="l" t="t" r="r" b="b"/>
            <a:pathLst>
              <a:path w="1072301" h="1072301">
                <a:moveTo>
                  <a:pt x="0" y="0"/>
                </a:moveTo>
                <a:lnTo>
                  <a:pt x="1072301" y="0"/>
                </a:lnTo>
                <a:lnTo>
                  <a:pt x="1072301" y="1072302"/>
                </a:lnTo>
                <a:lnTo>
                  <a:pt x="0" y="107230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TextBox 14"/>
          <p:cNvSpPr txBox="1"/>
          <p:nvPr/>
        </p:nvSpPr>
        <p:spPr>
          <a:xfrm>
            <a:off x="7214628" y="6996325"/>
            <a:ext cx="4133809" cy="5334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TIN TRONG AUDIO</a:t>
            </a:r>
          </a:p>
        </p:txBody>
      </p:sp>
      <p:sp>
        <p:nvSpPr>
          <p:cNvPr id="15" name="TextBox 15"/>
          <p:cNvSpPr txBox="1"/>
          <p:nvPr/>
        </p:nvSpPr>
        <p:spPr>
          <a:xfrm>
            <a:off x="1504046" y="6996325"/>
            <a:ext cx="3909346" cy="5334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TIN TRONG ẢNH</a:t>
            </a:r>
          </a:p>
        </p:txBody>
      </p:sp>
      <p:sp>
        <p:nvSpPr>
          <p:cNvPr id="16" name="TextBox 16"/>
          <p:cNvSpPr txBox="1"/>
          <p:nvPr/>
        </p:nvSpPr>
        <p:spPr>
          <a:xfrm>
            <a:off x="13045084" y="7148650"/>
            <a:ext cx="4118527" cy="5334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TIN TRONG VIDEO</a:t>
            </a:r>
          </a:p>
        </p:txBody>
      </p:sp>
      <p:sp>
        <p:nvSpPr>
          <p:cNvPr id="17" name="TextBox 17"/>
          <p:cNvSpPr txBox="1"/>
          <p:nvPr/>
        </p:nvSpPr>
        <p:spPr>
          <a:xfrm>
            <a:off x="6608684" y="7686675"/>
            <a:ext cx="4966726" cy="2174875"/>
          </a:xfrm>
          <a:prstGeom prst="rect">
            <a:avLst/>
          </a:prstGeom>
        </p:spPr>
        <p:txBody>
          <a:bodyPr lIns="0" tIns="0" rIns="0" bIns="0" rtlCol="0" anchor="t">
            <a:spAutoFit/>
          </a:bodyPr>
          <a:lstStyle/>
          <a:p>
            <a:pPr algn="ctr">
              <a:lnSpc>
                <a:spcPts val="3499"/>
              </a:lnSpc>
            </a:pPr>
            <a:r>
              <a:rPr lang="en-US" sz="2499" spc="124">
                <a:solidFill>
                  <a:srgbClr val="FFFFFF"/>
                </a:solidFill>
                <a:latin typeface="Roboto Condensed"/>
              </a:rPr>
              <a:t>Giấu thông tin trong audio yêu cầu cơ bản là đảm bảo tính chất ẩn của thông tin được giấu đồng thời không làm ảnh hưởng đến chất lượng của dữ liệu gốc. </a:t>
            </a:r>
          </a:p>
        </p:txBody>
      </p:sp>
      <p:sp>
        <p:nvSpPr>
          <p:cNvPr id="18" name="TextBox 18"/>
          <p:cNvSpPr txBox="1"/>
          <p:nvPr/>
        </p:nvSpPr>
        <p:spPr>
          <a:xfrm>
            <a:off x="975355" y="7677150"/>
            <a:ext cx="4966726" cy="2184400"/>
          </a:xfrm>
          <a:prstGeom prst="rect">
            <a:avLst/>
          </a:prstGeom>
        </p:spPr>
        <p:txBody>
          <a:bodyPr lIns="0" tIns="0" rIns="0" bIns="0" rtlCol="0" anchor="t">
            <a:spAutoFit/>
          </a:bodyPr>
          <a:lstStyle/>
          <a:p>
            <a:pPr algn="ctr">
              <a:lnSpc>
                <a:spcPts val="3500"/>
              </a:lnSpc>
            </a:pPr>
            <a:r>
              <a:rPr lang="en-US" sz="2500" spc="125">
                <a:solidFill>
                  <a:srgbClr val="FFFFFF"/>
                </a:solidFill>
                <a:latin typeface="Roboto Condensed"/>
              </a:rPr>
              <a:t>Thông tin sẽ được giấu cùng với dữ liệu ảnh nhưng chất lượng ảnh ít thay đổi và không ai biết được đằng sau ảnh đó mang những thông tin có ý nghĩa</a:t>
            </a:r>
          </a:p>
        </p:txBody>
      </p:sp>
      <p:sp>
        <p:nvSpPr>
          <p:cNvPr id="19" name="TextBox 19"/>
          <p:cNvSpPr txBox="1"/>
          <p:nvPr/>
        </p:nvSpPr>
        <p:spPr>
          <a:xfrm>
            <a:off x="12391361" y="7686675"/>
            <a:ext cx="5425971" cy="1736725"/>
          </a:xfrm>
          <a:prstGeom prst="rect">
            <a:avLst/>
          </a:prstGeom>
        </p:spPr>
        <p:txBody>
          <a:bodyPr lIns="0" tIns="0" rIns="0" bIns="0" rtlCol="0" anchor="t">
            <a:spAutoFit/>
          </a:bodyPr>
          <a:lstStyle/>
          <a:p>
            <a:pPr algn="ctr">
              <a:lnSpc>
                <a:spcPts val="3499"/>
              </a:lnSpc>
            </a:pPr>
            <a:r>
              <a:rPr lang="en-US" sz="2499" spc="124">
                <a:solidFill>
                  <a:srgbClr val="FFFFFF"/>
                </a:solidFill>
                <a:latin typeface="Roboto Condensed"/>
              </a:rPr>
              <a:t> Giấu tin trong video thực chất là sự kết hợp của giấu tin trong các khung hình (giống như giấu tin trong ảnh) và trong âm thanh.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3857238" y="-143262"/>
            <a:ext cx="10573525" cy="10573525"/>
          </a:xfrm>
          <a:custGeom>
            <a:avLst/>
            <a:gdLst/>
            <a:ahLst/>
            <a:cxnLst/>
            <a:rect l="l" t="t" r="r" b="b"/>
            <a:pathLst>
              <a:path w="10573525" h="10573525">
                <a:moveTo>
                  <a:pt x="0" y="0"/>
                </a:moveTo>
                <a:lnTo>
                  <a:pt x="10573524" y="0"/>
                </a:lnTo>
                <a:lnTo>
                  <a:pt x="10573524" y="10573524"/>
                </a:lnTo>
                <a:lnTo>
                  <a:pt x="0" y="10573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458718" y="1416091"/>
            <a:ext cx="11645629" cy="1805305"/>
          </a:xfrm>
          <a:prstGeom prst="rect">
            <a:avLst/>
          </a:prstGeom>
        </p:spPr>
        <p:txBody>
          <a:bodyPr lIns="0" tIns="0" rIns="0" bIns="0" rtlCol="0" anchor="t">
            <a:spAutoFit/>
          </a:bodyPr>
          <a:lstStyle/>
          <a:p>
            <a:pPr algn="ctr">
              <a:lnSpc>
                <a:spcPts val="7039"/>
              </a:lnSpc>
            </a:pPr>
            <a:r>
              <a:rPr lang="en-US" sz="6399">
                <a:solidFill>
                  <a:srgbClr val="D498D4"/>
                </a:solidFill>
                <a:latin typeface="Roboto Condensed Bold"/>
              </a:rPr>
              <a:t>PHÂN LOẠI THEO MỤC ĐÍCH SỬ DỤNG</a:t>
            </a:r>
          </a:p>
        </p:txBody>
      </p:sp>
      <p:sp>
        <p:nvSpPr>
          <p:cNvPr id="4" name="Freeform 4"/>
          <p:cNvSpPr/>
          <p:nvPr/>
        </p:nvSpPr>
        <p:spPr>
          <a:xfrm rot="-10800000" flipH="1" flipV="1">
            <a:off x="15886844"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4"/>
            <a:stretch>
              <a:fillRect t="-66623"/>
            </a:stretch>
          </a:blipFill>
        </p:spPr>
      </p:sp>
      <p:sp>
        <p:nvSpPr>
          <p:cNvPr id="5" name="Freeform 5"/>
          <p:cNvSpPr/>
          <p:nvPr/>
        </p:nvSpPr>
        <p:spPr>
          <a:xfrm rot="-10800000" flipH="1">
            <a:off x="14484763" y="-143262"/>
            <a:ext cx="4440362" cy="3135645"/>
          </a:xfrm>
          <a:custGeom>
            <a:avLst/>
            <a:gdLst/>
            <a:ahLst/>
            <a:cxnLst/>
            <a:rect l="l" t="t" r="r" b="b"/>
            <a:pathLst>
              <a:path w="4440362" h="3135645">
                <a:moveTo>
                  <a:pt x="4440362" y="0"/>
                </a:moveTo>
                <a:lnTo>
                  <a:pt x="0" y="0"/>
                </a:lnTo>
                <a:lnTo>
                  <a:pt x="0" y="3135645"/>
                </a:lnTo>
                <a:lnTo>
                  <a:pt x="4440362" y="3135645"/>
                </a:lnTo>
                <a:lnTo>
                  <a:pt x="4440362" y="0"/>
                </a:lnTo>
                <a:close/>
              </a:path>
            </a:pathLst>
          </a:custGeom>
          <a:blipFill>
            <a:blip r:embed="rId4"/>
            <a:stretch>
              <a:fillRect t="-66623"/>
            </a:stretch>
          </a:blipFill>
        </p:spPr>
      </p:sp>
      <p:sp>
        <p:nvSpPr>
          <p:cNvPr id="6" name="Freeform 6"/>
          <p:cNvSpPr/>
          <p:nvPr/>
        </p:nvSpPr>
        <p:spPr>
          <a:xfrm rot="-10800000" flipV="1">
            <a:off x="-2026107" y="7974884"/>
            <a:ext cx="4440362" cy="3135645"/>
          </a:xfrm>
          <a:custGeom>
            <a:avLst/>
            <a:gdLst/>
            <a:ahLst/>
            <a:cxnLst/>
            <a:rect l="l" t="t" r="r" b="b"/>
            <a:pathLst>
              <a:path w="4440362" h="3135645">
                <a:moveTo>
                  <a:pt x="0" y="3135645"/>
                </a:moveTo>
                <a:lnTo>
                  <a:pt x="4440361" y="3135645"/>
                </a:lnTo>
                <a:lnTo>
                  <a:pt x="4440361" y="0"/>
                </a:lnTo>
                <a:lnTo>
                  <a:pt x="0" y="0"/>
                </a:lnTo>
                <a:lnTo>
                  <a:pt x="0" y="3135645"/>
                </a:lnTo>
                <a:close/>
              </a:path>
            </a:pathLst>
          </a:custGeom>
          <a:blipFill>
            <a:blip r:embed="rId4"/>
            <a:stretch>
              <a:fillRect t="-66623"/>
            </a:stretch>
          </a:blipFill>
        </p:spPr>
      </p:sp>
      <p:sp>
        <p:nvSpPr>
          <p:cNvPr id="7" name="Freeform 7"/>
          <p:cNvSpPr/>
          <p:nvPr/>
        </p:nvSpPr>
        <p:spPr>
          <a:xfrm rot="-10800000">
            <a:off x="-845007" y="-161256"/>
            <a:ext cx="4440362" cy="3135645"/>
          </a:xfrm>
          <a:custGeom>
            <a:avLst/>
            <a:gdLst/>
            <a:ahLst/>
            <a:cxnLst/>
            <a:rect l="l" t="t" r="r" b="b"/>
            <a:pathLst>
              <a:path w="4440362" h="3135645">
                <a:moveTo>
                  <a:pt x="0" y="0"/>
                </a:moveTo>
                <a:lnTo>
                  <a:pt x="4440361" y="0"/>
                </a:lnTo>
                <a:lnTo>
                  <a:pt x="4440361" y="3135645"/>
                </a:lnTo>
                <a:lnTo>
                  <a:pt x="0" y="3135645"/>
                </a:lnTo>
                <a:lnTo>
                  <a:pt x="0" y="0"/>
                </a:lnTo>
                <a:close/>
              </a:path>
            </a:pathLst>
          </a:custGeom>
          <a:blipFill>
            <a:blip r:embed="rId4"/>
            <a:stretch>
              <a:fillRect t="-66623"/>
            </a:stretch>
          </a:blipFill>
        </p:spPr>
      </p:sp>
      <p:sp>
        <p:nvSpPr>
          <p:cNvPr id="8" name="TextBox 8"/>
          <p:cNvSpPr txBox="1"/>
          <p:nvPr/>
        </p:nvSpPr>
        <p:spPr>
          <a:xfrm>
            <a:off x="1640123" y="3871277"/>
            <a:ext cx="5093344" cy="5334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THÔNG TIN MẬT</a:t>
            </a:r>
          </a:p>
        </p:txBody>
      </p:sp>
      <p:sp>
        <p:nvSpPr>
          <p:cNvPr id="9" name="TextBox 9"/>
          <p:cNvSpPr txBox="1"/>
          <p:nvPr/>
        </p:nvSpPr>
        <p:spPr>
          <a:xfrm>
            <a:off x="9943871" y="3871277"/>
            <a:ext cx="5839994" cy="533400"/>
          </a:xfrm>
          <a:prstGeom prst="rect">
            <a:avLst/>
          </a:prstGeom>
        </p:spPr>
        <p:txBody>
          <a:bodyPr lIns="0" tIns="0" rIns="0" bIns="0" rtlCol="0" anchor="t">
            <a:spAutoFit/>
          </a:bodyPr>
          <a:lstStyle/>
          <a:p>
            <a:pPr algn="ctr">
              <a:lnSpc>
                <a:spcPts val="4200"/>
              </a:lnSpc>
            </a:pPr>
            <a:r>
              <a:rPr lang="en-US" sz="3000" spc="150">
                <a:solidFill>
                  <a:srgbClr val="57EFFE"/>
                </a:solidFill>
                <a:latin typeface="Roboto Condensed"/>
              </a:rPr>
              <a:t>GIẤU THÔNG TIN THUỶ VÂN</a:t>
            </a:r>
          </a:p>
        </p:txBody>
      </p:sp>
      <p:sp>
        <p:nvSpPr>
          <p:cNvPr id="10" name="TextBox 10"/>
          <p:cNvSpPr txBox="1"/>
          <p:nvPr/>
        </p:nvSpPr>
        <p:spPr>
          <a:xfrm>
            <a:off x="1640123" y="5073608"/>
            <a:ext cx="5747443" cy="2622550"/>
          </a:xfrm>
          <a:prstGeom prst="rect">
            <a:avLst/>
          </a:prstGeom>
        </p:spPr>
        <p:txBody>
          <a:bodyPr lIns="0" tIns="0" rIns="0" bIns="0" rtlCol="0" anchor="t">
            <a:spAutoFit/>
          </a:bodyPr>
          <a:lstStyle/>
          <a:p>
            <a:pPr algn="ctr">
              <a:lnSpc>
                <a:spcPts val="3500"/>
              </a:lnSpc>
            </a:pPr>
            <a:r>
              <a:rPr lang="en-US" sz="2500" spc="125">
                <a:solidFill>
                  <a:srgbClr val="FFFFFF"/>
                </a:solidFill>
                <a:latin typeface="Roboto Condensed"/>
              </a:rPr>
              <a:t>Quan tâm chủ yếu tới các mục tiêu: độ an toàn của thông điệp và lượng thông điệp tối đa có thể giấu mà vẫn đảm bảo an toàn, độ bảo mật của thông tin trong trường hợp giấu tin bị phát hiện.</a:t>
            </a:r>
          </a:p>
          <a:p>
            <a:pPr algn="ctr">
              <a:lnSpc>
                <a:spcPts val="3500"/>
              </a:lnSpc>
            </a:pPr>
            <a:endParaRPr lang="en-US" sz="2500" spc="125">
              <a:solidFill>
                <a:srgbClr val="FFFFFF"/>
              </a:solidFill>
              <a:latin typeface="Roboto Condensed"/>
            </a:endParaRPr>
          </a:p>
        </p:txBody>
      </p:sp>
      <p:sp>
        <p:nvSpPr>
          <p:cNvPr id="11" name="TextBox 11"/>
          <p:cNvSpPr txBox="1"/>
          <p:nvPr/>
        </p:nvSpPr>
        <p:spPr>
          <a:xfrm>
            <a:off x="9850417" y="5083133"/>
            <a:ext cx="6045952" cy="3051175"/>
          </a:xfrm>
          <a:prstGeom prst="rect">
            <a:avLst/>
          </a:prstGeom>
        </p:spPr>
        <p:txBody>
          <a:bodyPr lIns="0" tIns="0" rIns="0" bIns="0" rtlCol="0" anchor="t">
            <a:spAutoFit/>
          </a:bodyPr>
          <a:lstStyle/>
          <a:p>
            <a:pPr algn="ctr">
              <a:lnSpc>
                <a:spcPts val="3499"/>
              </a:lnSpc>
            </a:pPr>
            <a:r>
              <a:rPr lang="en-US" sz="2499" spc="124">
                <a:solidFill>
                  <a:srgbClr val="FFFFFF"/>
                </a:solidFill>
                <a:latin typeface="Roboto Condensed"/>
              </a:rPr>
              <a:t>Yêu cầu đầu tiên là các dấu hiệu thuỷ vân phải đủ bền vững trước các tấn công vô tình hay cố ý gỡ bỏ nó. Thêm vào đó các dấu hiệu thuỷ vân phải có ảnh hưởng tối thiểu (về mặt cảm nhận) đối với các phương tiện chứa. Như vậy các thông tin cần giấu sẽ càng nhỏ càng tốt.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5988043" y="-1869695"/>
            <a:ext cx="14026390" cy="14026390"/>
          </a:xfrm>
          <a:custGeom>
            <a:avLst/>
            <a:gdLst/>
            <a:ahLst/>
            <a:cxnLst/>
            <a:rect l="l" t="t" r="r" b="b"/>
            <a:pathLst>
              <a:path w="14026390" h="14026390">
                <a:moveTo>
                  <a:pt x="0" y="0"/>
                </a:moveTo>
                <a:lnTo>
                  <a:pt x="14026390" y="0"/>
                </a:lnTo>
                <a:lnTo>
                  <a:pt x="14026390" y="14026390"/>
                </a:lnTo>
                <a:lnTo>
                  <a:pt x="0" y="14026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815722"/>
            <a:ext cx="8527856" cy="8442578"/>
          </a:xfrm>
          <a:custGeom>
            <a:avLst/>
            <a:gdLst/>
            <a:ahLst/>
            <a:cxnLst/>
            <a:rect l="l" t="t" r="r" b="b"/>
            <a:pathLst>
              <a:path w="8527856" h="8442578">
                <a:moveTo>
                  <a:pt x="0" y="0"/>
                </a:moveTo>
                <a:lnTo>
                  <a:pt x="8527856" y="0"/>
                </a:lnTo>
                <a:lnTo>
                  <a:pt x="8527856" y="8442578"/>
                </a:lnTo>
                <a:lnTo>
                  <a:pt x="0" y="84425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0" y="-1234414"/>
            <a:ext cx="6409554" cy="4526228"/>
          </a:xfrm>
          <a:custGeom>
            <a:avLst/>
            <a:gdLst/>
            <a:ahLst/>
            <a:cxnLst/>
            <a:rect l="l" t="t" r="r" b="b"/>
            <a:pathLst>
              <a:path w="6409554" h="4526228">
                <a:moveTo>
                  <a:pt x="0" y="0"/>
                </a:moveTo>
                <a:lnTo>
                  <a:pt x="6409554" y="0"/>
                </a:lnTo>
                <a:lnTo>
                  <a:pt x="6409554" y="4526228"/>
                </a:lnTo>
                <a:lnTo>
                  <a:pt x="0" y="4526228"/>
                </a:lnTo>
                <a:lnTo>
                  <a:pt x="0" y="0"/>
                </a:lnTo>
                <a:close/>
              </a:path>
            </a:pathLst>
          </a:custGeom>
          <a:blipFill>
            <a:blip r:embed="rId6"/>
            <a:stretch>
              <a:fillRect b="-66623"/>
            </a:stretch>
          </a:blipFill>
        </p:spPr>
      </p:sp>
      <p:sp>
        <p:nvSpPr>
          <p:cNvPr id="5" name="Freeform 5"/>
          <p:cNvSpPr/>
          <p:nvPr/>
        </p:nvSpPr>
        <p:spPr>
          <a:xfrm>
            <a:off x="9639478" y="3514866"/>
            <a:ext cx="7825708" cy="4405381"/>
          </a:xfrm>
          <a:custGeom>
            <a:avLst/>
            <a:gdLst/>
            <a:ahLst/>
            <a:cxnLst/>
            <a:rect l="l" t="t" r="r" b="b"/>
            <a:pathLst>
              <a:path w="7825708" h="4405381">
                <a:moveTo>
                  <a:pt x="0" y="0"/>
                </a:moveTo>
                <a:lnTo>
                  <a:pt x="7825708" y="0"/>
                </a:lnTo>
                <a:lnTo>
                  <a:pt x="7825708" y="4405381"/>
                </a:lnTo>
                <a:lnTo>
                  <a:pt x="0" y="4405381"/>
                </a:lnTo>
                <a:lnTo>
                  <a:pt x="0" y="0"/>
                </a:lnTo>
                <a:close/>
              </a:path>
            </a:pathLst>
          </a:custGeom>
          <a:blipFill>
            <a:blip r:embed="rId7"/>
            <a:stretch>
              <a:fillRect/>
            </a:stretch>
          </a:blipFill>
        </p:spPr>
      </p:sp>
      <p:sp>
        <p:nvSpPr>
          <p:cNvPr id="6" name="TextBox 6"/>
          <p:cNvSpPr txBox="1"/>
          <p:nvPr/>
        </p:nvSpPr>
        <p:spPr>
          <a:xfrm>
            <a:off x="232445" y="3792912"/>
            <a:ext cx="8911555" cy="919480"/>
          </a:xfrm>
          <a:prstGeom prst="rect">
            <a:avLst/>
          </a:prstGeom>
        </p:spPr>
        <p:txBody>
          <a:bodyPr lIns="0" tIns="0" rIns="0" bIns="0" rtlCol="0" anchor="t">
            <a:spAutoFit/>
          </a:bodyPr>
          <a:lstStyle/>
          <a:p>
            <a:pPr algn="l">
              <a:lnSpc>
                <a:spcPts val="7039"/>
              </a:lnSpc>
            </a:pPr>
            <a:r>
              <a:rPr lang="en-US" sz="6399">
                <a:solidFill>
                  <a:srgbClr val="D498D4"/>
                </a:solidFill>
                <a:latin typeface="Roboto Condensed Bold"/>
              </a:rPr>
              <a:t>MÃ HOÁ ÂM THANH WAVE</a:t>
            </a:r>
          </a:p>
        </p:txBody>
      </p:sp>
      <p:sp>
        <p:nvSpPr>
          <p:cNvPr id="7" name="TextBox 7"/>
          <p:cNvSpPr txBox="1"/>
          <p:nvPr/>
        </p:nvSpPr>
        <p:spPr>
          <a:xfrm>
            <a:off x="232445" y="5364897"/>
            <a:ext cx="8130838" cy="3123172"/>
          </a:xfrm>
          <a:prstGeom prst="rect">
            <a:avLst/>
          </a:prstGeom>
        </p:spPr>
        <p:txBody>
          <a:bodyPr lIns="0" tIns="0" rIns="0" bIns="0" rtlCol="0" anchor="t">
            <a:spAutoFit/>
          </a:bodyPr>
          <a:lstStyle/>
          <a:p>
            <a:pPr algn="l">
              <a:lnSpc>
                <a:spcPts val="4108"/>
              </a:lnSpc>
            </a:pPr>
            <a:r>
              <a:rPr lang="en-US" sz="2934">
                <a:solidFill>
                  <a:srgbClr val="FFFFFF"/>
                </a:solidFill>
                <a:latin typeface="Roboto Condensed"/>
              </a:rPr>
              <a:t>Dữ liệu âm thanh trong tập tin WAV là dạng dữ liệu âm thanh không nén (RAW data) dựa trên định dạng mã hóa PCM (Pulse Code Modulation). Định dạng WAV có ưu điểm là cấu trúc đơn giản , chất lượng âm thanh được bảo toàn, nhưng nhược điểm là dùng lượng file khá lớn.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2840130" y="2774391"/>
            <a:ext cx="10573525" cy="10573525"/>
          </a:xfrm>
          <a:custGeom>
            <a:avLst/>
            <a:gdLst/>
            <a:ahLst/>
            <a:cxnLst/>
            <a:rect l="l" t="t" r="r" b="b"/>
            <a:pathLst>
              <a:path w="10573525" h="10573525">
                <a:moveTo>
                  <a:pt x="0" y="0"/>
                </a:moveTo>
                <a:lnTo>
                  <a:pt x="10573525" y="0"/>
                </a:lnTo>
                <a:lnTo>
                  <a:pt x="10573525" y="10573525"/>
                </a:lnTo>
                <a:lnTo>
                  <a:pt x="0" y="10573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58185" y="1822523"/>
            <a:ext cx="16571631" cy="5739025"/>
            <a:chOff x="0" y="0"/>
            <a:chExt cx="21866320" cy="7572662"/>
          </a:xfrm>
        </p:grpSpPr>
        <p:sp>
          <p:nvSpPr>
            <p:cNvPr id="4" name="Freeform 4"/>
            <p:cNvSpPr/>
            <p:nvPr/>
          </p:nvSpPr>
          <p:spPr>
            <a:xfrm>
              <a:off x="0" y="0"/>
              <a:ext cx="21866321" cy="7572662"/>
            </a:xfrm>
            <a:custGeom>
              <a:avLst/>
              <a:gdLst/>
              <a:ahLst/>
              <a:cxnLst/>
              <a:rect l="l" t="t" r="r" b="b"/>
              <a:pathLst>
                <a:path w="21866321" h="7572662">
                  <a:moveTo>
                    <a:pt x="0" y="0"/>
                  </a:moveTo>
                  <a:lnTo>
                    <a:pt x="0" y="7572662"/>
                  </a:lnTo>
                  <a:lnTo>
                    <a:pt x="21866321" y="7572662"/>
                  </a:lnTo>
                  <a:lnTo>
                    <a:pt x="21866321" y="0"/>
                  </a:lnTo>
                  <a:lnTo>
                    <a:pt x="0" y="0"/>
                  </a:lnTo>
                  <a:close/>
                  <a:moveTo>
                    <a:pt x="21805360" y="7511702"/>
                  </a:moveTo>
                  <a:lnTo>
                    <a:pt x="59690" y="7511702"/>
                  </a:lnTo>
                  <a:lnTo>
                    <a:pt x="59690" y="59690"/>
                  </a:lnTo>
                  <a:lnTo>
                    <a:pt x="21805360" y="59690"/>
                  </a:lnTo>
                  <a:lnTo>
                    <a:pt x="21805360" y="7511702"/>
                  </a:lnTo>
                  <a:close/>
                </a:path>
              </a:pathLst>
            </a:custGeom>
            <a:solidFill>
              <a:srgbClr val="D498D4"/>
            </a:solidFill>
          </p:spPr>
        </p:sp>
      </p:grpSp>
      <p:sp>
        <p:nvSpPr>
          <p:cNvPr id="5" name="Freeform 5"/>
          <p:cNvSpPr/>
          <p:nvPr/>
        </p:nvSpPr>
        <p:spPr>
          <a:xfrm rot="-10800000" flipH="1">
            <a:off x="16142391" y="-730361"/>
            <a:ext cx="3882308" cy="3518121"/>
          </a:xfrm>
          <a:custGeom>
            <a:avLst/>
            <a:gdLst/>
            <a:ahLst/>
            <a:cxnLst/>
            <a:rect l="l" t="t" r="r" b="b"/>
            <a:pathLst>
              <a:path w="3882308" h="3518121">
                <a:moveTo>
                  <a:pt x="3882308" y="0"/>
                </a:moveTo>
                <a:lnTo>
                  <a:pt x="0" y="0"/>
                </a:lnTo>
                <a:lnTo>
                  <a:pt x="0" y="3518122"/>
                </a:lnTo>
                <a:lnTo>
                  <a:pt x="3882308" y="3518122"/>
                </a:lnTo>
                <a:lnTo>
                  <a:pt x="3882308" y="0"/>
                </a:lnTo>
                <a:close/>
              </a:path>
            </a:pathLst>
          </a:custGeom>
          <a:blipFill>
            <a:blip r:embed="rId4"/>
            <a:stretch>
              <a:fillRect t="-29845"/>
            </a:stretch>
          </a:blipFill>
        </p:spPr>
      </p:sp>
      <p:sp>
        <p:nvSpPr>
          <p:cNvPr id="6" name="Freeform 6"/>
          <p:cNvSpPr/>
          <p:nvPr/>
        </p:nvSpPr>
        <p:spPr>
          <a:xfrm rot="-10800000">
            <a:off x="-1717257" y="-730361"/>
            <a:ext cx="3882308" cy="3518121"/>
          </a:xfrm>
          <a:custGeom>
            <a:avLst/>
            <a:gdLst/>
            <a:ahLst/>
            <a:cxnLst/>
            <a:rect l="l" t="t" r="r" b="b"/>
            <a:pathLst>
              <a:path w="3882308" h="3518121">
                <a:moveTo>
                  <a:pt x="0" y="0"/>
                </a:moveTo>
                <a:lnTo>
                  <a:pt x="3882309" y="0"/>
                </a:lnTo>
                <a:lnTo>
                  <a:pt x="3882309" y="3518122"/>
                </a:lnTo>
                <a:lnTo>
                  <a:pt x="0" y="3518122"/>
                </a:lnTo>
                <a:lnTo>
                  <a:pt x="0" y="0"/>
                </a:lnTo>
                <a:close/>
              </a:path>
            </a:pathLst>
          </a:custGeom>
          <a:blipFill>
            <a:blip r:embed="rId4"/>
            <a:stretch>
              <a:fillRect t="-29845"/>
            </a:stretch>
          </a:blipFill>
        </p:spPr>
      </p:sp>
      <p:sp>
        <p:nvSpPr>
          <p:cNvPr id="7" name="TextBox 7"/>
          <p:cNvSpPr txBox="1"/>
          <p:nvPr/>
        </p:nvSpPr>
        <p:spPr>
          <a:xfrm>
            <a:off x="858185" y="7805981"/>
            <a:ext cx="16571631" cy="1736725"/>
          </a:xfrm>
          <a:prstGeom prst="rect">
            <a:avLst/>
          </a:prstGeom>
        </p:spPr>
        <p:txBody>
          <a:bodyPr lIns="0" tIns="0" rIns="0" bIns="0" rtlCol="0" anchor="t">
            <a:spAutoFit/>
          </a:bodyPr>
          <a:lstStyle/>
          <a:p>
            <a:pPr algn="l">
              <a:lnSpc>
                <a:spcPts val="3499"/>
              </a:lnSpc>
            </a:pPr>
            <a:r>
              <a:rPr lang="en-US" sz="2499" spc="124">
                <a:solidFill>
                  <a:srgbClr val="FFFFFF"/>
                </a:solidFill>
                <a:latin typeface="Roboto Condensed"/>
              </a:rPr>
              <a:t>Data đem giấu có thể là một đoạn văn bản, một ảnh logo, một đoạn mã ID định danh nào đó liên quan đến bản dữ liệu số che giấu nó hoặc có thể lại là một đoạn âm thanh số ngắn nào đó ... trong trường hợp muốn sử dụng dữ liệu âm thanh số để giấu tin mật ta có thể giấu một văn bản mật (vài trang giấy đến vài chục trang giấu) để trao đổi mật với đối tác đồng minh mà không muốn đối tác thứ ba can thiệp vào.</a:t>
            </a:r>
          </a:p>
        </p:txBody>
      </p:sp>
      <p:sp>
        <p:nvSpPr>
          <p:cNvPr id="8" name="Freeform 8"/>
          <p:cNvSpPr/>
          <p:nvPr/>
        </p:nvSpPr>
        <p:spPr>
          <a:xfrm>
            <a:off x="1028700" y="2100621"/>
            <a:ext cx="16230600" cy="5182829"/>
          </a:xfrm>
          <a:custGeom>
            <a:avLst/>
            <a:gdLst/>
            <a:ahLst/>
            <a:cxnLst/>
            <a:rect l="l" t="t" r="r" b="b"/>
            <a:pathLst>
              <a:path w="16230600" h="5182829">
                <a:moveTo>
                  <a:pt x="0" y="0"/>
                </a:moveTo>
                <a:lnTo>
                  <a:pt x="16230600" y="0"/>
                </a:lnTo>
                <a:lnTo>
                  <a:pt x="16230600" y="5182829"/>
                </a:lnTo>
                <a:lnTo>
                  <a:pt x="0" y="5182829"/>
                </a:lnTo>
                <a:lnTo>
                  <a:pt x="0" y="0"/>
                </a:lnTo>
                <a:close/>
              </a:path>
            </a:pathLst>
          </a:custGeom>
          <a:blipFill>
            <a:blip r:embed="rId5"/>
            <a:stretch>
              <a:fillRect t="-15787" b="-26825"/>
            </a:stretch>
          </a:blipFill>
        </p:spPr>
      </p:sp>
      <p:sp>
        <p:nvSpPr>
          <p:cNvPr id="9" name="TextBox 9"/>
          <p:cNvSpPr txBox="1"/>
          <p:nvPr/>
        </p:nvSpPr>
        <p:spPr>
          <a:xfrm>
            <a:off x="1211274" y="1066800"/>
            <a:ext cx="19255583" cy="720725"/>
          </a:xfrm>
          <a:prstGeom prst="rect">
            <a:avLst/>
          </a:prstGeom>
        </p:spPr>
        <p:txBody>
          <a:bodyPr lIns="0" tIns="0" rIns="0" bIns="0" rtlCol="0" anchor="t">
            <a:spAutoFit/>
          </a:bodyPr>
          <a:lstStyle/>
          <a:p>
            <a:pPr algn="l">
              <a:lnSpc>
                <a:spcPts val="5500"/>
              </a:lnSpc>
            </a:pPr>
            <a:r>
              <a:rPr lang="en-US" sz="5000">
                <a:solidFill>
                  <a:srgbClr val="D498D4"/>
                </a:solidFill>
                <a:latin typeface="Roboto Condensed Bold"/>
              </a:rPr>
              <a:t>SƠ ĐỒ GIẤU TIN VÀ TÁCH TIN TRONG DỮ LIỆU ÂM THANH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33" b="-3333"/>
            </a:stretch>
          </a:blipFill>
        </p:spPr>
      </p:sp>
      <p:sp>
        <p:nvSpPr>
          <p:cNvPr id="3" name="Freeform 3"/>
          <p:cNvSpPr/>
          <p:nvPr/>
        </p:nvSpPr>
        <p:spPr>
          <a:xfrm rot="-10800000">
            <a:off x="14047512" y="-1033001"/>
            <a:ext cx="5694863" cy="4541653"/>
          </a:xfrm>
          <a:custGeom>
            <a:avLst/>
            <a:gdLst/>
            <a:ahLst/>
            <a:cxnLst/>
            <a:rect l="l" t="t" r="r" b="b"/>
            <a:pathLst>
              <a:path w="5694863" h="4541653">
                <a:moveTo>
                  <a:pt x="0" y="0"/>
                </a:moveTo>
                <a:lnTo>
                  <a:pt x="5694863" y="0"/>
                </a:lnTo>
                <a:lnTo>
                  <a:pt x="5694863" y="4541653"/>
                </a:lnTo>
                <a:lnTo>
                  <a:pt x="0" y="45416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351310" y="799500"/>
            <a:ext cx="9936690" cy="9154175"/>
          </a:xfrm>
          <a:custGeom>
            <a:avLst/>
            <a:gdLst/>
            <a:ahLst/>
            <a:cxnLst/>
            <a:rect l="l" t="t" r="r" b="b"/>
            <a:pathLst>
              <a:path w="9936690" h="9154175">
                <a:moveTo>
                  <a:pt x="0" y="0"/>
                </a:moveTo>
                <a:lnTo>
                  <a:pt x="9936690" y="0"/>
                </a:lnTo>
                <a:lnTo>
                  <a:pt x="9936690" y="9154176"/>
                </a:lnTo>
                <a:lnTo>
                  <a:pt x="0" y="91541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9744367" y="2280550"/>
            <a:ext cx="7150576" cy="6192077"/>
            <a:chOff x="0" y="0"/>
            <a:chExt cx="4282440" cy="3708400"/>
          </a:xfrm>
        </p:grpSpPr>
        <p:sp>
          <p:nvSpPr>
            <p:cNvPr id="6" name="Freeform 6"/>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7"/>
              <a:stretch>
                <a:fillRect t="-7739" b="-7739"/>
              </a:stretch>
            </a:blipFill>
          </p:spPr>
        </p:sp>
      </p:grpSp>
      <p:sp>
        <p:nvSpPr>
          <p:cNvPr id="7" name="TextBox 7"/>
          <p:cNvSpPr txBox="1"/>
          <p:nvPr/>
        </p:nvSpPr>
        <p:spPr>
          <a:xfrm>
            <a:off x="315306" y="1401710"/>
            <a:ext cx="8199725" cy="1805305"/>
          </a:xfrm>
          <a:prstGeom prst="rect">
            <a:avLst/>
          </a:prstGeom>
        </p:spPr>
        <p:txBody>
          <a:bodyPr lIns="0" tIns="0" rIns="0" bIns="0" rtlCol="0" anchor="t">
            <a:spAutoFit/>
          </a:bodyPr>
          <a:lstStyle/>
          <a:p>
            <a:pPr algn="l">
              <a:lnSpc>
                <a:spcPts val="7039"/>
              </a:lnSpc>
            </a:pPr>
            <a:r>
              <a:rPr lang="en-US" sz="6399">
                <a:solidFill>
                  <a:srgbClr val="00B0DD"/>
                </a:solidFill>
                <a:latin typeface="Roboto Condensed Bold"/>
              </a:rPr>
              <a:t>ĐÁNH DẤU ÂM THANH SAU KHI GIẤU KÍN</a:t>
            </a:r>
          </a:p>
        </p:txBody>
      </p:sp>
      <p:sp>
        <p:nvSpPr>
          <p:cNvPr id="8" name="TextBox 8"/>
          <p:cNvSpPr txBox="1"/>
          <p:nvPr/>
        </p:nvSpPr>
        <p:spPr>
          <a:xfrm>
            <a:off x="315306" y="4107001"/>
            <a:ext cx="9108950" cy="4365625"/>
          </a:xfrm>
          <a:prstGeom prst="rect">
            <a:avLst/>
          </a:prstGeom>
        </p:spPr>
        <p:txBody>
          <a:bodyPr lIns="0" tIns="0" rIns="0" bIns="0" rtlCol="0" anchor="t">
            <a:spAutoFit/>
          </a:bodyPr>
          <a:lstStyle/>
          <a:p>
            <a:pPr algn="l">
              <a:lnSpc>
                <a:spcPts val="3499"/>
              </a:lnSpc>
            </a:pPr>
            <a:r>
              <a:rPr lang="en-US" sz="2499">
                <a:solidFill>
                  <a:srgbClr val="FFFFFF"/>
                </a:solidFill>
                <a:latin typeface="Roboto Condensed"/>
              </a:rPr>
              <a:t>Để đánh giá chất lượng của tín hiệu âm thanh ở đầu ra của bộ mã hoá, người ta thường sử dụng hai tham số: Sai số bình phương trung bình – MSE (Mean Square Error) và phương pháp hệ số tỷ lệ tín hiệu / tín hiệu nhiễu PSNR (Peak Signal to Noise Ratio).</a:t>
            </a:r>
          </a:p>
          <a:p>
            <a:pPr algn="l">
              <a:lnSpc>
                <a:spcPts val="3499"/>
              </a:lnSpc>
            </a:pPr>
            <a:r>
              <a:rPr lang="en-US" sz="2499">
                <a:solidFill>
                  <a:srgbClr val="FFFFFF"/>
                </a:solidFill>
                <a:latin typeface="Roboto Condensed"/>
              </a:rPr>
              <a:t>Thông thường, nếu PSNR &gt; 35dB thì hệ thống mắt người gần như không phân biệt được sự khác biệt giữa tín hiệu gốc và tín hiệu bị biến đổi để giấu tin. PSNR càng cao thì chất lượng của tín hiệu càng ít bị thay đổi so với gốc. Khi hai tín hiệu giống hệt nhau, MSE sẽ bằng 0 và PSNR đi đến vô hạn.</a:t>
            </a:r>
          </a:p>
          <a:p>
            <a:pPr algn="l">
              <a:lnSpc>
                <a:spcPts val="3499"/>
              </a:lnSpc>
            </a:pPr>
            <a:endParaRPr lang="en-US" sz="2499">
              <a:solidFill>
                <a:srgbClr val="FFFFFF"/>
              </a:solidFill>
              <a:latin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10B"/>
        </a:solidFill>
        <a:effectLst/>
      </p:bgPr>
    </p:bg>
    <p:spTree>
      <p:nvGrpSpPr>
        <p:cNvPr id="1" name=""/>
        <p:cNvGrpSpPr/>
        <p:nvPr/>
      </p:nvGrpSpPr>
      <p:grpSpPr>
        <a:xfrm>
          <a:off x="0" y="0"/>
          <a:ext cx="0" cy="0"/>
          <a:chOff x="0" y="0"/>
          <a:chExt cx="0" cy="0"/>
        </a:xfrm>
      </p:grpSpPr>
      <p:sp>
        <p:nvSpPr>
          <p:cNvPr id="2" name="Freeform 2"/>
          <p:cNvSpPr/>
          <p:nvPr/>
        </p:nvSpPr>
        <p:spPr>
          <a:xfrm>
            <a:off x="-2840130" y="2774391"/>
            <a:ext cx="10573525" cy="10573525"/>
          </a:xfrm>
          <a:custGeom>
            <a:avLst/>
            <a:gdLst/>
            <a:ahLst/>
            <a:cxnLst/>
            <a:rect l="l" t="t" r="r" b="b"/>
            <a:pathLst>
              <a:path w="10573525" h="10573525">
                <a:moveTo>
                  <a:pt x="0" y="0"/>
                </a:moveTo>
                <a:lnTo>
                  <a:pt x="10573525" y="0"/>
                </a:lnTo>
                <a:lnTo>
                  <a:pt x="10573525" y="10573525"/>
                </a:lnTo>
                <a:lnTo>
                  <a:pt x="0" y="10573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6142391" y="-730361"/>
            <a:ext cx="3882308" cy="3518121"/>
          </a:xfrm>
          <a:custGeom>
            <a:avLst/>
            <a:gdLst/>
            <a:ahLst/>
            <a:cxnLst/>
            <a:rect l="l" t="t" r="r" b="b"/>
            <a:pathLst>
              <a:path w="3882308" h="3518121">
                <a:moveTo>
                  <a:pt x="3882308" y="0"/>
                </a:moveTo>
                <a:lnTo>
                  <a:pt x="0" y="0"/>
                </a:lnTo>
                <a:lnTo>
                  <a:pt x="0" y="3518122"/>
                </a:lnTo>
                <a:lnTo>
                  <a:pt x="3882308" y="3518122"/>
                </a:lnTo>
                <a:lnTo>
                  <a:pt x="3882308" y="0"/>
                </a:lnTo>
                <a:close/>
              </a:path>
            </a:pathLst>
          </a:custGeom>
          <a:blipFill>
            <a:blip r:embed="rId4"/>
            <a:stretch>
              <a:fillRect t="-29845"/>
            </a:stretch>
          </a:blipFill>
        </p:spPr>
      </p:sp>
      <p:sp>
        <p:nvSpPr>
          <p:cNvPr id="4" name="Freeform 4"/>
          <p:cNvSpPr/>
          <p:nvPr/>
        </p:nvSpPr>
        <p:spPr>
          <a:xfrm rot="-10800000">
            <a:off x="-1717257" y="-730361"/>
            <a:ext cx="3882308" cy="3518121"/>
          </a:xfrm>
          <a:custGeom>
            <a:avLst/>
            <a:gdLst/>
            <a:ahLst/>
            <a:cxnLst/>
            <a:rect l="l" t="t" r="r" b="b"/>
            <a:pathLst>
              <a:path w="3882308" h="3518121">
                <a:moveTo>
                  <a:pt x="0" y="0"/>
                </a:moveTo>
                <a:lnTo>
                  <a:pt x="3882309" y="0"/>
                </a:lnTo>
                <a:lnTo>
                  <a:pt x="3882309" y="3518122"/>
                </a:lnTo>
                <a:lnTo>
                  <a:pt x="0" y="3518122"/>
                </a:lnTo>
                <a:lnTo>
                  <a:pt x="0" y="0"/>
                </a:lnTo>
                <a:close/>
              </a:path>
            </a:pathLst>
          </a:custGeom>
          <a:blipFill>
            <a:blip r:embed="rId4"/>
            <a:stretch>
              <a:fillRect t="-29845"/>
            </a:stretch>
          </a:blipFill>
        </p:spPr>
      </p:sp>
      <p:sp>
        <p:nvSpPr>
          <p:cNvPr id="5" name="Freeform 5"/>
          <p:cNvSpPr/>
          <p:nvPr/>
        </p:nvSpPr>
        <p:spPr>
          <a:xfrm rot="-10800000" flipH="1" flipV="1">
            <a:off x="15039119" y="7974884"/>
            <a:ext cx="4440362" cy="3135645"/>
          </a:xfrm>
          <a:custGeom>
            <a:avLst/>
            <a:gdLst/>
            <a:ahLst/>
            <a:cxnLst/>
            <a:rect l="l" t="t" r="r" b="b"/>
            <a:pathLst>
              <a:path w="4440362" h="3135645">
                <a:moveTo>
                  <a:pt x="4440362" y="3135645"/>
                </a:moveTo>
                <a:lnTo>
                  <a:pt x="0" y="3135645"/>
                </a:lnTo>
                <a:lnTo>
                  <a:pt x="0" y="0"/>
                </a:lnTo>
                <a:lnTo>
                  <a:pt x="4440362" y="0"/>
                </a:lnTo>
                <a:lnTo>
                  <a:pt x="4440362" y="3135645"/>
                </a:lnTo>
                <a:close/>
              </a:path>
            </a:pathLst>
          </a:custGeom>
          <a:blipFill>
            <a:blip r:embed="rId4"/>
            <a:stretch>
              <a:fillRect t="-66623"/>
            </a:stretch>
          </a:blipFill>
        </p:spPr>
      </p:sp>
      <p:sp>
        <p:nvSpPr>
          <p:cNvPr id="6" name="Freeform 6"/>
          <p:cNvSpPr/>
          <p:nvPr/>
        </p:nvSpPr>
        <p:spPr>
          <a:xfrm>
            <a:off x="5267581" y="4073496"/>
            <a:ext cx="7837226" cy="2670204"/>
          </a:xfrm>
          <a:custGeom>
            <a:avLst/>
            <a:gdLst/>
            <a:ahLst/>
            <a:cxnLst/>
            <a:rect l="l" t="t" r="r" b="b"/>
            <a:pathLst>
              <a:path w="10592017" h="3423682">
                <a:moveTo>
                  <a:pt x="0" y="0"/>
                </a:moveTo>
                <a:lnTo>
                  <a:pt x="10592016" y="0"/>
                </a:lnTo>
                <a:lnTo>
                  <a:pt x="10592016" y="3423682"/>
                </a:lnTo>
                <a:lnTo>
                  <a:pt x="0" y="3423682"/>
                </a:lnTo>
                <a:lnTo>
                  <a:pt x="0" y="0"/>
                </a:lnTo>
                <a:close/>
              </a:path>
            </a:pathLst>
          </a:custGeom>
          <a:blipFill>
            <a:blip r:embed="rId5"/>
            <a:stretch>
              <a:fillRect/>
            </a:stretch>
          </a:blipFill>
        </p:spPr>
      </p:sp>
      <p:sp>
        <p:nvSpPr>
          <p:cNvPr id="7" name="TextBox 7"/>
          <p:cNvSpPr txBox="1"/>
          <p:nvPr/>
        </p:nvSpPr>
        <p:spPr>
          <a:xfrm>
            <a:off x="1028700" y="1340376"/>
            <a:ext cx="16401115" cy="720725"/>
          </a:xfrm>
          <a:prstGeom prst="rect">
            <a:avLst/>
          </a:prstGeom>
        </p:spPr>
        <p:txBody>
          <a:bodyPr lIns="0" tIns="0" rIns="0" bIns="0" rtlCol="0" anchor="t">
            <a:spAutoFit/>
          </a:bodyPr>
          <a:lstStyle/>
          <a:p>
            <a:pPr algn="l">
              <a:lnSpc>
                <a:spcPts val="5500"/>
              </a:lnSpc>
            </a:pPr>
            <a:r>
              <a:rPr lang="en-US" sz="5000">
                <a:solidFill>
                  <a:srgbClr val="D498D4"/>
                </a:solidFill>
                <a:latin typeface="Roboto Condensed Bold"/>
              </a:rPr>
              <a:t>KỸ THUẬT GIẤU TIN TRÊN BIT CÓ TRỌNG SỐ THẤP LSB </a:t>
            </a:r>
          </a:p>
        </p:txBody>
      </p:sp>
      <p:sp>
        <p:nvSpPr>
          <p:cNvPr id="10" name="TextBox 10"/>
          <p:cNvSpPr txBox="1"/>
          <p:nvPr/>
        </p:nvSpPr>
        <p:spPr>
          <a:xfrm>
            <a:off x="1028700" y="2340935"/>
            <a:ext cx="14399534" cy="1035808"/>
          </a:xfrm>
          <a:prstGeom prst="rect">
            <a:avLst/>
          </a:prstGeom>
        </p:spPr>
        <p:txBody>
          <a:bodyPr lIns="0" tIns="0" rIns="0" bIns="0" rtlCol="0" anchor="t">
            <a:spAutoFit/>
          </a:bodyPr>
          <a:lstStyle/>
          <a:p>
            <a:pPr algn="l">
              <a:lnSpc>
                <a:spcPts val="4108"/>
              </a:lnSpc>
            </a:pPr>
            <a:r>
              <a:rPr lang="en-US" sz="2934">
                <a:solidFill>
                  <a:srgbClr val="FFFFFF"/>
                </a:solidFill>
                <a:latin typeface="Roboto Condensed"/>
              </a:rPr>
              <a:t>Phương pháp giấu tin trên bit có trọng số thấp hay còn gọi là phương pháp mã hóa LSB (Least Significant Bit) là phương pháp nhúng bit thông tin vào các bit có trọng số thấp của dữ liệu audio.</a:t>
            </a:r>
          </a:p>
        </p:txBody>
      </p:sp>
      <p:pic>
        <p:nvPicPr>
          <p:cNvPr id="15" name="Picture 14">
            <a:extLst>
              <a:ext uri="{FF2B5EF4-FFF2-40B4-BE49-F238E27FC236}">
                <a16:creationId xmlns:a16="http://schemas.microsoft.com/office/drawing/2014/main" id="{4996F79C-E703-4A30-919A-AE47B76FB267}"/>
              </a:ext>
            </a:extLst>
          </p:cNvPr>
          <p:cNvPicPr>
            <a:picLocks noChangeAspect="1"/>
          </p:cNvPicPr>
          <p:nvPr/>
        </p:nvPicPr>
        <p:blipFill>
          <a:blip r:embed="rId6"/>
          <a:stretch>
            <a:fillRect/>
          </a:stretch>
        </p:blipFill>
        <p:spPr>
          <a:xfrm>
            <a:off x="5267581" y="7041529"/>
            <a:ext cx="7837226" cy="27833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1172</Words>
  <Application>Microsoft Office PowerPoint</Application>
  <PresentationFormat>Custom</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Condensed Bold</vt:lpstr>
      <vt:lpstr>Roboto Condensed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 presentation Template</dc:title>
  <cp:lastModifiedBy>nvtan.2912@outlook.com</cp:lastModifiedBy>
  <cp:revision>2</cp:revision>
  <dcterms:created xsi:type="dcterms:W3CDTF">2006-08-16T00:00:00Z</dcterms:created>
  <dcterms:modified xsi:type="dcterms:W3CDTF">2024-05-22T01:16:42Z</dcterms:modified>
  <dc:identifier>DAGF3VA9s1c</dc:identifier>
</cp:coreProperties>
</file>