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64" r:id="rId5"/>
    <p:sldId id="267" r:id="rId6"/>
    <p:sldId id="262" r:id="rId7"/>
    <p:sldId id="270" r:id="rId8"/>
    <p:sldId id="268" r:id="rId9"/>
    <p:sldId id="271" r:id="rId10"/>
    <p:sldId id="272" r:id="rId11"/>
    <p:sldId id="273" r:id="rId12"/>
    <p:sldId id="274" r:id="rId13"/>
    <p:sldId id="282" r:id="rId14"/>
    <p:sldId id="283" r:id="rId15"/>
    <p:sldId id="284" r:id="rId16"/>
    <p:sldId id="285" r:id="rId17"/>
    <p:sldId id="286" r:id="rId18"/>
    <p:sldId id="265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8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3EF"/>
    <a:srgbClr val="1A5289"/>
    <a:srgbClr val="F5E3CF"/>
    <a:srgbClr val="52F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F9E7-19CE-A648-B477-C4AFE820E1F9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7C0ED-8847-514B-8AEA-42FABF6618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81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C0ED-8847-514B-8AEA-42FABF661868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136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D6FC-FEAE-CCAD-A432-735365179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831CB-8911-633F-3966-779E315AA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B3EA8-7C95-786C-E882-E15F510E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659D4-8317-B12A-C2CB-697FBF8B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801D1-BCA5-A646-0E62-6B430D0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522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2611C-B097-2839-9D09-CEBC5D75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87F33-5BEA-3F9E-D4C8-D74563B4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393D5-A004-DA48-FDF0-59DC4A15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604C3-D7DB-BD2F-874B-3FA1C049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DE1C5-CC8D-522C-E844-6F8F6518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80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FE3C0-025A-1521-813F-2779F21AA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7C392-FFA3-1718-9868-B55C1620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5FEB-7547-21E2-19AC-979ED704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14191-26BB-B240-34C6-3A5DB972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EEA87-EC62-540B-12AE-9F954E85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6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DA45-6FE0-DF89-E18F-E003348C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C8E64-F9DC-E35E-3132-0D07B420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C5B63-443D-3564-10D6-94634A8A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B86F2-401B-42B0-FCB5-6754E0F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05B1C-D302-90A2-7B75-0C8B2446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8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6A58-5C06-C30A-FF63-0F309ABE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2D92A-FD0A-3F8E-3C14-11BDF9B4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679EA-1805-B1C0-B3A8-177049FA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5B7A6-3CBE-A6FE-9EC0-CD6ED65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B569A-12A8-6EBE-8D66-714B2FC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0111-D3F4-6409-E8A2-7E1175D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B76EC-906D-A467-6BAF-410519A0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58C9-133E-B6AB-8DF3-4C2371D9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92A7F-FCBA-A0E2-73B0-08211B8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5EF9A-5EBD-36A2-0CBD-A65F950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0B7D7-E3B4-8953-AE56-5C5CEE5E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2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1079-24FD-7471-2CFA-05779A5C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A48F5-B00F-5D7E-632B-EC6A3DB7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866A0-DFBA-C624-445D-8A831692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7F251D-4C75-4432-DA5B-3AEC6BA5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201CA-7190-93C9-0F09-C735A4731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E87A8F-3B84-7654-9F04-90417566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E83D6-AEE4-202C-1ABD-45EDC47B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F5704D-C1E0-6844-A3A7-C8DF715A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26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25DB-9C63-3372-F19B-DCAB4652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3E2A9-BC17-6174-55DA-FE0FED6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E6C73-C596-9651-1114-A30959C4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A081A-6543-249E-C06B-9E38999F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77B60-DFF4-BD05-CA04-E1AA61E2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B4CB-214A-BA94-A1FF-9A2EC73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0B90-A76C-11F5-8B39-040076F2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91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576B-6E8A-9D05-C14E-DF9FBA1E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8E9BE-D352-AC27-C548-558133C5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F92FA-0017-55F1-557F-920772466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57A0C-F66F-3BDB-5CC0-6E5DCAAB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46668-2667-AA40-D426-04B2BEDF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5DC60-93B1-8AF0-ACE0-B0CA1F4A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00C21-B2A7-5639-CC4C-908CACA1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F61E27-E3E3-9E9D-44B0-BB4384154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5B225-41F3-4BEC-8702-FE5B2876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2801D-D4A1-1AF4-68F1-18D2EFD9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9E23E-1467-9CEB-65C1-2BE26CD4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B7291-6C92-2766-6D67-2BB34DE7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6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881F0-CE95-88D1-0D75-8D539940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79E46-F791-B731-BF8D-71FB63D6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490A8-FD7A-FFBB-BB7C-DD1A0F22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38E7-8D61-EB43-B344-131D88868B82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36B7-AC40-080E-FAFD-62B72912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AA285-BD69-82A7-D13A-49BDD6F02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81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9D1D0-6D88-DF47-5BA7-D7466FB2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1693"/>
            <a:ext cx="9144000" cy="1100137"/>
          </a:xfrm>
          <a:noFill/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 자료 통계분석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D91D5-1DFC-C02C-39E6-C2D68C7D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319"/>
            <a:ext cx="9144000" cy="45859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Week </a:t>
            </a:r>
            <a:r>
              <a:rPr kumimoji="1" lang="en-US" altLang="ko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r>
              <a:rPr kumimoji="1" lang="en-US" altLang="ko-Kore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: </a:t>
            </a:r>
            <a:r>
              <a:rPr kumimoji="1" lang="ko-KR" altLang="en-US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기초 통계</a:t>
            </a:r>
            <a:r>
              <a:rPr kumimoji="1" lang="en-US" altLang="ko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(2)</a:t>
            </a:r>
            <a:endParaRPr kumimoji="1" lang="ko-Kore-KR" altLang="en-US" sz="32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442E908-5182-CA11-054D-E85549B2422D}"/>
              </a:ext>
            </a:extLst>
          </p:cNvPr>
          <p:cNvCxnSpPr>
            <a:cxnSpLocks/>
          </p:cNvCxnSpPr>
          <p:nvPr/>
        </p:nvCxnSpPr>
        <p:spPr>
          <a:xfrm>
            <a:off x="2817019" y="3386141"/>
            <a:ext cx="65579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7AAED5B7-2D37-3470-47D7-722C8CB7504F}"/>
              </a:ext>
            </a:extLst>
          </p:cNvPr>
          <p:cNvSpPr txBox="1">
            <a:spLocks/>
          </p:cNvSpPr>
          <p:nvPr/>
        </p:nvSpPr>
        <p:spPr>
          <a:xfrm>
            <a:off x="2338387" y="4515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숭실대학교 사학과 석사과정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학기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r"/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찬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혁</a:t>
            </a:r>
          </a:p>
        </p:txBody>
      </p:sp>
    </p:spTree>
    <p:extLst>
      <p:ext uri="{BB962C8B-B14F-4D97-AF65-F5344CB8AC3E}">
        <p14:creationId xmlns:p14="http://schemas.microsoft.com/office/powerpoint/2010/main" val="251249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연속형 변수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7D37EE8-8418-6E56-1B0E-8D414FFEB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02032"/>
              </p:ext>
            </p:extLst>
          </p:nvPr>
        </p:nvGraphicFramePr>
        <p:xfrm>
          <a:off x="717089" y="2360731"/>
          <a:ext cx="2540620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062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키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90cm ~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180~189cm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170~179cm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160~169cm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9027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150~159cm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236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…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4719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C1329B-2605-783A-566F-CE0DE727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0256"/>
              </p:ext>
            </p:extLst>
          </p:nvPr>
        </p:nvGraphicFramePr>
        <p:xfrm>
          <a:off x="3775354" y="2360731"/>
          <a:ext cx="1933239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39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나이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60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~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50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688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40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7280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20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2451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2A5342-B244-83A0-FEFC-9EA8CD367CED}"/>
              </a:ext>
            </a:extLst>
          </p:cNvPr>
          <p:cNvSpPr txBox="1"/>
          <p:nvPr/>
        </p:nvSpPr>
        <p:spPr>
          <a:xfrm>
            <a:off x="2117517" y="1439690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비율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0C73EB-5CEB-31D2-D655-F646FB060C85}"/>
              </a:ext>
            </a:extLst>
          </p:cNvPr>
          <p:cNvSpPr txBox="1"/>
          <p:nvPr/>
        </p:nvSpPr>
        <p:spPr>
          <a:xfrm>
            <a:off x="7977434" y="143969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간격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E217-36B0-E8CB-E204-5F92834C4E7D}"/>
              </a:ext>
            </a:extLst>
          </p:cNvPr>
          <p:cNvSpPr txBox="1"/>
          <p:nvPr/>
        </p:nvSpPr>
        <p:spPr>
          <a:xfrm>
            <a:off x="414969" y="534023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0</a:t>
            </a:r>
            <a:r>
              <a:rPr kumimoji="1" lang="ko-KR" altLang="en-US" b="1" dirty="0">
                <a:latin typeface="+mj-ea"/>
                <a:ea typeface="+mj-ea"/>
              </a:rPr>
              <a:t>과의 비율이 의미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있음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22E6C-A3F2-3DCC-CFEA-35738CB19E10}"/>
              </a:ext>
            </a:extLst>
          </p:cNvPr>
          <p:cNvSpPr txBox="1"/>
          <p:nvPr/>
        </p:nvSpPr>
        <p:spPr>
          <a:xfrm>
            <a:off x="6210452" y="6012052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Tip : 0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은 인간이 임의적으로 부여한 존재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온도계(thermometer) | 과학문화포털 사이언스올">
            <a:extLst>
              <a:ext uri="{FF2B5EF4-FFF2-40B4-BE49-F238E27FC236}">
                <a16:creationId xmlns:a16="http://schemas.microsoft.com/office/drawing/2014/main" id="{6F3120A1-324F-0FC4-A629-1EE344A7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15522" y="2324789"/>
            <a:ext cx="1785362" cy="274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3BFFAD-DA18-A2D2-86B9-A56E39A251D6}"/>
              </a:ext>
            </a:extLst>
          </p:cNvPr>
          <p:cNvSpPr txBox="1"/>
          <p:nvPr/>
        </p:nvSpPr>
        <p:spPr>
          <a:xfrm>
            <a:off x="8751211" y="28965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온도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0E195F-2FED-6A6E-3AF5-AE4BDF7C7B89}"/>
              </a:ext>
            </a:extLst>
          </p:cNvPr>
          <p:cNvSpPr/>
          <p:nvPr/>
        </p:nvSpPr>
        <p:spPr>
          <a:xfrm>
            <a:off x="7599383" y="2823715"/>
            <a:ext cx="2880107" cy="1618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4E26F0-FF24-4AB7-528C-49612821E205}"/>
              </a:ext>
            </a:extLst>
          </p:cNvPr>
          <p:cNvSpPr txBox="1"/>
          <p:nvPr/>
        </p:nvSpPr>
        <p:spPr>
          <a:xfrm>
            <a:off x="6210452" y="5344421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0</a:t>
            </a:r>
            <a:r>
              <a:rPr kumimoji="1" lang="ko-KR" altLang="en-US" b="1" dirty="0">
                <a:latin typeface="+mj-ea"/>
                <a:ea typeface="+mj-ea"/>
              </a:rPr>
              <a:t>과의 비율이 의미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없음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62E87-1751-4EB0-988B-EF1ABB7F02AF}"/>
              </a:ext>
            </a:extLst>
          </p:cNvPr>
          <p:cNvSpPr txBox="1"/>
          <p:nvPr/>
        </p:nvSpPr>
        <p:spPr>
          <a:xfrm>
            <a:off x="414969" y="60120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Tip : 0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은 절대적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452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상관관계에 따른 분류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독립변수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종속변수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6D86C6A-2010-F521-5B81-38B4DAB6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25420"/>
              </p:ext>
            </p:extLst>
          </p:nvPr>
        </p:nvGraphicFramePr>
        <p:xfrm>
          <a:off x="3866995" y="3259614"/>
          <a:ext cx="4458010" cy="148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458010">
                  <a:extLst>
                    <a:ext uri="{9D8B030D-6E8A-4147-A177-3AD203B41FA5}">
                      <a16:colId xmlns:a16="http://schemas.microsoft.com/office/drawing/2014/main" val="3174499177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독립변수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(Independent Variable)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1180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종속변수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(Dependent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4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상관관계에 따른 분류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4E26F0-FF24-4AB7-528C-49612821E205}"/>
              </a:ext>
            </a:extLst>
          </p:cNvPr>
          <p:cNvSpPr txBox="1"/>
          <p:nvPr/>
        </p:nvSpPr>
        <p:spPr>
          <a:xfrm>
            <a:off x="6603558" y="4477346"/>
            <a:ext cx="479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독립변수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다른 변수에 영향을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주는</a:t>
            </a:r>
            <a:r>
              <a:rPr kumimoji="1" lang="ko-KR" altLang="en-US" b="1" dirty="0">
                <a:latin typeface="+mj-ea"/>
                <a:ea typeface="+mj-ea"/>
              </a:rPr>
              <a:t> 변수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	-</a:t>
            </a:r>
            <a:r>
              <a:rPr kumimoji="1" lang="ko-KR" altLang="en-US" b="1" dirty="0">
                <a:latin typeface="+mj-ea"/>
                <a:ea typeface="+mj-ea"/>
              </a:rPr>
              <a:t> 연구자가 조절하는 대상</a:t>
            </a:r>
            <a:endParaRPr kumimoji="1" lang="en-US" altLang="ko-KR" b="1" dirty="0">
              <a:latin typeface="+mj-ea"/>
              <a:ea typeface="+mj-ea"/>
            </a:endParaRPr>
          </a:p>
          <a:p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R" altLang="en-US" b="1" dirty="0">
                <a:latin typeface="+mj-ea"/>
                <a:ea typeface="+mj-ea"/>
              </a:rPr>
              <a:t>종속변수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다른 변수에게 영향을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받는</a:t>
            </a:r>
            <a:r>
              <a:rPr kumimoji="1" lang="ko-KR" altLang="en-US" b="1" dirty="0">
                <a:latin typeface="+mj-ea"/>
                <a:ea typeface="+mj-ea"/>
              </a:rPr>
              <a:t> 변수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	-</a:t>
            </a:r>
            <a:r>
              <a:rPr kumimoji="1" lang="ko-KR" altLang="en-US" b="1" dirty="0">
                <a:latin typeface="+mj-ea"/>
                <a:ea typeface="+mj-ea"/>
              </a:rPr>
              <a:t> 연구자가 알고 싶은 대상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F0EB9-2CB9-DC04-9A03-6739B08E1C9F}"/>
                  </a:ext>
                </a:extLst>
              </p:cNvPr>
              <p:cNvSpPr txBox="1"/>
              <p:nvPr/>
            </p:nvSpPr>
            <p:spPr>
              <a:xfrm>
                <a:off x="2064545" y="2804235"/>
                <a:ext cx="23644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𝒃𝒙</m:t>
                      </m:r>
                    </m:oMath>
                  </m:oMathPara>
                </a14:m>
                <a:endParaRPr kumimoji="1" lang="ko-Kore-KR" altLang="en-US" sz="3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F0EB9-2CB9-DC04-9A03-6739B08E1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545" y="2804235"/>
                <a:ext cx="2364430" cy="553998"/>
              </a:xfrm>
              <a:prstGeom prst="rect">
                <a:avLst/>
              </a:prstGeom>
              <a:blipFill>
                <a:blip r:embed="rId2"/>
                <a:stretch>
                  <a:fillRect l="-4278" r="-4278" b="-2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1583110-4B9C-EEF6-1500-73732C6A3B01}"/>
              </a:ext>
            </a:extLst>
          </p:cNvPr>
          <p:cNvSpPr txBox="1"/>
          <p:nvPr/>
        </p:nvSpPr>
        <p:spPr>
          <a:xfrm>
            <a:off x="1652243" y="4265591"/>
            <a:ext cx="30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x</a:t>
            </a:r>
            <a:r>
              <a:rPr kumimoji="1" lang="ko-KR" altLang="en-US" b="1" dirty="0">
                <a:latin typeface="+mj-ea"/>
                <a:ea typeface="+mj-ea"/>
              </a:rPr>
              <a:t>에 </a:t>
            </a:r>
            <a:r>
              <a:rPr kumimoji="1" lang="en-US" altLang="ko-KR" b="1" dirty="0">
                <a:latin typeface="+mj-ea"/>
                <a:ea typeface="+mj-ea"/>
              </a:rPr>
              <a:t>b</a:t>
            </a:r>
            <a:r>
              <a:rPr kumimoji="1" lang="ko-KR" altLang="en-US" b="1" dirty="0">
                <a:latin typeface="+mj-ea"/>
                <a:ea typeface="+mj-ea"/>
              </a:rPr>
              <a:t>만큼 변화가 가해지면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y</a:t>
            </a:r>
            <a:r>
              <a:rPr kumimoji="1" lang="ko-KR" altLang="en-US" b="1" dirty="0">
                <a:latin typeface="+mj-ea"/>
                <a:ea typeface="+mj-ea"/>
              </a:rPr>
              <a:t>는 그 영향으로 인해 변함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009F-11EA-8E3A-9BBD-3FE664061762}"/>
              </a:ext>
            </a:extLst>
          </p:cNvPr>
          <p:cNvSpPr txBox="1"/>
          <p:nvPr/>
        </p:nvSpPr>
        <p:spPr>
          <a:xfrm>
            <a:off x="1672792" y="3759349"/>
            <a:ext cx="3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+mj-ea"/>
                <a:ea typeface="+mj-ea"/>
              </a:rPr>
              <a:t>x -&gt; </a:t>
            </a:r>
            <a:r>
              <a:rPr kumimoji="1" lang="ko-KR" altLang="en-US" b="1" dirty="0">
                <a:latin typeface="+mj-ea"/>
                <a:ea typeface="+mj-ea"/>
              </a:rPr>
              <a:t>독립변수 </a:t>
            </a:r>
            <a:r>
              <a:rPr kumimoji="1" lang="en-US" altLang="ko-KR" b="1" dirty="0">
                <a:latin typeface="+mj-ea"/>
                <a:ea typeface="+mj-ea"/>
              </a:rPr>
              <a:t>/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y -&gt; </a:t>
            </a:r>
            <a:r>
              <a:rPr kumimoji="1" lang="ko-KR" altLang="en-US" b="1" dirty="0">
                <a:latin typeface="+mj-ea"/>
                <a:ea typeface="+mj-ea"/>
              </a:rPr>
              <a:t>종속변수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CEBAA9-20E7-0865-2CBC-803554CFB786}"/>
              </a:ext>
            </a:extLst>
          </p:cNvPr>
          <p:cNvSpPr/>
          <p:nvPr/>
        </p:nvSpPr>
        <p:spPr>
          <a:xfrm>
            <a:off x="1772792" y="2684638"/>
            <a:ext cx="2880107" cy="940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83B63EC-CEA4-58D8-B824-32B82D14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38017"/>
              </p:ext>
            </p:extLst>
          </p:nvPr>
        </p:nvGraphicFramePr>
        <p:xfrm>
          <a:off x="6230950" y="1829047"/>
          <a:ext cx="5506845" cy="21149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0747">
                  <a:extLst>
                    <a:ext uri="{9D8B030D-6E8A-4147-A177-3AD203B41FA5}">
                      <a16:colId xmlns:a16="http://schemas.microsoft.com/office/drawing/2014/main" val="4021351037"/>
                    </a:ext>
                  </a:extLst>
                </a:gridCol>
                <a:gridCol w="1710753">
                  <a:extLst>
                    <a:ext uri="{9D8B030D-6E8A-4147-A177-3AD203B41FA5}">
                      <a16:colId xmlns:a16="http://schemas.microsoft.com/office/drawing/2014/main" val="1941227382"/>
                    </a:ext>
                  </a:extLst>
                </a:gridCol>
                <a:gridCol w="426253">
                  <a:extLst>
                    <a:ext uri="{9D8B030D-6E8A-4147-A177-3AD203B41FA5}">
                      <a16:colId xmlns:a16="http://schemas.microsoft.com/office/drawing/2014/main" val="1151959565"/>
                    </a:ext>
                  </a:extLst>
                </a:gridCol>
                <a:gridCol w="522412">
                  <a:extLst>
                    <a:ext uri="{9D8B030D-6E8A-4147-A177-3AD203B41FA5}">
                      <a16:colId xmlns:a16="http://schemas.microsoft.com/office/drawing/2014/main" val="3294291327"/>
                    </a:ext>
                  </a:extLst>
                </a:gridCol>
                <a:gridCol w="516670">
                  <a:extLst>
                    <a:ext uri="{9D8B030D-6E8A-4147-A177-3AD203B41FA5}">
                      <a16:colId xmlns:a16="http://schemas.microsoft.com/office/drawing/2014/main" val="3125279911"/>
                    </a:ext>
                  </a:extLst>
                </a:gridCol>
                <a:gridCol w="516670">
                  <a:extLst>
                    <a:ext uri="{9D8B030D-6E8A-4147-A177-3AD203B41FA5}">
                      <a16:colId xmlns:a16="http://schemas.microsoft.com/office/drawing/2014/main" val="583382025"/>
                    </a:ext>
                  </a:extLst>
                </a:gridCol>
                <a:gridCol w="516670">
                  <a:extLst>
                    <a:ext uri="{9D8B030D-6E8A-4147-A177-3AD203B41FA5}">
                      <a16:colId xmlns:a16="http://schemas.microsoft.com/office/drawing/2014/main" val="3198603504"/>
                    </a:ext>
                  </a:extLst>
                </a:gridCol>
                <a:gridCol w="516670">
                  <a:extLst>
                    <a:ext uri="{9D8B030D-6E8A-4147-A177-3AD203B41FA5}">
                      <a16:colId xmlns:a16="http://schemas.microsoft.com/office/drawing/2014/main" val="4027980688"/>
                    </a:ext>
                  </a:extLst>
                </a:gridCol>
              </a:tblGrid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 dirty="0">
                          <a:effectLst/>
                        </a:rPr>
                        <a:t>Feature Number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 dirty="0">
                          <a:effectLst/>
                        </a:rPr>
                        <a:t>Excavation </a:t>
                      </a:r>
                      <a:r>
                        <a:rPr lang="en" sz="900" u="none" strike="noStrike" dirty="0" err="1">
                          <a:effectLst/>
                        </a:rPr>
                        <a:t>istitute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BP</a:t>
                      </a:r>
                      <a:endParaRPr lang="en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Error</a:t>
                      </a:r>
                      <a:endParaRPr lang="en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From</a:t>
                      </a:r>
                      <a:endParaRPr lang="en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To</a:t>
                      </a:r>
                      <a:endParaRPr lang="en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 dirty="0">
                          <a:effectLst/>
                        </a:rPr>
                        <a:t>Median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 dirty="0">
                          <a:effectLst/>
                        </a:rPr>
                        <a:t>Type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499099"/>
                  </a:ext>
                </a:extLst>
              </a:tr>
              <a:tr h="360196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 dirty="0">
                          <a:effectLst/>
                        </a:rPr>
                        <a:t>Proto-three </a:t>
                      </a:r>
                      <a:r>
                        <a:rPr lang="en" sz="900" u="none" strike="noStrike" dirty="0" err="1">
                          <a:effectLst/>
                        </a:rPr>
                        <a:t>Kingdoms~Three</a:t>
                      </a:r>
                      <a:r>
                        <a:rPr lang="en" sz="900" u="none" strike="noStrike" dirty="0">
                          <a:effectLst/>
                        </a:rPr>
                        <a:t> Kingdoms 4 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 dirty="0" err="1">
                          <a:effectLst/>
                        </a:rPr>
                        <a:t>Hanbaek</a:t>
                      </a:r>
                      <a:r>
                        <a:rPr lang="en" sz="900" u="none" strike="noStrike" dirty="0">
                          <a:effectLst/>
                        </a:rPr>
                        <a:t> Cultural Property Research Institute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1730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40 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220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405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309 </a:t>
                      </a:r>
                      <a:endParaRPr lang="en-US" altLang="ko-Kore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428856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A-26 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1590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30 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406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542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480 </a:t>
                      </a:r>
                      <a:endParaRPr lang="en-US" altLang="ko-Kore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371393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A-28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1650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30 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264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533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398 </a:t>
                      </a:r>
                      <a:endParaRPr lang="en-US" altLang="ko-Kore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292405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A-36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1630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30 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346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536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418 </a:t>
                      </a:r>
                      <a:endParaRPr lang="en-US" altLang="ko-Kore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267092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A-63  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1700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30 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253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406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348 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9304342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 Pottery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1860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40 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64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243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156 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2932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A3C9D0-3DD6-1BEB-7DF9-8110B5BA8FF1}"/>
              </a:ext>
            </a:extLst>
          </p:cNvPr>
          <p:cNvSpPr/>
          <p:nvPr/>
        </p:nvSpPr>
        <p:spPr>
          <a:xfrm>
            <a:off x="8709103" y="1829047"/>
            <a:ext cx="936702" cy="2114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24ECD-388D-A21A-41CC-0356CE5E0159}"/>
              </a:ext>
            </a:extLst>
          </p:cNvPr>
          <p:cNvSpPr/>
          <p:nvPr/>
        </p:nvSpPr>
        <p:spPr>
          <a:xfrm>
            <a:off x="9697925" y="1826612"/>
            <a:ext cx="1497897" cy="21149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C7103C-74AF-24E4-213E-79D1C9AAEFF0}"/>
              </a:ext>
            </a:extLst>
          </p:cNvPr>
          <p:cNvSpPr txBox="1"/>
          <p:nvPr/>
        </p:nvSpPr>
        <p:spPr>
          <a:xfrm>
            <a:off x="8623456" y="2906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독립변수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648D1A-743D-E877-C16E-0D0A3820FFB4}"/>
              </a:ext>
            </a:extLst>
          </p:cNvPr>
          <p:cNvSpPr txBox="1"/>
          <p:nvPr/>
        </p:nvSpPr>
        <p:spPr>
          <a:xfrm>
            <a:off x="9909639" y="290583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92D050"/>
                </a:solidFill>
                <a:latin typeface="+mj-ea"/>
                <a:ea typeface="+mj-ea"/>
              </a:rPr>
              <a:t>종속변수</a:t>
            </a:r>
            <a:endParaRPr kumimoji="1" lang="en-US" altLang="ko-KR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773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DBCB48-79A8-8DBD-05E3-EE737A872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" t="2752" r="2473" b="4341"/>
          <a:stretch/>
        </p:blipFill>
        <p:spPr>
          <a:xfrm>
            <a:off x="896318" y="206307"/>
            <a:ext cx="10399364" cy="6467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880497-D995-CDE0-84AE-092C63FC36B0}"/>
              </a:ext>
            </a:extLst>
          </p:cNvPr>
          <p:cNvSpPr txBox="1"/>
          <p:nvPr/>
        </p:nvSpPr>
        <p:spPr>
          <a:xfrm>
            <a:off x="7501052" y="378477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출처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박지영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(2017)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편집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803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자료형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6D86C6A-2010-F521-5B81-38B4DAB6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62922"/>
              </p:ext>
            </p:extLst>
          </p:nvPr>
        </p:nvGraphicFramePr>
        <p:xfrm>
          <a:off x="3866995" y="2687320"/>
          <a:ext cx="4458010" cy="148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29005">
                  <a:extLst>
                    <a:ext uri="{9D8B030D-6E8A-4147-A177-3AD203B41FA5}">
                      <a16:colId xmlns:a16="http://schemas.microsoft.com/office/drawing/2014/main" val="3174499177"/>
                    </a:ext>
                  </a:extLst>
                </a:gridCol>
                <a:gridCol w="2229005">
                  <a:extLst>
                    <a:ext uri="{9D8B030D-6E8A-4147-A177-3AD203B41FA5}">
                      <a16:colId xmlns:a16="http://schemas.microsoft.com/office/drawing/2014/main" val="280081032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(Numeric)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논리형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(Logical)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1180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문자형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(Character)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팩터형</a:t>
                      </a:r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(Factor)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51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자료형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D14EB1-200C-CBAF-B279-413DEED2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97" y="257383"/>
            <a:ext cx="8326933" cy="6600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B24CF-9994-3F07-FCA8-A279684D3A93}"/>
              </a:ext>
            </a:extLst>
          </p:cNvPr>
          <p:cNvSpPr txBox="1"/>
          <p:nvPr/>
        </p:nvSpPr>
        <p:spPr>
          <a:xfrm>
            <a:off x="166620" y="1951672"/>
            <a:ext cx="3480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>
                <a:solidFill>
                  <a:schemeClr val="bg1"/>
                </a:solidFill>
                <a:latin typeface="+mj-ea"/>
                <a:ea typeface="+mj-ea"/>
              </a:rPr>
              <a:t>as.numeric</a:t>
            </a:r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변수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en-US" altLang="ko-Kore-KR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kumimoji="1" lang="en-US" altLang="ko-Kore-KR" b="1" dirty="0" err="1">
                <a:solidFill>
                  <a:schemeClr val="bg1"/>
                </a:solidFill>
                <a:latin typeface="+mj-ea"/>
                <a:ea typeface="+mj-ea"/>
              </a:rPr>
              <a:t>s.logical</a:t>
            </a:r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변수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as.character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변수명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en-US" altLang="ko-Kore-KR" b="1" dirty="0" err="1">
                <a:solidFill>
                  <a:schemeClr val="bg1"/>
                </a:solidFill>
                <a:latin typeface="+mj-ea"/>
                <a:ea typeface="+mj-ea"/>
              </a:rPr>
              <a:t>as.facter</a:t>
            </a:r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변수명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&gt; as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ㅁㅁㅁ의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자료형으로 변환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812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15CA4C-0513-DC01-844A-D060B1CB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97" y="257383"/>
            <a:ext cx="8326933" cy="66006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자료형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7ED4E-EB28-EC20-E0FC-17CDFA92A6FF}"/>
              </a:ext>
            </a:extLst>
          </p:cNvPr>
          <p:cNvSpPr txBox="1"/>
          <p:nvPr/>
        </p:nvSpPr>
        <p:spPr>
          <a:xfrm>
            <a:off x="481070" y="3354963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*class</a:t>
            </a:r>
          </a:p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자료형 출력</a:t>
            </a:r>
            <a:endParaRPr kumimoji="1" lang="en-US" altLang="ko-Kore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366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64A193-4A4D-B7A9-56E7-D8531416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97" y="257383"/>
            <a:ext cx="8326933" cy="66006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자료형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BE728-89D5-ECC6-1CB6-2D98219B94A2}"/>
              </a:ext>
            </a:extLst>
          </p:cNvPr>
          <p:cNvSpPr txBox="1"/>
          <p:nvPr/>
        </p:nvSpPr>
        <p:spPr>
          <a:xfrm>
            <a:off x="481070" y="3354963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*str</a:t>
            </a:r>
          </a:p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자료형과 구성요소 출력</a:t>
            </a:r>
            <a:endParaRPr kumimoji="1" lang="en-US" altLang="ko-Kore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153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가설과 검정 그리고 오류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내용 개체 틀 2">
                <a:extLst>
                  <a:ext uri="{FF2B5EF4-FFF2-40B4-BE49-F238E27FC236}">
                    <a16:creationId xmlns:a16="http://schemas.microsoft.com/office/drawing/2014/main" id="{5229989F-8C04-A73E-DF0B-6D61E38F3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kumimoji="1" lang="ko-Kore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가설</a:t>
                </a:r>
                <a:endParaRPr kumimoji="1" lang="en-US" altLang="ko-Kore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lvl="1">
                  <a:buFontTx/>
                  <a:buChar char="-"/>
                </a:pPr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귀무가설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</a:t>
                </a:r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영가설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,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𝐻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)</a:t>
                </a:r>
              </a:p>
              <a:p>
                <a:pPr lvl="1">
                  <a:buFontTx/>
                  <a:buChar char="-"/>
                </a:pP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대립가설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대안가설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𝐻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)</a:t>
                </a:r>
                <a:endParaRPr kumimoji="1" lang="en-US" altLang="ko-Kore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검정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marL="457200" lvl="1" indent="0">
                  <a:buNone/>
                </a:pP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-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채택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(Accept)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할 것인가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?,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기각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(Reject)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할 것인가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?</a:t>
                </a:r>
              </a:p>
              <a:p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오류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lvl="1">
                  <a:buFontTx/>
                  <a:buChar char="-"/>
                </a:pP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1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종 오류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lvl="1">
                  <a:buFontTx/>
                  <a:buChar char="-"/>
                </a:pP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2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종 오류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4" name="내용 개체 틀 2">
                <a:extLst>
                  <a:ext uri="{FF2B5EF4-FFF2-40B4-BE49-F238E27FC236}">
                    <a16:creationId xmlns:a16="http://schemas.microsoft.com/office/drawing/2014/main" id="{5229989F-8C04-A73E-DF0B-6D61E38F3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00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가설과 검정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모든 것은 참 아니면 거짓이라는 전제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한 명제에 대한 가설을 세우고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 가설이 거짓임을 증명하여 명제가 참임을 증명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검정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-&gt;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다양한 검정 방법은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6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주차에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여기서 처음 세워지는 가설이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귀무가설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영가설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이에 반대되는 가설이 대립가설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대안가설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096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5CFB0-BE58-2A67-3C00-A8F17595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계획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F8F337-4A89-F7EF-2737-FB7A47610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657261"/>
              </p:ext>
            </p:extLst>
          </p:nvPr>
        </p:nvGraphicFramePr>
        <p:xfrm>
          <a:off x="2526507" y="1690688"/>
          <a:ext cx="71389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988900536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728816911"/>
                    </a:ext>
                  </a:extLst>
                </a:gridCol>
                <a:gridCol w="4193380">
                  <a:extLst>
                    <a:ext uri="{9D8B030D-6E8A-4147-A177-3AD203B41FA5}">
                      <a16:colId xmlns:a16="http://schemas.microsoft.com/office/drawing/2014/main" val="254232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Intro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소개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설치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(1)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모집단과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표본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기술통계량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8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변수의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종류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가설과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오류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분석절차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8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다양한 종류의 그래프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t-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Chi-square 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Median Polish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회귀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선형회귀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다중선형회귀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로지스틱회귀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6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군집분석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K-means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판별분석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DA, MDA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9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주성분분석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PCA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61555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25EFDD1-F70F-A58E-3CF0-05B322A8FE3A}"/>
              </a:ext>
            </a:extLst>
          </p:cNvPr>
          <p:cNvCxnSpPr/>
          <p:nvPr/>
        </p:nvCxnSpPr>
        <p:spPr>
          <a:xfrm>
            <a:off x="2526507" y="2217683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0444444-C4AC-EFAF-74F8-B8A5B3817483}"/>
              </a:ext>
            </a:extLst>
          </p:cNvPr>
          <p:cNvCxnSpPr/>
          <p:nvPr/>
        </p:nvCxnSpPr>
        <p:spPr>
          <a:xfrm>
            <a:off x="2526507" y="2604259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1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가설과 검정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A819A-4AD8-322F-4658-0B2A7B0791FF}"/>
              </a:ext>
            </a:extLst>
          </p:cNvPr>
          <p:cNvSpPr/>
          <p:nvPr/>
        </p:nvSpPr>
        <p:spPr>
          <a:xfrm>
            <a:off x="1103970" y="342900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설정 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F971A-B9F0-591B-B64E-A0795F774501}"/>
              </a:ext>
            </a:extLst>
          </p:cNvPr>
          <p:cNvSpPr/>
          <p:nvPr/>
        </p:nvSpPr>
        <p:spPr>
          <a:xfrm>
            <a:off x="3687335" y="3428999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증명</a:t>
            </a:r>
            <a:r>
              <a:rPr kumimoji="1" lang="en-US" altLang="ko-Kore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검정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958FCC-8116-CF49-38AB-974478BF9570}"/>
              </a:ext>
            </a:extLst>
          </p:cNvPr>
          <p:cNvSpPr/>
          <p:nvPr/>
        </p:nvSpPr>
        <p:spPr>
          <a:xfrm>
            <a:off x="6337608" y="458973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: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ore-KR" altLang="en-US" b="1" dirty="0">
                <a:solidFill>
                  <a:schemeClr val="tx1"/>
                </a:solidFill>
              </a:rPr>
              <a:t>거짓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CB575-863F-06D6-8B1D-B4B22297BFE3}"/>
              </a:ext>
            </a:extLst>
          </p:cNvPr>
          <p:cNvSpPr/>
          <p:nvPr/>
        </p:nvSpPr>
        <p:spPr>
          <a:xfrm>
            <a:off x="6337608" y="2330957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: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ore-KR" altLang="en-US" b="1" dirty="0">
                <a:solidFill>
                  <a:schemeClr val="tx1"/>
                </a:solidFill>
              </a:rPr>
              <a:t>참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83A2E5-DB41-5C44-8F5E-2659FFA0DC28}"/>
              </a:ext>
            </a:extLst>
          </p:cNvPr>
          <p:cNvSpPr/>
          <p:nvPr/>
        </p:nvSpPr>
        <p:spPr>
          <a:xfrm>
            <a:off x="9099963" y="2330956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대안가설</a:t>
            </a:r>
            <a:r>
              <a:rPr kumimoji="1" lang="ko-KR" altLang="en-US" b="1" dirty="0">
                <a:solidFill>
                  <a:schemeClr val="tx1"/>
                </a:solidFill>
              </a:rPr>
              <a:t> 기각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 err="1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채택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1EEE3C-429D-A723-A184-98DA4DF48426}"/>
              </a:ext>
            </a:extLst>
          </p:cNvPr>
          <p:cNvSpPr/>
          <p:nvPr/>
        </p:nvSpPr>
        <p:spPr>
          <a:xfrm>
            <a:off x="9099962" y="458973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대안가설</a:t>
            </a:r>
            <a:r>
              <a:rPr kumimoji="1" lang="ko-KR" altLang="en-US" b="1" dirty="0">
                <a:solidFill>
                  <a:schemeClr val="tx1"/>
                </a:solidFill>
              </a:rPr>
              <a:t> 채택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 err="1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기각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3B2F5-F1E6-F4E3-0465-13AE0442AD77}"/>
              </a:ext>
            </a:extLst>
          </p:cNvPr>
          <p:cNvSpPr txBox="1"/>
          <p:nvPr/>
        </p:nvSpPr>
        <p:spPr>
          <a:xfrm>
            <a:off x="10018394" y="413860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원하는</a:t>
            </a:r>
            <a:r>
              <a:rPr kumimoji="1" lang="ko-KR" altLang="en-US" b="1" dirty="0">
                <a:solidFill>
                  <a:srgbClr val="FF0000"/>
                </a:solidFill>
              </a:rPr>
              <a:t> 상황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EFC2DF-C7FC-75E1-5C54-389BF7133A31}"/>
              </a:ext>
            </a:extLst>
          </p:cNvPr>
          <p:cNvCxnSpPr>
            <a:stCxn id="3" idx="3"/>
            <a:endCxn id="16" idx="1"/>
          </p:cNvCxnSpPr>
          <p:nvPr/>
        </p:nvCxnSpPr>
        <p:spPr>
          <a:xfrm flipV="1">
            <a:off x="3289609" y="3849958"/>
            <a:ext cx="39772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22216C-7C97-B913-9D26-6B9269E3F37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872974" y="2751916"/>
            <a:ext cx="464634" cy="10980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8E60D1-6182-AD73-130E-C91A2F387AA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72974" y="3849957"/>
            <a:ext cx="464634" cy="11607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DF684C-D8A0-104A-7B96-E2A51C286E4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23247" y="2751915"/>
            <a:ext cx="57671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254463-0EDF-AFF8-5E4E-1F8FE8FCECF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8523247" y="5010689"/>
            <a:ext cx="57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731BE2-0455-B1C0-A957-251A826EC0B2}"/>
              </a:ext>
            </a:extLst>
          </p:cNvPr>
          <p:cNvSpPr/>
          <p:nvPr/>
        </p:nvSpPr>
        <p:spPr>
          <a:xfrm>
            <a:off x="8826757" y="3959614"/>
            <a:ext cx="2732048" cy="2114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20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가설과 검정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A819A-4AD8-322F-4658-0B2A7B0791FF}"/>
              </a:ext>
            </a:extLst>
          </p:cNvPr>
          <p:cNvSpPr/>
          <p:nvPr/>
        </p:nvSpPr>
        <p:spPr>
          <a:xfrm>
            <a:off x="1103970" y="3429000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:</a:t>
            </a:r>
            <a:r>
              <a:rPr kumimoji="1" lang="ko-KR" altLang="en-US" b="1" dirty="0">
                <a:solidFill>
                  <a:schemeClr val="tx1"/>
                </a:solidFill>
              </a:rPr>
              <a:t> 나이에 따라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묘제는</a:t>
            </a:r>
            <a:r>
              <a:rPr kumimoji="1" lang="ko-KR" altLang="en-US" b="1" dirty="0">
                <a:solidFill>
                  <a:schemeClr val="tx1"/>
                </a:solidFill>
              </a:rPr>
              <a:t> 다르지 않다</a:t>
            </a:r>
            <a:r>
              <a:rPr kumimoji="1" lang="en-US" altLang="ko-KR" b="1" dirty="0">
                <a:solidFill>
                  <a:schemeClr val="tx1"/>
                </a:solidFill>
              </a:rPr>
              <a:t>.</a:t>
            </a:r>
            <a:r>
              <a:rPr kumimoji="1" lang="ko-KR" altLang="en-US" b="1" dirty="0">
                <a:solidFill>
                  <a:schemeClr val="tx1"/>
                </a:solidFill>
              </a:rPr>
              <a:t> 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F971A-B9F0-591B-B64E-A0795F774501}"/>
              </a:ext>
            </a:extLst>
          </p:cNvPr>
          <p:cNvSpPr/>
          <p:nvPr/>
        </p:nvSpPr>
        <p:spPr>
          <a:xfrm>
            <a:off x="3687335" y="3428999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증명</a:t>
            </a:r>
            <a:r>
              <a:rPr kumimoji="1" lang="en-US" altLang="ko-Kore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검정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958FCC-8116-CF49-38AB-974478BF9570}"/>
              </a:ext>
            </a:extLst>
          </p:cNvPr>
          <p:cNvSpPr/>
          <p:nvPr/>
        </p:nvSpPr>
        <p:spPr>
          <a:xfrm>
            <a:off x="6337608" y="458973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이 </a:t>
            </a:r>
            <a:r>
              <a:rPr kumimoji="1" lang="ko-Kore-KR" altLang="en-US" b="1" dirty="0">
                <a:solidFill>
                  <a:schemeClr val="tx1"/>
                </a:solidFill>
              </a:rPr>
              <a:t>거짓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CB575-863F-06D6-8B1D-B4B22297BFE3}"/>
              </a:ext>
            </a:extLst>
          </p:cNvPr>
          <p:cNvSpPr/>
          <p:nvPr/>
        </p:nvSpPr>
        <p:spPr>
          <a:xfrm>
            <a:off x="6337608" y="2330957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귀무가설이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ore-KR" altLang="en-US" b="1" dirty="0">
                <a:solidFill>
                  <a:schemeClr val="tx1"/>
                </a:solidFill>
              </a:rPr>
              <a:t>참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83A2E5-DB41-5C44-8F5E-2659FFA0DC28}"/>
              </a:ext>
            </a:extLst>
          </p:cNvPr>
          <p:cNvSpPr/>
          <p:nvPr/>
        </p:nvSpPr>
        <p:spPr>
          <a:xfrm>
            <a:off x="9099963" y="2330956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나이에 따라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묘제는</a:t>
            </a:r>
            <a:r>
              <a:rPr kumimoji="1" lang="ko-KR" altLang="en-US" b="1" dirty="0">
                <a:solidFill>
                  <a:schemeClr val="tx1"/>
                </a:solidFill>
              </a:rPr>
              <a:t> 다르지 않다</a:t>
            </a:r>
            <a:r>
              <a:rPr kumimoji="1" lang="en-US" altLang="ko-KR" b="1" dirty="0">
                <a:solidFill>
                  <a:schemeClr val="tx1"/>
                </a:solidFill>
              </a:rPr>
              <a:t>.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1EEE3C-429D-A723-A184-98DA4DF48426}"/>
              </a:ext>
            </a:extLst>
          </p:cNvPr>
          <p:cNvSpPr/>
          <p:nvPr/>
        </p:nvSpPr>
        <p:spPr>
          <a:xfrm>
            <a:off x="9099962" y="458973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나이에 따라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묘제는</a:t>
            </a:r>
            <a:r>
              <a:rPr kumimoji="1" lang="ko-KR" altLang="en-US" b="1" dirty="0">
                <a:solidFill>
                  <a:schemeClr val="tx1"/>
                </a:solidFill>
              </a:rPr>
              <a:t> 다르다</a:t>
            </a:r>
            <a:r>
              <a:rPr kumimoji="1" lang="en-US" altLang="ko-KR" b="1" dirty="0">
                <a:solidFill>
                  <a:schemeClr val="tx1"/>
                </a:solidFill>
              </a:rPr>
              <a:t>.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EFC2DF-C7FC-75E1-5C54-389BF7133A31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3289609" y="3968467"/>
            <a:ext cx="39772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22216C-7C97-B913-9D26-6B9269E3F37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872974" y="2751916"/>
            <a:ext cx="464634" cy="1216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8E60D1-6182-AD73-130E-C91A2F387AA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72974" y="3968466"/>
            <a:ext cx="464634" cy="10422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DF684C-D8A0-104A-7B96-E2A51C286E4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23247" y="2751915"/>
            <a:ext cx="57671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254463-0EDF-AFF8-5E4E-1F8FE8FCECF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8523247" y="5010689"/>
            <a:ext cx="57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E837A4-1F20-D289-7D1D-648A664D5A00}"/>
              </a:ext>
            </a:extLst>
          </p:cNvPr>
          <p:cNvSpPr/>
          <p:nvPr/>
        </p:nvSpPr>
        <p:spPr>
          <a:xfrm>
            <a:off x="1103969" y="1818428"/>
            <a:ext cx="2185639" cy="11344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  연구자 왈 </a:t>
            </a:r>
            <a:r>
              <a:rPr kumimoji="1" lang="en-US" altLang="ko-KR" b="1" dirty="0">
                <a:solidFill>
                  <a:schemeClr val="tx1"/>
                </a:solidFill>
              </a:rPr>
              <a:t>:</a:t>
            </a:r>
            <a:r>
              <a:rPr kumimoji="1" lang="ko-KR" altLang="en-US" b="1" dirty="0">
                <a:solidFill>
                  <a:schemeClr val="tx1"/>
                </a:solidFill>
              </a:rPr>
              <a:t> 나이에 따라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묘제가</a:t>
            </a:r>
            <a:r>
              <a:rPr kumimoji="1" lang="ko-KR" altLang="en-US" b="1" dirty="0">
                <a:solidFill>
                  <a:schemeClr val="tx1"/>
                </a:solidFill>
              </a:rPr>
              <a:t> 다른 것 같아</a:t>
            </a:r>
            <a:r>
              <a:rPr kumimoji="1" lang="en-US" altLang="ko-KR" b="1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AD70A4-2689-68D3-BCC8-A756BD74D340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2196789" y="2952891"/>
            <a:ext cx="1" cy="4761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4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어느 가설 검정도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100%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확실하지 않음에 따라 오류가 발생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 오류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귀무가설이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참인데 기각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 오류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귀무가설이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거짓인데 채택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3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BAF49-E9BD-6E78-DEA4-34EE646A41B3}"/>
              </a:ext>
            </a:extLst>
          </p:cNvPr>
          <p:cNvSpPr txBox="1"/>
          <p:nvPr/>
        </p:nvSpPr>
        <p:spPr>
          <a:xfrm>
            <a:off x="3184785" y="2483762"/>
            <a:ext cx="582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연구</a:t>
            </a:r>
            <a:r>
              <a:rPr kumimoji="1" lang="ko-KR" altLang="en-US" b="1" dirty="0">
                <a:latin typeface="+mj-ea"/>
                <a:ea typeface="+mj-ea"/>
              </a:rPr>
              <a:t> 주제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다르다</a:t>
            </a:r>
            <a:r>
              <a:rPr kumimoji="1" lang="en-US" altLang="ko-KR" b="1" dirty="0">
                <a:latin typeface="+mj-ea"/>
                <a:ea typeface="+mj-ea"/>
              </a:rPr>
              <a:t>.</a:t>
            </a: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ko-KR" altLang="en-US" b="1" dirty="0" err="1">
                <a:latin typeface="+mj-ea"/>
                <a:ea typeface="+mj-ea"/>
              </a:rPr>
              <a:t>귀무가설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다르지 않다</a:t>
            </a:r>
            <a:r>
              <a:rPr kumimoji="1" lang="en-US" altLang="ko-KR" b="1" dirty="0">
                <a:latin typeface="+mj-ea"/>
                <a:ea typeface="+mj-ea"/>
              </a:rPr>
              <a:t>.</a:t>
            </a: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대립가설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다르다</a:t>
            </a:r>
            <a:r>
              <a:rPr kumimoji="1" lang="en-US" altLang="ko-KR" b="1" dirty="0">
                <a:latin typeface="+mj-ea"/>
                <a:ea typeface="+mj-ea"/>
              </a:rPr>
              <a:t>.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5156C-A8D8-F280-4A1B-635A499E1683}"/>
              </a:ext>
            </a:extLst>
          </p:cNvPr>
          <p:cNvSpPr txBox="1"/>
          <p:nvPr/>
        </p:nvSpPr>
        <p:spPr>
          <a:xfrm>
            <a:off x="385877" y="3875049"/>
            <a:ext cx="52998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1</a:t>
            </a:r>
            <a:r>
              <a:rPr kumimoji="1" lang="ko-KR" altLang="en-US" b="1" dirty="0">
                <a:latin typeface="+mj-ea"/>
                <a:ea typeface="+mj-ea"/>
              </a:rPr>
              <a:t>종 오류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실제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다르지 않음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검정결과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다름</a:t>
            </a:r>
            <a:endParaRPr kumimoji="1" lang="en-US" altLang="ko-KR" b="1" dirty="0">
              <a:latin typeface="+mj-ea"/>
              <a:ea typeface="+mj-ea"/>
            </a:endParaRPr>
          </a:p>
          <a:p>
            <a:endParaRPr kumimoji="1" lang="en-US" altLang="ko-Kore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-&gt;</a:t>
            </a:r>
            <a:r>
              <a:rPr kumimoji="1" lang="ko-Kore-KR" altLang="en-US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없는 현상을 있다고 하는 것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549145-187A-3C84-7602-E02B7E191146}"/>
              </a:ext>
            </a:extLst>
          </p:cNvPr>
          <p:cNvSpPr txBox="1"/>
          <p:nvPr/>
        </p:nvSpPr>
        <p:spPr>
          <a:xfrm>
            <a:off x="6051396" y="3875049"/>
            <a:ext cx="5761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2</a:t>
            </a:r>
            <a:r>
              <a:rPr kumimoji="1" lang="ko-KR" altLang="en-US" b="1" dirty="0">
                <a:latin typeface="+mj-ea"/>
                <a:ea typeface="+mj-ea"/>
              </a:rPr>
              <a:t>종 오류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실제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다름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검정결과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다르지 않음</a:t>
            </a:r>
            <a:endParaRPr kumimoji="1" lang="en-US" altLang="ko-KR" b="1" dirty="0">
              <a:latin typeface="+mj-ea"/>
              <a:ea typeface="+mj-ea"/>
            </a:endParaRPr>
          </a:p>
          <a:p>
            <a:endParaRPr kumimoji="1" lang="en-US" altLang="ko-Kore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-&gt;</a:t>
            </a:r>
            <a:r>
              <a:rPr kumimoji="1" lang="ko-Kore-KR" altLang="en-US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있는 현상을 없다고 하는 것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FED9D-B403-AB17-35FD-B6DECAA3529C}"/>
              </a:ext>
            </a:extLst>
          </p:cNvPr>
          <p:cNvSpPr txBox="1"/>
          <p:nvPr/>
        </p:nvSpPr>
        <p:spPr>
          <a:xfrm>
            <a:off x="7590279" y="1490406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</a:t>
            </a:r>
            <a:r>
              <a:rPr kumimoji="1" lang="en-US" altLang="ko-Kore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ore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오류와 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 오류의 가능성은 항상 존재함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어떤 오류를 줄일지는 상황에 따라 판단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08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55151-7EBD-9FFC-890E-5BD9CC94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8" y="1834842"/>
            <a:ext cx="11045801" cy="4249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E9960-08F0-F933-B140-85ED3816649D}"/>
              </a:ext>
            </a:extLst>
          </p:cNvPr>
          <p:cNvSpPr txBox="1"/>
          <p:nvPr/>
        </p:nvSpPr>
        <p:spPr>
          <a:xfrm>
            <a:off x="7989909" y="1482703"/>
            <a:ext cx="387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+mj-ea"/>
                <a:ea typeface="+mj-ea"/>
              </a:rPr>
              <a:t>출처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" altLang="ko-KR" dirty="0">
                <a:latin typeface="+mj-ea"/>
                <a:ea typeface="+mj-ea"/>
              </a:rPr>
              <a:t>https://</a:t>
            </a:r>
            <a:r>
              <a:rPr kumimoji="1" lang="en" altLang="ko-KR" dirty="0" err="1">
                <a:latin typeface="+mj-ea"/>
                <a:ea typeface="+mj-ea"/>
              </a:rPr>
              <a:t>support.minitab.com</a:t>
            </a:r>
            <a:r>
              <a:rPr kumimoji="1" lang="en" altLang="ko-KR" dirty="0">
                <a:latin typeface="+mj-ea"/>
                <a:ea typeface="+mj-ea"/>
              </a:rPr>
              <a:t>/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187C3-6E3D-063D-AF62-135D6F019F29}"/>
              </a:ext>
            </a:extLst>
          </p:cNvPr>
          <p:cNvSpPr txBox="1"/>
          <p:nvPr/>
        </p:nvSpPr>
        <p:spPr>
          <a:xfrm>
            <a:off x="8370864" y="5727623"/>
            <a:ext cx="299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*각 오류의 위험성을 인지하고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상황에 맞게 적절히 </a:t>
            </a:r>
            <a:r>
              <a:rPr kumimoji="1" lang="ko-KR" altLang="en-US" dirty="0" err="1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조정해야함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15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분석 절차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756D0AE0-6460-30C1-0865-48A846EE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확증적 데이터 분석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추론통계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검정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신뢰구간 추정 등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탐색적 데이터 분석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기술통계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기술통계량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데이터 분포 등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760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확증적 데이터 분석</a:t>
            </a:r>
            <a:r>
              <a:rPr kumimoji="1"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" altLang="ko-Kore-KR" sz="2800" dirty="0">
                <a:solidFill>
                  <a:srgbClr val="F5E3EF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Confirmatory Data Analysis, CDA)</a:t>
            </a:r>
            <a:endParaRPr kumimoji="1" lang="ko-Kore-KR" altLang="en-US" dirty="0">
              <a:solidFill>
                <a:srgbClr val="F5E3EF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A819A-4AD8-322F-4658-0B2A7B0791FF}"/>
              </a:ext>
            </a:extLst>
          </p:cNvPr>
          <p:cNvSpPr/>
          <p:nvPr/>
        </p:nvSpPr>
        <p:spPr>
          <a:xfrm>
            <a:off x="1059365" y="2615840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연구 사전 조사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F971A-B9F0-591B-B64E-A0795F774501}"/>
              </a:ext>
            </a:extLst>
          </p:cNvPr>
          <p:cNvSpPr/>
          <p:nvPr/>
        </p:nvSpPr>
        <p:spPr>
          <a:xfrm>
            <a:off x="3657029" y="2615839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가설 설정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EFC2DF-C7FC-75E1-5C54-389BF7133A31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3245004" y="3155307"/>
            <a:ext cx="412025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439483-22D9-DDA2-301B-150BA4E0F3DE}"/>
              </a:ext>
            </a:extLst>
          </p:cNvPr>
          <p:cNvSpPr/>
          <p:nvPr/>
        </p:nvSpPr>
        <p:spPr>
          <a:xfrm>
            <a:off x="6254693" y="2615838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유의수준 설정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인문사회 분야는 보통 </a:t>
            </a:r>
            <a:r>
              <a:rPr kumimoji="1" lang="en-US" altLang="ko-KR" b="1" dirty="0">
                <a:solidFill>
                  <a:schemeClr val="tx1"/>
                </a:solidFill>
              </a:rPr>
              <a:t>95%</a:t>
            </a:r>
            <a:r>
              <a:rPr kumimoji="1" lang="ko-KR" altLang="en-US" b="1" dirty="0">
                <a:solidFill>
                  <a:schemeClr val="tx1"/>
                </a:solidFill>
              </a:rPr>
              <a:t> 신뢰도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AC12C5-4F3D-7A92-BAFB-2C3C31608709}"/>
              </a:ext>
            </a:extLst>
          </p:cNvPr>
          <p:cNvSpPr/>
          <p:nvPr/>
        </p:nvSpPr>
        <p:spPr>
          <a:xfrm>
            <a:off x="8852357" y="2615837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측정도구 선정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변수 설정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52A94-4DE1-3839-0E94-08CB9E733100}"/>
              </a:ext>
            </a:extLst>
          </p:cNvPr>
          <p:cNvSpPr/>
          <p:nvPr/>
        </p:nvSpPr>
        <p:spPr>
          <a:xfrm>
            <a:off x="8852357" y="4351710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데이터</a:t>
            </a:r>
            <a:r>
              <a:rPr kumimoji="1" lang="ko-KR" altLang="en-US" b="1" dirty="0">
                <a:solidFill>
                  <a:schemeClr val="tx1"/>
                </a:solidFill>
              </a:rPr>
              <a:t> 수집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31327F-06AC-7E61-2E54-DCB92D7602E2}"/>
              </a:ext>
            </a:extLst>
          </p:cNvPr>
          <p:cNvSpPr/>
          <p:nvPr/>
        </p:nvSpPr>
        <p:spPr>
          <a:xfrm>
            <a:off x="6254693" y="4351709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데이터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</a:rPr>
              <a:t>전처리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모델링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A8E165-8C08-BBD1-D0D9-8BCD6FF52069}"/>
              </a:ext>
            </a:extLst>
          </p:cNvPr>
          <p:cNvSpPr/>
          <p:nvPr/>
        </p:nvSpPr>
        <p:spPr>
          <a:xfrm>
            <a:off x="3657028" y="4351709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분석</a:t>
            </a:r>
            <a:r>
              <a:rPr kumimoji="1" lang="ko-KR" altLang="en-US" b="1" dirty="0">
                <a:solidFill>
                  <a:schemeClr val="tx1"/>
                </a:solidFill>
              </a:rPr>
              <a:t> 수행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CDC931-B2F9-60F5-4891-AFEC2F8DAAD7}"/>
              </a:ext>
            </a:extLst>
          </p:cNvPr>
          <p:cNvSpPr/>
          <p:nvPr/>
        </p:nvSpPr>
        <p:spPr>
          <a:xfrm>
            <a:off x="1059364" y="4352712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결과 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논문</a:t>
            </a:r>
            <a:r>
              <a:rPr kumimoji="1" lang="en-US" altLang="ko-KR" b="1" dirty="0">
                <a:solidFill>
                  <a:schemeClr val="tx1"/>
                </a:solidFill>
              </a:rPr>
              <a:t>,</a:t>
            </a:r>
            <a:r>
              <a:rPr kumimoji="1" lang="ko-KR" altLang="en-US" b="1" dirty="0">
                <a:solidFill>
                  <a:schemeClr val="tx1"/>
                </a:solidFill>
              </a:rPr>
              <a:t> 보고서 작성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9EAF8A6-3D43-009F-E05E-E16A2EA5636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42668" y="3155304"/>
            <a:ext cx="412024" cy="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32AA02-7D13-B798-CF0F-32AD81B26122}"/>
              </a:ext>
            </a:extLst>
          </p:cNvPr>
          <p:cNvCxnSpPr>
            <a:cxnSpLocks/>
          </p:cNvCxnSpPr>
          <p:nvPr/>
        </p:nvCxnSpPr>
        <p:spPr>
          <a:xfrm flipV="1">
            <a:off x="8440332" y="3155304"/>
            <a:ext cx="412025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1DCBE1B-1681-0AAD-CAD2-8B84C63D1BF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945176" y="3694772"/>
            <a:ext cx="1" cy="6569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6DF4ACF-B39B-88C9-F8E9-654D343129F9}"/>
              </a:ext>
            </a:extLst>
          </p:cNvPr>
          <p:cNvCxnSpPr>
            <a:cxnSpLocks/>
          </p:cNvCxnSpPr>
          <p:nvPr/>
        </p:nvCxnSpPr>
        <p:spPr>
          <a:xfrm flipH="1" flipV="1">
            <a:off x="8440332" y="4891173"/>
            <a:ext cx="412025" cy="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43EFA67-AAD7-F606-A4DB-A9C3EF5B0C56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flipH="1">
            <a:off x="5842667" y="4891177"/>
            <a:ext cx="41202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E18F15-B10C-B03C-D622-BA324E80AF9F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245003" y="4891173"/>
            <a:ext cx="412025" cy="10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9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탐색적 데이터 분석</a:t>
            </a:r>
            <a:r>
              <a:rPr kumimoji="1"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" altLang="ko-Kore-KR" sz="2800" dirty="0">
                <a:solidFill>
                  <a:srgbClr val="F5E3EF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Exploratory Data Analysis, CDA)</a:t>
            </a:r>
            <a:endParaRPr kumimoji="1" lang="ko-Kore-KR" altLang="en-US" dirty="0">
              <a:solidFill>
                <a:srgbClr val="F5E3EF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A819A-4AD8-322F-4658-0B2A7B0791FF}"/>
              </a:ext>
            </a:extLst>
          </p:cNvPr>
          <p:cNvSpPr/>
          <p:nvPr/>
        </p:nvSpPr>
        <p:spPr>
          <a:xfrm>
            <a:off x="1155058" y="3429003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데이터 수집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F971A-B9F0-591B-B64E-A0795F774501}"/>
              </a:ext>
            </a:extLst>
          </p:cNvPr>
          <p:cNvSpPr/>
          <p:nvPr/>
        </p:nvSpPr>
        <p:spPr>
          <a:xfrm>
            <a:off x="3752722" y="3429002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기술통계</a:t>
            </a:r>
            <a:r>
              <a:rPr kumimoji="1" lang="en-US" altLang="ko-KR" b="1" dirty="0">
                <a:solidFill>
                  <a:schemeClr val="tx1"/>
                </a:solidFill>
              </a:rPr>
              <a:t>,</a:t>
            </a:r>
            <a:r>
              <a:rPr kumimoji="1" lang="ko-KR" altLang="en-US" b="1" dirty="0">
                <a:solidFill>
                  <a:schemeClr val="tx1"/>
                </a:solidFill>
              </a:rPr>
              <a:t> 시각화 등으로 탐색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EFC2DF-C7FC-75E1-5C54-389BF7133A31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3340697" y="3968470"/>
            <a:ext cx="412025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439483-22D9-DDA2-301B-150BA4E0F3DE}"/>
              </a:ext>
            </a:extLst>
          </p:cNvPr>
          <p:cNvSpPr/>
          <p:nvPr/>
        </p:nvSpPr>
        <p:spPr>
          <a:xfrm>
            <a:off x="6350386" y="3429001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유의미한 패턴 검출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AC12C5-4F3D-7A92-BAFB-2C3C31608709}"/>
              </a:ext>
            </a:extLst>
          </p:cNvPr>
          <p:cNvSpPr/>
          <p:nvPr/>
        </p:nvSpPr>
        <p:spPr>
          <a:xfrm>
            <a:off x="8948050" y="3429000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결과 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논문</a:t>
            </a:r>
            <a:r>
              <a:rPr kumimoji="1" lang="en-US" altLang="ko-KR" b="1" dirty="0">
                <a:solidFill>
                  <a:schemeClr val="tx1"/>
                </a:solidFill>
              </a:rPr>
              <a:t>,</a:t>
            </a:r>
            <a:r>
              <a:rPr kumimoji="1" lang="ko-KR" altLang="en-US" b="1" dirty="0">
                <a:solidFill>
                  <a:schemeClr val="tx1"/>
                </a:solidFill>
              </a:rPr>
              <a:t> 보고서 작성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9EAF8A6-3D43-009F-E05E-E16A2EA5636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938361" y="3968467"/>
            <a:ext cx="412024" cy="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32AA02-7D13-B798-CF0F-32AD81B26122}"/>
              </a:ext>
            </a:extLst>
          </p:cNvPr>
          <p:cNvCxnSpPr>
            <a:cxnSpLocks/>
          </p:cNvCxnSpPr>
          <p:nvPr/>
        </p:nvCxnSpPr>
        <p:spPr>
          <a:xfrm flipV="1">
            <a:off x="8536025" y="3968467"/>
            <a:ext cx="412025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8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75CC2-E61A-FCD9-2138-A3F048F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복습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63BDB-754A-4184-DC30-AE6517CC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모집단과 표본이 무엇인지 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고고학적 맥락을 살피면서 통계분석을 해야 한다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기술통계량이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무엇인지 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기술통계량을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산출할 수 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0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변수의 종류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수량적 특성에 따른 분류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질적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양적 변수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특성에 따른 분류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범주형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연속형 변수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상관관계에 따른 분류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독립변수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종속변수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13572-2B3F-B15A-7F29-E183B5275A23}"/>
              </a:ext>
            </a:extLst>
          </p:cNvPr>
          <p:cNvSpPr txBox="1"/>
          <p:nvPr/>
        </p:nvSpPr>
        <p:spPr>
          <a:xfrm>
            <a:off x="838200" y="4950469"/>
            <a:ext cx="6938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*변수의</a:t>
            </a:r>
            <a:r>
              <a:rPr kumimoji="1" lang="ko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종류에 따라 데이터 수집</a:t>
            </a:r>
            <a:r>
              <a:rPr kumimoji="1" lang="en-US" altLang="ko-KR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분석 방법 등이 설정됨</a:t>
            </a:r>
            <a:endParaRPr kumimoji="1" lang="ko-Kore-KR" altLang="en-US" sz="24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60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수량적 특성에 따른 분류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질적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양적 변수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C250E7F-BBF1-AC70-7303-8CBFA25F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90053"/>
              </p:ext>
            </p:extLst>
          </p:nvPr>
        </p:nvGraphicFramePr>
        <p:xfrm>
          <a:off x="2032000" y="2721134"/>
          <a:ext cx="8128000" cy="2560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44991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547486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질적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(Qualitative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서열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질적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(Ordered-Qualitative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11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비서열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질적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(Unordered-Qualitative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9658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양적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(Quantitative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연속형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(Continuous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85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비연속형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ore-KR" b="1" dirty="0" err="1">
                          <a:latin typeface="+mj-ea"/>
                          <a:ea typeface="+mj-ea"/>
                        </a:rPr>
                        <a:t>UnContinuous</a:t>
                      </a:r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0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39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질적 변수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7D37EE8-8418-6E56-1B0E-8D414FFEB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25986"/>
              </p:ext>
            </p:extLst>
          </p:nvPr>
        </p:nvGraphicFramePr>
        <p:xfrm>
          <a:off x="650495" y="2043650"/>
          <a:ext cx="254062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062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조사요원별</a:t>
                      </a:r>
                      <a:r>
                        <a:rPr lang="ko-KR" altLang="en-US" b="1" dirty="0"/>
                        <a:t> 자격기준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조사단장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책임조사원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조사원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준조사원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90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보조원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23613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C1329B-2605-783A-566F-CE0DE727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63692"/>
              </p:ext>
            </p:extLst>
          </p:nvPr>
        </p:nvGraphicFramePr>
        <p:xfrm>
          <a:off x="3518368" y="2045160"/>
          <a:ext cx="193323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39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학위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박사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2A5342-B244-83A0-FEFC-9EA8CD367CED}"/>
              </a:ext>
            </a:extLst>
          </p:cNvPr>
          <p:cNvSpPr txBox="1"/>
          <p:nvPr/>
        </p:nvSpPr>
        <p:spPr>
          <a:xfrm>
            <a:off x="1925959" y="14396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서열</a:t>
            </a:r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질적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0C73EB-5CEB-31D2-D655-F646FB060C85}"/>
              </a:ext>
            </a:extLst>
          </p:cNvPr>
          <p:cNvSpPr txBox="1"/>
          <p:nvPr/>
        </p:nvSpPr>
        <p:spPr>
          <a:xfrm>
            <a:off x="7850797" y="1439690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비서열</a:t>
            </a:r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질적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E99D9F3-BD39-2335-669F-FF188D5B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81538"/>
              </p:ext>
            </p:extLst>
          </p:nvPr>
        </p:nvGraphicFramePr>
        <p:xfrm>
          <a:off x="6233533" y="2060798"/>
          <a:ext cx="193324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662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966620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성별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남성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여성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91E204A-73C1-E26B-19DD-88C7B69F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90242"/>
              </p:ext>
            </p:extLst>
          </p:nvPr>
        </p:nvGraphicFramePr>
        <p:xfrm>
          <a:off x="650495" y="4471026"/>
          <a:ext cx="245750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7504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세기 이후 신라 </a:t>
                      </a:r>
                      <a:r>
                        <a:rPr lang="ko-KR" altLang="en-US" b="1" dirty="0" err="1"/>
                        <a:t>묘제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횡혈식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석실분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석관묘</a:t>
                      </a:r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석곽묘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943D23-ECDE-A45A-FC54-9A124635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24542"/>
              </p:ext>
            </p:extLst>
          </p:nvPr>
        </p:nvGraphicFramePr>
        <p:xfrm>
          <a:off x="6233533" y="3024138"/>
          <a:ext cx="530797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66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1835070129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2599629848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3625758585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31615607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반려동물 종류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고양이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앵무새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뱀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물고기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거북이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DB6B9F5-9B29-D2F1-A6BC-59BDF2B9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91888"/>
              </p:ext>
            </p:extLst>
          </p:nvPr>
        </p:nvGraphicFramePr>
        <p:xfrm>
          <a:off x="8575289" y="2055242"/>
          <a:ext cx="277850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6167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926168">
                  <a:extLst>
                    <a:ext uri="{9D8B030D-6E8A-4147-A177-3AD203B41FA5}">
                      <a16:colId xmlns:a16="http://schemas.microsoft.com/office/drawing/2014/main" val="2521624473"/>
                    </a:ext>
                  </a:extLst>
                </a:gridCol>
                <a:gridCol w="926167">
                  <a:extLst>
                    <a:ext uri="{9D8B030D-6E8A-4147-A177-3AD203B41FA5}">
                      <a16:colId xmlns:a16="http://schemas.microsoft.com/office/drawing/2014/main" val="12138646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삼국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고구려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백제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신라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CAE217-36B0-E8CB-E204-5F92834C4E7D}"/>
              </a:ext>
            </a:extLst>
          </p:cNvPr>
          <p:cNvSpPr txBox="1"/>
          <p:nvPr/>
        </p:nvSpPr>
        <p:spPr>
          <a:xfrm>
            <a:off x="3055435" y="5664286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구성</a:t>
            </a:r>
            <a:r>
              <a:rPr kumimoji="1" lang="ko-KR" altLang="en-US" b="1" dirty="0">
                <a:latin typeface="+mj-ea"/>
                <a:ea typeface="+mj-ea"/>
              </a:rPr>
              <a:t> 요소 사이에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위계</a:t>
            </a:r>
            <a:r>
              <a:rPr kumimoji="1"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서열</a:t>
            </a:r>
            <a:r>
              <a:rPr kumimoji="1"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b="1" dirty="0">
                <a:latin typeface="+mj-ea"/>
                <a:ea typeface="+mj-ea"/>
              </a:rPr>
              <a:t>가 존재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B9B27-7965-42DC-708C-84D8BDCD9A3B}"/>
              </a:ext>
            </a:extLst>
          </p:cNvPr>
          <p:cNvSpPr txBox="1"/>
          <p:nvPr/>
        </p:nvSpPr>
        <p:spPr>
          <a:xfrm>
            <a:off x="7850797" y="533375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모든 구성요소가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평등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1CD845D-2EE9-0F48-A3FB-91945FC5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83803"/>
              </p:ext>
            </p:extLst>
          </p:nvPr>
        </p:nvGraphicFramePr>
        <p:xfrm>
          <a:off x="3518368" y="3674383"/>
          <a:ext cx="1933239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39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신라 </a:t>
                      </a:r>
                      <a:r>
                        <a:rPr lang="ko-KR" altLang="en-US" b="1" dirty="0" err="1"/>
                        <a:t>골품제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성골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진골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두품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…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39329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91509DF-00BA-9884-F963-03302F2F9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03488"/>
              </p:ext>
            </p:extLst>
          </p:nvPr>
        </p:nvGraphicFramePr>
        <p:xfrm>
          <a:off x="6233533" y="3989080"/>
          <a:ext cx="530797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699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1326993">
                  <a:extLst>
                    <a:ext uri="{9D8B030D-6E8A-4147-A177-3AD203B41FA5}">
                      <a16:colId xmlns:a16="http://schemas.microsoft.com/office/drawing/2014/main" val="2726665184"/>
                    </a:ext>
                  </a:extLst>
                </a:gridCol>
                <a:gridCol w="1326993">
                  <a:extLst>
                    <a:ext uri="{9D8B030D-6E8A-4147-A177-3AD203B41FA5}">
                      <a16:colId xmlns:a16="http://schemas.microsoft.com/office/drawing/2014/main" val="1062559361"/>
                    </a:ext>
                  </a:extLst>
                </a:gridCol>
                <a:gridCol w="1326993">
                  <a:extLst>
                    <a:ext uri="{9D8B030D-6E8A-4147-A177-3AD203B41FA5}">
                      <a16:colId xmlns:a16="http://schemas.microsoft.com/office/drawing/2014/main" val="391195932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석기 종류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주먹도끼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긁개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찌르개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…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3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양적 변수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7D37EE8-8418-6E56-1B0E-8D414FFEB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9305"/>
              </p:ext>
            </p:extLst>
          </p:nvPr>
        </p:nvGraphicFramePr>
        <p:xfrm>
          <a:off x="514815" y="2045160"/>
          <a:ext cx="2540620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062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키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90cm ~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180~189cm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170~179cm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160~169cm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9027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150~159cm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236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…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4719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C1329B-2605-783A-566F-CE0DE727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04816"/>
              </p:ext>
            </p:extLst>
          </p:nvPr>
        </p:nvGraphicFramePr>
        <p:xfrm>
          <a:off x="3573080" y="2045160"/>
          <a:ext cx="1933239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39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나이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60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~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50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688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40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7280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20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2451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2A5342-B244-83A0-FEFC-9EA8CD367CED}"/>
              </a:ext>
            </a:extLst>
          </p:cNvPr>
          <p:cNvSpPr txBox="1"/>
          <p:nvPr/>
        </p:nvSpPr>
        <p:spPr>
          <a:xfrm>
            <a:off x="2117517" y="1439690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연속형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0C73EB-5CEB-31D2-D655-F646FB060C85}"/>
              </a:ext>
            </a:extLst>
          </p:cNvPr>
          <p:cNvSpPr txBox="1"/>
          <p:nvPr/>
        </p:nvSpPr>
        <p:spPr>
          <a:xfrm>
            <a:off x="7977434" y="143969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비연속형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E99D9F3-BD39-2335-669F-FF188D5B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5669"/>
              </p:ext>
            </p:extLst>
          </p:nvPr>
        </p:nvGraphicFramePr>
        <p:xfrm>
          <a:off x="6233533" y="2060798"/>
          <a:ext cx="193324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4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손가락 개수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943D23-ECDE-A45A-FC54-9A124635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0107"/>
              </p:ext>
            </p:extLst>
          </p:nvPr>
        </p:nvGraphicFramePr>
        <p:xfrm>
          <a:off x="6233533" y="3024138"/>
          <a:ext cx="5307972" cy="110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66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1835070129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2599629848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3625758585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31615607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유적의 유물 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출토량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석기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청동기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불상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인골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구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00867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DB6B9F5-9B29-D2F1-A6BC-59BDF2B9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92041"/>
              </p:ext>
            </p:extLst>
          </p:nvPr>
        </p:nvGraphicFramePr>
        <p:xfrm>
          <a:off x="8575289" y="2055242"/>
          <a:ext cx="277850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8502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아파트 층수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15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층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CAE217-36B0-E8CB-E204-5F92834C4E7D}"/>
              </a:ext>
            </a:extLst>
          </p:cNvPr>
          <p:cNvSpPr txBox="1"/>
          <p:nvPr/>
        </p:nvSpPr>
        <p:spPr>
          <a:xfrm>
            <a:off x="3453603" y="4821400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수</a:t>
            </a:r>
            <a:r>
              <a:rPr kumimoji="1" lang="ko-KR" altLang="en-US" b="1" dirty="0">
                <a:latin typeface="+mj-ea"/>
                <a:ea typeface="+mj-ea"/>
              </a:rPr>
              <a:t>로 표현되고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R" altLang="en-US" b="1" dirty="0">
                <a:latin typeface="+mj-ea"/>
                <a:ea typeface="+mj-ea"/>
              </a:rPr>
              <a:t>구성요소가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연속</a:t>
            </a:r>
            <a:r>
              <a:rPr kumimoji="1" lang="ko-KR" altLang="en-US" b="1" dirty="0">
                <a:latin typeface="+mj-ea"/>
                <a:ea typeface="+mj-ea"/>
              </a:rPr>
              <a:t>됨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B9B27-7965-42DC-708C-84D8BDCD9A3B}"/>
              </a:ext>
            </a:extLst>
          </p:cNvPr>
          <p:cNvSpPr txBox="1"/>
          <p:nvPr/>
        </p:nvSpPr>
        <p:spPr>
          <a:xfrm>
            <a:off x="8122505" y="486456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정수</a:t>
            </a:r>
            <a:r>
              <a:rPr kumimoji="1" lang="ko-KR" altLang="en-US" b="1" dirty="0">
                <a:latin typeface="+mj-ea"/>
                <a:ea typeface="+mj-ea"/>
              </a:rPr>
              <a:t>로 표현되고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ore-KR" altLang="en-US" b="1" dirty="0">
                <a:solidFill>
                  <a:srgbClr val="FF0000"/>
                </a:solidFill>
                <a:latin typeface="+mj-ea"/>
                <a:ea typeface="+mj-ea"/>
              </a:rPr>
              <a:t>셀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 수 있음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22E6C-A3F2-3DCC-CFEA-35738CB19E10}"/>
              </a:ext>
            </a:extLst>
          </p:cNvPr>
          <p:cNvSpPr txBox="1"/>
          <p:nvPr/>
        </p:nvSpPr>
        <p:spPr>
          <a:xfrm>
            <a:off x="3453602" y="550465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*순서는 위계가 아님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온도계(thermometer) | 과학문화포털 사이언스올">
            <a:extLst>
              <a:ext uri="{FF2B5EF4-FFF2-40B4-BE49-F238E27FC236}">
                <a16:creationId xmlns:a16="http://schemas.microsoft.com/office/drawing/2014/main" id="{6F3120A1-324F-0FC4-A629-1EE344A7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5064" y="4228907"/>
            <a:ext cx="1785362" cy="274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3BFFAD-DA18-A2D2-86B9-A56E39A251D6}"/>
              </a:ext>
            </a:extLst>
          </p:cNvPr>
          <p:cNvSpPr txBox="1"/>
          <p:nvPr/>
        </p:nvSpPr>
        <p:spPr>
          <a:xfrm>
            <a:off x="1510753" y="4800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온도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0E195F-2FED-6A6E-3AF5-AE4BDF7C7B89}"/>
              </a:ext>
            </a:extLst>
          </p:cNvPr>
          <p:cNvSpPr/>
          <p:nvPr/>
        </p:nvSpPr>
        <p:spPr>
          <a:xfrm>
            <a:off x="358925" y="4727833"/>
            <a:ext cx="2880107" cy="1618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10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특성에 따른 분류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범주형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연속형 변수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6D86C6A-2010-F521-5B81-38B4DAB6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06960"/>
              </p:ext>
            </p:extLst>
          </p:nvPr>
        </p:nvGraphicFramePr>
        <p:xfrm>
          <a:off x="2032000" y="2721134"/>
          <a:ext cx="8128000" cy="2560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44991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547486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범주형 변수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=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이산형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(Categorical Variable = Discrete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명목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(Nominal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11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순위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(Ordinal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9658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연속형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(Continuous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간격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(Interval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85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비율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(Ratio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0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3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범주형 변수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A5342-B244-83A0-FEFC-9EA8CD367CED}"/>
              </a:ext>
            </a:extLst>
          </p:cNvPr>
          <p:cNvSpPr txBox="1"/>
          <p:nvPr/>
        </p:nvSpPr>
        <p:spPr>
          <a:xfrm>
            <a:off x="2117517" y="1439690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명목형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0C73EB-5CEB-31D2-D655-F646FB060C85}"/>
              </a:ext>
            </a:extLst>
          </p:cNvPr>
          <p:cNvSpPr txBox="1"/>
          <p:nvPr/>
        </p:nvSpPr>
        <p:spPr>
          <a:xfrm>
            <a:off x="7977434" y="143969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순위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943D23-ECDE-A45A-FC54-9A124635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0373"/>
              </p:ext>
            </p:extLst>
          </p:nvPr>
        </p:nvGraphicFramePr>
        <p:xfrm>
          <a:off x="434339" y="3970560"/>
          <a:ext cx="5307972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66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1835070129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2599629848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3625758585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31615607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유적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출토 유물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석기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청동기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불상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인골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CAE217-36B0-E8CB-E204-5F92834C4E7D}"/>
              </a:ext>
            </a:extLst>
          </p:cNvPr>
          <p:cNvSpPr txBox="1"/>
          <p:nvPr/>
        </p:nvSpPr>
        <p:spPr>
          <a:xfrm>
            <a:off x="4517210" y="889322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질적변수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비연속형 변수 포함 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모든 구성요소는 구분됨</a:t>
            </a:r>
            <a:endParaRPr kumimoji="1"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B9B27-7965-42DC-708C-84D8BDCD9A3B}"/>
              </a:ext>
            </a:extLst>
          </p:cNvPr>
          <p:cNvSpPr txBox="1"/>
          <p:nvPr/>
        </p:nvSpPr>
        <p:spPr>
          <a:xfrm>
            <a:off x="7018282" y="4911902"/>
            <a:ext cx="417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명목형 변수에 위계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순위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r>
              <a:rPr kumimoji="1" lang="ko-KR" altLang="en-US" b="1" dirty="0" err="1">
                <a:latin typeface="+mj-ea"/>
                <a:ea typeface="+mj-ea"/>
              </a:rPr>
              <a:t>를</a:t>
            </a:r>
            <a:r>
              <a:rPr kumimoji="1" lang="ko-KR" altLang="en-US" b="1" dirty="0">
                <a:latin typeface="+mj-ea"/>
                <a:ea typeface="+mj-ea"/>
              </a:rPr>
              <a:t> 부여하여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R" altLang="en-US" b="1" dirty="0">
                <a:latin typeface="+mj-ea"/>
                <a:ea typeface="+mj-ea"/>
              </a:rPr>
              <a:t>순위 변수로 사용할 수 있음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반대도 </a:t>
            </a:r>
            <a:r>
              <a:rPr kumimoji="1" lang="en-US" altLang="ko-KR" b="1" dirty="0">
                <a:latin typeface="+mj-ea"/>
                <a:ea typeface="+mj-ea"/>
              </a:rPr>
              <a:t>O)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F863C0E-6A6B-D413-F01C-FC7B137CF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8438"/>
              </p:ext>
            </p:extLst>
          </p:nvPr>
        </p:nvGraphicFramePr>
        <p:xfrm>
          <a:off x="434339" y="2055242"/>
          <a:ext cx="247159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795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1235795">
                  <a:extLst>
                    <a:ext uri="{9D8B030D-6E8A-4147-A177-3AD203B41FA5}">
                      <a16:colId xmlns:a16="http://schemas.microsoft.com/office/drawing/2014/main" val="6782428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토기 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돌대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유무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있음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없음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F32897-67C8-388B-17ED-496FF78956EF}"/>
              </a:ext>
            </a:extLst>
          </p:cNvPr>
          <p:cNvSpPr txBox="1"/>
          <p:nvPr/>
        </p:nvSpPr>
        <p:spPr>
          <a:xfrm>
            <a:off x="3011865" y="324186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*숫자는</a:t>
            </a:r>
            <a:r>
              <a:rPr kumimoji="1" lang="ko-KR" altLang="en-US" b="1" dirty="0">
                <a:solidFill>
                  <a:srgbClr val="FF0000"/>
                </a:solidFill>
              </a:rPr>
              <a:t> 크기의 성질이 없음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1394474-A202-5517-A5DE-9FF5AD333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19470"/>
              </p:ext>
            </p:extLst>
          </p:nvPr>
        </p:nvGraphicFramePr>
        <p:xfrm>
          <a:off x="434339" y="3024138"/>
          <a:ext cx="247158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7897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617897">
                  <a:extLst>
                    <a:ext uri="{9D8B030D-6E8A-4147-A177-3AD203B41FA5}">
                      <a16:colId xmlns:a16="http://schemas.microsoft.com/office/drawing/2014/main" val="976237930"/>
                    </a:ext>
                  </a:extLst>
                </a:gridCol>
                <a:gridCol w="617897">
                  <a:extLst>
                    <a:ext uri="{9D8B030D-6E8A-4147-A177-3AD203B41FA5}">
                      <a16:colId xmlns:a16="http://schemas.microsoft.com/office/drawing/2014/main" val="678242826"/>
                    </a:ext>
                  </a:extLst>
                </a:gridCol>
                <a:gridCol w="617897">
                  <a:extLst>
                    <a:ext uri="{9D8B030D-6E8A-4147-A177-3AD203B41FA5}">
                      <a16:colId xmlns:a16="http://schemas.microsoft.com/office/drawing/2014/main" val="199409385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형식분류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2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3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4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61378EB-6B21-755E-7335-315FA2EB4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15656"/>
              </p:ext>
            </p:extLst>
          </p:nvPr>
        </p:nvGraphicFramePr>
        <p:xfrm>
          <a:off x="3075950" y="2055242"/>
          <a:ext cx="288252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84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960841">
                  <a:extLst>
                    <a:ext uri="{9D8B030D-6E8A-4147-A177-3AD203B41FA5}">
                      <a16:colId xmlns:a16="http://schemas.microsoft.com/office/drawing/2014/main" val="3396001929"/>
                    </a:ext>
                  </a:extLst>
                </a:gridCol>
                <a:gridCol w="960840">
                  <a:extLst>
                    <a:ext uri="{9D8B030D-6E8A-4147-A177-3AD203B41FA5}">
                      <a16:colId xmlns:a16="http://schemas.microsoft.com/office/drawing/2014/main" val="207451836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주거지 형태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장방형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방형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원형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6E9EB5A-7B87-E5C5-B31D-6E8269291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51210"/>
              </p:ext>
            </p:extLst>
          </p:nvPr>
        </p:nvGraphicFramePr>
        <p:xfrm>
          <a:off x="6297617" y="2055242"/>
          <a:ext cx="144133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133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성적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688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C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D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7280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F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26810A9-1F1B-EE13-D3AD-182838C7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09359"/>
              </p:ext>
            </p:extLst>
          </p:nvPr>
        </p:nvGraphicFramePr>
        <p:xfrm>
          <a:off x="7879065" y="2413382"/>
          <a:ext cx="130254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2545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학위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박사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B6ACD72-E6D0-456C-FA81-E70AFCFEC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85114"/>
              </p:ext>
            </p:extLst>
          </p:nvPr>
        </p:nvGraphicFramePr>
        <p:xfrm>
          <a:off x="9321728" y="2556472"/>
          <a:ext cx="245750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7504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세기 이후 신라 </a:t>
                      </a:r>
                      <a:r>
                        <a:rPr lang="ko-KR" altLang="en-US" b="1" dirty="0" err="1"/>
                        <a:t>묘제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횡혈식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석실분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석관묘</a:t>
                      </a:r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석곽묘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D5D364-B054-0C5D-CB4F-BAC60094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77258"/>
              </p:ext>
            </p:extLst>
          </p:nvPr>
        </p:nvGraphicFramePr>
        <p:xfrm>
          <a:off x="434339" y="4911902"/>
          <a:ext cx="5307972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66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1835070129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2599629848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3625758585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31615607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묘제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석실묘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석곽묘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석관묘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목곽묘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목관묘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…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EDC0D29-CD7B-5BB7-0142-A32483F6CD4A}"/>
              </a:ext>
            </a:extLst>
          </p:cNvPr>
          <p:cNvSpPr txBox="1"/>
          <p:nvPr/>
        </p:nvSpPr>
        <p:spPr>
          <a:xfrm>
            <a:off x="754994" y="5927158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구성요소가 범주에 속해지고 이름이 부여됨</a:t>
            </a:r>
            <a:endParaRPr kumimoji="1"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505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7045</TotalTime>
  <Words>1180</Words>
  <Application>Microsoft Macintosh PowerPoint</Application>
  <PresentationFormat>와이드스크린</PresentationFormat>
  <Paragraphs>409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BM HANNA Pro OTF</vt:lpstr>
      <vt:lpstr>맑은 고딕</vt:lpstr>
      <vt:lpstr>Arial</vt:lpstr>
      <vt:lpstr>Calibri</vt:lpstr>
      <vt:lpstr>Calibri Light</vt:lpstr>
      <vt:lpstr>Cambria Math</vt:lpstr>
      <vt:lpstr>Office 테마</vt:lpstr>
      <vt:lpstr>고고학 자료 통계분석</vt:lpstr>
      <vt:lpstr>계획</vt:lpstr>
      <vt:lpstr>복습</vt:lpstr>
      <vt:lpstr>변수의 종류</vt:lpstr>
      <vt:lpstr>수량적 특성에 따른 분류</vt:lpstr>
      <vt:lpstr>질적 변수</vt:lpstr>
      <vt:lpstr>양적 변수</vt:lpstr>
      <vt:lpstr>자료의 특성에 따른 분류</vt:lpstr>
      <vt:lpstr>범주형 변수</vt:lpstr>
      <vt:lpstr>연속형 변수</vt:lpstr>
      <vt:lpstr>자료의 상관관계에 따른 분류</vt:lpstr>
      <vt:lpstr>자료의 상관관계에 따른 분류</vt:lpstr>
      <vt:lpstr>PowerPoint 프레젠테이션</vt:lpstr>
      <vt:lpstr>R의 자료형</vt:lpstr>
      <vt:lpstr>R의 자료형</vt:lpstr>
      <vt:lpstr>R의 자료형</vt:lpstr>
      <vt:lpstr>R의 자료형</vt:lpstr>
      <vt:lpstr>가설과 검정 그리고 오류</vt:lpstr>
      <vt:lpstr>가설과 검정</vt:lpstr>
      <vt:lpstr>가설과 검정</vt:lpstr>
      <vt:lpstr>가설과 검정</vt:lpstr>
      <vt:lpstr>오류</vt:lpstr>
      <vt:lpstr>오류</vt:lpstr>
      <vt:lpstr>오류</vt:lpstr>
      <vt:lpstr>분석 절차</vt:lpstr>
      <vt:lpstr>확증적 데이터 분석(Confirmatory Data Analysis, CDA)</vt:lpstr>
      <vt:lpstr>탐색적 데이터 분석(Exploratory Data Analysis, CDA)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고고학 자료 통계분석</dc:title>
  <dc:creator>dong dong</dc:creator>
  <cp:lastModifiedBy>dong dong</cp:lastModifiedBy>
  <cp:revision>24</cp:revision>
  <dcterms:created xsi:type="dcterms:W3CDTF">2022-05-23T02:10:10Z</dcterms:created>
  <dcterms:modified xsi:type="dcterms:W3CDTF">2022-06-13T00:34:32Z</dcterms:modified>
</cp:coreProperties>
</file>