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90" r:id="rId5"/>
    <p:sldId id="327" r:id="rId6"/>
    <p:sldId id="328" r:id="rId7"/>
    <p:sldId id="326" r:id="rId8"/>
    <p:sldId id="330" r:id="rId9"/>
    <p:sldId id="329" r:id="rId10"/>
    <p:sldId id="331" r:id="rId11"/>
    <p:sldId id="332" r:id="rId12"/>
    <p:sldId id="325" r:id="rId13"/>
    <p:sldId id="335" r:id="rId14"/>
    <p:sldId id="312" r:id="rId15"/>
    <p:sldId id="324" r:id="rId16"/>
    <p:sldId id="333" r:id="rId17"/>
    <p:sldId id="336" r:id="rId18"/>
    <p:sldId id="340" r:id="rId19"/>
    <p:sldId id="338" r:id="rId20"/>
    <p:sldId id="339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3EF"/>
    <a:srgbClr val="1A5289"/>
    <a:srgbClr val="F5E3CF"/>
    <a:srgbClr val="52F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1"/>
    <p:restoredTop sz="94800"/>
  </p:normalViewPr>
  <p:slideViewPr>
    <p:cSldViewPr snapToGrid="0" snapToObjects="1">
      <p:cViewPr varScale="1">
        <p:scale>
          <a:sx n="126" d="100"/>
          <a:sy n="126" d="100"/>
        </p:scale>
        <p:origin x="200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F9E7-19CE-A648-B477-C4AFE820E1F9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7C0ED-8847-514B-8AEA-42FABF6618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81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D6FC-FEAE-CCAD-A432-73536517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831CB-8911-633F-3966-779E315A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3EA8-7C95-786C-E882-E15F510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59D4-8317-B12A-C2CB-697FBF8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01D1-BCA5-A646-0E62-6B430D0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2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2611C-B097-2839-9D09-CEBC5D75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87F33-5BEA-3F9E-D4C8-D74563B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393D5-A004-DA48-FDF0-59DC4A1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604C3-D7DB-BD2F-874B-3FA1C049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E1C5-CC8D-522C-E844-6F8F6518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0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FE3C0-025A-1521-813F-2779F21A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7C392-FFA3-1718-9868-B55C1620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5FEB-7547-21E2-19AC-979ED704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4191-26BB-B240-34C6-3A5DB972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EEA87-EC62-540B-12AE-9F954E85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DA45-6FE0-DF89-E18F-E003348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8E64-F9DC-E35E-3132-0D07B420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5B63-443D-3564-10D6-94634A8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B86F2-401B-42B0-FCB5-6754E0F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05B1C-D302-90A2-7B75-0C8B244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8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6A58-5C06-C30A-FF63-0F309ABE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2D92A-FD0A-3F8E-3C14-11BDF9B4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79EA-1805-B1C0-B3A8-177049F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5B7A6-3CBE-A6FE-9EC0-CD6ED65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B569A-12A8-6EBE-8D66-714B2FC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111-D3F4-6409-E8A2-7E1175D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B76EC-906D-A467-6BAF-410519A0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58C9-133E-B6AB-8DF3-4C2371D9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92A7F-FCBA-A0E2-73B0-08211B8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5EF9A-5EBD-36A2-0CBD-A65F950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0B7D7-E3B4-8953-AE56-5C5CEE5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2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1079-24FD-7471-2CFA-05779A5C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A48F5-B00F-5D7E-632B-EC6A3DB7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866A0-DFBA-C624-445D-8A831692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F251D-4C75-4432-DA5B-3AEC6BA5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201CA-7190-93C9-0F09-C735A473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87A8F-3B84-7654-9F04-90417566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E83D6-AEE4-202C-1ABD-45EDC47B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5704D-C1E0-6844-A3A7-C8DF715A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6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25DB-9C63-3372-F19B-DCAB4652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3E2A9-BC17-6174-55DA-FE0FED6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E6C73-C596-9651-1114-A30959C4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081A-6543-249E-C06B-9E38999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77B60-DFF4-BD05-CA04-E1AA61E2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B4CB-214A-BA94-A1FF-9A2EC73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0B90-A76C-11F5-8B39-040076F2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9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576B-6E8A-9D05-C14E-DF9FBA1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8E9BE-D352-AC27-C548-558133C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F92FA-0017-55F1-557F-92077246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7A0C-F66F-3BDB-5CC0-6E5DCAA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6668-2667-AA40-D426-04B2BED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DC60-93B1-8AF0-ACE0-B0CA1F4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00C21-B2A7-5639-CC4C-908CACA1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61E27-E3E3-9E9D-44B0-BB438415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5B225-41F3-4BEC-8702-FE5B2876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2801D-D4A1-1AF4-68F1-18D2EFD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9E23E-1467-9CEB-65C1-2BE26CD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B7291-6C92-2766-6D67-2BB34DE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881F0-CE95-88D1-0D75-8D539940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9E46-F791-B731-BF8D-71FB63D6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490A8-FD7A-FFBB-BB7C-DD1A0F2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8E7-8D61-EB43-B344-131D88868B82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6B7-AC40-080E-FAFD-62B72912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A285-BD69-82A7-D13A-49BDD6F0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1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D1D0-6D88-DF47-5BA7-D7466FB2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693"/>
            <a:ext cx="9144000" cy="1100137"/>
          </a:xfrm>
          <a:noFill/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 자료 통계분석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91D5-1DFC-C02C-39E6-C2D68C7D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9"/>
            <a:ext cx="9144000" cy="45859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Week 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8</a:t>
            </a:r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: </a:t>
            </a:r>
            <a:r>
              <a:rPr kumimoji="1" lang="ko-KR" altLang="en-US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군집분석과 판별분석</a:t>
            </a:r>
            <a:endParaRPr kumimoji="1" lang="ko-Kore-KR" altLang="en-US" sz="32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442E908-5182-CA11-054D-E85549B2422D}"/>
              </a:ext>
            </a:extLst>
          </p:cNvPr>
          <p:cNvCxnSpPr>
            <a:cxnSpLocks/>
          </p:cNvCxnSpPr>
          <p:nvPr/>
        </p:nvCxnSpPr>
        <p:spPr>
          <a:xfrm>
            <a:off x="2817019" y="3386141"/>
            <a:ext cx="65579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AAED5B7-2D37-3470-47D7-722C8CB7504F}"/>
              </a:ext>
            </a:extLst>
          </p:cNvPr>
          <p:cNvSpPr txBox="1">
            <a:spLocks/>
          </p:cNvSpPr>
          <p:nvPr/>
        </p:nvSpPr>
        <p:spPr>
          <a:xfrm>
            <a:off x="2338387" y="4515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숭실대학교 사학과 석사과정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학기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r"/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찬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혁</a:t>
            </a:r>
          </a:p>
        </p:txBody>
      </p:sp>
    </p:spTree>
    <p:extLst>
      <p:ext uri="{BB962C8B-B14F-4D97-AF65-F5344CB8AC3E}">
        <p14:creationId xmlns:p14="http://schemas.microsoft.com/office/powerpoint/2010/main" val="251249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계층적 군집분석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계층적 군집분석의 경우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수가 조금만 많아져도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시각화하는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것이 불가능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구조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형태를 파악하고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적절한 거리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척도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와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연결방법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활용하는 것이 필요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1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분할적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군집분석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다양한 기준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사용하여 데이터를 분류하는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산점도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활용하여 시각화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다양한 기준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프로토타입 기반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</a:t>
            </a:r>
            <a:r>
              <a:rPr kumimoji="1" lang="ko-KR" altLang="en-US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평균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중앙값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메도이드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퍼지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분포 기반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혼합분포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밀도 기반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중심밀도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커넬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격자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그래프 기반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코호넨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82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K-means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(K-means Clustering)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분할적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군집분석 중 하나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군집의 개수를 지정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하고 그 개수만큼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군집화하는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다양한 기준 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평균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기반하여 군집화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93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K-means </a:t>
            </a:r>
            <a:r>
              <a:rPr kumimoji="1" lang="ko-KR" altLang="en-US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군집분석</a:t>
            </a:r>
            <a:r>
              <a:rPr kumimoji="1" lang="en-US" altLang="ko-KR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(K-means Clustering)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947242-5A52-34A6-F2FB-817235AB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79" y="1690688"/>
            <a:ext cx="8470041" cy="46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K-means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군집분석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3D7A-5CC4-5C93-E48A-ED608BDF6744}"/>
              </a:ext>
            </a:extLst>
          </p:cNvPr>
          <p:cNvSpPr txBox="1"/>
          <p:nvPr/>
        </p:nvSpPr>
        <p:spPr>
          <a:xfrm>
            <a:off x="380754" y="1764676"/>
            <a:ext cx="4169731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모델명 </a:t>
            </a:r>
            <a:r>
              <a:rPr kumimoji="1" lang="en-US" altLang="ko-KR" b="1" dirty="0">
                <a:latin typeface="+mj-ea"/>
                <a:ea typeface="+mj-ea"/>
              </a:rPr>
              <a:t>&lt;- </a:t>
            </a:r>
            <a:r>
              <a:rPr kumimoji="1" lang="en-US" altLang="ko-KR" b="1" dirty="0" err="1">
                <a:latin typeface="+mj-ea"/>
                <a:ea typeface="+mj-ea"/>
              </a:rPr>
              <a:t>kmeans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,</a:t>
            </a:r>
            <a:r>
              <a:rPr kumimoji="1" lang="ko-KR" altLang="en-US" b="1" dirty="0">
                <a:latin typeface="+mj-ea"/>
                <a:ea typeface="+mj-ea"/>
              </a:rPr>
              <a:t> 군집 수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54B1-B792-E5B1-47F0-4D5905540E1A}"/>
              </a:ext>
            </a:extLst>
          </p:cNvPr>
          <p:cNvSpPr txBox="1"/>
          <p:nvPr/>
        </p:nvSpPr>
        <p:spPr>
          <a:xfrm>
            <a:off x="380754" y="2134008"/>
            <a:ext cx="4411849" cy="646331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 plot(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(c(“</a:t>
            </a:r>
            <a:r>
              <a:rPr kumimoji="1" lang="ko-KR" altLang="en-US" b="1" dirty="0"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latin typeface="+mj-ea"/>
                <a:ea typeface="+mj-ea"/>
              </a:rPr>
              <a:t>1”,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“</a:t>
            </a:r>
            <a:r>
              <a:rPr kumimoji="1" lang="ko-KR" altLang="en-US" b="1" dirty="0"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latin typeface="+mj-ea"/>
                <a:ea typeface="+mj-ea"/>
              </a:rPr>
              <a:t>2”)],</a:t>
            </a:r>
          </a:p>
          <a:p>
            <a:r>
              <a:rPr kumimoji="1" lang="en-US" altLang="ko-KR" b="1" dirty="0">
                <a:latin typeface="+mj-ea"/>
                <a:ea typeface="+mj-ea"/>
              </a:rPr>
              <a:t>&gt;   col=</a:t>
            </a:r>
            <a:r>
              <a:rPr kumimoji="1" lang="ko-KR" altLang="en-US" b="1" dirty="0">
                <a:latin typeface="+mj-ea"/>
                <a:ea typeface="+mj-ea"/>
              </a:rPr>
              <a:t>모델명</a:t>
            </a:r>
            <a:r>
              <a:rPr kumimoji="1" lang="en-US" altLang="ko-KR" b="1" dirty="0">
                <a:latin typeface="+mj-ea"/>
                <a:ea typeface="+mj-ea"/>
              </a:rPr>
              <a:t>$cluster, </a:t>
            </a:r>
            <a:r>
              <a:rPr kumimoji="1" lang="en-US" altLang="ko-KR" b="1" dirty="0" err="1">
                <a:latin typeface="+mj-ea"/>
                <a:ea typeface="+mj-ea"/>
              </a:rPr>
              <a:t>pch</a:t>
            </a:r>
            <a:r>
              <a:rPr kumimoji="1" lang="en-US" altLang="ko-KR" b="1" dirty="0">
                <a:latin typeface="+mj-ea"/>
                <a:ea typeface="+mj-ea"/>
              </a:rPr>
              <a:t>=</a:t>
            </a:r>
            <a:r>
              <a:rPr kumimoji="1" lang="ko-KR" altLang="en-US" b="1" dirty="0">
                <a:latin typeface="+mj-ea"/>
                <a:ea typeface="+mj-ea"/>
              </a:rPr>
              <a:t>점 스타일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4766-F1FB-3459-05D1-486E611EB34C}"/>
              </a:ext>
            </a:extLst>
          </p:cNvPr>
          <p:cNvSpPr txBox="1"/>
          <p:nvPr/>
        </p:nvSpPr>
        <p:spPr>
          <a:xfrm>
            <a:off x="380754" y="3149671"/>
            <a:ext cx="5434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kmeans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함수를 사용하여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k-means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군집화 시행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산점도로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시각화 한 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군집화를 바탕으로 색을 지정하여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구분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39D836-DE1E-A1EC-9CC5-AC416140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34" y="15240"/>
            <a:ext cx="6426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데이터가 두 개 이상의 군집으로 구분되는 것을 알고 있을 때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새로운 값을 사전에 알고 있는 정보를 통해 해당 군집들 중 하나로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하는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낮은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다중공선성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변수들의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정규성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등이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충족되어야함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u="sng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선형판별분석</a:t>
            </a:r>
            <a:r>
              <a:rPr kumimoji="1" lang="en-US" altLang="ko-KR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(LDA)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이차판별분석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(QDA)</a:t>
            </a: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5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선형판별분석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(Linear Discriminant Analysis)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하나의 차원에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사영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(Projection)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하여 가장 잘 분류할 수 있는 직선을 찾음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두 범주의 평균이 서로 멀고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각 범주의 분산이 작은 것이 좋은 분류 기준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공분산행렬이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동일해야함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많은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차원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들로 구성된 데이터의 차원을 축소하여 분석하는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차원축소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(Dimension Reduction)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방법 중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1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선형판별분석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(Linear Discriminant Analysis)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374BD-C905-4575-4DC9-A5F60710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56" y="2178050"/>
            <a:ext cx="7896288" cy="37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Iris Dataset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78442-FBE0-CE1B-2EC1-89FC4DE0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붓꽃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(iris)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대한 데이터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꽃 잎의 길이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너비와 같은 계측치를 중심으로 구성된 데이터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R, Python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등을 활용한 통계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머신러닝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등에서 가장 기초적으로 사용되는 데이터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Google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분석방법을 검색할 경우 대부분 이 데이터셋을 샘플로 사용하여 설명하기 때문에 익숙해질 필요성이 있음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72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선형판별분석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FB0EF-DE2B-F441-97CF-EAD0B8E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434" y="-15240"/>
            <a:ext cx="64265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5998C-0376-3C17-9593-75FFD8F682B5}"/>
              </a:ext>
            </a:extLst>
          </p:cNvPr>
          <p:cNvSpPr txBox="1"/>
          <p:nvPr/>
        </p:nvSpPr>
        <p:spPr>
          <a:xfrm>
            <a:off x="380754" y="1782194"/>
            <a:ext cx="4382162" cy="36933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A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lda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latin typeface="+mj-ea"/>
                <a:ea typeface="+mj-ea"/>
              </a:rPr>
              <a:t>1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~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.,</a:t>
            </a:r>
            <a:r>
              <a:rPr kumimoji="1" lang="ko-KR" altLang="en-US" b="1" dirty="0">
                <a:latin typeface="+mj-ea"/>
                <a:ea typeface="+mj-ea"/>
              </a:rPr>
              <a:t> 데이터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FA29A-0775-D350-89BC-7663F19390F7}"/>
              </a:ext>
            </a:extLst>
          </p:cNvPr>
          <p:cNvSpPr txBox="1"/>
          <p:nvPr/>
        </p:nvSpPr>
        <p:spPr>
          <a:xfrm>
            <a:off x="380753" y="2134008"/>
            <a:ext cx="4382161" cy="36933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 </a:t>
            </a:r>
            <a:r>
              <a:rPr kumimoji="1" lang="en-US" altLang="ko-KR" b="1" dirty="0">
                <a:latin typeface="+mj-ea"/>
              </a:rPr>
              <a:t>plot(A)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F4B41-2049-BCE7-BEB6-F68094ACE3EB}"/>
              </a:ext>
            </a:extLst>
          </p:cNvPr>
          <p:cNvSpPr txBox="1"/>
          <p:nvPr/>
        </p:nvSpPr>
        <p:spPr>
          <a:xfrm>
            <a:off x="380754" y="3328321"/>
            <a:ext cx="4927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lda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함수를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선형판별분석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실행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이후 정분류율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오분류율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ROC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등을 통해 모델 평가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*prior probabilities of groups :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범주별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비율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Group means :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그룹별 평균값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Coefficients of linear discriminants :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판별계수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48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CFB0-BE58-2A67-3C00-A8F1759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계획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F8F337-4A89-F7EF-2737-FB7A47610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890411"/>
              </p:ext>
            </p:extLst>
          </p:nvPr>
        </p:nvGraphicFramePr>
        <p:xfrm>
          <a:off x="2526507" y="1690688"/>
          <a:ext cx="713898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988900536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728816911"/>
                    </a:ext>
                  </a:extLst>
                </a:gridCol>
                <a:gridCol w="4193380">
                  <a:extLst>
                    <a:ext uri="{9D8B030D-6E8A-4147-A177-3AD203B41FA5}">
                      <a16:colId xmlns:a16="http://schemas.microsoft.com/office/drawing/2014/main" val="254232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Intro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소개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설치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(1)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모집단과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표본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기술통계량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변수의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종류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가설과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오류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분석절차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다양한 종류의 그래프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상관분석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상관분석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회귀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선형회귀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다중선형회귀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로지스틱회귀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군집분석과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판별분석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K-means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LDA, QDA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주성분분석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PCA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4151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25EFDD1-F70F-A58E-3CF0-05B322A8FE3A}"/>
              </a:ext>
            </a:extLst>
          </p:cNvPr>
          <p:cNvCxnSpPr/>
          <p:nvPr/>
        </p:nvCxnSpPr>
        <p:spPr>
          <a:xfrm>
            <a:off x="2526507" y="2217683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0444444-C4AC-EFAF-74F8-B8A5B3817483}"/>
              </a:ext>
            </a:extLst>
          </p:cNvPr>
          <p:cNvCxnSpPr/>
          <p:nvPr/>
        </p:nvCxnSpPr>
        <p:spPr>
          <a:xfrm>
            <a:off x="2526507" y="260425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425BA4-DCB1-65DC-2059-8C98D542A0C7}"/>
              </a:ext>
            </a:extLst>
          </p:cNvPr>
          <p:cNvCxnSpPr/>
          <p:nvPr/>
        </p:nvCxnSpPr>
        <p:spPr>
          <a:xfrm>
            <a:off x="2526508" y="2974374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0183CC3-90C9-8275-B65C-5994E724F46D}"/>
              </a:ext>
            </a:extLst>
          </p:cNvPr>
          <p:cNvCxnSpPr/>
          <p:nvPr/>
        </p:nvCxnSpPr>
        <p:spPr>
          <a:xfrm>
            <a:off x="2526507" y="3341912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F3CEBDA-2168-D377-701E-35611DE6C251}"/>
              </a:ext>
            </a:extLst>
          </p:cNvPr>
          <p:cNvCxnSpPr/>
          <p:nvPr/>
        </p:nvCxnSpPr>
        <p:spPr>
          <a:xfrm>
            <a:off x="2526507" y="3722912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F48ACDB-E4BD-ACA6-357A-EAB34D1164CF}"/>
              </a:ext>
            </a:extLst>
          </p:cNvPr>
          <p:cNvCxnSpPr/>
          <p:nvPr/>
        </p:nvCxnSpPr>
        <p:spPr>
          <a:xfrm>
            <a:off x="2526507" y="408551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8598E8-C4E1-0FEF-47A2-7D40C15BCEC9}"/>
              </a:ext>
            </a:extLst>
          </p:cNvPr>
          <p:cNvCxnSpPr/>
          <p:nvPr/>
        </p:nvCxnSpPr>
        <p:spPr>
          <a:xfrm>
            <a:off x="2526507" y="446651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1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판별분석과 군집분석의 차이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D3834A-560A-479B-3814-3A85BF38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71164"/>
              </p:ext>
            </p:extLst>
          </p:nvPr>
        </p:nvGraphicFramePr>
        <p:xfrm>
          <a:off x="2032000" y="2517986"/>
          <a:ext cx="8128000" cy="283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7667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4650073"/>
                    </a:ext>
                  </a:extLst>
                </a:gridCol>
              </a:tblGrid>
              <a:tr h="59872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800" b="1" dirty="0">
                          <a:latin typeface="+mj-ea"/>
                          <a:ea typeface="+mj-ea"/>
                        </a:rPr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800" b="1" dirty="0">
                          <a:latin typeface="+mj-ea"/>
                          <a:ea typeface="+mj-ea"/>
                        </a:rPr>
                        <a:t>판별분석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42292"/>
                  </a:ext>
                </a:extLst>
              </a:tr>
              <a:tr h="764406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000" b="1" dirty="0">
                          <a:latin typeface="+mj-ea"/>
                          <a:ea typeface="+mj-ea"/>
                        </a:rPr>
                        <a:t>무언가를</a:t>
                      </a:r>
                      <a:r>
                        <a:rPr lang="ko-KR" altLang="en-US" sz="2000" b="1" dirty="0">
                          <a:latin typeface="+mj-ea"/>
                          <a:ea typeface="+mj-ea"/>
                        </a:rPr>
                        <a:t> 분류하기 위해 시행</a:t>
                      </a:r>
                      <a:endParaRPr lang="ko-Kore-KR" altLang="en-US" sz="20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5273"/>
                  </a:ext>
                </a:extLst>
              </a:tr>
              <a:tr h="147631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dirty="0">
                          <a:latin typeface="+mj-ea"/>
                          <a:ea typeface="+mj-ea"/>
                        </a:rPr>
                        <a:t>데이터들이</a:t>
                      </a:r>
                      <a:r>
                        <a:rPr lang="ko-KR" altLang="en-US" sz="2000" b="1" dirty="0">
                          <a:latin typeface="+mj-ea"/>
                          <a:ea typeface="+mj-ea"/>
                        </a:rPr>
                        <a:t> 속한 집단을 모를 때</a:t>
                      </a:r>
                      <a:r>
                        <a:rPr lang="en-US" altLang="ko-KR" sz="2000" b="1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1" dirty="0">
                          <a:latin typeface="+mj-ea"/>
                          <a:ea typeface="+mj-ea"/>
                        </a:rPr>
                        <a:t> 유사한 속성을 데이터들끼리 군집을 지어 분류하는 분석방법</a:t>
                      </a:r>
                      <a:endParaRPr lang="ko-Kore-KR" altLang="en-US" sz="20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b="1" dirty="0">
                          <a:latin typeface="+mj-ea"/>
                          <a:ea typeface="+mj-ea"/>
                        </a:rPr>
                        <a:t>이미</a:t>
                      </a:r>
                      <a:r>
                        <a:rPr lang="ko-KR" altLang="en-US" sz="2000" b="1" dirty="0">
                          <a:latin typeface="+mj-ea"/>
                          <a:ea typeface="+mj-ea"/>
                        </a:rPr>
                        <a:t> 집단을 알고 있는 데이터를 이용해 모델을 구성하고 이를 활용하여 집단을 모르는 데이터를 분류하는 분석방법</a:t>
                      </a:r>
                      <a:endParaRPr lang="ko-Kore-KR" altLang="en-US" sz="20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7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81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5CC2-E61A-FCD9-2138-A3F048F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복습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3BDB-754A-4184-DC30-AE6517CC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회귀분석이 무엇인지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회귀분석의 해석방법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주의점에 대해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단순선형회귀분석을 시행할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다중선형회귀분석을 시행할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로지스틱회귀분석을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시행할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0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(Clustering)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각 데이터의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유사성을 측정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하여 여러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군집으로 구분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하고 각 군집 사이의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상이성을 파악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하는 분석방법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크게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계층적 군집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(Hierarchical Clustering)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과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분할적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군집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en-US" altLang="ko-KR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Partional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Clustering)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구분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분할하는 방법과 사용하는 군집 사이의 거리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척도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 따라 다양한 방법이 존재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(Clustering)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1911-9B03-4E03-FC31-096AFA8C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2324894"/>
            <a:ext cx="98425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93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군집분석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(Clustering)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종류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074" name="Picture 2" descr="R로 배우는 데이터분석 #22 - 군집분석 : 네이버 포스트">
            <a:extLst>
              <a:ext uri="{FF2B5EF4-FFF2-40B4-BE49-F238E27FC236}">
                <a16:creationId xmlns:a16="http://schemas.microsoft.com/office/drawing/2014/main" id="{BF867B53-141F-F7A3-8577-C00F45FA5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64" y="1510748"/>
            <a:ext cx="7682671" cy="51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1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다양한 거리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(=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척도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)(Distance Function)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유사도를 측정하기 위해 다양한 거리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척도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 활용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유클리디안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거리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유클리드 공간에서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기하학적 최단 거리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피타고라스 정리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이상치에 민감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맨하탄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거리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격자 형태의 공간에서 최단 거리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마할라노비스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거리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정규분포에서 데이터가 평균으로부터 얼마나 멀리 위치하고 있는지를 나타낸 거리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데이터의 분포 형태를 고려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하여 거리를 측정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이상치 탐지 가능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표준화 거리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변수의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측정단위를 </a:t>
            </a:r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표준화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하여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계산한 거리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50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계층적 군집분석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다양한 연결방법을 사용하여 데이터 사이의 </a:t>
            </a:r>
            <a:r>
              <a:rPr kumimoji="1" lang="ko-KR" altLang="en-US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계층적인 관계를 분석</a:t>
            </a:r>
            <a:endParaRPr kumimoji="1" lang="en-US" altLang="ko-KR" dirty="0">
              <a:solidFill>
                <a:srgbClr val="FFFF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덴드로그램</a:t>
            </a:r>
            <a:r>
              <a:rPr kumimoji="1" lang="en-US" altLang="ko-KR" dirty="0">
                <a:solidFill>
                  <a:srgbClr val="FFFF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(Dendrogram)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을 활용하여 시각화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다양한 연결 방법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최단연결법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(Single)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각 군집에서 하나의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관측값을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추출했을 때 나타날 수 있는 최소거리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최장연결법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(Complete)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각 군집에서 하나의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관측값을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추출했을 때 나타날 수 있는 최대거리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중심연결법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(Centroid)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각 군집의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중심간의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거리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평균연결법</a:t>
            </a:r>
            <a:r>
              <a:rPr kumimoji="1" lang="en-US" altLang="ko-KR" u="sng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(Average)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모든 항목에 대한 거리의 평균을 계산하여 군집화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Ward’s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연결법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(Ward)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군집 내의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오차제곱합을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통해 군집화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3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계층적 군집분석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A3D7A-5CC4-5C93-E48A-ED608BDF6744}"/>
              </a:ext>
            </a:extLst>
          </p:cNvPr>
          <p:cNvSpPr txBox="1"/>
          <p:nvPr/>
        </p:nvSpPr>
        <p:spPr>
          <a:xfrm>
            <a:off x="380754" y="1782194"/>
            <a:ext cx="4382162" cy="36933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A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dist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데이터</a:t>
            </a:r>
            <a:r>
              <a:rPr kumimoji="1" lang="en-US" altLang="ko-KR" b="1" dirty="0">
                <a:latin typeface="+mj-ea"/>
                <a:ea typeface="+mj-ea"/>
              </a:rPr>
              <a:t>,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method=“</a:t>
            </a:r>
            <a:r>
              <a:rPr kumimoji="1" lang="ko-KR" altLang="en-US" b="1" dirty="0">
                <a:latin typeface="+mj-ea"/>
                <a:ea typeface="+mj-ea"/>
              </a:rPr>
              <a:t>거리</a:t>
            </a:r>
            <a:r>
              <a:rPr kumimoji="1" lang="en-US" altLang="ko-KR" b="1" dirty="0">
                <a:latin typeface="+mj-ea"/>
                <a:ea typeface="+mj-ea"/>
              </a:rPr>
              <a:t>”)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54B1-B792-E5B1-47F0-4D5905540E1A}"/>
              </a:ext>
            </a:extLst>
          </p:cNvPr>
          <p:cNvSpPr txBox="1"/>
          <p:nvPr/>
        </p:nvSpPr>
        <p:spPr>
          <a:xfrm>
            <a:off x="380754" y="2134008"/>
            <a:ext cx="4382162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 B &lt;-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 err="1">
                <a:latin typeface="+mj-ea"/>
                <a:ea typeface="+mj-ea"/>
              </a:rPr>
              <a:t>hclust</a:t>
            </a:r>
            <a:r>
              <a:rPr kumimoji="1" lang="en-US" altLang="ko-KR" b="1" dirty="0">
                <a:latin typeface="+mj-ea"/>
                <a:ea typeface="+mj-ea"/>
              </a:rPr>
              <a:t>(A, method=“</a:t>
            </a:r>
            <a:r>
              <a:rPr kumimoji="1" lang="ko-KR" altLang="en-US" b="1" dirty="0">
                <a:latin typeface="+mj-ea"/>
                <a:ea typeface="+mj-ea"/>
              </a:rPr>
              <a:t>연결방법</a:t>
            </a:r>
            <a:r>
              <a:rPr kumimoji="1" lang="en-US" altLang="ko-KR" b="1" dirty="0">
                <a:latin typeface="+mj-ea"/>
                <a:ea typeface="+mj-ea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4766-F1FB-3459-05D1-486E611EB34C}"/>
              </a:ext>
            </a:extLst>
          </p:cNvPr>
          <p:cNvSpPr txBox="1"/>
          <p:nvPr/>
        </p:nvSpPr>
        <p:spPr>
          <a:xfrm>
            <a:off x="380754" y="3328321"/>
            <a:ext cx="4439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dist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함수를 사용하여 거리 측정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method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에서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사용할 거리 지정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hclust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함수를 사용하여 군집화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method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에서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사용할 연결방법 지정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D9EBB-6CB3-A793-7134-A6CEA45643CC}"/>
              </a:ext>
            </a:extLst>
          </p:cNvPr>
          <p:cNvSpPr txBox="1"/>
          <p:nvPr/>
        </p:nvSpPr>
        <p:spPr>
          <a:xfrm>
            <a:off x="380753" y="2503340"/>
            <a:ext cx="4382162" cy="36933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&gt;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plot(B)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185F8D-25AB-1B26-97DB-5576B272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80" y="0"/>
            <a:ext cx="6426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23485</TotalTime>
  <Words>776</Words>
  <Application>Microsoft Macintosh PowerPoint</Application>
  <PresentationFormat>와이드스크린</PresentationFormat>
  <Paragraphs>129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 SD Gothic Neo</vt:lpstr>
      <vt:lpstr>BM HANNA Pro OTF</vt:lpstr>
      <vt:lpstr>맑은 고딕</vt:lpstr>
      <vt:lpstr>Arial</vt:lpstr>
      <vt:lpstr>Calibri</vt:lpstr>
      <vt:lpstr>Calibri Light</vt:lpstr>
      <vt:lpstr>Office 테마</vt:lpstr>
      <vt:lpstr>고고학 자료 통계분석</vt:lpstr>
      <vt:lpstr>계획</vt:lpstr>
      <vt:lpstr>복습</vt:lpstr>
      <vt:lpstr>군집분석(Clustering)</vt:lpstr>
      <vt:lpstr>군집분석(Clustering)</vt:lpstr>
      <vt:lpstr>군집분석(Clustering)의 종류</vt:lpstr>
      <vt:lpstr>다양한 거리(=척도)(Distance Function)</vt:lpstr>
      <vt:lpstr>계층적 군집분석</vt:lpstr>
      <vt:lpstr>계층적 군집분석</vt:lpstr>
      <vt:lpstr>계층적 군집분석</vt:lpstr>
      <vt:lpstr>분할적 군집분석</vt:lpstr>
      <vt:lpstr>K-means 군집분석(K-means Clustering)</vt:lpstr>
      <vt:lpstr>K-means 군집분석(K-means Clustering)</vt:lpstr>
      <vt:lpstr>K-means 군집분석</vt:lpstr>
      <vt:lpstr>판별분석</vt:lpstr>
      <vt:lpstr>선형판별분석(Linear Discriminant Analysis)</vt:lpstr>
      <vt:lpstr>선형판별분석(Linear Discriminant Analysis)</vt:lpstr>
      <vt:lpstr>Iris Dataset</vt:lpstr>
      <vt:lpstr>선형판별분석</vt:lpstr>
      <vt:lpstr>판별분석과 군집분석의 차이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고고학 자료 통계분석</dc:title>
  <dc:creator>dong dong</dc:creator>
  <cp:lastModifiedBy>dong dong</cp:lastModifiedBy>
  <cp:revision>55</cp:revision>
  <dcterms:created xsi:type="dcterms:W3CDTF">2022-05-23T02:10:10Z</dcterms:created>
  <dcterms:modified xsi:type="dcterms:W3CDTF">2022-08-03T15:54:28Z</dcterms:modified>
</cp:coreProperties>
</file>