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57" r:id="rId4"/>
    <p:sldId id="290" r:id="rId5"/>
    <p:sldId id="291" r:id="rId6"/>
    <p:sldId id="295" r:id="rId7"/>
    <p:sldId id="310" r:id="rId8"/>
    <p:sldId id="302" r:id="rId9"/>
    <p:sldId id="312" r:id="rId10"/>
    <p:sldId id="313" r:id="rId11"/>
    <p:sldId id="299" r:id="rId12"/>
    <p:sldId id="314" r:id="rId13"/>
    <p:sldId id="317" r:id="rId14"/>
    <p:sldId id="316" r:id="rId15"/>
    <p:sldId id="319" r:id="rId16"/>
    <p:sldId id="318" r:id="rId17"/>
    <p:sldId id="320" r:id="rId18"/>
    <p:sldId id="321" r:id="rId19"/>
    <p:sldId id="300" r:id="rId20"/>
    <p:sldId id="323" r:id="rId21"/>
    <p:sldId id="311" r:id="rId22"/>
    <p:sldId id="322" r:id="rId2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3EF"/>
    <a:srgbClr val="1A5289"/>
    <a:srgbClr val="F5E3CF"/>
    <a:srgbClr val="52F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8"/>
    <p:restoredTop sz="94720"/>
  </p:normalViewPr>
  <p:slideViewPr>
    <p:cSldViewPr snapToGrid="0" snapToObjects="1">
      <p:cViewPr varScale="1">
        <p:scale>
          <a:sx n="173" d="100"/>
          <a:sy n="173" d="100"/>
        </p:scale>
        <p:origin x="208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AF9E7-19CE-A648-B477-C4AFE820E1F9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7C0ED-8847-514B-8AEA-42FABF6618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811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CD6FC-FEAE-CCAD-A432-735365179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F831CB-8911-633F-3966-779E315AA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B3EA8-7C95-786C-E882-E15F510E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659D4-8317-B12A-C2CB-697FBF8B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801D1-BCA5-A646-0E62-6B430D09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522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2611C-B097-2839-9D09-CEBC5D75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887F33-5BEA-3F9E-D4C8-D74563B4E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393D5-A004-DA48-FDF0-59DC4A15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604C3-D7DB-BD2F-874B-3FA1C049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DE1C5-CC8D-522C-E844-6F8F6518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803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7FE3C0-025A-1521-813F-2779F21AA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E7C392-FFA3-1718-9868-B55C16205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A5FEB-7547-21E2-19AC-979ED704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A14191-26BB-B240-34C6-3A5DB972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EEA87-EC62-540B-12AE-9F954E85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46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DDA45-6FE0-DF89-E18F-E003348C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C8E64-F9DC-E35E-3132-0D07B420C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C5B63-443D-3564-10D6-94634A8A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B86F2-401B-42B0-FCB5-6754E0F7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05B1C-D302-90A2-7B75-0C8B2446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281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6A58-5C06-C30A-FF63-0F309ABE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32D92A-FD0A-3F8E-3C14-11BDF9B40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679EA-1805-B1C0-B3A8-177049FA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5B7A6-3CBE-A6FE-9EC0-CD6ED65F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3B569A-12A8-6EBE-8D66-714B2FCB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55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B0111-D3F4-6409-E8A2-7E1175DA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B76EC-906D-A467-6BAF-410519A05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A358C9-133E-B6AB-8DF3-4C2371D93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A92A7F-FCBA-A0E2-73B0-08211B8F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5EF9A-5EBD-36A2-0CBD-A65F9502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0B7D7-E3B4-8953-AE56-5C5CEE5E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623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51079-24FD-7471-2CFA-05779A5C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A48F5-B00F-5D7E-632B-EC6A3DB78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866A0-DFBA-C624-445D-8A8316928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7F251D-4C75-4432-DA5B-3AEC6BA59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2201CA-7190-93C9-0F09-C735A4731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E87A8F-3B84-7654-9F04-90417566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9E83D6-AEE4-202C-1ABD-45EDC47B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F5704D-C1E0-6844-A3A7-C8DF715A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263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B25DB-9C63-3372-F19B-DCAB4652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13E2A9-BC17-6174-55DA-FE0FED65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FE6C73-C596-9651-1114-A30959C4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0A081A-6543-249E-C06B-9E38999F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96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377B60-DFF4-BD05-CA04-E1AA61E2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1CB4CB-214A-BA94-A1FF-9A2EC738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A0B90-A76C-11F5-8B39-040076F2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91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8576B-6E8A-9D05-C14E-DF9FBA1E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8E9BE-D352-AC27-C548-558133C5E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6F92FA-0017-55F1-557F-920772466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A57A0C-F66F-3BDB-5CC0-6E5DCAAB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A46668-2667-AA40-D426-04B2BEDF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B5DC60-93B1-8AF0-ACE0-B0CA1F4A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16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00C21-B2A7-5639-CC4C-908CACA1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F61E27-E3E3-9E9D-44B0-BB4384154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55B225-41F3-4BEC-8702-FE5B28765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2801D-D4A1-1AF4-68F1-18D2EFD9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9E23E-1467-9CEB-65C1-2BE26CD4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3B7291-6C92-2766-6D67-2BB34DE7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67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52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B881F0-CE95-88D1-0D75-8D539940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F79E46-F791-B731-BF8D-71FB63D64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490A8-FD7A-FFBB-BB7C-DD1A0F224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638E7-8D61-EB43-B344-131D88868B82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636B7-AC40-080E-FAFD-62B729127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AA285-BD69-82A7-D13A-49BDD6F02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815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9D1D0-6D88-DF47-5BA7-D7466FB2B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1693"/>
            <a:ext cx="9144000" cy="1100137"/>
          </a:xfrm>
          <a:noFill/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고고학 자료 통계분석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D91D5-1DFC-C02C-39E6-C2D68C7DB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3319"/>
            <a:ext cx="9144000" cy="458599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ore-KR" sz="32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Week </a:t>
            </a:r>
            <a:r>
              <a:rPr kumimoji="1" lang="en-US" altLang="ko-KR" sz="32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7</a:t>
            </a:r>
            <a:r>
              <a:rPr kumimoji="1" lang="en-US" altLang="ko-Kore-KR" sz="32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: </a:t>
            </a:r>
            <a:r>
              <a:rPr kumimoji="1" lang="ko-KR" altLang="en-US" sz="32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회귀분석</a:t>
            </a:r>
            <a:endParaRPr kumimoji="1" lang="ko-Kore-KR" altLang="en-US" sz="32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3442E908-5182-CA11-054D-E85549B2422D}"/>
              </a:ext>
            </a:extLst>
          </p:cNvPr>
          <p:cNvCxnSpPr>
            <a:cxnSpLocks/>
          </p:cNvCxnSpPr>
          <p:nvPr/>
        </p:nvCxnSpPr>
        <p:spPr>
          <a:xfrm>
            <a:off x="2817019" y="3386141"/>
            <a:ext cx="655796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7AAED5B7-2D37-3470-47D7-722C8CB7504F}"/>
              </a:ext>
            </a:extLst>
          </p:cNvPr>
          <p:cNvSpPr txBox="1">
            <a:spLocks/>
          </p:cNvSpPr>
          <p:nvPr/>
        </p:nvSpPr>
        <p:spPr>
          <a:xfrm>
            <a:off x="2338387" y="45156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숭실대학교 사학과 석사과정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1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학기</a:t>
            </a:r>
            <a:endParaRPr kumimoji="1" lang="en-US" altLang="ko-Kore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r"/>
            <a:r>
              <a:rPr kumimoji="1" lang="ko-Kore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주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ore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찬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ore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혁</a:t>
            </a:r>
          </a:p>
        </p:txBody>
      </p:sp>
    </p:spTree>
    <p:extLst>
      <p:ext uri="{BB962C8B-B14F-4D97-AF65-F5344CB8AC3E}">
        <p14:creationId xmlns:p14="http://schemas.microsoft.com/office/powerpoint/2010/main" val="251249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49EAF6A-D249-1F48-817B-11B8F2BDD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12" y="0"/>
            <a:ext cx="6305587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단순선형 회귀분석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A59F99-BE9D-64B7-74EE-6E2EC0F780D6}"/>
              </a:ext>
            </a:extLst>
          </p:cNvPr>
          <p:cNvSpPr/>
          <p:nvPr/>
        </p:nvSpPr>
        <p:spPr>
          <a:xfrm>
            <a:off x="7333989" y="5906022"/>
            <a:ext cx="657616" cy="100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7D487F-E5EF-F423-C239-3AAC0ED0E38F}"/>
              </a:ext>
            </a:extLst>
          </p:cNvPr>
          <p:cNvSpPr/>
          <p:nvPr/>
        </p:nvSpPr>
        <p:spPr>
          <a:xfrm>
            <a:off x="6187044" y="5818015"/>
            <a:ext cx="1954874" cy="100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9B51A-D4B7-4766-4ACB-661D43E0CF26}"/>
              </a:ext>
            </a:extLst>
          </p:cNvPr>
          <p:cNvSpPr txBox="1"/>
          <p:nvPr/>
        </p:nvSpPr>
        <p:spPr>
          <a:xfrm>
            <a:off x="380754" y="4267638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* </a:t>
            </a:r>
            <a:r>
              <a:rPr kumimoji="1" lang="en-US" altLang="ko-Kore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R-squared :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설명력</a:t>
            </a:r>
            <a:endParaRPr kumimoji="1" lang="en-US" altLang="ko-KR" dirty="0">
              <a:solidFill>
                <a:srgbClr val="FFFF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* </a:t>
            </a:r>
            <a:r>
              <a:rPr kumimoji="1" lang="en-US" altLang="ko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p-value :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유의성</a:t>
            </a:r>
            <a:endParaRPr kumimoji="1" lang="en-US" altLang="ko-KR" dirty="0">
              <a:solidFill>
                <a:srgbClr val="FFFF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0D374B-FB59-65A5-A273-A22D8AD91436}"/>
              </a:ext>
            </a:extLst>
          </p:cNvPr>
          <p:cNvSpPr/>
          <p:nvPr/>
        </p:nvSpPr>
        <p:spPr>
          <a:xfrm>
            <a:off x="6187044" y="5364041"/>
            <a:ext cx="676894" cy="191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A3D7A-5CC4-5C93-E48A-ED608BDF6744}"/>
              </a:ext>
            </a:extLst>
          </p:cNvPr>
          <p:cNvSpPr txBox="1"/>
          <p:nvPr/>
        </p:nvSpPr>
        <p:spPr>
          <a:xfrm>
            <a:off x="380754" y="1764676"/>
            <a:ext cx="3321743" cy="369332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+mj-ea"/>
                <a:ea typeface="+mj-ea"/>
              </a:rPr>
              <a:t>&gt;</a:t>
            </a:r>
            <a:r>
              <a:rPr kumimoji="1" lang="ko-KR" altLang="en-US" b="1" dirty="0">
                <a:latin typeface="+mj-ea"/>
                <a:ea typeface="+mj-ea"/>
              </a:rPr>
              <a:t> 모델명 </a:t>
            </a:r>
            <a:r>
              <a:rPr kumimoji="1" lang="en-US" altLang="ko-KR" b="1" dirty="0">
                <a:latin typeface="+mj-ea"/>
                <a:ea typeface="+mj-ea"/>
              </a:rPr>
              <a:t>&lt;-</a:t>
            </a:r>
            <a:r>
              <a:rPr kumimoji="1" lang="ko-KR" altLang="en-US" b="1" dirty="0">
                <a:latin typeface="+mj-ea"/>
                <a:ea typeface="+mj-ea"/>
              </a:rPr>
              <a:t> </a:t>
            </a:r>
            <a:r>
              <a:rPr kumimoji="1" lang="en-US" altLang="ko-KR" b="1" dirty="0" err="1">
                <a:latin typeface="+mj-ea"/>
                <a:ea typeface="+mj-ea"/>
              </a:rPr>
              <a:t>l</a:t>
            </a:r>
            <a:r>
              <a:rPr kumimoji="1" lang="en-US" altLang="ko-Kore-KR" b="1" dirty="0" err="1">
                <a:latin typeface="+mj-ea"/>
                <a:ea typeface="+mj-ea"/>
              </a:rPr>
              <a:t>m</a:t>
            </a:r>
            <a:r>
              <a:rPr kumimoji="1" lang="en-US" altLang="ko-Kore-KR" b="1" dirty="0">
                <a:latin typeface="+mj-ea"/>
                <a:ea typeface="+mj-ea"/>
              </a:rPr>
              <a:t>(y ~ x, </a:t>
            </a:r>
            <a:r>
              <a:rPr kumimoji="1" lang="ko-KR" altLang="en-US" b="1" dirty="0">
                <a:latin typeface="+mj-ea"/>
                <a:ea typeface="+mj-ea"/>
              </a:rPr>
              <a:t>데이터</a:t>
            </a:r>
            <a:r>
              <a:rPr kumimoji="1" lang="en-US" altLang="ko-KR" b="1" dirty="0">
                <a:latin typeface="+mj-ea"/>
                <a:ea typeface="+mj-ea"/>
              </a:rPr>
              <a:t>)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254B1-B792-E5B1-47F0-4D5905540E1A}"/>
              </a:ext>
            </a:extLst>
          </p:cNvPr>
          <p:cNvSpPr txBox="1"/>
          <p:nvPr/>
        </p:nvSpPr>
        <p:spPr>
          <a:xfrm>
            <a:off x="380754" y="2134008"/>
            <a:ext cx="2316981" cy="369332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+mj-ea"/>
                <a:ea typeface="+mj-ea"/>
              </a:rPr>
              <a:t>&gt;</a:t>
            </a:r>
            <a:r>
              <a:rPr kumimoji="1" lang="ko-KR" altLang="en-US" b="1" dirty="0">
                <a:latin typeface="+mj-ea"/>
                <a:ea typeface="+mj-ea"/>
              </a:rPr>
              <a:t> </a:t>
            </a:r>
            <a:r>
              <a:rPr kumimoji="1" lang="en-US" altLang="ko-KR" b="1" dirty="0">
                <a:latin typeface="+mj-ea"/>
                <a:ea typeface="+mj-ea"/>
              </a:rPr>
              <a:t>summary(</a:t>
            </a:r>
            <a:r>
              <a:rPr kumimoji="1" lang="ko-KR" altLang="en-US" b="1" dirty="0">
                <a:latin typeface="+mj-ea"/>
                <a:ea typeface="+mj-ea"/>
              </a:rPr>
              <a:t>모델명</a:t>
            </a:r>
            <a:r>
              <a:rPr kumimoji="1" lang="en-US" altLang="ko-KR" b="1" dirty="0">
                <a:latin typeface="+mj-ea"/>
                <a:ea typeface="+mj-ea"/>
              </a:rPr>
              <a:t>)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FE4766-F1FB-3459-05D1-486E611EB34C}"/>
              </a:ext>
            </a:extLst>
          </p:cNvPr>
          <p:cNvSpPr txBox="1"/>
          <p:nvPr/>
        </p:nvSpPr>
        <p:spPr>
          <a:xfrm>
            <a:off x="380754" y="2513312"/>
            <a:ext cx="4746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kumimoji="1" lang="en-US" altLang="ko-KR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lm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명령어를 사용하여 회귀분석 실행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summary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통해 모델의 정보 출력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확인된 회귀계수와 상수를 통해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회귀식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산출 가능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산출된 회귀계수를 통해 다른 자료 예측 가능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6A42CD-BB03-0936-5138-54BAB9994AFA}"/>
              </a:ext>
            </a:extLst>
          </p:cNvPr>
          <p:cNvSpPr txBox="1"/>
          <p:nvPr/>
        </p:nvSpPr>
        <p:spPr>
          <a:xfrm>
            <a:off x="380754" y="4965719"/>
            <a:ext cx="5137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 경우엔 </a:t>
            </a:r>
            <a:r>
              <a:rPr kumimoji="1" lang="en-US" altLang="ko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R-squared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값이 </a:t>
            </a:r>
            <a:r>
              <a:rPr kumimoji="1" lang="en-US" altLang="ko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0.9375</a:t>
            </a:r>
            <a:r>
              <a:rPr kumimoji="1" lang="ko-KR" altLang="en-US" dirty="0" err="1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으로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예측변수의</a:t>
            </a:r>
            <a:endParaRPr kumimoji="1" lang="en-US" altLang="ko-KR" dirty="0">
              <a:solidFill>
                <a:srgbClr val="FFFF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93%</a:t>
            </a:r>
            <a:r>
              <a:rPr kumimoji="1" lang="ko-KR" altLang="en-US" dirty="0" err="1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를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설명할 수 있음</a:t>
            </a:r>
            <a:endParaRPr kumimoji="1" lang="en-US" altLang="ko-KR" dirty="0">
              <a:solidFill>
                <a:srgbClr val="FFFF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65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다중선형 회귀분석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E6C0B-EA60-56B1-A396-222F60038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ko-KR" altLang="en-US" u="sng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두 개 이상의 독립변수</a:t>
            </a:r>
            <a:r>
              <a:rPr kumimoji="1" lang="en-US" altLang="ko-KR" u="sng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(x)</a:t>
            </a:r>
            <a:r>
              <a:rPr kumimoji="1" lang="ko-KR" altLang="en-US" u="sng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가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u="sng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하나의 종속변수</a:t>
            </a:r>
            <a:r>
              <a:rPr kumimoji="1" lang="en-US" altLang="ko-KR" u="sng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(y)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에 미치는 영향을 분석하는 방법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선형적 상관관계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를 모델링하여 분석하는 회귀분석의 일종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장점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	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여러 개의 변수를 활용할 수 있음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단점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	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비선형적 변수는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제거해야함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	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다차원일 경우 그래프로 표현할 수 없음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184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49EAF6A-D249-1F48-817B-11B8F2BDD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12" y="0"/>
            <a:ext cx="6305587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다중선형 회귀분석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A59F99-BE9D-64B7-74EE-6E2EC0F780D6}"/>
              </a:ext>
            </a:extLst>
          </p:cNvPr>
          <p:cNvSpPr/>
          <p:nvPr/>
        </p:nvSpPr>
        <p:spPr>
          <a:xfrm>
            <a:off x="7333989" y="5906022"/>
            <a:ext cx="657616" cy="100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7D487F-E5EF-F423-C239-3AAC0ED0E38F}"/>
              </a:ext>
            </a:extLst>
          </p:cNvPr>
          <p:cNvSpPr/>
          <p:nvPr/>
        </p:nvSpPr>
        <p:spPr>
          <a:xfrm>
            <a:off x="6187044" y="5818015"/>
            <a:ext cx="1954874" cy="100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9B51A-D4B7-4766-4ACB-661D43E0CF26}"/>
              </a:ext>
            </a:extLst>
          </p:cNvPr>
          <p:cNvSpPr txBox="1"/>
          <p:nvPr/>
        </p:nvSpPr>
        <p:spPr>
          <a:xfrm>
            <a:off x="380754" y="4267638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* </a:t>
            </a:r>
            <a:r>
              <a:rPr kumimoji="1" lang="en-US" altLang="ko-Kore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R-squared :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설명력</a:t>
            </a:r>
            <a:endParaRPr kumimoji="1" lang="en-US" altLang="ko-KR" dirty="0">
              <a:solidFill>
                <a:srgbClr val="FFFF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* </a:t>
            </a:r>
            <a:r>
              <a:rPr kumimoji="1" lang="en-US" altLang="ko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p-value :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유의성</a:t>
            </a:r>
            <a:endParaRPr kumimoji="1" lang="en-US" altLang="ko-KR" dirty="0">
              <a:solidFill>
                <a:srgbClr val="FFFF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0D374B-FB59-65A5-A273-A22D8AD91436}"/>
              </a:ext>
            </a:extLst>
          </p:cNvPr>
          <p:cNvSpPr/>
          <p:nvPr/>
        </p:nvSpPr>
        <p:spPr>
          <a:xfrm>
            <a:off x="6187044" y="5364041"/>
            <a:ext cx="676894" cy="191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A3D7A-5CC4-5C93-E48A-ED608BDF6744}"/>
              </a:ext>
            </a:extLst>
          </p:cNvPr>
          <p:cNvSpPr txBox="1"/>
          <p:nvPr/>
        </p:nvSpPr>
        <p:spPr>
          <a:xfrm>
            <a:off x="380754" y="1764676"/>
            <a:ext cx="5242141" cy="369332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+mj-ea"/>
                <a:ea typeface="+mj-ea"/>
              </a:rPr>
              <a:t>&gt;</a:t>
            </a:r>
            <a:r>
              <a:rPr kumimoji="1" lang="ko-KR" altLang="en-US" b="1" dirty="0">
                <a:latin typeface="+mj-ea"/>
                <a:ea typeface="+mj-ea"/>
              </a:rPr>
              <a:t> 모델명 </a:t>
            </a:r>
            <a:r>
              <a:rPr kumimoji="1" lang="en-US" altLang="ko-KR" b="1" dirty="0">
                <a:latin typeface="+mj-ea"/>
                <a:ea typeface="+mj-ea"/>
              </a:rPr>
              <a:t>&lt;-</a:t>
            </a:r>
            <a:r>
              <a:rPr kumimoji="1" lang="ko-KR" altLang="en-US" b="1" dirty="0">
                <a:latin typeface="+mj-ea"/>
                <a:ea typeface="+mj-ea"/>
              </a:rPr>
              <a:t> </a:t>
            </a:r>
            <a:r>
              <a:rPr kumimoji="1" lang="en-US" altLang="ko-KR" b="1" dirty="0" err="1">
                <a:latin typeface="+mj-ea"/>
                <a:ea typeface="+mj-ea"/>
              </a:rPr>
              <a:t>l</a:t>
            </a:r>
            <a:r>
              <a:rPr kumimoji="1" lang="en-US" altLang="ko-Kore-KR" b="1" dirty="0" err="1">
                <a:latin typeface="+mj-ea"/>
                <a:ea typeface="+mj-ea"/>
              </a:rPr>
              <a:t>m</a:t>
            </a:r>
            <a:r>
              <a:rPr kumimoji="1" lang="en-US" altLang="ko-Kore-KR" b="1" dirty="0">
                <a:latin typeface="+mj-ea"/>
                <a:ea typeface="+mj-ea"/>
              </a:rPr>
              <a:t>(y ~ x1</a:t>
            </a:r>
            <a:r>
              <a:rPr kumimoji="1" lang="ko-KR" altLang="en-US" b="1" dirty="0">
                <a:latin typeface="+mj-ea"/>
                <a:ea typeface="+mj-ea"/>
              </a:rPr>
              <a:t> </a:t>
            </a:r>
            <a:r>
              <a:rPr kumimoji="1" lang="en-US" altLang="ko-KR" b="1" dirty="0">
                <a:latin typeface="+mj-ea"/>
                <a:ea typeface="+mj-ea"/>
              </a:rPr>
              <a:t>+</a:t>
            </a:r>
            <a:r>
              <a:rPr kumimoji="1" lang="ko-KR" altLang="en-US" b="1" dirty="0">
                <a:latin typeface="+mj-ea"/>
                <a:ea typeface="+mj-ea"/>
              </a:rPr>
              <a:t> </a:t>
            </a:r>
            <a:r>
              <a:rPr kumimoji="1" lang="en-US" altLang="ko-KR" b="1" dirty="0">
                <a:latin typeface="+mj-ea"/>
                <a:ea typeface="+mj-ea"/>
              </a:rPr>
              <a:t>x2 + x3 + … </a:t>
            </a:r>
            <a:r>
              <a:rPr kumimoji="1" lang="en-US" altLang="ko-Kore-KR" b="1" dirty="0">
                <a:latin typeface="+mj-ea"/>
                <a:ea typeface="+mj-ea"/>
              </a:rPr>
              <a:t>, </a:t>
            </a:r>
            <a:r>
              <a:rPr kumimoji="1" lang="ko-KR" altLang="en-US" b="1" dirty="0">
                <a:latin typeface="+mj-ea"/>
                <a:ea typeface="+mj-ea"/>
              </a:rPr>
              <a:t>데이터</a:t>
            </a:r>
            <a:r>
              <a:rPr kumimoji="1" lang="en-US" altLang="ko-KR" b="1" dirty="0">
                <a:latin typeface="+mj-ea"/>
                <a:ea typeface="+mj-ea"/>
              </a:rPr>
              <a:t>)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254B1-B792-E5B1-47F0-4D5905540E1A}"/>
              </a:ext>
            </a:extLst>
          </p:cNvPr>
          <p:cNvSpPr txBox="1"/>
          <p:nvPr/>
        </p:nvSpPr>
        <p:spPr>
          <a:xfrm>
            <a:off x="380754" y="2134008"/>
            <a:ext cx="2316981" cy="369332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+mj-ea"/>
                <a:ea typeface="+mj-ea"/>
              </a:rPr>
              <a:t>&gt;</a:t>
            </a:r>
            <a:r>
              <a:rPr kumimoji="1" lang="ko-KR" altLang="en-US" b="1" dirty="0">
                <a:latin typeface="+mj-ea"/>
                <a:ea typeface="+mj-ea"/>
              </a:rPr>
              <a:t> </a:t>
            </a:r>
            <a:r>
              <a:rPr kumimoji="1" lang="en-US" altLang="ko-KR" b="1" dirty="0">
                <a:latin typeface="+mj-ea"/>
                <a:ea typeface="+mj-ea"/>
              </a:rPr>
              <a:t>summary(</a:t>
            </a:r>
            <a:r>
              <a:rPr kumimoji="1" lang="ko-KR" altLang="en-US" b="1" dirty="0">
                <a:latin typeface="+mj-ea"/>
                <a:ea typeface="+mj-ea"/>
              </a:rPr>
              <a:t>모델명</a:t>
            </a:r>
            <a:r>
              <a:rPr kumimoji="1" lang="en-US" altLang="ko-KR" b="1" dirty="0">
                <a:latin typeface="+mj-ea"/>
                <a:ea typeface="+mj-ea"/>
              </a:rPr>
              <a:t>)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FE4766-F1FB-3459-05D1-486E611EB34C}"/>
              </a:ext>
            </a:extLst>
          </p:cNvPr>
          <p:cNvSpPr txBox="1"/>
          <p:nvPr/>
        </p:nvSpPr>
        <p:spPr>
          <a:xfrm>
            <a:off x="380754" y="2513312"/>
            <a:ext cx="5226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kumimoji="1" lang="en-US" altLang="ko-KR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lm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명령어를 사용하여 회귀분석 실행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연구대상인 종속변수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(y)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는 그대로 두고 독립변수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(x)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에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 변수들을 추가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summary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통해 모델의 정보 출력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6A42CD-BB03-0936-5138-54BAB9994AFA}"/>
              </a:ext>
            </a:extLst>
          </p:cNvPr>
          <p:cNvSpPr txBox="1"/>
          <p:nvPr/>
        </p:nvSpPr>
        <p:spPr>
          <a:xfrm>
            <a:off x="380754" y="4965719"/>
            <a:ext cx="5137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 경우엔 </a:t>
            </a:r>
            <a:r>
              <a:rPr kumimoji="1" lang="en-US" altLang="ko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R-squared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값이 </a:t>
            </a:r>
            <a:r>
              <a:rPr kumimoji="1" lang="en-US" altLang="ko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0.9375</a:t>
            </a:r>
            <a:r>
              <a:rPr kumimoji="1" lang="ko-KR" altLang="en-US" dirty="0" err="1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으로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예측변수의</a:t>
            </a:r>
            <a:endParaRPr kumimoji="1" lang="en-US" altLang="ko-KR" dirty="0">
              <a:solidFill>
                <a:srgbClr val="FFFF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93%</a:t>
            </a:r>
            <a:r>
              <a:rPr kumimoji="1" lang="ko-KR" altLang="en-US" dirty="0" err="1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를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설명할 수 있음</a:t>
            </a:r>
            <a:endParaRPr kumimoji="1" lang="en-US" altLang="ko-KR" dirty="0">
              <a:solidFill>
                <a:srgbClr val="FFFF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CF7B8A3B-5C8A-67D1-9385-EE374CFF42FF}"/>
              </a:ext>
            </a:extLst>
          </p:cNvPr>
          <p:cNvCxnSpPr/>
          <p:nvPr/>
        </p:nvCxnSpPr>
        <p:spPr>
          <a:xfrm>
            <a:off x="9195619" y="3052916"/>
            <a:ext cx="2662084" cy="327414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338F9AC8-ABB7-BC34-BDFE-51ECC84EC1DF}"/>
              </a:ext>
            </a:extLst>
          </p:cNvPr>
          <p:cNvCxnSpPr>
            <a:cxnSpLocks/>
          </p:cNvCxnSpPr>
          <p:nvPr/>
        </p:nvCxnSpPr>
        <p:spPr>
          <a:xfrm flipH="1">
            <a:off x="9195619" y="3052916"/>
            <a:ext cx="2662084" cy="321514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43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다중공선성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(Multicollinearity)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7BDE9-E3B3-BB7B-E546-87B8FDB6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독립변수 사이의 강한 상관관계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로 인해 분석 발생하는 부정적인 영향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회귀분석은 독립변수의 영향력이 일정하다고 가정하지만 두 독립변수가 서로에게 영향을 주고있을 경우 발생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다중공선성이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생기면 각각의 변수들의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설명력이 </a:t>
            </a:r>
            <a:r>
              <a:rPr kumimoji="1" lang="ko-KR" altLang="en-US" dirty="0" err="1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약해짐</a:t>
            </a:r>
            <a:endParaRPr kumimoji="1" lang="en-US" altLang="ko-KR" dirty="0">
              <a:solidFill>
                <a:srgbClr val="FFFF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분석결과의 유의성은 가설검정을 통해 판단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(6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주차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-&gt;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p-value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가 유의수준보다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작아야함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-&gt;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p-value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는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검정통계량이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클수록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작아짐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-&gt;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설명력이 작아진 변수의 경우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p-value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의 값이 커져 유의수준을 넘음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그러므로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상관계수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와 </a:t>
            </a:r>
            <a:r>
              <a:rPr kumimoji="1" lang="ko-KR" altLang="en-US" dirty="0" err="1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분산팽창요인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을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통해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다중공선성을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확인해야함</a:t>
            </a: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강한 상관관계를 보이는 경우 제거하여 해결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920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다중공선성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(Multicollinearity)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EA38A6-937A-8DD6-0572-7D41999A1DBE}"/>
              </a:ext>
            </a:extLst>
          </p:cNvPr>
          <p:cNvSpPr/>
          <p:nvPr/>
        </p:nvSpPr>
        <p:spPr>
          <a:xfrm>
            <a:off x="1199536" y="4140507"/>
            <a:ext cx="4321277" cy="235236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738073E-8D97-1AE5-0DCF-03D456368DD8}"/>
              </a:ext>
            </a:extLst>
          </p:cNvPr>
          <p:cNvSpPr/>
          <p:nvPr/>
        </p:nvSpPr>
        <p:spPr>
          <a:xfrm>
            <a:off x="1347019" y="4295366"/>
            <a:ext cx="376084" cy="376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D96A09-B03E-060B-151E-93BEA897FD8E}"/>
              </a:ext>
            </a:extLst>
          </p:cNvPr>
          <p:cNvSpPr/>
          <p:nvPr/>
        </p:nvSpPr>
        <p:spPr>
          <a:xfrm>
            <a:off x="1347019" y="5941500"/>
            <a:ext cx="376084" cy="376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AC563C7-5712-C328-4576-1C17B36C5D38}"/>
              </a:ext>
            </a:extLst>
          </p:cNvPr>
          <p:cNvSpPr/>
          <p:nvPr/>
        </p:nvSpPr>
        <p:spPr>
          <a:xfrm>
            <a:off x="2015612" y="4295366"/>
            <a:ext cx="376084" cy="376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CD22599-9DE7-B60F-50B2-CC3BFC4C22FD}"/>
              </a:ext>
            </a:extLst>
          </p:cNvPr>
          <p:cNvSpPr/>
          <p:nvPr/>
        </p:nvSpPr>
        <p:spPr>
          <a:xfrm>
            <a:off x="2015612" y="5941500"/>
            <a:ext cx="376084" cy="376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4293609-C0B8-CCB5-66F1-F8B378247295}"/>
              </a:ext>
            </a:extLst>
          </p:cNvPr>
          <p:cNvSpPr/>
          <p:nvPr/>
        </p:nvSpPr>
        <p:spPr>
          <a:xfrm>
            <a:off x="4333568" y="4295366"/>
            <a:ext cx="376084" cy="376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993800D-9B53-5646-14DC-F857CBACBD2E}"/>
              </a:ext>
            </a:extLst>
          </p:cNvPr>
          <p:cNvSpPr/>
          <p:nvPr/>
        </p:nvSpPr>
        <p:spPr>
          <a:xfrm>
            <a:off x="4333568" y="5941500"/>
            <a:ext cx="376084" cy="376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276BA43-3EAE-164A-E5DD-459CAD2ABE57}"/>
              </a:ext>
            </a:extLst>
          </p:cNvPr>
          <p:cNvSpPr/>
          <p:nvPr/>
        </p:nvSpPr>
        <p:spPr>
          <a:xfrm>
            <a:off x="5002161" y="4295366"/>
            <a:ext cx="376084" cy="376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407FC45-C148-34E2-F856-60B781E679DE}"/>
              </a:ext>
            </a:extLst>
          </p:cNvPr>
          <p:cNvSpPr/>
          <p:nvPr/>
        </p:nvSpPr>
        <p:spPr>
          <a:xfrm>
            <a:off x="5002161" y="5941500"/>
            <a:ext cx="376084" cy="376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2D8701E-6911-AD03-59A3-645A9998CFDA}"/>
              </a:ext>
            </a:extLst>
          </p:cNvPr>
          <p:cNvSpPr/>
          <p:nvPr/>
        </p:nvSpPr>
        <p:spPr>
          <a:xfrm>
            <a:off x="2840293" y="4310115"/>
            <a:ext cx="376084" cy="376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0DF549D-1CA2-57CA-6706-62D950A4259B}"/>
              </a:ext>
            </a:extLst>
          </p:cNvPr>
          <p:cNvSpPr/>
          <p:nvPr/>
        </p:nvSpPr>
        <p:spPr>
          <a:xfrm>
            <a:off x="2840293" y="5956249"/>
            <a:ext cx="376084" cy="376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C4B107E-9026-1744-2C72-05F13C3021D5}"/>
              </a:ext>
            </a:extLst>
          </p:cNvPr>
          <p:cNvSpPr/>
          <p:nvPr/>
        </p:nvSpPr>
        <p:spPr>
          <a:xfrm>
            <a:off x="3508886" y="4310115"/>
            <a:ext cx="376084" cy="376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5E7CB5B-FE8E-72EE-7D9B-3CF55C345DED}"/>
              </a:ext>
            </a:extLst>
          </p:cNvPr>
          <p:cNvSpPr/>
          <p:nvPr/>
        </p:nvSpPr>
        <p:spPr>
          <a:xfrm>
            <a:off x="3508886" y="5956249"/>
            <a:ext cx="376084" cy="376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71E14A-6DFC-496A-EE26-754B7C408FFB}"/>
              </a:ext>
            </a:extLst>
          </p:cNvPr>
          <p:cNvSpPr txBox="1"/>
          <p:nvPr/>
        </p:nvSpPr>
        <p:spPr>
          <a:xfrm>
            <a:off x="1450004" y="3134219"/>
            <a:ext cx="4191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독립변수 </a:t>
            </a:r>
            <a:r>
              <a:rPr kumimoji="1"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1</a:t>
            </a:r>
            <a:r>
              <a:rPr kumimoji="1"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 </a:t>
            </a:r>
            <a:r>
              <a:rPr kumimoji="1"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주거지의 면적</a:t>
            </a:r>
            <a:endParaRPr kumimoji="1" lang="en-US" altLang="ko-KR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독립변수 </a:t>
            </a:r>
            <a:r>
              <a:rPr kumimoji="1"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2</a:t>
            </a:r>
            <a:r>
              <a:rPr kumimoji="1"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주구의 개수</a:t>
            </a:r>
            <a:endParaRPr kumimoji="1" lang="en-US" altLang="ko-KR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00076B-27B3-E4F4-12FE-73582A54CF75}"/>
              </a:ext>
            </a:extLst>
          </p:cNvPr>
          <p:cNvSpPr txBox="1"/>
          <p:nvPr/>
        </p:nvSpPr>
        <p:spPr>
          <a:xfrm>
            <a:off x="7405894" y="3198167"/>
            <a:ext cx="4191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종속변수 </a:t>
            </a:r>
            <a:r>
              <a:rPr kumimoji="1"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거주 인구</a:t>
            </a:r>
            <a:endParaRPr kumimoji="1" lang="en-US" altLang="ko-KR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8B9E33-4160-2701-E025-FF8C1C4B7D61}"/>
              </a:ext>
            </a:extLst>
          </p:cNvPr>
          <p:cNvSpPr txBox="1"/>
          <p:nvPr/>
        </p:nvSpPr>
        <p:spPr>
          <a:xfrm>
            <a:off x="1450004" y="1683314"/>
            <a:ext cx="9345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*상황 가정</a:t>
            </a:r>
            <a:endParaRPr kumimoji="1" lang="en-US" altLang="ko-KR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주거지 면적과 주구의 개수가 거주 인구에 미치는 영향에 대해 알고 싶음</a:t>
            </a:r>
            <a:endParaRPr kumimoji="1" lang="en-US" altLang="ko-KR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1030" name="Picture 6" descr="원시인(여성)의 일러스트 – 무료 일러스트 소재집 KuKuKeKe">
            <a:extLst>
              <a:ext uri="{FF2B5EF4-FFF2-40B4-BE49-F238E27FC236}">
                <a16:creationId xmlns:a16="http://schemas.microsoft.com/office/drawing/2014/main" id="{FBA1CEA7-A6B2-8C77-FFF9-49701903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073" y="4021790"/>
            <a:ext cx="1233224" cy="196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원시인(여성)의 일러스트 – 무료 일러스트 소재집 KuKuKeKe">
            <a:extLst>
              <a:ext uri="{FF2B5EF4-FFF2-40B4-BE49-F238E27FC236}">
                <a16:creationId xmlns:a16="http://schemas.microsoft.com/office/drawing/2014/main" id="{F42545A4-2A5D-0FDE-1268-128C26B9B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685" y="4024108"/>
            <a:ext cx="1233224" cy="196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원시인(여성)의 일러스트 – 무료 일러스트 소재집 KuKuKeKe">
            <a:extLst>
              <a:ext uri="{FF2B5EF4-FFF2-40B4-BE49-F238E27FC236}">
                <a16:creationId xmlns:a16="http://schemas.microsoft.com/office/drawing/2014/main" id="{3A17FDC8-5C7B-2A65-6705-18C529DC8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297" y="4019792"/>
            <a:ext cx="1233224" cy="196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원시인(여성)의 일러스트 – 무료 일러스트 소재집 KuKuKeKe">
            <a:extLst>
              <a:ext uri="{FF2B5EF4-FFF2-40B4-BE49-F238E27FC236}">
                <a16:creationId xmlns:a16="http://schemas.microsoft.com/office/drawing/2014/main" id="{9EAE54A8-9EA8-61FF-946E-92875FADE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909" y="4022110"/>
            <a:ext cx="1233224" cy="196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원시인(여성)의 일러스트 – 무료 일러스트 소재집 KuKuKeKe">
            <a:extLst>
              <a:ext uri="{FF2B5EF4-FFF2-40B4-BE49-F238E27FC236}">
                <a16:creationId xmlns:a16="http://schemas.microsoft.com/office/drawing/2014/main" id="{BC0EC199-3C44-0F34-CCD5-D45114E12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521" y="3992396"/>
            <a:ext cx="1233224" cy="196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원시인(여성)의 일러스트 – 무료 일러스트 소재집 KuKuKeKe">
            <a:extLst>
              <a:ext uri="{FF2B5EF4-FFF2-40B4-BE49-F238E27FC236}">
                <a16:creationId xmlns:a16="http://schemas.microsoft.com/office/drawing/2014/main" id="{3E4B9A95-69A9-F0A2-DED7-8B3CD2771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133" y="3994714"/>
            <a:ext cx="1233224" cy="196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797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다중공선성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(Multicollinearity)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EA38A6-937A-8DD6-0572-7D41999A1DBE}"/>
              </a:ext>
            </a:extLst>
          </p:cNvPr>
          <p:cNvSpPr/>
          <p:nvPr/>
        </p:nvSpPr>
        <p:spPr>
          <a:xfrm>
            <a:off x="1199536" y="4140507"/>
            <a:ext cx="4321277" cy="235236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738073E-8D97-1AE5-0DCF-03D456368DD8}"/>
              </a:ext>
            </a:extLst>
          </p:cNvPr>
          <p:cNvSpPr/>
          <p:nvPr/>
        </p:nvSpPr>
        <p:spPr>
          <a:xfrm>
            <a:off x="1347019" y="4295366"/>
            <a:ext cx="376084" cy="376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D96A09-B03E-060B-151E-93BEA897FD8E}"/>
              </a:ext>
            </a:extLst>
          </p:cNvPr>
          <p:cNvSpPr/>
          <p:nvPr/>
        </p:nvSpPr>
        <p:spPr>
          <a:xfrm>
            <a:off x="1347019" y="5941500"/>
            <a:ext cx="376084" cy="376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AC563C7-5712-C328-4576-1C17B36C5D38}"/>
              </a:ext>
            </a:extLst>
          </p:cNvPr>
          <p:cNvSpPr/>
          <p:nvPr/>
        </p:nvSpPr>
        <p:spPr>
          <a:xfrm>
            <a:off x="2015612" y="4295366"/>
            <a:ext cx="376084" cy="376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CD22599-9DE7-B60F-50B2-CC3BFC4C22FD}"/>
              </a:ext>
            </a:extLst>
          </p:cNvPr>
          <p:cNvSpPr/>
          <p:nvPr/>
        </p:nvSpPr>
        <p:spPr>
          <a:xfrm>
            <a:off x="2015612" y="5941500"/>
            <a:ext cx="376084" cy="376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4293609-C0B8-CCB5-66F1-F8B378247295}"/>
              </a:ext>
            </a:extLst>
          </p:cNvPr>
          <p:cNvSpPr/>
          <p:nvPr/>
        </p:nvSpPr>
        <p:spPr>
          <a:xfrm>
            <a:off x="4333568" y="4295366"/>
            <a:ext cx="376084" cy="376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993800D-9B53-5646-14DC-F857CBACBD2E}"/>
              </a:ext>
            </a:extLst>
          </p:cNvPr>
          <p:cNvSpPr/>
          <p:nvPr/>
        </p:nvSpPr>
        <p:spPr>
          <a:xfrm>
            <a:off x="4333568" y="5941500"/>
            <a:ext cx="376084" cy="376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276BA43-3EAE-164A-E5DD-459CAD2ABE57}"/>
              </a:ext>
            </a:extLst>
          </p:cNvPr>
          <p:cNvSpPr/>
          <p:nvPr/>
        </p:nvSpPr>
        <p:spPr>
          <a:xfrm>
            <a:off x="5002161" y="4295366"/>
            <a:ext cx="376084" cy="376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407FC45-C148-34E2-F856-60B781E679DE}"/>
              </a:ext>
            </a:extLst>
          </p:cNvPr>
          <p:cNvSpPr/>
          <p:nvPr/>
        </p:nvSpPr>
        <p:spPr>
          <a:xfrm>
            <a:off x="5002161" y="5941500"/>
            <a:ext cx="376084" cy="376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2D8701E-6911-AD03-59A3-645A9998CFDA}"/>
              </a:ext>
            </a:extLst>
          </p:cNvPr>
          <p:cNvSpPr/>
          <p:nvPr/>
        </p:nvSpPr>
        <p:spPr>
          <a:xfrm>
            <a:off x="2840293" y="4310115"/>
            <a:ext cx="376084" cy="376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0DF549D-1CA2-57CA-6706-62D950A4259B}"/>
              </a:ext>
            </a:extLst>
          </p:cNvPr>
          <p:cNvSpPr/>
          <p:nvPr/>
        </p:nvSpPr>
        <p:spPr>
          <a:xfrm>
            <a:off x="2840293" y="5956249"/>
            <a:ext cx="376084" cy="376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C4B107E-9026-1744-2C72-05F13C3021D5}"/>
              </a:ext>
            </a:extLst>
          </p:cNvPr>
          <p:cNvSpPr/>
          <p:nvPr/>
        </p:nvSpPr>
        <p:spPr>
          <a:xfrm>
            <a:off x="3508886" y="4310115"/>
            <a:ext cx="376084" cy="376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5E7CB5B-FE8E-72EE-7D9B-3CF55C345DED}"/>
              </a:ext>
            </a:extLst>
          </p:cNvPr>
          <p:cNvSpPr/>
          <p:nvPr/>
        </p:nvSpPr>
        <p:spPr>
          <a:xfrm>
            <a:off x="3508886" y="5956249"/>
            <a:ext cx="376084" cy="3760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71E14A-6DFC-496A-EE26-754B7C408FFB}"/>
              </a:ext>
            </a:extLst>
          </p:cNvPr>
          <p:cNvSpPr txBox="1"/>
          <p:nvPr/>
        </p:nvSpPr>
        <p:spPr>
          <a:xfrm>
            <a:off x="1450004" y="3134219"/>
            <a:ext cx="4191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독립변수 </a:t>
            </a:r>
            <a:r>
              <a:rPr kumimoji="1"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1</a:t>
            </a:r>
            <a:r>
              <a:rPr kumimoji="1"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 </a:t>
            </a:r>
            <a:r>
              <a:rPr kumimoji="1"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주거지의 면적</a:t>
            </a:r>
            <a:endParaRPr kumimoji="1" lang="en-US" altLang="ko-KR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독립변수 </a:t>
            </a:r>
            <a:r>
              <a:rPr kumimoji="1"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2</a:t>
            </a:r>
            <a:r>
              <a:rPr kumimoji="1"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주구의 개수</a:t>
            </a:r>
            <a:endParaRPr kumimoji="1" lang="en-US" altLang="ko-KR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8B9E33-4160-2701-E025-FF8C1C4B7D61}"/>
              </a:ext>
            </a:extLst>
          </p:cNvPr>
          <p:cNvSpPr txBox="1"/>
          <p:nvPr/>
        </p:nvSpPr>
        <p:spPr>
          <a:xfrm>
            <a:off x="1450004" y="1683314"/>
            <a:ext cx="9345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*상황 가정</a:t>
            </a:r>
            <a:endParaRPr kumimoji="1" lang="en-US" altLang="ko-KR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주거지 면적과 주구의 개수가 거주 인구에 미치는 영향에 대해 알고 싶음</a:t>
            </a:r>
            <a:endParaRPr kumimoji="1" lang="en-US" altLang="ko-KR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FF670-FFF5-C2E9-43F2-B77BDC3F4304}"/>
              </a:ext>
            </a:extLst>
          </p:cNvPr>
          <p:cNvSpPr txBox="1"/>
          <p:nvPr/>
        </p:nvSpPr>
        <p:spPr>
          <a:xfrm>
            <a:off x="6671189" y="4255951"/>
            <a:ext cx="4191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물리적으로 면적이 넓을수록 주구의 개수는 많을 수 밖에 없음</a:t>
            </a:r>
            <a:r>
              <a:rPr kumimoji="1" lang="en-US" altLang="ko-KR" sz="2400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81766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상관계수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1C61F6-9A55-0612-67A7-A32DB14BC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682" y="0"/>
            <a:ext cx="67983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BD98EE-3885-3CAD-529E-3E9A6EEDB655}"/>
              </a:ext>
            </a:extLst>
          </p:cNvPr>
          <p:cNvSpPr txBox="1"/>
          <p:nvPr/>
        </p:nvSpPr>
        <p:spPr>
          <a:xfrm>
            <a:off x="838200" y="1690688"/>
            <a:ext cx="2278188" cy="369332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+mj-ea"/>
                <a:ea typeface="+mj-ea"/>
              </a:rPr>
              <a:t>&gt;</a:t>
            </a:r>
            <a:r>
              <a:rPr kumimoji="1" lang="ko-KR" altLang="en-US" b="1" dirty="0">
                <a:latin typeface="+mj-ea"/>
                <a:ea typeface="+mj-ea"/>
              </a:rPr>
              <a:t> </a:t>
            </a:r>
            <a:r>
              <a:rPr kumimoji="1" lang="en-US" altLang="ko-KR" b="1" dirty="0" err="1">
                <a:latin typeface="+mj-ea"/>
                <a:ea typeface="+mj-ea"/>
              </a:rPr>
              <a:t>cor</a:t>
            </a:r>
            <a:r>
              <a:rPr kumimoji="1" lang="en-US" altLang="ko-KR" b="1" dirty="0">
                <a:latin typeface="+mj-ea"/>
                <a:ea typeface="+mj-ea"/>
              </a:rPr>
              <a:t>(</a:t>
            </a:r>
            <a:r>
              <a:rPr kumimoji="1" lang="ko-KR" altLang="en-US" b="1" dirty="0">
                <a:latin typeface="+mj-ea"/>
                <a:ea typeface="+mj-ea"/>
              </a:rPr>
              <a:t>변수</a:t>
            </a:r>
            <a:r>
              <a:rPr kumimoji="1" lang="en-US" altLang="ko-KR" b="1" dirty="0">
                <a:latin typeface="+mj-ea"/>
                <a:ea typeface="+mj-ea"/>
              </a:rPr>
              <a:t>1,</a:t>
            </a:r>
            <a:r>
              <a:rPr kumimoji="1" lang="ko-KR" altLang="en-US" b="1" dirty="0">
                <a:latin typeface="+mj-ea"/>
                <a:ea typeface="+mj-ea"/>
              </a:rPr>
              <a:t> 변수</a:t>
            </a:r>
            <a:r>
              <a:rPr kumimoji="1" lang="en-US" altLang="ko-KR" b="1" dirty="0">
                <a:latin typeface="+mj-ea"/>
                <a:ea typeface="+mj-ea"/>
              </a:rPr>
              <a:t>2)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DAA143-7124-C938-97B3-231E2275FE4A}"/>
              </a:ext>
            </a:extLst>
          </p:cNvPr>
          <p:cNvSpPr txBox="1"/>
          <p:nvPr/>
        </p:nvSpPr>
        <p:spPr>
          <a:xfrm>
            <a:off x="838200" y="2154683"/>
            <a:ext cx="3732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cor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함수를 사용하여 상관계수 산출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0.7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이상일 경우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다중공선성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존재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8EB43E-22BF-FBDC-A747-F285E26D37EF}"/>
              </a:ext>
            </a:extLst>
          </p:cNvPr>
          <p:cNvSpPr/>
          <p:nvPr/>
        </p:nvSpPr>
        <p:spPr>
          <a:xfrm>
            <a:off x="5737219" y="5899131"/>
            <a:ext cx="1002794" cy="391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7873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분산팽창요인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BD98EE-3885-3CAD-529E-3E9A6EEDB655}"/>
              </a:ext>
            </a:extLst>
          </p:cNvPr>
          <p:cNvSpPr txBox="1"/>
          <p:nvPr/>
        </p:nvSpPr>
        <p:spPr>
          <a:xfrm>
            <a:off x="838200" y="2747000"/>
            <a:ext cx="3152097" cy="646331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+mj-ea"/>
                <a:ea typeface="+mj-ea"/>
              </a:rPr>
              <a:t>&gt; library(car)</a:t>
            </a:r>
          </a:p>
          <a:p>
            <a:r>
              <a:rPr kumimoji="1" lang="en-US" altLang="ko-KR" b="1" dirty="0">
                <a:latin typeface="+mj-ea"/>
                <a:ea typeface="+mj-ea"/>
              </a:rPr>
              <a:t>&gt;</a:t>
            </a:r>
            <a:r>
              <a:rPr kumimoji="1" lang="ko-KR" altLang="en-US" b="1" dirty="0">
                <a:latin typeface="+mj-ea"/>
                <a:ea typeface="+mj-ea"/>
              </a:rPr>
              <a:t> </a:t>
            </a:r>
            <a:r>
              <a:rPr kumimoji="1" lang="en-US" altLang="ko-KR" b="1" dirty="0" err="1">
                <a:latin typeface="+mj-ea"/>
                <a:ea typeface="+mj-ea"/>
              </a:rPr>
              <a:t>vif</a:t>
            </a:r>
            <a:r>
              <a:rPr kumimoji="1" lang="en-US" altLang="ko-KR" b="1" dirty="0">
                <a:latin typeface="+mj-ea"/>
                <a:ea typeface="+mj-ea"/>
              </a:rPr>
              <a:t>(</a:t>
            </a:r>
            <a:r>
              <a:rPr kumimoji="1" lang="ko-KR" altLang="en-US" b="1" dirty="0">
                <a:latin typeface="+mj-ea"/>
                <a:ea typeface="+mj-ea"/>
              </a:rPr>
              <a:t>회귀모델</a:t>
            </a:r>
            <a:r>
              <a:rPr kumimoji="1" lang="en-US" altLang="ko-KR" b="1" dirty="0">
                <a:latin typeface="+mj-ea"/>
                <a:ea typeface="+mj-ea"/>
              </a:rPr>
              <a:t>)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DAA143-7124-C938-97B3-231E2275FE4A}"/>
              </a:ext>
            </a:extLst>
          </p:cNvPr>
          <p:cNvSpPr txBox="1"/>
          <p:nvPr/>
        </p:nvSpPr>
        <p:spPr>
          <a:xfrm>
            <a:off x="838200" y="3464670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vif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함수를 사용하여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분산팽창요인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산출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10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이상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일 경우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다중공선성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의심 필요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9A1CF-756A-B4E8-FFD3-F07A001C6AFF}"/>
              </a:ext>
            </a:extLst>
          </p:cNvPr>
          <p:cNvSpPr txBox="1"/>
          <p:nvPr/>
        </p:nvSpPr>
        <p:spPr>
          <a:xfrm>
            <a:off x="838200" y="1574418"/>
            <a:ext cx="392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*한 독립변수가 다른 독립변수에 의해 설명되지 않는 부분을 역수로 표시한 것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3F1C23-54FB-5D84-2501-C686E720C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682" y="0"/>
            <a:ext cx="6798318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026E125-4DE5-F7EA-9F13-70601E2D37A8}"/>
              </a:ext>
            </a:extLst>
          </p:cNvPr>
          <p:cNvSpPr/>
          <p:nvPr/>
        </p:nvSpPr>
        <p:spPr>
          <a:xfrm>
            <a:off x="5737219" y="5995219"/>
            <a:ext cx="1614852" cy="294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9722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다중공선성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해결방법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7BDE9-E3B3-BB7B-E546-87B8FDB6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상관계수나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분산팽창요인을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통해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다중공선성이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강하게 확인될 경우 해당 변수 제거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리지 회귀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라쏘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회귀 등을 사용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377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로지스틱 회귀분석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AC2B8B-5477-E0D6-CD55-AE2AD94CB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연속형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변수인 독립변수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(x)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가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범주형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변수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이항형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인 종속변수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(y)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에 미치는 영향을 분석하는 방법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장점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	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범주형 변수에도 사용 가능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	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특성상 일종의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분류</a:t>
            </a:r>
            <a:r>
              <a:rPr kumimoji="1" lang="en-US" altLang="ko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(Classification)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로도 활용 가능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단점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	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예측 성능이 다른 모델들에 비해 낮음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	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해석이 어려움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020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5CFB0-BE58-2A67-3C00-A8F17595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계획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F8F337-4A89-F7EF-2737-FB7A47610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786958"/>
              </p:ext>
            </p:extLst>
          </p:nvPr>
        </p:nvGraphicFramePr>
        <p:xfrm>
          <a:off x="2526507" y="1690688"/>
          <a:ext cx="713898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3988900536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728816911"/>
                    </a:ext>
                  </a:extLst>
                </a:gridCol>
                <a:gridCol w="4193380">
                  <a:extLst>
                    <a:ext uri="{9D8B030D-6E8A-4147-A177-3AD203B41FA5}">
                      <a16:colId xmlns:a16="http://schemas.microsoft.com/office/drawing/2014/main" val="2542322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5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Intro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소개</a:t>
                      </a:r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설치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80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기초 통계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(1)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모집단과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표본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기술통계량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8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기초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통계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(2)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변수의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종류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가설과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검정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오류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분석절차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18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전처리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데이터 </a:t>
                      </a:r>
                      <a:r>
                        <a:rPr lang="ko-KR" altLang="en-US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전처리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59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시각화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다양한 종류의 그래프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95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6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검정과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상관분석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검정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상관분석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0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7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회귀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분석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선형회귀</a:t>
                      </a:r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다중선형회귀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로지스틱회귀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6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군집분석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K-means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판별분석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DA, MDA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9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주성분분석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PCA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61555"/>
                  </a:ext>
                </a:extLst>
              </a:tr>
            </a:tbl>
          </a:graphicData>
        </a:graphic>
      </p:graphicFrame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25EFDD1-F70F-A58E-3CF0-05B322A8FE3A}"/>
              </a:ext>
            </a:extLst>
          </p:cNvPr>
          <p:cNvCxnSpPr/>
          <p:nvPr/>
        </p:nvCxnSpPr>
        <p:spPr>
          <a:xfrm>
            <a:off x="2526507" y="2217683"/>
            <a:ext cx="713898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0444444-C4AC-EFAF-74F8-B8A5B3817483}"/>
              </a:ext>
            </a:extLst>
          </p:cNvPr>
          <p:cNvCxnSpPr/>
          <p:nvPr/>
        </p:nvCxnSpPr>
        <p:spPr>
          <a:xfrm>
            <a:off x="2526507" y="2604259"/>
            <a:ext cx="713898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6C425BA4-DCB1-65DC-2059-8C98D542A0C7}"/>
              </a:ext>
            </a:extLst>
          </p:cNvPr>
          <p:cNvCxnSpPr/>
          <p:nvPr/>
        </p:nvCxnSpPr>
        <p:spPr>
          <a:xfrm>
            <a:off x="2526508" y="2974374"/>
            <a:ext cx="713898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B0183CC3-90C9-8275-B65C-5994E724F46D}"/>
              </a:ext>
            </a:extLst>
          </p:cNvPr>
          <p:cNvCxnSpPr/>
          <p:nvPr/>
        </p:nvCxnSpPr>
        <p:spPr>
          <a:xfrm>
            <a:off x="2526507" y="3341912"/>
            <a:ext cx="713898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F3CEBDA-2168-D377-701E-35611DE6C251}"/>
              </a:ext>
            </a:extLst>
          </p:cNvPr>
          <p:cNvCxnSpPr/>
          <p:nvPr/>
        </p:nvCxnSpPr>
        <p:spPr>
          <a:xfrm>
            <a:off x="2526507" y="3722912"/>
            <a:ext cx="713898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F48ACDB-E4BD-ACA6-357A-EAB34D1164CF}"/>
              </a:ext>
            </a:extLst>
          </p:cNvPr>
          <p:cNvCxnSpPr/>
          <p:nvPr/>
        </p:nvCxnSpPr>
        <p:spPr>
          <a:xfrm>
            <a:off x="2526507" y="4085519"/>
            <a:ext cx="713898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412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로지스틱 회귀분석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DAC2B8B-5477-E0D6-CD55-AE2AD94CB4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Odds : </a:t>
                </a:r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한 사건이 어떠한 요인에 의해 발생하지 않을 확률 대비 발생할 확률</a:t>
                </a:r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(</a:t>
                </a:r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도박에서의 </a:t>
                </a:r>
                <a:r>
                  <a:rPr kumimoji="1" lang="ko-KR" altLang="en-US" dirty="0" err="1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역배당</a:t>
                </a:r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 개념과 동일</a:t>
                </a:r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)</a:t>
                </a:r>
              </a:p>
              <a:p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Odds ratio : Odds</a:t>
                </a:r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 사이의 비율</a:t>
                </a:r>
                <a:endParaRPr kumimoji="1" lang="en-US" altLang="ko-KR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  <a:p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Logit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BM HANNA Pro OTF" panose="020B0600000101010101" pitchFamily="34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ko-KR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BM HANNA Pro OTF" panose="020B0600000101010101" pitchFamily="34" charset="-127"/>
                          </a:rPr>
                          <m:t>log</m:t>
                        </m:r>
                      </m:fName>
                      <m:e>
                        <m:r>
                          <a:rPr kumimoji="1"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BM HANNA Pro OTF" panose="020B0600000101010101" pitchFamily="34" charset="-127"/>
                          </a:rPr>
                          <m:t>(</m:t>
                        </m:r>
                        <m:r>
                          <a:rPr kumimoji="1"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BM HANNA Pro OTF" panose="020B0600000101010101" pitchFamily="34" charset="-127"/>
                          </a:rPr>
                          <m:t>𝑂𝑑𝑑𝑠</m:t>
                        </m:r>
                        <m:r>
                          <a:rPr kumimoji="1"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BM HANNA Pro OTF" panose="020B0600000101010101" pitchFamily="34" charset="-127"/>
                          </a:rPr>
                          <m:t> </m:t>
                        </m:r>
                        <m:r>
                          <a:rPr kumimoji="1"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BM HANNA Pro OTF" panose="020B0600000101010101" pitchFamily="34" charset="-127"/>
                          </a:rPr>
                          <m:t>𝑟𝑎𝑡𝑖𝑜</m:t>
                        </m:r>
                        <m:r>
                          <a:rPr kumimoji="1"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BM HANNA Pro OTF" panose="020B0600000101010101" pitchFamily="34" charset="-127"/>
                          </a:rPr>
                          <m:t>)</m:t>
                        </m:r>
                      </m:e>
                    </m:func>
                  </m:oMath>
                </a14:m>
                <a:endParaRPr kumimoji="1" lang="en-US" altLang="ko-KR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  <a:p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log</a:t>
                </a:r>
                <a:r>
                  <a:rPr kumimoji="1" lang="ko-KR" altLang="en-US" dirty="0" err="1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를</a:t>
                </a:r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 사용하면 </a:t>
                </a:r>
                <a:r>
                  <a:rPr kumimoji="1" lang="ko-KR" altLang="en-US" dirty="0" err="1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이항적인</a:t>
                </a:r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 종속변수를 음의 무한대부터 양의 무한대인 일반적인 연속변수로 바꿀 수 있음  </a:t>
                </a:r>
                <a:endParaRPr kumimoji="1" lang="en-US" altLang="ko-KR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  <a:p>
                <a:endParaRPr kumimoji="1" lang="en-US" altLang="ko-KR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DAC2B8B-5477-E0D6-CD55-AE2AD94CB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813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로지스틱 함수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DBE74E3-3B9A-1006-64CE-583F0EC8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kumimoji="1" lang="ko-KR" altLang="en-US" b="1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개체의 성장 등을 나타내는 함수</a:t>
            </a:r>
            <a:endParaRPr kumimoji="1" lang="en-US" altLang="ko-KR" b="1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b="1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임계값</a:t>
            </a:r>
            <a:r>
              <a:rPr kumimoji="1" lang="en-US" altLang="ko-KR" b="1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(Threshold Value)</a:t>
            </a:r>
            <a:r>
              <a:rPr kumimoji="1" lang="ko-KR" altLang="en-US" b="1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를</a:t>
            </a:r>
            <a:r>
              <a:rPr kumimoji="1" lang="ko-KR" altLang="en-US" b="1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기점으로 성장률은 둔화</a:t>
            </a:r>
            <a:endParaRPr kumimoji="1" lang="en-US" altLang="ko-KR" b="1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b="1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대표적인 </a:t>
            </a:r>
            <a:r>
              <a:rPr kumimoji="1" lang="ko-KR" altLang="en-US" b="1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시그모이드</a:t>
            </a:r>
            <a:r>
              <a:rPr kumimoji="1" lang="ko-KR" altLang="en-US" b="1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함수</a:t>
            </a:r>
            <a:endParaRPr kumimoji="1" lang="en-US" altLang="ko-KR" b="1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R" b="1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1030" name="Picture 6" descr="로지스틱 회귀(Logistic Regression)">
            <a:extLst>
              <a:ext uri="{FF2B5EF4-FFF2-40B4-BE49-F238E27FC236}">
                <a16:creationId xmlns:a16="http://schemas.microsoft.com/office/drawing/2014/main" id="{3EAD72DD-E2E7-3FFE-0EA7-93D315ED0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7" r="-106"/>
          <a:stretch/>
        </p:blipFill>
        <p:spPr bwMode="auto">
          <a:xfrm>
            <a:off x="6400800" y="681037"/>
            <a:ext cx="5188857" cy="552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6F948F-DFBA-EB76-7A7F-8FD2CE701B01}"/>
              </a:ext>
            </a:extLst>
          </p:cNvPr>
          <p:cNvSpPr txBox="1"/>
          <p:nvPr/>
        </p:nvSpPr>
        <p:spPr>
          <a:xfrm>
            <a:off x="9310760" y="2599531"/>
            <a:ext cx="1836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로지스틱 함수</a:t>
            </a:r>
            <a:endParaRPr kumimoji="1" lang="en-US" altLang="ko-KR" sz="2400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909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8224C03-84DF-5171-9FE8-35895EB5C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862" y="0"/>
            <a:ext cx="7395138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로지스틱 회귀분석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9B51A-D4B7-4766-4ACB-661D43E0CF26}"/>
              </a:ext>
            </a:extLst>
          </p:cNvPr>
          <p:cNvSpPr txBox="1"/>
          <p:nvPr/>
        </p:nvSpPr>
        <p:spPr>
          <a:xfrm>
            <a:off x="144779" y="4304509"/>
            <a:ext cx="4746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* 이탈도</a:t>
            </a:r>
            <a:r>
              <a:rPr kumimoji="1" lang="en-US" altLang="ko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(Deviance)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endParaRPr kumimoji="1" lang="en-US" altLang="ko-KR" dirty="0">
              <a:solidFill>
                <a:srgbClr val="FFFF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Residual deviance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–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Null deviance</a:t>
            </a:r>
            <a:r>
              <a:rPr kumimoji="1" lang="ko-KR" altLang="en-US" dirty="0" err="1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를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통해 변수의 영향력 판단</a:t>
            </a:r>
            <a:endParaRPr kumimoji="1" lang="en-US" altLang="ko-KR" dirty="0">
              <a:solidFill>
                <a:srgbClr val="FFFF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A3D7A-5CC4-5C93-E48A-ED608BDF6744}"/>
              </a:ext>
            </a:extLst>
          </p:cNvPr>
          <p:cNvSpPr txBox="1"/>
          <p:nvPr/>
        </p:nvSpPr>
        <p:spPr>
          <a:xfrm>
            <a:off x="144779" y="1801547"/>
            <a:ext cx="3466013" cy="369332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+mj-ea"/>
                <a:ea typeface="+mj-ea"/>
              </a:rPr>
              <a:t>&gt;</a:t>
            </a:r>
            <a:r>
              <a:rPr kumimoji="1" lang="ko-KR" altLang="en-US" b="1" dirty="0">
                <a:latin typeface="+mj-ea"/>
                <a:ea typeface="+mj-ea"/>
              </a:rPr>
              <a:t> 모델명 </a:t>
            </a:r>
            <a:r>
              <a:rPr kumimoji="1" lang="en-US" altLang="ko-KR" b="1" dirty="0">
                <a:latin typeface="+mj-ea"/>
                <a:ea typeface="+mj-ea"/>
              </a:rPr>
              <a:t>&lt;-</a:t>
            </a:r>
            <a:r>
              <a:rPr kumimoji="1" lang="ko-KR" altLang="en-US" b="1" dirty="0">
                <a:latin typeface="+mj-ea"/>
                <a:ea typeface="+mj-ea"/>
              </a:rPr>
              <a:t> </a:t>
            </a:r>
            <a:r>
              <a:rPr kumimoji="1" lang="en-US" altLang="ko-KR" b="1" dirty="0" err="1">
                <a:latin typeface="+mj-ea"/>
                <a:ea typeface="+mj-ea"/>
              </a:rPr>
              <a:t>gl</a:t>
            </a:r>
            <a:r>
              <a:rPr kumimoji="1" lang="en-US" altLang="ko-Kore-KR" b="1" dirty="0" err="1">
                <a:latin typeface="+mj-ea"/>
                <a:ea typeface="+mj-ea"/>
              </a:rPr>
              <a:t>m</a:t>
            </a:r>
            <a:r>
              <a:rPr kumimoji="1" lang="en-US" altLang="ko-Kore-KR" b="1" dirty="0">
                <a:latin typeface="+mj-ea"/>
                <a:ea typeface="+mj-ea"/>
              </a:rPr>
              <a:t>(y ~ x, </a:t>
            </a:r>
            <a:r>
              <a:rPr kumimoji="1" lang="ko-KR" altLang="en-US" b="1" dirty="0">
                <a:latin typeface="+mj-ea"/>
                <a:ea typeface="+mj-ea"/>
              </a:rPr>
              <a:t>데이터</a:t>
            </a:r>
            <a:r>
              <a:rPr kumimoji="1" lang="en-US" altLang="ko-KR" b="1" dirty="0">
                <a:latin typeface="+mj-ea"/>
                <a:ea typeface="+mj-ea"/>
              </a:rPr>
              <a:t>)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254B1-B792-E5B1-47F0-4D5905540E1A}"/>
              </a:ext>
            </a:extLst>
          </p:cNvPr>
          <p:cNvSpPr txBox="1"/>
          <p:nvPr/>
        </p:nvSpPr>
        <p:spPr>
          <a:xfrm>
            <a:off x="144779" y="2170879"/>
            <a:ext cx="2316981" cy="369332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+mj-ea"/>
                <a:ea typeface="+mj-ea"/>
              </a:rPr>
              <a:t>&gt;</a:t>
            </a:r>
            <a:r>
              <a:rPr kumimoji="1" lang="ko-KR" altLang="en-US" b="1" dirty="0">
                <a:latin typeface="+mj-ea"/>
                <a:ea typeface="+mj-ea"/>
              </a:rPr>
              <a:t> </a:t>
            </a:r>
            <a:r>
              <a:rPr kumimoji="1" lang="en-US" altLang="ko-KR" b="1" dirty="0">
                <a:latin typeface="+mj-ea"/>
                <a:ea typeface="+mj-ea"/>
              </a:rPr>
              <a:t>summary(</a:t>
            </a:r>
            <a:r>
              <a:rPr kumimoji="1" lang="ko-KR" altLang="en-US" b="1" dirty="0">
                <a:latin typeface="+mj-ea"/>
                <a:ea typeface="+mj-ea"/>
              </a:rPr>
              <a:t>모델명</a:t>
            </a:r>
            <a:r>
              <a:rPr kumimoji="1" lang="en-US" altLang="ko-KR" b="1" dirty="0">
                <a:latin typeface="+mj-ea"/>
                <a:ea typeface="+mj-ea"/>
              </a:rPr>
              <a:t>)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FE4766-F1FB-3459-05D1-486E611EB34C}"/>
              </a:ext>
            </a:extLst>
          </p:cNvPr>
          <p:cNvSpPr txBox="1"/>
          <p:nvPr/>
        </p:nvSpPr>
        <p:spPr>
          <a:xfrm>
            <a:off x="144779" y="2550183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kumimoji="1" lang="en-US" altLang="ko-KR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glm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명령어를 사용하여 회귀분석 실행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summary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통해 모델의 정보 출력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6A42CD-BB03-0936-5138-54BAB9994AFA}"/>
              </a:ext>
            </a:extLst>
          </p:cNvPr>
          <p:cNvSpPr txBox="1"/>
          <p:nvPr/>
        </p:nvSpPr>
        <p:spPr>
          <a:xfrm>
            <a:off x="144779" y="5227839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* ANOVA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검정을 통해서도 확인 가능</a:t>
            </a:r>
            <a:endParaRPr kumimoji="1" lang="en-US" altLang="ko-KR" dirty="0">
              <a:solidFill>
                <a:srgbClr val="FFFF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CE1508-C86E-A7CF-A09E-406089384D12}"/>
              </a:ext>
            </a:extLst>
          </p:cNvPr>
          <p:cNvSpPr/>
          <p:nvPr/>
        </p:nvSpPr>
        <p:spPr>
          <a:xfrm>
            <a:off x="5154657" y="5633660"/>
            <a:ext cx="2108924" cy="391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CB3E8E-91A2-9C77-E5CC-68B796091C7F}"/>
              </a:ext>
            </a:extLst>
          </p:cNvPr>
          <p:cNvSpPr/>
          <p:nvPr/>
        </p:nvSpPr>
        <p:spPr>
          <a:xfrm>
            <a:off x="6710516" y="5063389"/>
            <a:ext cx="553066" cy="223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9A7C5D-C04A-3C0E-8392-DE2CB837F9AF}"/>
              </a:ext>
            </a:extLst>
          </p:cNvPr>
          <p:cNvSpPr/>
          <p:nvPr/>
        </p:nvSpPr>
        <p:spPr>
          <a:xfrm>
            <a:off x="5641305" y="5063389"/>
            <a:ext cx="353914" cy="223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474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75CC2-E61A-FCD9-2138-A3F048FC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복습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63BDB-754A-4184-DC30-AE6517CC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검정이 무엇인지에 대해 안다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로 다양한 검정을 시행할 수 있다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Median Polish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가 무엇인지 안다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로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Median Polish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시행할 수 있다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상관분석에 대해 안다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로 상관분석을 시행할 수 있다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09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회귀분석이란</a:t>
            </a:r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?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둘 이상의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변수 사이의 관계를 확인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하고 적합도를 측정하는 분석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각 변수 사이의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인과관계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를 추정할 수 있음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회귀식을 통해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예측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을 할 수 있음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데이터의 형태가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선형인지</a:t>
            </a:r>
            <a:r>
              <a:rPr kumimoji="1" lang="en-US" altLang="ko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비선형인지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파악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 err="1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결측치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및 이상치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에 대한 처리 필요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735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회귀분석의 종류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선형 회귀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	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단순선형 회귀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	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다중선형 회귀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로지스틱 회귀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리지 회귀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라쏘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회귀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8878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선형성이란</a:t>
            </a:r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?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EDBE74E3-3B9A-1006-64CE-583F0EC8EB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kumimoji="1" lang="ko-KR" altLang="en-US" dirty="0">
                    <a:solidFill>
                      <a:srgbClr val="FFFF00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직선적으로 똑바른 성질</a:t>
                </a:r>
                <a:endParaRPr kumimoji="1" lang="en-US" altLang="ko-KR" dirty="0">
                  <a:solidFill>
                    <a:srgbClr val="FFFF00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  <a:p>
                <a:r>
                  <a:rPr kumimoji="1" lang="ko-KR" altLang="en-US" dirty="0" err="1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잔차분석을</a:t>
                </a:r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 통해 검정</a:t>
                </a:r>
                <a:endParaRPr kumimoji="1" lang="en-US" altLang="ko-KR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ko-KR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BM HANNA Pro OTF" panose="020B0600000101010101" pitchFamily="34" charset="-127"/>
                      </a:rPr>
                      <m:t>𝒚</m:t>
                    </m:r>
                    <m:r>
                      <a:rPr kumimoji="1" lang="en-US" altLang="ko-KR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BM HANNA Pro OTF" panose="020B0600000101010101" pitchFamily="34" charset="-127"/>
                      </a:rPr>
                      <m:t>=</m:t>
                    </m:r>
                    <m:r>
                      <a:rPr kumimoji="1" lang="en-US" altLang="ko-KR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BM HANNA Pro OTF" panose="020B0600000101010101" pitchFamily="34" charset="-127"/>
                      </a:rPr>
                      <m:t>𝒂𝒙</m:t>
                    </m:r>
                    <m:r>
                      <a:rPr kumimoji="1" lang="en-US" altLang="ko-KR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BM HANNA Pro OTF" panose="020B0600000101010101" pitchFamily="34" charset="-127"/>
                      </a:rPr>
                      <m:t>+</m:t>
                    </m:r>
                    <m:r>
                      <a:rPr kumimoji="1" lang="en-US" altLang="ko-KR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BM HANNA Pro OTF" panose="020B0600000101010101" pitchFamily="34" charset="-127"/>
                      </a:rPr>
                      <m:t>𝒃</m:t>
                    </m:r>
                  </m:oMath>
                </a14:m>
                <a:endParaRPr kumimoji="1" lang="en-US" altLang="ko-KR" b="1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  <a:p>
                <a:pPr marL="0" indent="0">
                  <a:buNone/>
                </a:pPr>
                <a:r>
                  <a:rPr kumimoji="1" lang="en-US" altLang="ko-KR" b="1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	- a : </a:t>
                </a:r>
                <a:r>
                  <a:rPr kumimoji="1" lang="ko-KR" altLang="en-US" b="1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회귀계수</a:t>
                </a:r>
                <a:endParaRPr kumimoji="1" lang="en-US" altLang="ko-KR" b="1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  <a:p>
                <a:pPr marL="0" indent="0">
                  <a:buNone/>
                </a:pPr>
                <a:r>
                  <a:rPr kumimoji="1" lang="en-US" altLang="ko-KR" b="1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	- b : </a:t>
                </a:r>
                <a:r>
                  <a:rPr kumimoji="1" lang="ko-KR" altLang="en-US" b="1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상수</a:t>
                </a:r>
                <a:endParaRPr kumimoji="1" lang="en-US" altLang="ko-KR" b="1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EDBE74E3-3B9A-1006-64CE-583F0EC8E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로지스틱 회귀(Logistic Regression)">
            <a:extLst>
              <a:ext uri="{FF2B5EF4-FFF2-40B4-BE49-F238E27FC236}">
                <a16:creationId xmlns:a16="http://schemas.microsoft.com/office/drawing/2014/main" id="{3EAD72DD-E2E7-3FFE-0EA7-93D315ED0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965372" y="681037"/>
            <a:ext cx="5116285" cy="552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6F948F-DFBA-EB76-7A7F-8FD2CE701B01}"/>
              </a:ext>
            </a:extLst>
          </p:cNvPr>
          <p:cNvSpPr txBox="1"/>
          <p:nvPr/>
        </p:nvSpPr>
        <p:spPr>
          <a:xfrm>
            <a:off x="8614074" y="4181588"/>
            <a:ext cx="1368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선형함수</a:t>
            </a:r>
            <a:endParaRPr kumimoji="1" lang="en-US" altLang="ko-KR" sz="2400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97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선형성이란</a:t>
            </a:r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?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1026" name="Picture 2" descr="img">
            <a:extLst>
              <a:ext uri="{FF2B5EF4-FFF2-40B4-BE49-F238E27FC236}">
                <a16:creationId xmlns:a16="http://schemas.microsoft.com/office/drawing/2014/main" id="{0F71C2EA-E972-B0A2-6F16-DD2E46CE3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268" y="1586625"/>
            <a:ext cx="6854496" cy="477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A0B06D-3CA1-1123-9134-E1C957C55F68}"/>
              </a:ext>
            </a:extLst>
          </p:cNvPr>
          <p:cNvSpPr txBox="1"/>
          <p:nvPr/>
        </p:nvSpPr>
        <p:spPr>
          <a:xfrm>
            <a:off x="6654646" y="3974760"/>
            <a:ext cx="110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선형적</a:t>
            </a:r>
            <a:endParaRPr kumimoji="1" lang="en-US" altLang="ko-KR" sz="2400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BAD986-4012-D3EC-44A5-784FE2E06FB7}"/>
              </a:ext>
            </a:extLst>
          </p:cNvPr>
          <p:cNvSpPr txBox="1"/>
          <p:nvPr/>
        </p:nvSpPr>
        <p:spPr>
          <a:xfrm>
            <a:off x="4361792" y="4436425"/>
            <a:ext cx="1261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비선형적</a:t>
            </a:r>
            <a:endParaRPr kumimoji="1" lang="en-US" altLang="ko-KR" sz="2400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65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단순선형 회귀분석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66B03EC-7CD8-A91D-6D1B-43FD60378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하나의 독립변수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(x)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가 하나의 종속변수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(y)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에 미치는 영향을 분석하는 방법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선형적 상관관계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를 모델링하여 분석하는 회귀분석의 일종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장점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	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각 값들이 시사하는 것이 명확하여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해석하기 용이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함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	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분석 속도가 빠름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단점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	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반드시 두 변수의 관계가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선형적이라는 가정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위에서 시행됨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	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이상치에 민감함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98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단순선형 회귀분석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2ED805-67BD-4D0C-152C-C4388824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13" y="0"/>
            <a:ext cx="6305587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4A59F99-BE9D-64B7-74EE-6E2EC0F780D6}"/>
              </a:ext>
            </a:extLst>
          </p:cNvPr>
          <p:cNvSpPr/>
          <p:nvPr/>
        </p:nvSpPr>
        <p:spPr>
          <a:xfrm>
            <a:off x="7333989" y="5837129"/>
            <a:ext cx="657616" cy="100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7D487F-E5EF-F423-C239-3AAC0ED0E38F}"/>
              </a:ext>
            </a:extLst>
          </p:cNvPr>
          <p:cNvSpPr/>
          <p:nvPr/>
        </p:nvSpPr>
        <p:spPr>
          <a:xfrm>
            <a:off x="6187044" y="5736596"/>
            <a:ext cx="1954874" cy="100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9B51A-D4B7-4766-4ACB-661D43E0CF26}"/>
              </a:ext>
            </a:extLst>
          </p:cNvPr>
          <p:cNvSpPr txBox="1"/>
          <p:nvPr/>
        </p:nvSpPr>
        <p:spPr>
          <a:xfrm>
            <a:off x="380754" y="4267638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* </a:t>
            </a:r>
            <a:r>
              <a:rPr kumimoji="1" lang="en-US" altLang="ko-Kore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R-squared :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설명력</a:t>
            </a:r>
            <a:endParaRPr kumimoji="1" lang="en-US" altLang="ko-KR" dirty="0">
              <a:solidFill>
                <a:srgbClr val="FFFF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* </a:t>
            </a:r>
            <a:r>
              <a:rPr kumimoji="1" lang="en-US" altLang="ko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p-value :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유의성</a:t>
            </a:r>
            <a:endParaRPr kumimoji="1" lang="en-US" altLang="ko-KR" dirty="0">
              <a:solidFill>
                <a:srgbClr val="FFFF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0D374B-FB59-65A5-A273-A22D8AD91436}"/>
              </a:ext>
            </a:extLst>
          </p:cNvPr>
          <p:cNvSpPr/>
          <p:nvPr/>
        </p:nvSpPr>
        <p:spPr>
          <a:xfrm>
            <a:off x="6187044" y="5288885"/>
            <a:ext cx="676894" cy="191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A3D7A-5CC4-5C93-E48A-ED608BDF6744}"/>
              </a:ext>
            </a:extLst>
          </p:cNvPr>
          <p:cNvSpPr txBox="1"/>
          <p:nvPr/>
        </p:nvSpPr>
        <p:spPr>
          <a:xfrm>
            <a:off x="380754" y="1764676"/>
            <a:ext cx="3321743" cy="369332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+mj-ea"/>
                <a:ea typeface="+mj-ea"/>
              </a:rPr>
              <a:t>&gt;</a:t>
            </a:r>
            <a:r>
              <a:rPr kumimoji="1" lang="ko-KR" altLang="en-US" b="1" dirty="0">
                <a:latin typeface="+mj-ea"/>
                <a:ea typeface="+mj-ea"/>
              </a:rPr>
              <a:t> 모델명 </a:t>
            </a:r>
            <a:r>
              <a:rPr kumimoji="1" lang="en-US" altLang="ko-KR" b="1" dirty="0">
                <a:latin typeface="+mj-ea"/>
                <a:ea typeface="+mj-ea"/>
              </a:rPr>
              <a:t>&lt;-</a:t>
            </a:r>
            <a:r>
              <a:rPr kumimoji="1" lang="ko-KR" altLang="en-US" b="1" dirty="0">
                <a:latin typeface="+mj-ea"/>
                <a:ea typeface="+mj-ea"/>
              </a:rPr>
              <a:t> </a:t>
            </a:r>
            <a:r>
              <a:rPr kumimoji="1" lang="en-US" altLang="ko-KR" b="1" dirty="0" err="1">
                <a:latin typeface="+mj-ea"/>
                <a:ea typeface="+mj-ea"/>
              </a:rPr>
              <a:t>l</a:t>
            </a:r>
            <a:r>
              <a:rPr kumimoji="1" lang="en-US" altLang="ko-Kore-KR" b="1" dirty="0" err="1">
                <a:latin typeface="+mj-ea"/>
                <a:ea typeface="+mj-ea"/>
              </a:rPr>
              <a:t>m</a:t>
            </a:r>
            <a:r>
              <a:rPr kumimoji="1" lang="en-US" altLang="ko-Kore-KR" b="1" dirty="0">
                <a:latin typeface="+mj-ea"/>
                <a:ea typeface="+mj-ea"/>
              </a:rPr>
              <a:t>(y ~ x, </a:t>
            </a:r>
            <a:r>
              <a:rPr kumimoji="1" lang="ko-KR" altLang="en-US" b="1" dirty="0">
                <a:latin typeface="+mj-ea"/>
                <a:ea typeface="+mj-ea"/>
              </a:rPr>
              <a:t>데이터</a:t>
            </a:r>
            <a:r>
              <a:rPr kumimoji="1" lang="en-US" altLang="ko-KR" b="1" dirty="0">
                <a:latin typeface="+mj-ea"/>
                <a:ea typeface="+mj-ea"/>
              </a:rPr>
              <a:t>)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254B1-B792-E5B1-47F0-4D5905540E1A}"/>
              </a:ext>
            </a:extLst>
          </p:cNvPr>
          <p:cNvSpPr txBox="1"/>
          <p:nvPr/>
        </p:nvSpPr>
        <p:spPr>
          <a:xfrm>
            <a:off x="380754" y="2134008"/>
            <a:ext cx="2316981" cy="369332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+mj-ea"/>
                <a:ea typeface="+mj-ea"/>
              </a:rPr>
              <a:t>&gt;</a:t>
            </a:r>
            <a:r>
              <a:rPr kumimoji="1" lang="ko-KR" altLang="en-US" b="1" dirty="0">
                <a:latin typeface="+mj-ea"/>
                <a:ea typeface="+mj-ea"/>
              </a:rPr>
              <a:t> </a:t>
            </a:r>
            <a:r>
              <a:rPr kumimoji="1" lang="en-US" altLang="ko-KR" b="1" dirty="0">
                <a:latin typeface="+mj-ea"/>
                <a:ea typeface="+mj-ea"/>
              </a:rPr>
              <a:t>summary(</a:t>
            </a:r>
            <a:r>
              <a:rPr kumimoji="1" lang="ko-KR" altLang="en-US" b="1" dirty="0">
                <a:latin typeface="+mj-ea"/>
                <a:ea typeface="+mj-ea"/>
              </a:rPr>
              <a:t>모델명</a:t>
            </a:r>
            <a:r>
              <a:rPr kumimoji="1" lang="en-US" altLang="ko-KR" b="1" dirty="0">
                <a:latin typeface="+mj-ea"/>
                <a:ea typeface="+mj-ea"/>
              </a:rPr>
              <a:t>)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FE4766-F1FB-3459-05D1-486E611EB34C}"/>
                  </a:ext>
                </a:extLst>
              </p:cNvPr>
              <p:cNvSpPr txBox="1"/>
              <p:nvPr/>
            </p:nvSpPr>
            <p:spPr>
              <a:xfrm>
                <a:off x="380754" y="2513312"/>
                <a:ext cx="474681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- </a:t>
                </a:r>
                <a:r>
                  <a:rPr kumimoji="1" lang="en-US" altLang="ko-KR" dirty="0" err="1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lm</a:t>
                </a:r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()</a:t>
                </a:r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 명령어를 사용하여 회귀분석 실행</a:t>
                </a:r>
                <a:endParaRPr kumimoji="1" lang="en-US" altLang="ko-KR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  <a:p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- summary</a:t>
                </a:r>
                <a:r>
                  <a:rPr kumimoji="1" lang="ko-KR" altLang="en-US" dirty="0" err="1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를</a:t>
                </a:r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 통해 모델의 정보 출력</a:t>
                </a:r>
                <a:endParaRPr kumimoji="1" lang="en-US" altLang="ko-KR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  <a:p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-</a:t>
                </a:r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 확인된 회귀계수와 상수를 통해 </a:t>
                </a:r>
                <a:r>
                  <a:rPr kumimoji="1" lang="ko-KR" altLang="en-US" dirty="0" err="1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회귀식</a:t>
                </a:r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 산출 가능</a:t>
                </a:r>
                <a:endParaRPr kumimoji="1" lang="en-US" altLang="ko-KR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  <a:p>
                <a:pPr lvl="1"/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Ex)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BM HANNA Pro OTF" panose="020B0600000101010101" pitchFamily="34" charset="-127"/>
                      </a:rPr>
                      <m:t>𝑦</m:t>
                    </m:r>
                    <m:r>
                      <a:rPr kumimoji="1"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BM HANNA Pro OTF" panose="020B0600000101010101" pitchFamily="34" charset="-127"/>
                      </a:rPr>
                      <m:t>=0.29908</m:t>
                    </m:r>
                    <m:r>
                      <a:rPr kumimoji="1"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BM HANNA Pro OTF" panose="020B0600000101010101" pitchFamily="34" charset="-127"/>
                      </a:rPr>
                      <m:t>𝑥</m:t>
                    </m:r>
                    <m:r>
                      <a:rPr kumimoji="1"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BM HANNA Pro OTF" panose="020B0600000101010101" pitchFamily="34" charset="-127"/>
                      </a:rPr>
                      <m:t> −1.94148</m:t>
                    </m:r>
                  </m:oMath>
                </a14:m>
                <a:endParaRPr kumimoji="1" lang="en-US" altLang="ko-KR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  <a:p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- </a:t>
                </a:r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산출된 회귀계수를 통해 다른 자료 예측 가능</a:t>
                </a:r>
                <a:endParaRPr kumimoji="1" lang="en-US" altLang="ko-KR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  <a:p>
                <a:endParaRPr kumimoji="1" lang="ko-Kore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FE4766-F1FB-3459-05D1-486E611EB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54" y="2513312"/>
                <a:ext cx="4746812" cy="1754326"/>
              </a:xfrm>
              <a:prstGeom prst="rect">
                <a:avLst/>
              </a:prstGeom>
              <a:blipFill>
                <a:blip r:embed="rId3"/>
                <a:stretch>
                  <a:fillRect l="-1067" t="-1439" r="-2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B6A42CD-BB03-0936-5138-54BAB9994AFA}"/>
              </a:ext>
            </a:extLst>
          </p:cNvPr>
          <p:cNvSpPr txBox="1"/>
          <p:nvPr/>
        </p:nvSpPr>
        <p:spPr>
          <a:xfrm>
            <a:off x="380754" y="4965719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* 이 경우엔 </a:t>
            </a:r>
            <a:r>
              <a:rPr kumimoji="1" lang="en-US" altLang="ko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R-squared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값이 </a:t>
            </a:r>
            <a:r>
              <a:rPr kumimoji="1" lang="en-US" altLang="ko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0.5715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로 예측변수들의</a:t>
            </a:r>
            <a:endParaRPr kumimoji="1" lang="en-US" altLang="ko-KR" dirty="0">
              <a:solidFill>
                <a:srgbClr val="FFFF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57.15%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밖에 설명하지 못함</a:t>
            </a:r>
            <a:endParaRPr kumimoji="1" lang="en-US" altLang="ko-KR" dirty="0">
              <a:solidFill>
                <a:srgbClr val="FFFF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97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19950</TotalTime>
  <Words>931</Words>
  <Application>Microsoft Macintosh PowerPoint</Application>
  <PresentationFormat>와이드스크린</PresentationFormat>
  <Paragraphs>178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Apple SD Gothic Neo</vt:lpstr>
      <vt:lpstr>BM HANNA Pro OTF</vt:lpstr>
      <vt:lpstr>맑은 고딕</vt:lpstr>
      <vt:lpstr>Arial</vt:lpstr>
      <vt:lpstr>Calibri</vt:lpstr>
      <vt:lpstr>Calibri Light</vt:lpstr>
      <vt:lpstr>Cambria Math</vt:lpstr>
      <vt:lpstr>Office 테마</vt:lpstr>
      <vt:lpstr>고고학 자료 통계분석</vt:lpstr>
      <vt:lpstr>계획</vt:lpstr>
      <vt:lpstr>복습</vt:lpstr>
      <vt:lpstr>회귀분석이란?</vt:lpstr>
      <vt:lpstr>회귀분석의 종류</vt:lpstr>
      <vt:lpstr>선형성이란?</vt:lpstr>
      <vt:lpstr>선형성이란?</vt:lpstr>
      <vt:lpstr>단순선형 회귀분석</vt:lpstr>
      <vt:lpstr>단순선형 회귀분석</vt:lpstr>
      <vt:lpstr>단순선형 회귀분석</vt:lpstr>
      <vt:lpstr>다중선형 회귀분석</vt:lpstr>
      <vt:lpstr>다중선형 회귀분석</vt:lpstr>
      <vt:lpstr>다중공선성(Multicollinearity)</vt:lpstr>
      <vt:lpstr>다중공선성(Multicollinearity)</vt:lpstr>
      <vt:lpstr>다중공선성(Multicollinearity)</vt:lpstr>
      <vt:lpstr>상관계수</vt:lpstr>
      <vt:lpstr>분산팽창요인</vt:lpstr>
      <vt:lpstr>다중공선성 해결방법</vt:lpstr>
      <vt:lpstr>로지스틱 회귀분석</vt:lpstr>
      <vt:lpstr>로지스틱 회귀분석</vt:lpstr>
      <vt:lpstr>로지스틱 함수</vt:lpstr>
      <vt:lpstr>로지스틱 회귀분석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고고학 자료 통계분석</dc:title>
  <dc:creator>dong dong</dc:creator>
  <cp:lastModifiedBy>dong dong</cp:lastModifiedBy>
  <cp:revision>52</cp:revision>
  <dcterms:created xsi:type="dcterms:W3CDTF">2022-05-23T02:10:10Z</dcterms:created>
  <dcterms:modified xsi:type="dcterms:W3CDTF">2022-07-17T16:01:57Z</dcterms:modified>
</cp:coreProperties>
</file>