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4" r:id="rId5"/>
    <p:sldId id="258" r:id="rId6"/>
    <p:sldId id="263" r:id="rId7"/>
    <p:sldId id="265" r:id="rId8"/>
    <p:sldId id="266" r:id="rId9"/>
    <p:sldId id="262" r:id="rId10"/>
    <p:sldId id="267" r:id="rId11"/>
    <p:sldId id="268" r:id="rId12"/>
    <p:sldId id="280" r:id="rId13"/>
    <p:sldId id="281" r:id="rId14"/>
    <p:sldId id="260" r:id="rId15"/>
    <p:sldId id="269" r:id="rId16"/>
    <p:sldId id="270" r:id="rId17"/>
    <p:sldId id="271" r:id="rId18"/>
    <p:sldId id="273" r:id="rId19"/>
    <p:sldId id="272" r:id="rId20"/>
    <p:sldId id="277" r:id="rId21"/>
    <p:sldId id="259" r:id="rId22"/>
    <p:sldId id="274" r:id="rId23"/>
    <p:sldId id="275" r:id="rId24"/>
    <p:sldId id="276" r:id="rId25"/>
    <p:sldId id="278" r:id="rId26"/>
    <p:sldId id="279" r:id="rId2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289"/>
    <a:srgbClr val="F5E3CF"/>
    <a:srgbClr val="F5E3EF"/>
    <a:srgbClr val="52F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4"/>
    <p:restoredTop sz="94719"/>
  </p:normalViewPr>
  <p:slideViewPr>
    <p:cSldViewPr snapToGrid="0" snapToObjects="1">
      <p:cViewPr varScale="1">
        <p:scale>
          <a:sx n="115" d="100"/>
          <a:sy n="115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CD6FC-FEAE-CCAD-A432-735365179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831CB-8911-633F-3966-779E315AA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B3EA8-7C95-786C-E882-E15F510E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2022. 5. 25.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659D4-8317-B12A-C2CB-697FBF8B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801D1-BCA5-A646-0E62-6B430D0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522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2611C-B097-2839-9D09-CEBC5D75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887F33-5BEA-3F9E-D4C8-D74563B4E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393D5-A004-DA48-FDF0-59DC4A15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2022. 5. 25.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604C3-D7DB-BD2F-874B-3FA1C049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DE1C5-CC8D-522C-E844-6F8F6518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803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7FE3C0-025A-1521-813F-2779F21AA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E7C392-FFA3-1718-9868-B55C16205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A5FEB-7547-21E2-19AC-979ED704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2022. 5. 25.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14191-26BB-B240-34C6-3A5DB972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EEA87-EC62-540B-12AE-9F954E85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46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DDA45-6FE0-DF89-E18F-E003348C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C8E64-F9DC-E35E-3132-0D07B420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C5B63-443D-3564-10D6-94634A8A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2022. 5. 25.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B86F2-401B-42B0-FCB5-6754E0F7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05B1C-D302-90A2-7B75-0C8B2446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281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6A58-5C06-C30A-FF63-0F309ABE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2D92A-FD0A-3F8E-3C14-11BDF9B4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679EA-1805-B1C0-B3A8-177049FA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2022. 5. 25.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5B7A6-3CBE-A6FE-9EC0-CD6ED65F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B569A-12A8-6EBE-8D66-714B2FCB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5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B0111-D3F4-6409-E8A2-7E1175DA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B76EC-906D-A467-6BAF-410519A05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358C9-133E-B6AB-8DF3-4C2371D9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A92A7F-FCBA-A0E2-73B0-08211B8F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2022. 5. 25.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5EF9A-5EBD-36A2-0CBD-A65F9502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0B7D7-E3B4-8953-AE56-5C5CEE5E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623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51079-24FD-7471-2CFA-05779A5C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A48F5-B00F-5D7E-632B-EC6A3DB7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866A0-DFBA-C624-445D-8A831692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7F251D-4C75-4432-DA5B-3AEC6BA5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2201CA-7190-93C9-0F09-C735A4731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E87A8F-3B84-7654-9F04-90417566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2022. 5. 25.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E83D6-AEE4-202C-1ABD-45EDC47B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F5704D-C1E0-6844-A3A7-C8DF715A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263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B25DB-9C63-3372-F19B-DCAB4652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13E2A9-BC17-6174-55DA-FE0FED65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2022. 5. 25.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FE6C73-C596-9651-1114-A30959C4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0A081A-6543-249E-C06B-9E38999F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96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77B60-DFF4-BD05-CA04-E1AA61E2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2022. 5. 25.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B4CB-214A-BA94-A1FF-9A2EC738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A0B90-A76C-11F5-8B39-040076F2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91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8576B-6E8A-9D05-C14E-DF9FBA1E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8E9BE-D352-AC27-C548-558133C5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F92FA-0017-55F1-557F-920772466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A57A0C-F66F-3BDB-5CC0-6E5DCAAB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2022. 5. 25.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46668-2667-AA40-D426-04B2BEDF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5DC60-93B1-8AF0-ACE0-B0CA1F4A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16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00C21-B2A7-5639-CC4C-908CACA1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F61E27-E3E3-9E9D-44B0-BB4384154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55B225-41F3-4BEC-8702-FE5B2876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2801D-D4A1-1AF4-68F1-18D2EFD9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2022. 5. 25.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9E23E-1467-9CEB-65C1-2BE26CD4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B7291-6C92-2766-6D67-2BB34DE7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67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B881F0-CE95-88D1-0D75-8D539940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F79E46-F791-B731-BF8D-71FB63D64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490A8-FD7A-FFBB-BB7C-DD1A0F224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38E7-8D61-EB43-B344-131D88868B82}" type="datetimeFigureOut">
              <a:rPr kumimoji="1" lang="ko-Kore-KR" altLang="en-US" smtClean="0"/>
              <a:t>2022. 5. 25.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636B7-AC40-080E-FAFD-62B729127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AA285-BD69-82A7-D13A-49BDD6F02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815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7.wdp"/><Relationship Id="rId13" Type="http://schemas.microsoft.com/office/2007/relationships/hdphoto" Target="../media/hdphoto21.wdp"/><Relationship Id="rId3" Type="http://schemas.microsoft.com/office/2007/relationships/hdphoto" Target="../media/hdphoto13.wdp"/><Relationship Id="rId7" Type="http://schemas.microsoft.com/office/2007/relationships/hdphoto" Target="../media/hdphoto16.wdp"/><Relationship Id="rId12" Type="http://schemas.microsoft.com/office/2007/relationships/hdphoto" Target="../media/hdphoto1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5.wdp"/><Relationship Id="rId11" Type="http://schemas.microsoft.com/office/2007/relationships/hdphoto" Target="../media/hdphoto20.wdp"/><Relationship Id="rId5" Type="http://schemas.microsoft.com/office/2007/relationships/hdphoto" Target="../media/hdphoto14.wdp"/><Relationship Id="rId15" Type="http://schemas.microsoft.com/office/2007/relationships/hdphoto" Target="../media/hdphoto22.wdp"/><Relationship Id="rId10" Type="http://schemas.microsoft.com/office/2007/relationships/hdphoto" Target="../media/hdphoto19.wdp"/><Relationship Id="rId4" Type="http://schemas.microsoft.com/office/2007/relationships/hdphoto" Target="../media/hdphoto8.wdp"/><Relationship Id="rId9" Type="http://schemas.microsoft.com/office/2007/relationships/hdphoto" Target="../media/hdphoto18.wdp"/><Relationship Id="rId1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microsoft.com/office/2007/relationships/hdphoto" Target="../media/hdphoto11.wdp"/><Relationship Id="rId3" Type="http://schemas.microsoft.com/office/2007/relationships/hdphoto" Target="../media/hdphoto1.wdp"/><Relationship Id="rId7" Type="http://schemas.microsoft.com/office/2007/relationships/hdphoto" Target="../media/hdphoto5.wdp"/><Relationship Id="rId12" Type="http://schemas.microsoft.com/office/2007/relationships/hdphoto" Target="../media/hdphoto10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9.wdp"/><Relationship Id="rId5" Type="http://schemas.microsoft.com/office/2007/relationships/hdphoto" Target="../media/hdphoto3.wdp"/><Relationship Id="rId10" Type="http://schemas.microsoft.com/office/2007/relationships/hdphoto" Target="../media/hdphoto8.wdp"/><Relationship Id="rId4" Type="http://schemas.microsoft.com/office/2007/relationships/hdphoto" Target="../media/hdphoto2.wdp"/><Relationship Id="rId9" Type="http://schemas.microsoft.com/office/2007/relationships/hdphoto" Target="../media/hdphoto7.wdp"/><Relationship Id="rId14" Type="http://schemas.microsoft.com/office/2007/relationships/hdphoto" Target="../media/hdphoto1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9D1D0-6D88-DF47-5BA7-D7466FB2B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1693"/>
            <a:ext cx="9144000" cy="1100137"/>
          </a:xfrm>
          <a:noFill/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고고학 자료 통계분석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D91D5-1DFC-C02C-39E6-C2D68C7DB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3319"/>
            <a:ext cx="9144000" cy="45859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ore-KR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Week 2 : </a:t>
            </a:r>
            <a:r>
              <a:rPr kumimoji="1" lang="ko-KR" altLang="en-US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기초 통계</a:t>
            </a:r>
            <a:r>
              <a:rPr kumimoji="1" lang="en-US" altLang="ko-KR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(1)</a:t>
            </a:r>
            <a:endParaRPr kumimoji="1" lang="ko-Kore-KR" altLang="en-US" sz="32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442E908-5182-CA11-054D-E85549B2422D}"/>
              </a:ext>
            </a:extLst>
          </p:cNvPr>
          <p:cNvCxnSpPr>
            <a:cxnSpLocks/>
          </p:cNvCxnSpPr>
          <p:nvPr/>
        </p:nvCxnSpPr>
        <p:spPr>
          <a:xfrm>
            <a:off x="2817019" y="3386141"/>
            <a:ext cx="655796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7AAED5B7-2D37-3470-47D7-722C8CB7504F}"/>
              </a:ext>
            </a:extLst>
          </p:cNvPr>
          <p:cNvSpPr txBox="1">
            <a:spLocks/>
          </p:cNvSpPr>
          <p:nvPr/>
        </p:nvSpPr>
        <p:spPr>
          <a:xfrm>
            <a:off x="2338387" y="4515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숭실대학교 사학과 석사과정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학기</a:t>
            </a: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r"/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주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찬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혁</a:t>
            </a:r>
          </a:p>
        </p:txBody>
      </p:sp>
    </p:spTree>
    <p:extLst>
      <p:ext uri="{BB962C8B-B14F-4D97-AF65-F5344CB8AC3E}">
        <p14:creationId xmlns:p14="http://schemas.microsoft.com/office/powerpoint/2010/main" val="251249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복원추출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(Sampling with replacement)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CDEB22-70FF-661E-D54C-E38C6AB36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923826" y="3057900"/>
            <a:ext cx="537329" cy="2488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0052EC-22A0-481D-56E6-A274AE9639C0}"/>
              </a:ext>
            </a:extLst>
          </p:cNvPr>
          <p:cNvSpPr txBox="1"/>
          <p:nvPr/>
        </p:nvSpPr>
        <p:spPr>
          <a:xfrm>
            <a:off x="1732353" y="3794407"/>
            <a:ext cx="2653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X 1000</a:t>
            </a:r>
            <a:endParaRPr kumimoji="1" lang="ko-Kore-KR" altLang="en-US" sz="6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E06D83-E0FD-289A-91A9-B7AE31746F54}"/>
              </a:ext>
            </a:extLst>
          </p:cNvPr>
          <p:cNvSpPr/>
          <p:nvPr/>
        </p:nvSpPr>
        <p:spPr>
          <a:xfrm>
            <a:off x="329682" y="2111604"/>
            <a:ext cx="4327160" cy="438127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8C3CF-2B84-0F35-222B-A2ACFAA08F46}"/>
              </a:ext>
            </a:extLst>
          </p:cNvPr>
          <p:cNvSpPr txBox="1"/>
          <p:nvPr/>
        </p:nvSpPr>
        <p:spPr>
          <a:xfrm>
            <a:off x="1827855" y="1426353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모집단</a:t>
            </a:r>
            <a:endParaRPr kumimoji="1" lang="ko-Kore-KR" altLang="en-US" sz="3600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FDEAA2-3475-90BD-2FB7-4C58FFA701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7165304" y="2125237"/>
            <a:ext cx="248040" cy="11488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023BBB-492A-DDB4-9AA2-B16EA8DA8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7704203" y="2125236"/>
            <a:ext cx="248040" cy="11488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3D33F4-DF1A-982A-16D0-6DB1647487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8251331" y="2125236"/>
            <a:ext cx="248040" cy="11488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1DE2E0-80AB-1398-7829-B5C18FA93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8780618" y="2125236"/>
            <a:ext cx="248040" cy="11488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4CBF53-2EF1-F8F8-9F73-145A87887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9306461" y="2125235"/>
            <a:ext cx="248040" cy="11488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624C5E-4778-3EBC-9CB5-2EFB8045B589}"/>
              </a:ext>
            </a:extLst>
          </p:cNvPr>
          <p:cNvSpPr txBox="1"/>
          <p:nvPr/>
        </p:nvSpPr>
        <p:spPr>
          <a:xfrm>
            <a:off x="9811350" y="1899578"/>
            <a:ext cx="787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  <a:endParaRPr kumimoji="1" lang="ko-Kore-KR" altLang="en-US" sz="6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FFA75-717E-291D-1B42-DC536404415A}"/>
              </a:ext>
            </a:extLst>
          </p:cNvPr>
          <p:cNvSpPr txBox="1"/>
          <p:nvPr/>
        </p:nvSpPr>
        <p:spPr>
          <a:xfrm>
            <a:off x="5088572" y="2490306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추출 </a:t>
            </a:r>
            <a:r>
              <a:rPr kumimoji="1"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r>
              <a:rPr kumimoji="1" lang="ko-KR" altLang="en-US" sz="28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회차</a:t>
            </a:r>
            <a:endParaRPr kumimoji="1" lang="ko-Kore-KR" alt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1D42BAA-2E0A-D915-EB52-418A25132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7165304" y="3483800"/>
            <a:ext cx="248040" cy="11488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FFD84FB-9917-350F-7451-1929013E1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7704203" y="3483799"/>
            <a:ext cx="248040" cy="11488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454BDB5-7AB8-B9EA-1D0F-F977AA181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8251331" y="3483799"/>
            <a:ext cx="248040" cy="114881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EB0844E-AB0F-05A5-9677-FF8840FC29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8780618" y="3483799"/>
            <a:ext cx="248040" cy="114881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64BC063-8E6F-F663-645E-55536D826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9306461" y="3483798"/>
            <a:ext cx="248040" cy="11488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02F3E6-6C2B-CD67-53B3-074F7668432C}"/>
              </a:ext>
            </a:extLst>
          </p:cNvPr>
          <p:cNvSpPr txBox="1"/>
          <p:nvPr/>
        </p:nvSpPr>
        <p:spPr>
          <a:xfrm>
            <a:off x="9811350" y="3258141"/>
            <a:ext cx="787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  <a:endParaRPr kumimoji="1" lang="ko-Kore-KR" altLang="en-US" sz="6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518B34-1767-0400-7E2A-28F8DE932FAB}"/>
              </a:ext>
            </a:extLst>
          </p:cNvPr>
          <p:cNvSpPr txBox="1"/>
          <p:nvPr/>
        </p:nvSpPr>
        <p:spPr>
          <a:xfrm>
            <a:off x="5088572" y="3848869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추출 </a:t>
            </a:r>
            <a:r>
              <a:rPr kumimoji="1"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</a:t>
            </a:r>
            <a:r>
              <a:rPr kumimoji="1" lang="ko-KR" altLang="en-US" sz="28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회차</a:t>
            </a:r>
            <a:endParaRPr kumimoji="1" lang="ko-Kore-KR" alt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FF81F16-23BE-16DF-A43A-9AAC084049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7165304" y="4901352"/>
            <a:ext cx="248040" cy="114881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6D1DFA8-3FB5-1A92-A72B-B02B7AEC1F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7704203" y="4901351"/>
            <a:ext cx="248040" cy="114881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350BC99-A048-738F-C7CD-E019E7D77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8251331" y="4901351"/>
            <a:ext cx="248040" cy="114881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ED5F257-0D88-79E8-74B4-A743E5D2B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8780618" y="4901351"/>
            <a:ext cx="248040" cy="114881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C11F3BA-C0C7-5A82-E16C-8DC3110B1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9306461" y="4901350"/>
            <a:ext cx="248040" cy="114881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8BE0023-350F-05EB-6917-5A4E3CFEFE1D}"/>
              </a:ext>
            </a:extLst>
          </p:cNvPr>
          <p:cNvSpPr txBox="1"/>
          <p:nvPr/>
        </p:nvSpPr>
        <p:spPr>
          <a:xfrm>
            <a:off x="9811350" y="4675693"/>
            <a:ext cx="787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  <a:endParaRPr kumimoji="1" lang="ko-Kore-KR" altLang="en-US" sz="6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EEA69-7A05-4E22-8651-7EFE1225141A}"/>
              </a:ext>
            </a:extLst>
          </p:cNvPr>
          <p:cNvSpPr txBox="1"/>
          <p:nvPr/>
        </p:nvSpPr>
        <p:spPr>
          <a:xfrm>
            <a:off x="5088572" y="5266421"/>
            <a:ext cx="171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추출 </a:t>
            </a:r>
            <a:r>
              <a:rPr kumimoji="1"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</a:t>
            </a:r>
            <a:r>
              <a:rPr kumimoji="1" lang="ko-KR" altLang="en-US" sz="28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회차</a:t>
            </a:r>
            <a:endParaRPr kumimoji="1" lang="ko-Kore-KR" alt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86DD43-2B49-9F93-27A8-CC5ED18ED791}"/>
              </a:ext>
            </a:extLst>
          </p:cNvPr>
          <p:cNvSpPr txBox="1"/>
          <p:nvPr/>
        </p:nvSpPr>
        <p:spPr>
          <a:xfrm>
            <a:off x="10538849" y="2465917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1/1000</a:t>
            </a:r>
            <a:endParaRPr kumimoji="1" lang="ko-Kore-KR" alt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538E7C-77FA-9DB3-6964-61BC99308B8E}"/>
              </a:ext>
            </a:extLst>
          </p:cNvPr>
          <p:cNvSpPr txBox="1"/>
          <p:nvPr/>
        </p:nvSpPr>
        <p:spPr>
          <a:xfrm>
            <a:off x="10538849" y="3848869"/>
            <a:ext cx="1287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1/1000</a:t>
            </a:r>
            <a:endParaRPr kumimoji="1" lang="ko-Kore-KR" alt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5D1DE2-F477-54B1-DF40-46AEE0490350}"/>
              </a:ext>
            </a:extLst>
          </p:cNvPr>
          <p:cNvSpPr txBox="1"/>
          <p:nvPr/>
        </p:nvSpPr>
        <p:spPr>
          <a:xfrm>
            <a:off x="10538849" y="5240661"/>
            <a:ext cx="1287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1/1000</a:t>
            </a:r>
            <a:endParaRPr kumimoji="1" lang="ko-Kore-KR" alt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21EABC9-BC3A-57CC-9AD6-BA342364C39C}"/>
              </a:ext>
            </a:extLst>
          </p:cNvPr>
          <p:cNvSpPr/>
          <p:nvPr/>
        </p:nvSpPr>
        <p:spPr>
          <a:xfrm>
            <a:off x="8095259" y="2057907"/>
            <a:ext cx="529287" cy="123811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C77ED0-1867-DB80-54A6-A0658BCD3CB3}"/>
              </a:ext>
            </a:extLst>
          </p:cNvPr>
          <p:cNvSpPr/>
          <p:nvPr/>
        </p:nvSpPr>
        <p:spPr>
          <a:xfrm>
            <a:off x="9153638" y="3429000"/>
            <a:ext cx="529287" cy="123811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C85D587-9EE9-C4E5-1DB8-79F1ABABDD32}"/>
              </a:ext>
            </a:extLst>
          </p:cNvPr>
          <p:cNvSpPr/>
          <p:nvPr/>
        </p:nvSpPr>
        <p:spPr>
          <a:xfrm>
            <a:off x="8110707" y="4820392"/>
            <a:ext cx="529287" cy="123811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8A3A76-D92A-4B15-417F-AED584351670}"/>
              </a:ext>
            </a:extLst>
          </p:cNvPr>
          <p:cNvSpPr txBox="1"/>
          <p:nvPr/>
        </p:nvSpPr>
        <p:spPr>
          <a:xfrm>
            <a:off x="10756856" y="1951194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확률</a:t>
            </a:r>
            <a:endParaRPr kumimoji="1" lang="ko-Kore-KR" alt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61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표집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(Sampling)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대부분의 고고학자료는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임의표집된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것이 아니므로 편향의 가능성이 있음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어떤 통계적 방법을 쓰더라도 고고학적 맥락을 살펴 편향</a:t>
            </a:r>
            <a:r>
              <a:rPr kumimoji="1" lang="en-US" altLang="ko-KR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오류를 최소화 해야함</a:t>
            </a:r>
            <a:endParaRPr kumimoji="1" lang="en-US" altLang="ko-KR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32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2049EC-88D5-D435-1DBD-B412C0B09EB1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고고학적 맥락의 중요성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655430-8396-0B44-0798-1281D462DCB9}"/>
              </a:ext>
            </a:extLst>
          </p:cNvPr>
          <p:cNvSpPr txBox="1"/>
          <p:nvPr/>
        </p:nvSpPr>
        <p:spPr>
          <a:xfrm>
            <a:off x="413092" y="1367522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늪지대</a:t>
            </a:r>
            <a:endParaRPr kumimoji="1" lang="ko-Kore-KR" altLang="en-US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F7090FBB-1BEF-8ABD-2278-25D2F2B47248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096000" y="1426353"/>
            <a:ext cx="0" cy="506652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D36D6E-501F-07B9-2975-177BCD63DAD2}"/>
              </a:ext>
            </a:extLst>
          </p:cNvPr>
          <p:cNvSpPr txBox="1"/>
          <p:nvPr/>
        </p:nvSpPr>
        <p:spPr>
          <a:xfrm>
            <a:off x="6180853" y="1353718"/>
            <a:ext cx="252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산성토양지대</a:t>
            </a:r>
            <a:endParaRPr kumimoji="1" lang="ko-Kore-KR" altLang="en-US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E7FB59F-D563-D46A-C70C-BBF76436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41" y="2679433"/>
            <a:ext cx="1072952" cy="107295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2F2DDF3-C332-2D89-6031-31E7B4FC6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08" y="4895171"/>
            <a:ext cx="1072952" cy="107295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D256CD0-C028-D6AD-AD9E-039771BF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58" y="4307672"/>
            <a:ext cx="1072952" cy="107295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915E319-0585-29FC-4CD1-B17341404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53" y="3297467"/>
            <a:ext cx="1072952" cy="107295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A2AB3B7-3F14-5795-C0E3-DDBA32BB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87" y="2215440"/>
            <a:ext cx="1072952" cy="107295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97DDC5E-8441-E123-B776-532D1463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10" y="3429000"/>
            <a:ext cx="1072952" cy="107295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ABC99CF-4BA4-CBE6-081A-F896508BC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022" y="3959614"/>
            <a:ext cx="1072952" cy="107295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B598017-9F9B-3B80-AC91-40EC52461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721" y="4723214"/>
            <a:ext cx="1072952" cy="107295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65E43BA-C582-E45C-D3A8-090632F48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96" y="5259690"/>
            <a:ext cx="1072952" cy="107295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254AF76-208C-86FE-CB42-FE4A09A3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232" y="2224515"/>
            <a:ext cx="1072952" cy="107295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35A1DBC8-B842-A03F-0D29-D34FA4C9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576" y="3586825"/>
            <a:ext cx="1072952" cy="107295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BBCAAE9-417C-B8E2-94CB-3BB99B53E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427" y="4971933"/>
            <a:ext cx="1072952" cy="107295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3A45510-E5D6-8BF6-7CBC-12A51F9B5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866" y="5259690"/>
            <a:ext cx="1072952" cy="107295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06A479A-43F3-1927-7DE6-2B6222FA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372" y="3991134"/>
            <a:ext cx="1072952" cy="107295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0CBD46B-FEEA-068C-9089-BBDAA8AF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619" y="2707082"/>
            <a:ext cx="1072952" cy="107295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1D17BC8-43E9-C431-22A9-93D209CFC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652" y="2324562"/>
            <a:ext cx="1072952" cy="10729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0FD995B-793D-1AA5-1CA9-ACA94B137252}"/>
              </a:ext>
            </a:extLst>
          </p:cNvPr>
          <p:cNvSpPr txBox="1"/>
          <p:nvPr/>
        </p:nvSpPr>
        <p:spPr>
          <a:xfrm>
            <a:off x="1915289" y="147603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B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유적의 실제 과거 모습</a:t>
            </a:r>
            <a:endParaRPr kumimoji="1" lang="ko-Kore-KR" altLang="en-US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7F88D5-3288-B4CF-A6BE-18FBC2062A2D}"/>
              </a:ext>
            </a:extLst>
          </p:cNvPr>
          <p:cNvSpPr txBox="1"/>
          <p:nvPr/>
        </p:nvSpPr>
        <p:spPr>
          <a:xfrm>
            <a:off x="8767102" y="1483523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유적의 실제 과거 모습</a:t>
            </a:r>
            <a:endParaRPr kumimoji="1" lang="ko-Kore-KR" altLang="en-US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6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2049EC-88D5-D435-1DBD-B412C0B09EB1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고고학적 맥락의 중요성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F7090FBB-1BEF-8ABD-2278-25D2F2B47248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096000" y="1426353"/>
            <a:ext cx="0" cy="506652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CFCD491-2FB9-EF67-FD7D-B5B792A9B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22" y="2341746"/>
            <a:ext cx="1707350" cy="17073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2242398-AD73-A5CA-8B51-AEDE0BD0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58" y="2894502"/>
            <a:ext cx="1707350" cy="17073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8DC0B24-5066-D76D-4A4B-79C32D327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97" y="3990473"/>
            <a:ext cx="1707350" cy="17073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428FA32-F737-1247-BE3F-A00E55D4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788" y="4537543"/>
            <a:ext cx="1707350" cy="17073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EA8D1BE-1C29-619F-7556-1BF5A882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493" y="2141846"/>
            <a:ext cx="1707350" cy="17073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A44A84-F290-3936-1D3E-7FAC5E178037}"/>
              </a:ext>
            </a:extLst>
          </p:cNvPr>
          <p:cNvSpPr txBox="1"/>
          <p:nvPr/>
        </p:nvSpPr>
        <p:spPr>
          <a:xfrm>
            <a:off x="413092" y="1367522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늪지대</a:t>
            </a:r>
            <a:endParaRPr kumimoji="1" lang="ko-Kore-KR" altLang="en-US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FA7C56-AA90-47DF-C093-69DD13866FA5}"/>
              </a:ext>
            </a:extLst>
          </p:cNvPr>
          <p:cNvSpPr txBox="1"/>
          <p:nvPr/>
        </p:nvSpPr>
        <p:spPr>
          <a:xfrm>
            <a:off x="6180853" y="1353718"/>
            <a:ext cx="252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산성토양지대</a:t>
            </a:r>
            <a:endParaRPr kumimoji="1" lang="ko-Kore-KR" altLang="en-US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102A54-A411-C330-E1E4-0239CD774384}"/>
              </a:ext>
            </a:extLst>
          </p:cNvPr>
          <p:cNvSpPr txBox="1"/>
          <p:nvPr/>
        </p:nvSpPr>
        <p:spPr>
          <a:xfrm>
            <a:off x="1915289" y="147603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B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유적의 현재 모습</a:t>
            </a:r>
            <a:endParaRPr kumimoji="1" lang="ko-Kore-KR" altLang="en-US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B157A9-54F1-EB45-8659-D3C726EDC463}"/>
              </a:ext>
            </a:extLst>
          </p:cNvPr>
          <p:cNvSpPr txBox="1"/>
          <p:nvPr/>
        </p:nvSpPr>
        <p:spPr>
          <a:xfrm>
            <a:off x="8767102" y="148352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유적의 현재 모습</a:t>
            </a:r>
            <a:endParaRPr kumimoji="1" lang="ko-Kore-KR" altLang="en-US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DA7D38-DB5A-B84B-E2DF-A2C8ACFBDAFB}"/>
              </a:ext>
            </a:extLst>
          </p:cNvPr>
          <p:cNvSpPr txBox="1"/>
          <p:nvPr/>
        </p:nvSpPr>
        <p:spPr>
          <a:xfrm>
            <a:off x="6438239" y="4537543"/>
            <a:ext cx="5081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늪지대라는 보존적 이점으로 인해 더 많은 인골 잔존</a:t>
            </a:r>
            <a:endParaRPr kumimoji="1" lang="en-US" altLang="ko-KR" b="1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b="1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-&gt;</a:t>
            </a:r>
            <a:r>
              <a:rPr kumimoji="1" lang="ko-KR" altLang="en-US" b="1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표본을 잘못 설정</a:t>
            </a:r>
            <a:r>
              <a:rPr kumimoji="1" lang="en-US" altLang="ko-KR" b="1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b="1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주거지</a:t>
            </a:r>
            <a:r>
              <a:rPr kumimoji="1" lang="en-US" altLang="ko-KR" b="1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b="1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기타 유물 등이 더 적합</a:t>
            </a:r>
            <a:r>
              <a:rPr kumimoji="1" lang="en-US" altLang="ko-KR" b="1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</a:p>
          <a:p>
            <a:r>
              <a:rPr kumimoji="1" lang="en-US" altLang="ko-KR" b="1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-&gt;</a:t>
            </a:r>
            <a:r>
              <a:rPr kumimoji="1" lang="ko-KR" altLang="en-US" b="1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고고학적 맥락을 살피지 않았다면 </a:t>
            </a:r>
            <a:r>
              <a:rPr kumimoji="1" lang="en-US" altLang="ko-KR" b="1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B</a:t>
            </a:r>
            <a:r>
              <a:rPr kumimoji="1" lang="ko-KR" altLang="en-US" b="1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유적에 더 많은</a:t>
            </a:r>
            <a:endParaRPr kumimoji="1" lang="en-US" altLang="ko-KR" b="1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b="1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사람들이 살았다고 해석하게 됨</a:t>
            </a:r>
            <a:endParaRPr kumimoji="1" lang="en-US" altLang="ko-KR" b="1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85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F89E9-F905-D987-38CA-51DA43A3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기술통계량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AD9BDA6-AD45-073F-24CD-9027F2AB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대상에 대한 수치적 요약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-&gt;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표본</a:t>
            </a:r>
            <a:r>
              <a:rPr kumimoji="1" lang="en-US" altLang="ko-KR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</a:t>
            </a:r>
            <a:r>
              <a:rPr kumimoji="1" lang="en-US" altLang="ko-KR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의 전반적인 형태를 알 수 있음</a:t>
            </a:r>
            <a:endParaRPr kumimoji="1" lang="en-US" altLang="ko-KR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평균</a:t>
            </a: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(Mean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중앙값</a:t>
            </a: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(Median)</a:t>
            </a:r>
          </a:p>
          <a:p>
            <a:r>
              <a:rPr kumimoji="1" lang="ko-KR" altLang="en-US" strike="sngStrike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최빈값</a:t>
            </a:r>
            <a:r>
              <a:rPr kumimoji="1" lang="en-US" altLang="ko-KR" strike="sngStrike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(Mode)</a:t>
            </a:r>
            <a:endParaRPr kumimoji="1" lang="en-US" altLang="ko-Kore-KR" strike="sngStrike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표준편차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(Standard Deviation)</a:t>
            </a:r>
          </a:p>
          <a:p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사분위수</a:t>
            </a: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(Quartile)</a:t>
            </a:r>
            <a:endParaRPr kumimoji="1"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표준오차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(Standard Error, SE)</a:t>
            </a: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61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4D6C49-2E0B-5E58-2EB5-DC8D1B659613}"/>
              </a:ext>
            </a:extLst>
          </p:cNvPr>
          <p:cNvSpPr/>
          <p:nvPr/>
        </p:nvSpPr>
        <p:spPr>
          <a:xfrm>
            <a:off x="0" y="3657600"/>
            <a:ext cx="12191999" cy="1630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F8A895-7830-30B2-F0C1-F0F5BEDC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평균</a:t>
            </a: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(Mean)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A9253-5EE7-0F3C-87FC-046ED129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모든 값을 더해서 값의 개수로 나눈 것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데이터의 분포가 대칭을 이루고 있는 경우 유용</a:t>
            </a: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4A4EEE2-C594-C557-EF0D-4664B9E599C8}"/>
                  </a:ext>
                </a:extLst>
              </p:cNvPr>
              <p:cNvSpPr/>
              <p:nvPr/>
            </p:nvSpPr>
            <p:spPr>
              <a:xfrm>
                <a:off x="3839324" y="3820270"/>
                <a:ext cx="4513351" cy="1210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BM HANNA Pro OTF" panose="020B0600000101010101" pitchFamily="34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BM HANNA Pro OTF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BM HANNA Pro OTF" panose="020B0600000101010101" pitchFamily="34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BM HANNA Pro OTF" panose="020B0600000101010101" pitchFamily="34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BM HANNA Pro OTF" panose="020B0600000101010101" pitchFamily="34" charset="-127"/>
                            </a:rPr>
                            <m:t>+ </m:t>
                          </m:r>
                          <m:sSub>
                            <m:sSubPr>
                              <m:ctrlPr>
                                <a:rPr kumimoji="1"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BM HANNA Pro OTF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BM HANNA Pro OTF" panose="020B0600000101010101" pitchFamily="34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BM HANNA Pro OTF" panose="020B0600000101010101" pitchFamily="34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BM HANNA Pro OTF" panose="020B0600000101010101" pitchFamily="34" charset="-127"/>
                            </a:rPr>
                            <m:t>+ </m:t>
                          </m:r>
                          <m:sSub>
                            <m:sSubPr>
                              <m:ctrlPr>
                                <a:rPr kumimoji="1"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BM HANNA Pro OTF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BM HANNA Pro OTF" panose="020B0600000101010101" pitchFamily="34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BM HANNA Pro OTF" panose="020B0600000101010101" pitchFamily="34" charset="-127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BM HANNA Pro OTF" panose="020B0600000101010101" pitchFamily="34" charset="-127"/>
                            </a:rPr>
                            <m:t> …</m:t>
                          </m:r>
                          <m:sSub>
                            <m:sSubPr>
                              <m:ctrlPr>
                                <a:rPr kumimoji="1"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BM HANNA Pro OTF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BM HANNA Pro OTF" panose="020B0600000101010101" pitchFamily="34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BM HANNA Pro OTF" panose="020B0600000101010101" pitchFamily="34" charset="-127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1" lang="en-US" altLang="ko-KR" dirty="0">
                  <a:solidFill>
                    <a:schemeClr val="tx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4A4EEE2-C594-C557-EF0D-4664B9E59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24" y="3820270"/>
                <a:ext cx="4513351" cy="1210460"/>
              </a:xfrm>
              <a:prstGeom prst="rect">
                <a:avLst/>
              </a:prstGeom>
              <a:blipFill>
                <a:blip r:embed="rId2"/>
                <a:stretch>
                  <a:fillRect t="-8333" b="-72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19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48C6982-7B81-3104-8851-5C3A713F8993}"/>
              </a:ext>
            </a:extLst>
          </p:cNvPr>
          <p:cNvSpPr/>
          <p:nvPr/>
        </p:nvSpPr>
        <p:spPr>
          <a:xfrm>
            <a:off x="0" y="3186259"/>
            <a:ext cx="12191999" cy="2337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F8A895-7830-30B2-F0C1-F0F5BEDC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중앙값</a:t>
            </a: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(Median)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A9253-5EE7-0F3C-87FC-046ED129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값을 정렬했을 때 가장 중앙의 값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데이터의 분포가 한 쪽으로 치우친 경우 유용</a:t>
            </a: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197B59-BF23-1BAA-F971-08AB951F9897}"/>
                  </a:ext>
                </a:extLst>
              </p:cNvPr>
              <p:cNvSpPr txBox="1"/>
              <p:nvPr/>
            </p:nvSpPr>
            <p:spPr>
              <a:xfrm>
                <a:off x="1939760" y="3279300"/>
                <a:ext cx="859684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6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6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6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 sz="66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6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6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 sz="6600" dirty="0">
                    <a:solidFill>
                      <a:schemeClr val="tx1"/>
                    </a:solidFill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6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6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ko-Kore-KR" sz="6600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6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6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ko-Kore-KR" sz="6600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6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6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kumimoji="1" lang="ko-Kore-KR" alt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197B59-BF23-1BAA-F971-08AB951F9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60" y="3279300"/>
                <a:ext cx="8596841" cy="1107996"/>
              </a:xfrm>
              <a:prstGeom prst="rect">
                <a:avLst/>
              </a:prstGeom>
              <a:blipFill>
                <a:blip r:embed="rId2"/>
                <a:stretch>
                  <a:fillRect l="-1327" b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343BFB-5D8F-B750-E30E-A7CD8EA8671D}"/>
                  </a:ext>
                </a:extLst>
              </p:cNvPr>
              <p:cNvSpPr txBox="1"/>
              <p:nvPr/>
            </p:nvSpPr>
            <p:spPr>
              <a:xfrm>
                <a:off x="1939759" y="4174133"/>
                <a:ext cx="8230138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6600" dirty="0">
                    <a:solidFill>
                      <a:schemeClr val="tx1"/>
                    </a:solidFill>
                  </a:rPr>
                  <a:t>1		2		 3		 4		 </a:t>
                </a:r>
                <a14:m>
                  <m:oMath xmlns:m="http://schemas.openxmlformats.org/officeDocument/2006/math">
                    <m:r>
                      <a:rPr kumimoji="1" lang="en-US" altLang="ko-Kore-KR" sz="6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kumimoji="1" lang="ko-Kore-KR" alt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343BFB-5D8F-B750-E30E-A7CD8EA86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59" y="4174133"/>
                <a:ext cx="8230138" cy="1107996"/>
              </a:xfrm>
              <a:prstGeom prst="rect">
                <a:avLst/>
              </a:prstGeom>
              <a:blipFill>
                <a:blip r:embed="rId3"/>
                <a:stretch>
                  <a:fillRect l="-4931" t="-18182" r="-1695" b="-4090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37D1039C-6B69-75A3-94BD-A291EE7FA510}"/>
              </a:ext>
            </a:extLst>
          </p:cNvPr>
          <p:cNvSpPr/>
          <p:nvPr/>
        </p:nvSpPr>
        <p:spPr>
          <a:xfrm>
            <a:off x="5465525" y="3429000"/>
            <a:ext cx="1406616" cy="185321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21102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4DB420-E7DA-E8FB-85E0-D6D34179960E}"/>
              </a:ext>
            </a:extLst>
          </p:cNvPr>
          <p:cNvSpPr/>
          <p:nvPr/>
        </p:nvSpPr>
        <p:spPr>
          <a:xfrm>
            <a:off x="1" y="4987433"/>
            <a:ext cx="12191999" cy="1630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F8A895-7830-30B2-F0C1-F0F5BEDC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표준편차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(Standard Deviation)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A9253-5EE7-0F3C-87FC-046ED129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분산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(Variance)</a:t>
            </a:r>
          </a:p>
          <a:p>
            <a:pPr lvl="1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편차 제곱의 평균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편차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평균과의 차이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</a:p>
          <a:p>
            <a:pPr lvl="1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자료가 퍼진 정도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lvl="1">
              <a:buFontTx/>
              <a:buChar char="-"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‘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제곱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’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하기 때문에 값이 크게 증가한다는 단점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표준편차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(Standard Deviation)</a:t>
            </a:r>
          </a:p>
          <a:p>
            <a:pPr lvl="1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분산의 제곱근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lvl="1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분산의 단점 해결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85E81-4F11-F75C-4644-7E5C27348C59}"/>
                  </a:ext>
                </a:extLst>
              </p:cNvPr>
              <p:cNvSpPr txBox="1"/>
              <p:nvPr/>
            </p:nvSpPr>
            <p:spPr>
              <a:xfrm>
                <a:off x="1573490" y="5412779"/>
                <a:ext cx="4902432" cy="764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BM HANNA Pro OTF" panose="020B0600000101010101" pitchFamily="34" charset="-127"/>
                      </a:rPr>
                      <m:t>𝑉</m:t>
                    </m:r>
                    <m:r>
                      <a:rPr kumimoji="1"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BM HANNA Pro OTF" panose="020B0600000101010101" pitchFamily="34" charset="-127"/>
                      </a:rPr>
                      <m:t> </m:t>
                    </m:r>
                  </m:oMath>
                </a14:m>
                <a:r>
                  <a:rPr kumimoji="1" lang="en-US" altLang="ko-KR" sz="2800" dirty="0">
                    <a:solidFill>
                      <a:schemeClr val="tx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BM HANNA Pro OTF" panose="020B0600000101010101" pitchFamily="34" charset="-127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ko-K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BM HANNA Pro OTF" panose="020B0600000101010101" pitchFamily="34" charset="-127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BM HANNA Pro OTF" panose="020B0600000101010101" pitchFamily="34" charset="-127"/>
                                  </a:rPr>
                                  <m:t>(</m:t>
                                </m:r>
                                <m:r>
                                  <a:rPr kumimoji="1"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BM HANNA Pro OTF" panose="020B0600000101010101" pitchFamily="34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BM HANNA Pro OTF" panose="020B0600000101010101" pitchFamily="34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BM HANNA Pro OTF" panose="020B0600000101010101" pitchFamily="34" charset="-127"/>
                              </a:rPr>
                              <m:t>−</m:t>
                            </m:r>
                            <m:r>
                              <a:rPr kumimoji="1"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BM HANNA Pro OTF" panose="020B0600000101010101" pitchFamily="34" charset="-127"/>
                              </a:rPr>
                              <m:t>𝑚</m:t>
                            </m:r>
                            <m:r>
                              <a:rPr kumimoji="1"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BM HANNA Pro OTF" panose="020B0600000101010101" pitchFamily="34" charset="-127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BM HANNA Pro OTF" panose="020B0600000101010101" pitchFamily="34" charset="-127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BM HANNA Pro OTF" panose="020B0600000101010101" pitchFamily="34" charset="-127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BM HANNA Pro OTF" panose="020B0600000101010101" pitchFamily="34" charset="-127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BM HANNA Pro OTF" panose="020B0600000101010101" pitchFamily="34" charset="-127"/>
                                  </a:rPr>
                                  <m:t>(</m:t>
                                </m:r>
                                <m:r>
                                  <a:rPr kumimoji="1"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BM HANNA Pro OTF" panose="020B0600000101010101" pitchFamily="34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BM HANNA Pro OTF" panose="020B0600000101010101" pitchFamily="34" charset="-127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BM HANNA Pro OTF" panose="020B0600000101010101" pitchFamily="34" charset="-127"/>
                              </a:rPr>
                              <m:t>−</m:t>
                            </m:r>
                            <m:r>
                              <a:rPr kumimoji="1"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BM HANNA Pro OTF" panose="020B0600000101010101" pitchFamily="34" charset="-127"/>
                              </a:rPr>
                              <m:t>𝑚</m:t>
                            </m:r>
                            <m:r>
                              <a:rPr kumimoji="1"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BM HANNA Pro OTF" panose="020B0600000101010101" pitchFamily="34" charset="-127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BM HANNA Pro OTF" panose="020B0600000101010101" pitchFamily="34" charset="-127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  <m:t>+…+</m:t>
                        </m:r>
                        <m:sSup>
                          <m:sSupPr>
                            <m:ctrlPr>
                              <a:rPr kumimoji="1"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BM HANNA Pro OTF" panose="020B0600000101010101" pitchFamily="34" charset="-127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BM HANNA Pro OTF" panose="020B0600000101010101" pitchFamily="34" charset="-127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BM HANNA Pro OTF" panose="020B0600000101010101" pitchFamily="34" charset="-127"/>
                                  </a:rPr>
                                  <m:t>(</m:t>
                                </m:r>
                                <m:r>
                                  <a:rPr kumimoji="1"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BM HANNA Pro OTF" panose="020B0600000101010101" pitchFamily="34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BM HANNA Pro OTF" panose="020B0600000101010101" pitchFamily="34" charset="-127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BM HANNA Pro OTF" panose="020B0600000101010101" pitchFamily="34" charset="-127"/>
                              </a:rPr>
                              <m:t>−</m:t>
                            </m:r>
                            <m:r>
                              <a:rPr kumimoji="1"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BM HANNA Pro OTF" panose="020B0600000101010101" pitchFamily="34" charset="-127"/>
                              </a:rPr>
                              <m:t>𝑚</m:t>
                            </m:r>
                            <m:r>
                              <a:rPr kumimoji="1"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BM HANNA Pro OTF" panose="020B0600000101010101" pitchFamily="34" charset="-127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BM HANNA Pro OTF" panose="020B0600000101010101" pitchFamily="34" charset="-127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ore-K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</m:den>
                    </m:f>
                  </m:oMath>
                </a14:m>
                <a:endParaRPr kumimoji="1" lang="ko-Kore-KR" alt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85E81-4F11-F75C-4644-7E5C27348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490" y="5412779"/>
                <a:ext cx="4902432" cy="764184"/>
              </a:xfrm>
              <a:prstGeom prst="rect">
                <a:avLst/>
              </a:prstGeom>
              <a:blipFill>
                <a:blip r:embed="rId2"/>
                <a:stretch>
                  <a:fillRect l="-517" b="-98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316FDE-CA5A-4847-2ABC-C203F85E22DE}"/>
                  </a:ext>
                </a:extLst>
              </p:cNvPr>
              <p:cNvSpPr txBox="1"/>
              <p:nvPr/>
            </p:nvSpPr>
            <p:spPr>
              <a:xfrm>
                <a:off x="7898858" y="5412779"/>
                <a:ext cx="1650067" cy="687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3600" dirty="0">
                    <a:solidFill>
                      <a:schemeClr val="tx1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kumimoji="1" lang="en-US" altLang="ko-KR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ko-KR" alt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√</m:t>
                    </m:r>
                    <m:r>
                      <a:rPr kumimoji="1" lang="en-US" altLang="ko-KR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kumimoji="1" lang="ko-Kore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316FDE-CA5A-4847-2ABC-C203F85E2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858" y="5412779"/>
                <a:ext cx="1650067" cy="687689"/>
              </a:xfrm>
              <a:prstGeom prst="rect">
                <a:avLst/>
              </a:prstGeom>
              <a:blipFill>
                <a:blip r:embed="rId3"/>
                <a:stretch>
                  <a:fillRect l="-11538" t="-9091" r="-2308" b="-327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480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4E4CD8-993F-6873-D398-1D4FDE5FAE31}"/>
              </a:ext>
            </a:extLst>
          </p:cNvPr>
          <p:cNvSpPr/>
          <p:nvPr/>
        </p:nvSpPr>
        <p:spPr>
          <a:xfrm>
            <a:off x="0" y="3657600"/>
            <a:ext cx="12191999" cy="1630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F8A895-7830-30B2-F0C1-F0F5BEDC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표준오차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(Standard Error, SE)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A9253-5EE7-0F3C-87FC-046ED129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표본 평균과 모평균 사이의 차이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표본평균의 표준편차</a:t>
            </a:r>
            <a:endParaRPr kumimoji="1" lang="en-US" altLang="ko-KR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351D99-99A2-3BF7-DD33-496B98E24191}"/>
                  </a:ext>
                </a:extLst>
              </p:cNvPr>
              <p:cNvSpPr txBox="1"/>
              <p:nvPr/>
            </p:nvSpPr>
            <p:spPr>
              <a:xfrm>
                <a:off x="5051963" y="3938802"/>
                <a:ext cx="2088072" cy="1068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4400" dirty="0">
                    <a:solidFill>
                      <a:schemeClr val="tx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ko-Kore-KR" sz="4400" dirty="0">
                            <a:solidFill>
                              <a:schemeClr val="tx1"/>
                            </a:solidFill>
                            <a:ea typeface="Apple SD Gothic Neo" panose="02000300000000000000" pitchFamily="2" charset="-127"/>
                          </a:rPr>
                          <m:t>σ</m:t>
                        </m:r>
                      </m:num>
                      <m:den>
                        <m:r>
                          <a:rPr kumimoji="1"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kumimoji="1" lang="en-US" altLang="ko-KR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kumimoji="1" lang="ko-Kore-KR" alt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351D99-99A2-3BF7-DD33-496B98E24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63" y="3938802"/>
                <a:ext cx="2088072" cy="1068434"/>
              </a:xfrm>
              <a:prstGeom prst="rect">
                <a:avLst/>
              </a:prstGeom>
              <a:blipFill>
                <a:blip r:embed="rId2"/>
                <a:stretch>
                  <a:fillRect l="-11446" b="-129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03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441694-792E-6CE5-A5F9-427BFBD526B5}"/>
              </a:ext>
            </a:extLst>
          </p:cNvPr>
          <p:cNvSpPr/>
          <p:nvPr/>
        </p:nvSpPr>
        <p:spPr>
          <a:xfrm>
            <a:off x="0" y="3657599"/>
            <a:ext cx="12191999" cy="2290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F8A895-7830-30B2-F0C1-F0F5BEDC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사분위수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Quartile)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A9253-5EE7-0F3C-87FC-046ED129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값을 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4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개의 동일한 부분으로 나눈 값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중앙값이 사용될 때 활용하기 좋음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데이터의 분포가 한 쪽으로 치우친 경우 유용</a:t>
            </a: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ko-Kore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BD4B584-F97D-F823-049E-3831D6068F1E}"/>
              </a:ext>
            </a:extLst>
          </p:cNvPr>
          <p:cNvCxnSpPr/>
          <p:nvPr/>
        </p:nvCxnSpPr>
        <p:spPr>
          <a:xfrm>
            <a:off x="2432239" y="5053731"/>
            <a:ext cx="713898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FDDC09-DFD5-91D6-0B6F-1D5D8C074B03}"/>
                  </a:ext>
                </a:extLst>
              </p:cNvPr>
              <p:cNvSpPr txBox="1"/>
              <p:nvPr/>
            </p:nvSpPr>
            <p:spPr>
              <a:xfrm>
                <a:off x="2096057" y="5053731"/>
                <a:ext cx="6723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FDDC09-DFD5-91D6-0B6F-1D5D8C074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057" y="5053731"/>
                <a:ext cx="672364" cy="584775"/>
              </a:xfrm>
              <a:prstGeom prst="rect">
                <a:avLst/>
              </a:prstGeom>
              <a:blipFill>
                <a:blip r:embed="rId2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79BE48-BD7B-426F-0BCD-FF5D043343DF}"/>
                  </a:ext>
                </a:extLst>
              </p:cNvPr>
              <p:cNvSpPr txBox="1"/>
              <p:nvPr/>
            </p:nvSpPr>
            <p:spPr>
              <a:xfrm>
                <a:off x="9375492" y="5053730"/>
                <a:ext cx="7078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79BE48-BD7B-426F-0BCD-FF5D04334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492" y="5053730"/>
                <a:ext cx="707822" cy="584775"/>
              </a:xfrm>
              <a:prstGeom prst="rect">
                <a:avLst/>
              </a:prstGeom>
              <a:blipFill>
                <a:blip r:embed="rId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022F7AEF-D00F-5DB3-6F2B-DC3EDDB7D738}"/>
              </a:ext>
            </a:extLst>
          </p:cNvPr>
          <p:cNvCxnSpPr>
            <a:cxnSpLocks/>
          </p:cNvCxnSpPr>
          <p:nvPr/>
        </p:nvCxnSpPr>
        <p:spPr>
          <a:xfrm flipV="1">
            <a:off x="6099266" y="4827487"/>
            <a:ext cx="0" cy="4564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AC95344-D858-6D26-A7D9-C50C4BD03FC5}"/>
              </a:ext>
            </a:extLst>
          </p:cNvPr>
          <p:cNvCxnSpPr>
            <a:cxnSpLocks/>
          </p:cNvCxnSpPr>
          <p:nvPr/>
        </p:nvCxnSpPr>
        <p:spPr>
          <a:xfrm flipV="1">
            <a:off x="4140061" y="4827487"/>
            <a:ext cx="0" cy="4564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CB6EAC6-1792-3A92-65FD-A96D91C11F45}"/>
              </a:ext>
            </a:extLst>
          </p:cNvPr>
          <p:cNvCxnSpPr>
            <a:cxnSpLocks/>
          </p:cNvCxnSpPr>
          <p:nvPr/>
        </p:nvCxnSpPr>
        <p:spPr>
          <a:xfrm flipV="1">
            <a:off x="8042759" y="4827487"/>
            <a:ext cx="0" cy="4564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ED96B0-FCE8-3E0A-556D-10E929C300FD}"/>
                  </a:ext>
                </a:extLst>
              </p:cNvPr>
              <p:cNvSpPr txBox="1"/>
              <p:nvPr/>
            </p:nvSpPr>
            <p:spPr>
              <a:xfrm>
                <a:off x="3748767" y="4176568"/>
                <a:ext cx="7825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ko-Kore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ED96B0-FCE8-3E0A-556D-10E929C3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767" y="4176568"/>
                <a:ext cx="782587" cy="584775"/>
              </a:xfrm>
              <a:prstGeom prst="rect">
                <a:avLst/>
              </a:prstGeom>
              <a:blipFill>
                <a:blip r:embed="rId4"/>
                <a:stretch>
                  <a:fillRect l="-6452" b="-170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AC3FBE-784E-9AEE-F896-6E6969D2A145}"/>
                  </a:ext>
                </a:extLst>
              </p:cNvPr>
              <p:cNvSpPr txBox="1"/>
              <p:nvPr/>
            </p:nvSpPr>
            <p:spPr>
              <a:xfrm>
                <a:off x="5262542" y="3748230"/>
                <a:ext cx="169629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ko-Kore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ko-Kore-KR" sz="3200" b="0" dirty="0">
                  <a:solidFill>
                    <a:schemeClr val="tx1"/>
                  </a:solidFill>
                </a:endParaRPr>
              </a:p>
              <a:p>
                <a:r>
                  <a:rPr kumimoji="1" lang="en-US" altLang="ko-Kore-KR" sz="3200" b="0" dirty="0">
                    <a:solidFill>
                      <a:schemeClr val="tx1"/>
                    </a:solidFill>
                  </a:rPr>
                  <a:t>=</a:t>
                </a:r>
                <a:r>
                  <a:rPr kumimoji="1" lang="en-US" altLang="ko-Kore-KR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Median</a:t>
                </a:r>
                <a:endParaRPr kumimoji="1" lang="en-US" altLang="ko-Kore-KR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AC3FBE-784E-9AEE-F896-6E6969D2A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42" y="3748230"/>
                <a:ext cx="1696298" cy="1077218"/>
              </a:xfrm>
              <a:prstGeom prst="rect">
                <a:avLst/>
              </a:prstGeom>
              <a:blipFill>
                <a:blip r:embed="rId5"/>
                <a:stretch>
                  <a:fillRect l="-8889" r="-7407" b="-17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AE7856-FC7E-E25D-AF64-A26039D16EFF}"/>
                  </a:ext>
                </a:extLst>
              </p:cNvPr>
              <p:cNvSpPr txBox="1"/>
              <p:nvPr/>
            </p:nvSpPr>
            <p:spPr>
              <a:xfrm>
                <a:off x="7674701" y="4176568"/>
                <a:ext cx="7825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ko-Kore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AE7856-FC7E-E25D-AF64-A26039D16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701" y="4176568"/>
                <a:ext cx="782587" cy="584775"/>
              </a:xfrm>
              <a:prstGeom prst="rect">
                <a:avLst/>
              </a:prstGeom>
              <a:blipFill>
                <a:blip r:embed="rId6"/>
                <a:stretch>
                  <a:fillRect l="-6452" b="-170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B9A976-1579-8182-43ED-5319F0534167}"/>
                  </a:ext>
                </a:extLst>
              </p:cNvPr>
              <p:cNvSpPr txBox="1"/>
              <p:nvPr/>
            </p:nvSpPr>
            <p:spPr>
              <a:xfrm>
                <a:off x="2763311" y="5053729"/>
                <a:ext cx="10983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ko-Kore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5%</m:t>
                      </m:r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B9A976-1579-8182-43ED-5319F0534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11" y="5053729"/>
                <a:ext cx="1098378" cy="584775"/>
              </a:xfrm>
              <a:prstGeom prst="rect">
                <a:avLst/>
              </a:prstGeom>
              <a:blipFill>
                <a:blip r:embed="rId7"/>
                <a:stretch>
                  <a:fillRect r="-1149" b="-20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881DBE-CE30-31E2-9E01-CB40430CE516}"/>
                  </a:ext>
                </a:extLst>
              </p:cNvPr>
              <p:cNvSpPr txBox="1"/>
              <p:nvPr/>
            </p:nvSpPr>
            <p:spPr>
              <a:xfrm>
                <a:off x="4615175" y="5055075"/>
                <a:ext cx="10983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ko-Kore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5%</m:t>
                      </m:r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881DBE-CE30-31E2-9E01-CB40430CE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175" y="5055075"/>
                <a:ext cx="1098378" cy="584775"/>
              </a:xfrm>
              <a:prstGeom prst="rect">
                <a:avLst/>
              </a:prstGeom>
              <a:blipFill>
                <a:blip r:embed="rId7"/>
                <a:stretch>
                  <a:fillRect r="-1149" b="-20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6AEDB8-6B77-6EFE-405B-5A66A0C77541}"/>
                  </a:ext>
                </a:extLst>
              </p:cNvPr>
              <p:cNvSpPr txBox="1"/>
              <p:nvPr/>
            </p:nvSpPr>
            <p:spPr>
              <a:xfrm>
                <a:off x="6609275" y="5053728"/>
                <a:ext cx="10983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ko-Kore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5%</m:t>
                      </m:r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6AEDB8-6B77-6EFE-405B-5A66A0C7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275" y="5053728"/>
                <a:ext cx="1098378" cy="584775"/>
              </a:xfrm>
              <a:prstGeom prst="rect">
                <a:avLst/>
              </a:prstGeom>
              <a:blipFill>
                <a:blip r:embed="rId7"/>
                <a:stretch>
                  <a:fillRect r="-1149" b="-20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42AFD3-0BC3-EA45-57CF-B47D62E5241E}"/>
                  </a:ext>
                </a:extLst>
              </p:cNvPr>
              <p:cNvSpPr txBox="1"/>
              <p:nvPr/>
            </p:nvSpPr>
            <p:spPr>
              <a:xfrm>
                <a:off x="8300401" y="5053727"/>
                <a:ext cx="10983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ko-Kore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5%</m:t>
                      </m:r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42AFD3-0BC3-EA45-57CF-B47D62E52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401" y="5053727"/>
                <a:ext cx="1098378" cy="584775"/>
              </a:xfrm>
              <a:prstGeom prst="rect">
                <a:avLst/>
              </a:prstGeom>
              <a:blipFill>
                <a:blip r:embed="rId8"/>
                <a:stretch>
                  <a:fillRect r="-1136" b="-20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40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5CFB0-BE58-2A67-3C00-A8F17595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계획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F8F337-4A89-F7EF-2737-FB7A47610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690039"/>
              </p:ext>
            </p:extLst>
          </p:nvPr>
        </p:nvGraphicFramePr>
        <p:xfrm>
          <a:off x="2526507" y="1690688"/>
          <a:ext cx="713898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988900536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728816911"/>
                    </a:ext>
                  </a:extLst>
                </a:gridCol>
                <a:gridCol w="4193380">
                  <a:extLst>
                    <a:ext uri="{9D8B030D-6E8A-4147-A177-3AD203B41FA5}">
                      <a16:colId xmlns:a16="http://schemas.microsoft.com/office/drawing/2014/main" val="2542322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5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Intro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소개</a:t>
                      </a:r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설치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0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기초 통계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(1)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모집단과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표본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기술통계량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8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기초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통계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(2)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변수의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종류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가설과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오류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분석 절차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8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전처리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데이터 </a:t>
                      </a:r>
                      <a:r>
                        <a:rPr lang="ko-KR" altLang="en-US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전처리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9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시각화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다양한 종류의 그래프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5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t-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검정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Median Polish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0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회귀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분석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선형회귀</a:t>
                      </a:r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다중선형회귀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로지스틱회귀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6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군집분석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K-means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판별분석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DA, MDA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9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주성분분석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PCA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61555"/>
                  </a:ext>
                </a:extLst>
              </a:tr>
            </a:tbl>
          </a:graphicData>
        </a:graphic>
      </p:graphicFrame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25EFDD1-F70F-A58E-3CF0-05B322A8FE3A}"/>
              </a:ext>
            </a:extLst>
          </p:cNvPr>
          <p:cNvCxnSpPr/>
          <p:nvPr/>
        </p:nvCxnSpPr>
        <p:spPr>
          <a:xfrm>
            <a:off x="2526507" y="2217683"/>
            <a:ext cx="713898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41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67278-A619-E3B4-5274-E5E6F9F4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 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실습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데이터 준비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27841-669C-FCC8-2C48-B6F42364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&gt; </a:t>
            </a:r>
            <a:r>
              <a:rPr kumimoji="1" lang="ko-KR" altLang="en-US" dirty="0" err="1">
                <a:solidFill>
                  <a:srgbClr val="FFC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변수명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&lt;-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c(</a:t>
            </a:r>
            <a:r>
              <a:rPr kumimoji="1" lang="ko-KR" altLang="en-US" dirty="0">
                <a:solidFill>
                  <a:srgbClr val="FFC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값</a:t>
            </a:r>
            <a:r>
              <a:rPr kumimoji="1" lang="en-US" altLang="ko-KR" dirty="0">
                <a:solidFill>
                  <a:srgbClr val="FFC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1,</a:t>
            </a:r>
            <a:r>
              <a:rPr kumimoji="1" lang="ko-KR" altLang="en-US" dirty="0">
                <a:solidFill>
                  <a:srgbClr val="FFC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값</a:t>
            </a:r>
            <a:r>
              <a:rPr kumimoji="1" lang="en-US" altLang="ko-KR" dirty="0">
                <a:solidFill>
                  <a:srgbClr val="FFC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2,</a:t>
            </a:r>
            <a:r>
              <a:rPr kumimoji="1" lang="ko-KR" altLang="en-US" dirty="0">
                <a:solidFill>
                  <a:srgbClr val="FFC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값</a:t>
            </a:r>
            <a:r>
              <a:rPr kumimoji="1" lang="en-US" altLang="ko-KR" dirty="0">
                <a:solidFill>
                  <a:srgbClr val="FFC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3</a:t>
            </a:r>
            <a:r>
              <a:rPr kumimoji="1" lang="ko-KR" altLang="en-US" dirty="0">
                <a:solidFill>
                  <a:srgbClr val="FFC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rgbClr val="FFC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09F5AE-BA49-4670-1360-1DBADBA30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86623"/>
            <a:ext cx="6096000" cy="39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09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67278-A619-E3B4-5274-E5E6F9F4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 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실습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평균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27841-669C-FCC8-2C48-B6F42364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&gt; mean(</a:t>
            </a:r>
            <a:r>
              <a:rPr kumimoji="1" lang="ko-KR" altLang="en-US" dirty="0">
                <a:solidFill>
                  <a:srgbClr val="FFC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</a:t>
            </a: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E77426-3C60-0250-6140-2194D1A92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6622"/>
            <a:ext cx="6096000" cy="39062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7CD6CA-595D-4D26-DB22-0C55172D4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61165"/>
          <a:stretch/>
        </p:blipFill>
        <p:spPr>
          <a:xfrm>
            <a:off x="7539355" y="2586622"/>
            <a:ext cx="3338196" cy="390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95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67278-A619-E3B4-5274-E5E6F9F4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 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실습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중앙값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27841-669C-FCC8-2C48-B6F42364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&gt; median(</a:t>
            </a:r>
            <a:r>
              <a:rPr kumimoji="1" lang="ko-KR" altLang="en-US" dirty="0">
                <a:solidFill>
                  <a:srgbClr val="FFC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</a:t>
            </a: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8251CC-D92C-6115-ED1D-4F7837AB2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0638"/>
            <a:ext cx="6136551" cy="39322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4E4A9F-8425-A761-17A6-79FFA41E9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324"/>
          <a:stretch/>
        </p:blipFill>
        <p:spPr>
          <a:xfrm>
            <a:off x="7600951" y="2562671"/>
            <a:ext cx="3431451" cy="393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89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67278-A619-E3B4-5274-E5E6F9F4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 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실습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분산 및 표준편차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27841-669C-FCC8-2C48-B6F42364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&gt; var(</a:t>
            </a:r>
            <a:r>
              <a:rPr kumimoji="1" lang="ko-KR" altLang="en-US" dirty="0">
                <a:solidFill>
                  <a:srgbClr val="FFC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</a:t>
            </a: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 </a:t>
            </a:r>
          </a:p>
          <a:p>
            <a:pPr marL="0" indent="0">
              <a:buNone/>
            </a:pP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&gt; </a:t>
            </a:r>
            <a:r>
              <a:rPr kumimoji="1" lang="en-US" altLang="ko-Kore-KR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sd</a:t>
            </a: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rgbClr val="FFC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</a:t>
            </a: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5A2FCC-D04D-31A0-EEDF-4BCAFB92C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1747"/>
            <a:ext cx="6096000" cy="39062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858C3D-A560-AF40-22AA-B8047318E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096"/>
          <a:stretch/>
        </p:blipFill>
        <p:spPr>
          <a:xfrm>
            <a:off x="7586663" y="2951747"/>
            <a:ext cx="3348038" cy="39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04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67278-A619-E3B4-5274-E5E6F9F4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 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실습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사분위수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27841-669C-FCC8-2C48-B6F42364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&gt; quantile(</a:t>
            </a:r>
            <a:r>
              <a:rPr kumimoji="1" lang="ko-KR" altLang="en-US" dirty="0">
                <a:solidFill>
                  <a:srgbClr val="FFC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</a:t>
            </a: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519B4E-D482-FDD5-99BF-89E2DF8A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750"/>
            <a:ext cx="6119210" cy="3921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1386B7-1F97-CAA9-A07A-CB7574140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665"/>
          <a:stretch/>
        </p:blipFill>
        <p:spPr>
          <a:xfrm>
            <a:off x="7492339" y="2571749"/>
            <a:ext cx="3394134" cy="39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29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67278-A619-E3B4-5274-E5E6F9F4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 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실습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Tip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27841-669C-FCC8-2C48-B6F42364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&gt;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summary(</a:t>
            </a:r>
            <a:r>
              <a:rPr kumimoji="1" lang="ko-KR" altLang="en-US" dirty="0">
                <a:solidFill>
                  <a:srgbClr val="FFC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4ADEFE-D191-2600-100E-B6A41FF6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6622"/>
            <a:ext cx="6096000" cy="39062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69C58D-D8E5-B858-9983-2D1EB6174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938"/>
          <a:stretch/>
        </p:blipFill>
        <p:spPr>
          <a:xfrm>
            <a:off x="7188993" y="2588642"/>
            <a:ext cx="4043363" cy="39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1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67278-A619-E3B4-5274-E5E6F9F4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 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실습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표준오차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27841-669C-FCC8-2C48-B6F42364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plotrix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패키지로 간단히 계산 가능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&gt;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plotrix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::</a:t>
            </a:r>
            <a:r>
              <a:rPr kumimoji="1" lang="en-US" altLang="ko-KR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std.error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rgbClr val="FFC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26E44FF-9DD2-3110-4558-6F6B9FE5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2436"/>
            <a:ext cx="6096000" cy="38655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EFF30B-B32A-5133-5B13-704B7C2C0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814"/>
          <a:stretch/>
        </p:blipFill>
        <p:spPr>
          <a:xfrm>
            <a:off x="7729537" y="2992723"/>
            <a:ext cx="3248026" cy="386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75CC2-E61A-FCD9-2138-A3F048FC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복습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63BDB-754A-4184-DC30-AE6517CC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고고학 자료에 대한 통계 분석은 왜 필요한가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본인의 컴퓨터에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을 설치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본인의 컴퓨터에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 Studio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설치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 Package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설치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09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모집단과 표본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모집단</a:t>
            </a: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(Population) : 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연구 대상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고고학에서는 주로 과거의 실제 양상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모수</a:t>
            </a: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(Parameter)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모집단의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통계값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lvl="1"/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모평균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el-GR" altLang="ko-Kore-KR" dirty="0">
                <a:solidFill>
                  <a:schemeClr val="bg1"/>
                </a:solidFill>
                <a:ea typeface="Apple SD Gothic Neo" panose="02000300000000000000" pitchFamily="2" charset="-127"/>
              </a:rPr>
              <a:t>μ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모표준편차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el-GR" altLang="ko-Kore-KR" dirty="0">
                <a:solidFill>
                  <a:schemeClr val="bg1"/>
                </a:solidFill>
                <a:ea typeface="Apple SD Gothic Neo" panose="02000300000000000000" pitchFamily="2" charset="-127"/>
              </a:rPr>
              <a:t>σ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모비율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(p)</a:t>
            </a: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표본</a:t>
            </a: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(Sample)</a:t>
            </a:r>
          </a:p>
          <a:p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통계량</a:t>
            </a:r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(Statistic)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표본의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통계값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lvl="1"/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표본 평균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en" altLang="ko-Kore-KR" b="1" dirty="0">
                <a:solidFill>
                  <a:schemeClr val="bg1"/>
                </a:solidFill>
              </a:rPr>
              <a:t>x̄</a:t>
            </a:r>
            <a:r>
              <a:rPr lang="en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표본 표준편차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(S)</a:t>
            </a: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60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모집단과 표본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A865EB-4B57-E223-DE2F-4F8FBE7ED8F3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6EB807-C5E5-DD34-56FF-CA30555C9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58" y="2751916"/>
            <a:ext cx="792794" cy="792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64727F-B784-1C7F-B1A2-07B737EF93BA}"/>
              </a:ext>
            </a:extLst>
          </p:cNvPr>
          <p:cNvSpPr txBox="1"/>
          <p:nvPr/>
        </p:nvSpPr>
        <p:spPr>
          <a:xfrm>
            <a:off x="329681" y="1430890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A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유적의 실제 과거 모습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=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알고 싶은 대상</a:t>
            </a:r>
            <a:endParaRPr kumimoji="1" lang="ko-Kore-KR" altLang="en-US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92FED0-7666-4A06-F709-C7809D66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05" y="2623211"/>
            <a:ext cx="792794" cy="7927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5CDD51-F956-C60D-7D39-29112B3C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02" y="4835753"/>
            <a:ext cx="792794" cy="7927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384042-D5E9-7AAC-4744-A7770550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1" y="3544710"/>
            <a:ext cx="792794" cy="792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EE573C-CF58-919E-801E-6DB4DDC4B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398" y="1959122"/>
            <a:ext cx="792794" cy="7927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F39895-7787-3B99-BC46-0BADAA3E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72" y="3166820"/>
            <a:ext cx="792794" cy="7927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9AFD0AD-04D0-3FA9-499E-991B5488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826" y="4667846"/>
            <a:ext cx="792794" cy="7927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033D7EA-B7C2-30A3-ABD0-60785DBC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64" y="2064107"/>
            <a:ext cx="792794" cy="7927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948664-2CB5-0E67-2F0F-A7B3AA91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64" y="4337504"/>
            <a:ext cx="792794" cy="79279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BA98FD7-CBAC-B2D3-7978-23DEF971F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744" y="5242972"/>
            <a:ext cx="792794" cy="79279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0C5B004-45FB-077E-AE71-99AD2272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45" y="3298987"/>
            <a:ext cx="792794" cy="79279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2DAB9DD-567E-9E94-5350-9DDF6FD5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847" y="5517953"/>
            <a:ext cx="792794" cy="79279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BC7AC57-CC16-0916-B5DB-7F2F35B2D7F0}"/>
              </a:ext>
            </a:extLst>
          </p:cNvPr>
          <p:cNvSpPr txBox="1"/>
          <p:nvPr/>
        </p:nvSpPr>
        <p:spPr>
          <a:xfrm>
            <a:off x="10643715" y="143089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주거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20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기</a:t>
            </a:r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8577D89-4B90-8D70-BA3A-092A5D71FE4F}"/>
              </a:ext>
            </a:extLst>
          </p:cNvPr>
          <p:cNvSpPr/>
          <p:nvPr/>
        </p:nvSpPr>
        <p:spPr>
          <a:xfrm>
            <a:off x="329681" y="1800222"/>
            <a:ext cx="11532637" cy="469265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E6FCC3-DF8D-2828-1FE7-C3448064787F}"/>
              </a:ext>
            </a:extLst>
          </p:cNvPr>
          <p:cNvSpPr txBox="1"/>
          <p:nvPr/>
        </p:nvSpPr>
        <p:spPr>
          <a:xfrm>
            <a:off x="652658" y="2003373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모집단</a:t>
            </a:r>
            <a:endParaRPr kumimoji="1" lang="ko-Kore-KR" altLang="en-US" sz="3600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E17ECAF-9C59-3ECF-63F0-A42FCC88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337" y="3745129"/>
            <a:ext cx="792794" cy="792794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A7A5B78A-4E75-4640-DDB7-61EB5058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08" y="4961739"/>
            <a:ext cx="792794" cy="79279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3843C05F-496D-6375-96A8-B7449C1C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10" y="5431647"/>
            <a:ext cx="792794" cy="79279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87B815A-E2E2-6955-E7E1-B7237DBC0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191" y="3697663"/>
            <a:ext cx="792794" cy="79279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AFB32DEB-8080-55D6-0E1B-CB6B5A33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1" y="5398732"/>
            <a:ext cx="792794" cy="79279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AF0D163-68EB-9FA6-847F-BB7008C4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053" y="2578593"/>
            <a:ext cx="792794" cy="792794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82D56E0B-05BC-1157-A422-9335EBEB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55" y="5228349"/>
            <a:ext cx="792794" cy="79279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A943ABC-C52F-6118-6E53-70EB9B5BF835}"/>
              </a:ext>
            </a:extLst>
          </p:cNvPr>
          <p:cNvSpPr txBox="1"/>
          <p:nvPr/>
        </p:nvSpPr>
        <p:spPr>
          <a:xfrm>
            <a:off x="2000619" y="2168782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모수</a:t>
            </a:r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–</a:t>
            </a:r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주거 평균 면적 </a:t>
            </a:r>
            <a:r>
              <a:rPr kumimoji="1" lang="en-US" altLang="ko-KR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100</a:t>
            </a:r>
            <a:r>
              <a:rPr lang="ko-Kore-KR" altLang="en-US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㎡</a:t>
            </a:r>
            <a:endParaRPr kumimoji="1" lang="en-US" altLang="ko-KR" b="1" dirty="0">
              <a:solidFill>
                <a:srgbClr val="FF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A5484BA0-F035-5293-5711-21DA22A4B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401" y="3226233"/>
            <a:ext cx="792794" cy="79279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9C9A42A-94CC-64EA-1BF4-DDA176CB93A9}"/>
              </a:ext>
            </a:extLst>
          </p:cNvPr>
          <p:cNvSpPr txBox="1"/>
          <p:nvPr/>
        </p:nvSpPr>
        <p:spPr>
          <a:xfrm>
            <a:off x="4090296" y="971924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유적의 주거 면적을 연구하는 중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6477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모집단과 표본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A865EB-4B57-E223-DE2F-4F8FBE7ED8F3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64727F-B784-1C7F-B1A2-07B737EF93BA}"/>
              </a:ext>
            </a:extLst>
          </p:cNvPr>
          <p:cNvSpPr txBox="1"/>
          <p:nvPr/>
        </p:nvSpPr>
        <p:spPr>
          <a:xfrm>
            <a:off x="329681" y="143089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A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유적의 현재 모습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=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모집단을 알아내기 위해 주어진 것</a:t>
            </a:r>
            <a:endParaRPr kumimoji="1" lang="ko-Kore-KR" altLang="en-US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6EE573C-CF58-919E-801E-6DB4DDC4B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398" y="1959122"/>
            <a:ext cx="792794" cy="7927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9AFD0AD-04D0-3FA9-499E-991B5488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826" y="4667846"/>
            <a:ext cx="792794" cy="7927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033D7EA-B7C2-30A3-ABD0-60785DBC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64" y="2064107"/>
            <a:ext cx="792794" cy="79279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2DAB9DD-567E-9E94-5350-9DDF6FD5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847" y="5517953"/>
            <a:ext cx="792794" cy="79279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BC7AC57-CC16-0916-B5DB-7F2F35B2D7F0}"/>
              </a:ext>
            </a:extLst>
          </p:cNvPr>
          <p:cNvSpPr txBox="1"/>
          <p:nvPr/>
        </p:nvSpPr>
        <p:spPr>
          <a:xfrm>
            <a:off x="10590816" y="143089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주거지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4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기</a:t>
            </a:r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93A30EE-023A-7C87-33FA-5ACF532E5EEB}"/>
              </a:ext>
            </a:extLst>
          </p:cNvPr>
          <p:cNvSpPr/>
          <p:nvPr/>
        </p:nvSpPr>
        <p:spPr>
          <a:xfrm>
            <a:off x="329681" y="1800222"/>
            <a:ext cx="11532637" cy="469265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DC0960-8698-E94F-4BDF-C1E85D75D49E}"/>
              </a:ext>
            </a:extLst>
          </p:cNvPr>
          <p:cNvSpPr txBox="1"/>
          <p:nvPr/>
        </p:nvSpPr>
        <p:spPr>
          <a:xfrm>
            <a:off x="652658" y="2003373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표본</a:t>
            </a:r>
            <a:endParaRPr kumimoji="1" lang="ko-Kore-KR" altLang="en-US" sz="3600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EE58D1-736D-AFAA-46B1-DF4AD0E15FC2}"/>
              </a:ext>
            </a:extLst>
          </p:cNvPr>
          <p:cNvSpPr txBox="1"/>
          <p:nvPr/>
        </p:nvSpPr>
        <p:spPr>
          <a:xfrm>
            <a:off x="2000619" y="2168782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통계량 </a:t>
            </a:r>
            <a:r>
              <a:rPr kumimoji="1" lang="en-US" altLang="ko-KR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–</a:t>
            </a:r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주거지 평균 면적 </a:t>
            </a:r>
            <a:r>
              <a:rPr kumimoji="1" lang="en-US" altLang="ko-KR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89</a:t>
            </a:r>
            <a:r>
              <a:rPr lang="ko-Kore-KR" altLang="en-US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㎡</a:t>
            </a:r>
            <a:endParaRPr kumimoji="1" lang="en-US" altLang="ko-KR" b="1" dirty="0">
              <a:solidFill>
                <a:srgbClr val="FF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DFDF06-9961-D002-F2A8-CC71EFA9839D}"/>
              </a:ext>
            </a:extLst>
          </p:cNvPr>
          <p:cNvSpPr txBox="1"/>
          <p:nvPr/>
        </p:nvSpPr>
        <p:spPr>
          <a:xfrm>
            <a:off x="4090296" y="971924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유적의 주거 면적을 연구하는 중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6177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표본조사의 이유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모집단을 알 수 없기 때문에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특히 고고학은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…)</a:t>
            </a: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너무 많은 비용 발생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너무 많은 시간 소요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기타 등등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00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표집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(Sampling)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모집단으로부터 표본을 추출하는 과정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strike="sngStrike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비확률표집</a:t>
            </a:r>
            <a:r>
              <a:rPr kumimoji="1" lang="en-US" altLang="ko-KR" strike="sngStrike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(Non-probability Sampling)</a:t>
            </a:r>
          </a:p>
          <a:p>
            <a:pPr lvl="1"/>
            <a:r>
              <a:rPr kumimoji="1" lang="ko-KR" altLang="en-US" strike="sngStrike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눈덩이표집</a:t>
            </a:r>
            <a:r>
              <a:rPr kumimoji="1" lang="en-US" altLang="ko-KR" strike="sngStrike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strike="sngStrike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할당표집 등 </a:t>
            </a:r>
            <a:r>
              <a:rPr kumimoji="1" lang="en-US" altLang="ko-KR" strike="sngStrike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확률표집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(Probability Sampling)</a:t>
            </a:r>
          </a:p>
          <a:p>
            <a:pPr lvl="1"/>
            <a:r>
              <a:rPr kumimoji="1" lang="ko-KR" altLang="en-US" strike="sngStrike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유층표집</a:t>
            </a:r>
            <a:r>
              <a:rPr kumimoji="1" lang="en-US" altLang="ko-KR" strike="sngStrike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strike="sngStrike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체계적표집 등 </a:t>
            </a:r>
            <a:r>
              <a:rPr kumimoji="1" lang="en-US" altLang="ko-KR" strike="sngStrike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</a:p>
          <a:p>
            <a:pPr lvl="1"/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임의표집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(Random Sampling)</a:t>
            </a:r>
          </a:p>
          <a:p>
            <a:pPr marL="914400" lvl="2" indent="0">
              <a:buNone/>
            </a:pPr>
            <a:r>
              <a:rPr kumimoji="1" lang="en-US" altLang="ko-KR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복원추출 </a:t>
            </a:r>
            <a:r>
              <a:rPr kumimoji="1" lang="en-US" altLang="ko-KR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한 번 선택된 요소의 </a:t>
            </a:r>
            <a:r>
              <a:rPr kumimoji="1" lang="ko-KR" altLang="en-US" dirty="0" err="1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재추출</a:t>
            </a:r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가능</a:t>
            </a:r>
            <a:endParaRPr kumimoji="1" lang="en-US" altLang="ko-KR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914400" lvl="2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비복원추출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한 번 선택된 요소는 추출에서 제외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78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비복원추출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(Sampling without replacement)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CDEB22-70FF-661E-D54C-E38C6AB36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923826" y="3057900"/>
            <a:ext cx="537329" cy="2488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0052EC-22A0-481D-56E6-A274AE9639C0}"/>
              </a:ext>
            </a:extLst>
          </p:cNvPr>
          <p:cNvSpPr txBox="1"/>
          <p:nvPr/>
        </p:nvSpPr>
        <p:spPr>
          <a:xfrm>
            <a:off x="1732353" y="3794407"/>
            <a:ext cx="2653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X 1000</a:t>
            </a:r>
            <a:endParaRPr kumimoji="1" lang="ko-Kore-KR" altLang="en-US" sz="6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E06D83-E0FD-289A-91A9-B7AE31746F54}"/>
              </a:ext>
            </a:extLst>
          </p:cNvPr>
          <p:cNvSpPr/>
          <p:nvPr/>
        </p:nvSpPr>
        <p:spPr>
          <a:xfrm>
            <a:off x="329682" y="2111604"/>
            <a:ext cx="4327160" cy="438127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8C3CF-2B84-0F35-222B-A2ACFAA08F46}"/>
              </a:ext>
            </a:extLst>
          </p:cNvPr>
          <p:cNvSpPr txBox="1"/>
          <p:nvPr/>
        </p:nvSpPr>
        <p:spPr>
          <a:xfrm>
            <a:off x="1827855" y="1426353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모집단</a:t>
            </a:r>
            <a:endParaRPr kumimoji="1" lang="ko-Kore-KR" altLang="en-US" sz="3600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FDEAA2-3475-90BD-2FB7-4C58FFA701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7165304" y="2125237"/>
            <a:ext cx="248040" cy="11488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023BBB-492A-DDB4-9AA2-B16EA8DA8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7704203" y="2125236"/>
            <a:ext cx="248040" cy="11488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3D33F4-DF1A-982A-16D0-6DB1647487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8251331" y="2125236"/>
            <a:ext cx="248040" cy="11488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1DE2E0-80AB-1398-7829-B5C18FA93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8780618" y="2125236"/>
            <a:ext cx="248040" cy="11488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4CBF53-2EF1-F8F8-9F73-145A87887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9306461" y="2125235"/>
            <a:ext cx="248040" cy="11488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624C5E-4778-3EBC-9CB5-2EFB8045B589}"/>
              </a:ext>
            </a:extLst>
          </p:cNvPr>
          <p:cNvSpPr txBox="1"/>
          <p:nvPr/>
        </p:nvSpPr>
        <p:spPr>
          <a:xfrm>
            <a:off x="9811350" y="1899578"/>
            <a:ext cx="787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  <a:endParaRPr kumimoji="1" lang="ko-Kore-KR" altLang="en-US" sz="6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FFA75-717E-291D-1B42-DC536404415A}"/>
              </a:ext>
            </a:extLst>
          </p:cNvPr>
          <p:cNvSpPr txBox="1"/>
          <p:nvPr/>
        </p:nvSpPr>
        <p:spPr>
          <a:xfrm>
            <a:off x="5088572" y="2490306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추출 </a:t>
            </a:r>
            <a:r>
              <a:rPr kumimoji="1"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r>
              <a:rPr kumimoji="1" lang="ko-KR" altLang="en-US" sz="28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회차</a:t>
            </a:r>
            <a:endParaRPr kumimoji="1" lang="ko-Kore-KR" alt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1D42BAA-2E0A-D915-EB52-418A25132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7165304" y="3483800"/>
            <a:ext cx="248040" cy="11488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FFD84FB-9917-350F-7451-1929013E1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7704203" y="3483799"/>
            <a:ext cx="248040" cy="114881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EB0844E-AB0F-05A5-9677-FF8840FC29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8780618" y="3483799"/>
            <a:ext cx="248040" cy="114881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64BC063-8E6F-F663-645E-55536D826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9306461" y="3483798"/>
            <a:ext cx="248040" cy="11488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02F3E6-6C2B-CD67-53B3-074F7668432C}"/>
              </a:ext>
            </a:extLst>
          </p:cNvPr>
          <p:cNvSpPr txBox="1"/>
          <p:nvPr/>
        </p:nvSpPr>
        <p:spPr>
          <a:xfrm>
            <a:off x="9811350" y="3258141"/>
            <a:ext cx="787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  <a:endParaRPr kumimoji="1" lang="ko-Kore-KR" altLang="en-US" sz="6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518B34-1767-0400-7E2A-28F8DE932FAB}"/>
              </a:ext>
            </a:extLst>
          </p:cNvPr>
          <p:cNvSpPr txBox="1"/>
          <p:nvPr/>
        </p:nvSpPr>
        <p:spPr>
          <a:xfrm>
            <a:off x="5088572" y="3848869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추출 </a:t>
            </a:r>
            <a:r>
              <a:rPr kumimoji="1"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</a:t>
            </a:r>
            <a:r>
              <a:rPr kumimoji="1" lang="ko-KR" altLang="en-US" sz="28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회차</a:t>
            </a:r>
            <a:endParaRPr kumimoji="1" lang="ko-Kore-KR" alt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FF81F16-23BE-16DF-A43A-9AAC084049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7165304" y="4901352"/>
            <a:ext cx="248040" cy="114881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6D1DFA8-3FB5-1A92-A72B-B02B7AEC1F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7704203" y="4901351"/>
            <a:ext cx="248040" cy="114881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ED5F257-0D88-79E8-74B4-A743E5D2B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1429" l="9905" r="89905">
                        <a14:foregroundMark x1="49143" y1="10000" x2="49143" y2="10000"/>
                        <a14:foregroundMark x1="49143" y1="91429" x2="49143" y2="91429"/>
                      </a14:backgroundRemoval>
                    </a14:imgEffect>
                  </a14:imgLayer>
                </a14:imgProps>
              </a:ext>
            </a:extLst>
          </a:blip>
          <a:srcRect l="37717" t="6313" r="37034" b="5980"/>
          <a:stretch/>
        </p:blipFill>
        <p:spPr>
          <a:xfrm>
            <a:off x="8780618" y="4901351"/>
            <a:ext cx="248040" cy="114881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8BE0023-350F-05EB-6917-5A4E3CFEFE1D}"/>
              </a:ext>
            </a:extLst>
          </p:cNvPr>
          <p:cNvSpPr txBox="1"/>
          <p:nvPr/>
        </p:nvSpPr>
        <p:spPr>
          <a:xfrm>
            <a:off x="9811350" y="4675693"/>
            <a:ext cx="787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  <a:endParaRPr kumimoji="1" lang="ko-Kore-KR" altLang="en-US" sz="6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EEA69-7A05-4E22-8651-7EFE1225141A}"/>
              </a:ext>
            </a:extLst>
          </p:cNvPr>
          <p:cNvSpPr txBox="1"/>
          <p:nvPr/>
        </p:nvSpPr>
        <p:spPr>
          <a:xfrm>
            <a:off x="5088572" y="5266421"/>
            <a:ext cx="171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추출 </a:t>
            </a:r>
            <a:r>
              <a:rPr kumimoji="1"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</a:t>
            </a:r>
            <a:r>
              <a:rPr kumimoji="1" lang="ko-KR" altLang="en-US" sz="28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회차</a:t>
            </a:r>
            <a:endParaRPr kumimoji="1" lang="ko-Kore-KR" alt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8331C8C-2EB5-5117-8A11-E19600FCEA7F}"/>
              </a:ext>
            </a:extLst>
          </p:cNvPr>
          <p:cNvSpPr/>
          <p:nvPr/>
        </p:nvSpPr>
        <p:spPr>
          <a:xfrm>
            <a:off x="8095259" y="2057907"/>
            <a:ext cx="529287" cy="123811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FDA71F-BFD0-D4CE-EE46-60F6202E8D80}"/>
              </a:ext>
            </a:extLst>
          </p:cNvPr>
          <p:cNvSpPr/>
          <p:nvPr/>
        </p:nvSpPr>
        <p:spPr>
          <a:xfrm>
            <a:off x="9153638" y="3429000"/>
            <a:ext cx="529287" cy="123811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35FADD-3789-4B4A-5603-9372743C2EE8}"/>
              </a:ext>
            </a:extLst>
          </p:cNvPr>
          <p:cNvSpPr txBox="1"/>
          <p:nvPr/>
        </p:nvSpPr>
        <p:spPr>
          <a:xfrm>
            <a:off x="10538849" y="2465917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1/1000</a:t>
            </a:r>
            <a:endParaRPr kumimoji="1" lang="ko-Kore-KR" alt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2FACC-A48E-05C0-E57F-6C24494814FA}"/>
              </a:ext>
            </a:extLst>
          </p:cNvPr>
          <p:cNvSpPr txBox="1"/>
          <p:nvPr/>
        </p:nvSpPr>
        <p:spPr>
          <a:xfrm>
            <a:off x="10538849" y="3848869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1/999</a:t>
            </a:r>
            <a:endParaRPr kumimoji="1" lang="ko-Kore-KR" alt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8019D3-7207-00ED-78D4-721E640E77ED}"/>
              </a:ext>
            </a:extLst>
          </p:cNvPr>
          <p:cNvSpPr txBox="1"/>
          <p:nvPr/>
        </p:nvSpPr>
        <p:spPr>
          <a:xfrm>
            <a:off x="10538849" y="5240661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1/998</a:t>
            </a:r>
            <a:endParaRPr kumimoji="1" lang="ko-Kore-KR" alt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CA8B3EE-8381-14EB-70B8-C8E784613C55}"/>
              </a:ext>
            </a:extLst>
          </p:cNvPr>
          <p:cNvSpPr/>
          <p:nvPr/>
        </p:nvSpPr>
        <p:spPr>
          <a:xfrm>
            <a:off x="7575446" y="4816481"/>
            <a:ext cx="529287" cy="123811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FF96AF-1A20-DB6B-1055-D1938918A9D4}"/>
              </a:ext>
            </a:extLst>
          </p:cNvPr>
          <p:cNvSpPr txBox="1"/>
          <p:nvPr/>
        </p:nvSpPr>
        <p:spPr>
          <a:xfrm>
            <a:off x="10756856" y="1951194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확률</a:t>
            </a:r>
            <a:endParaRPr kumimoji="1" lang="ko-Kore-KR" altLang="en-US" sz="2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33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747</Words>
  <Application>Microsoft Macintosh PowerPoint</Application>
  <PresentationFormat>와이드스크린</PresentationFormat>
  <Paragraphs>181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Apple SD Gothic Neo</vt:lpstr>
      <vt:lpstr>BM HANNA Pro OTF</vt:lpstr>
      <vt:lpstr>Arial</vt:lpstr>
      <vt:lpstr>Calibri</vt:lpstr>
      <vt:lpstr>Calibri Light</vt:lpstr>
      <vt:lpstr>Cambria Math</vt:lpstr>
      <vt:lpstr>Office 테마</vt:lpstr>
      <vt:lpstr>고고학 자료 통계분석</vt:lpstr>
      <vt:lpstr>계획</vt:lpstr>
      <vt:lpstr>복습</vt:lpstr>
      <vt:lpstr>모집단과 표본</vt:lpstr>
      <vt:lpstr>모집단과 표본</vt:lpstr>
      <vt:lpstr>모집단과 표본</vt:lpstr>
      <vt:lpstr>표본조사의 이유</vt:lpstr>
      <vt:lpstr>표집(Sampling)</vt:lpstr>
      <vt:lpstr>비복원추출(Sampling without replacement)</vt:lpstr>
      <vt:lpstr>복원추출(Sampling with replacement)</vt:lpstr>
      <vt:lpstr>표집(Sampling)</vt:lpstr>
      <vt:lpstr>고고학적 맥락의 중요성</vt:lpstr>
      <vt:lpstr>고고학적 맥락의 중요성</vt:lpstr>
      <vt:lpstr>기술통계량</vt:lpstr>
      <vt:lpstr>평균(Mean) </vt:lpstr>
      <vt:lpstr>중앙값(Median)</vt:lpstr>
      <vt:lpstr>표준편차(Standard Deviation)</vt:lpstr>
      <vt:lpstr>표준오차(Standard Error, SE)</vt:lpstr>
      <vt:lpstr>사분위수(Quartile)</vt:lpstr>
      <vt:lpstr>R 실습 - 데이터 준비</vt:lpstr>
      <vt:lpstr>R 실습 - 평균</vt:lpstr>
      <vt:lpstr>R 실습 - 중앙값</vt:lpstr>
      <vt:lpstr>R 실습 - 분산 및 표준편차</vt:lpstr>
      <vt:lpstr>R 실습 - 사분위수</vt:lpstr>
      <vt:lpstr>R 실습 - Tip</vt:lpstr>
      <vt:lpstr>R 실습 - 표준오차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고고학 자료 통계분석</dc:title>
  <dc:creator>dong dong</dc:creator>
  <cp:lastModifiedBy>dong dong</cp:lastModifiedBy>
  <cp:revision>12</cp:revision>
  <dcterms:created xsi:type="dcterms:W3CDTF">2022-05-23T02:10:10Z</dcterms:created>
  <dcterms:modified xsi:type="dcterms:W3CDTF">2022-05-26T09:54:08Z</dcterms:modified>
</cp:coreProperties>
</file>