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6" r:id="rId5"/>
    <p:sldId id="267" r:id="rId6"/>
    <p:sldId id="268" r:id="rId7"/>
    <p:sldId id="261" r:id="rId8"/>
    <p:sldId id="262" r:id="rId9"/>
    <p:sldId id="263" r:id="rId10"/>
    <p:sldId id="270" r:id="rId11"/>
    <p:sldId id="269" r:id="rId12"/>
    <p:sldId id="272" r:id="rId13"/>
    <p:sldId id="271" r:id="rId14"/>
    <p:sldId id="264" r:id="rId15"/>
    <p:sldId id="265"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4A8550-3449-4254-A539-7F62E472C4E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34C04FF-FA6C-49D5-95D6-18AD0C369F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F0DD8FE-32E1-47D6-916A-6358B74658E6}"/>
              </a:ext>
            </a:extLst>
          </p:cNvPr>
          <p:cNvSpPr>
            <a:spLocks noGrp="1"/>
          </p:cNvSpPr>
          <p:nvPr>
            <p:ph type="dt" sz="half" idx="10"/>
          </p:nvPr>
        </p:nvSpPr>
        <p:spPr/>
        <p:txBody>
          <a:bodyPr/>
          <a:lstStyle/>
          <a:p>
            <a:fld id="{CCEE3541-CB48-4186-979A-B8AB2E98BE45}" type="datetimeFigureOut">
              <a:rPr lang="ko-KR" altLang="en-US" smtClean="0"/>
              <a:t>2020-06-26</a:t>
            </a:fld>
            <a:endParaRPr lang="ko-KR" altLang="en-US"/>
          </a:p>
        </p:txBody>
      </p:sp>
      <p:sp>
        <p:nvSpPr>
          <p:cNvPr id="5" name="바닥글 개체 틀 4">
            <a:extLst>
              <a:ext uri="{FF2B5EF4-FFF2-40B4-BE49-F238E27FC236}">
                <a16:creationId xmlns:a16="http://schemas.microsoft.com/office/drawing/2014/main" id="{11FB2EC8-42D6-42DD-BD2D-C1A3CC01657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C33F808-2120-4564-95D6-C11BDDAF40E6}"/>
              </a:ext>
            </a:extLst>
          </p:cNvPr>
          <p:cNvSpPr>
            <a:spLocks noGrp="1"/>
          </p:cNvSpPr>
          <p:nvPr>
            <p:ph type="sldNum" sz="quarter" idx="12"/>
          </p:nvPr>
        </p:nvSpPr>
        <p:spPr/>
        <p:txBody>
          <a:bodyPr/>
          <a:lstStyle/>
          <a:p>
            <a:fld id="{F98D9A21-D83E-4D91-9E68-E103E8FF9F78}" type="slidenum">
              <a:rPr lang="ko-KR" altLang="en-US" smtClean="0"/>
              <a:t>‹#›</a:t>
            </a:fld>
            <a:endParaRPr lang="ko-KR" altLang="en-US"/>
          </a:p>
        </p:txBody>
      </p:sp>
    </p:spTree>
    <p:extLst>
      <p:ext uri="{BB962C8B-B14F-4D97-AF65-F5344CB8AC3E}">
        <p14:creationId xmlns:p14="http://schemas.microsoft.com/office/powerpoint/2010/main" val="217329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E46410-536D-4AE0-A75F-5FA75AAAC8C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6A73470-2661-4705-B86B-EF1DB00B77C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AC6CAB8-C62A-4D59-B46B-8FF5592DD64F}"/>
              </a:ext>
            </a:extLst>
          </p:cNvPr>
          <p:cNvSpPr>
            <a:spLocks noGrp="1"/>
          </p:cNvSpPr>
          <p:nvPr>
            <p:ph type="dt" sz="half" idx="10"/>
          </p:nvPr>
        </p:nvSpPr>
        <p:spPr/>
        <p:txBody>
          <a:bodyPr/>
          <a:lstStyle/>
          <a:p>
            <a:fld id="{CCEE3541-CB48-4186-979A-B8AB2E98BE45}" type="datetimeFigureOut">
              <a:rPr lang="ko-KR" altLang="en-US" smtClean="0"/>
              <a:t>2020-06-26</a:t>
            </a:fld>
            <a:endParaRPr lang="ko-KR" altLang="en-US"/>
          </a:p>
        </p:txBody>
      </p:sp>
      <p:sp>
        <p:nvSpPr>
          <p:cNvPr id="5" name="바닥글 개체 틀 4">
            <a:extLst>
              <a:ext uri="{FF2B5EF4-FFF2-40B4-BE49-F238E27FC236}">
                <a16:creationId xmlns:a16="http://schemas.microsoft.com/office/drawing/2014/main" id="{A45B8CDF-6A32-4A47-81CF-A112022AA0C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48197A7-F0D6-4E96-B3B0-89DB81A2D0B0}"/>
              </a:ext>
            </a:extLst>
          </p:cNvPr>
          <p:cNvSpPr>
            <a:spLocks noGrp="1"/>
          </p:cNvSpPr>
          <p:nvPr>
            <p:ph type="sldNum" sz="quarter" idx="12"/>
          </p:nvPr>
        </p:nvSpPr>
        <p:spPr/>
        <p:txBody>
          <a:bodyPr/>
          <a:lstStyle/>
          <a:p>
            <a:fld id="{F98D9A21-D83E-4D91-9E68-E103E8FF9F78}" type="slidenum">
              <a:rPr lang="ko-KR" altLang="en-US" smtClean="0"/>
              <a:t>‹#›</a:t>
            </a:fld>
            <a:endParaRPr lang="ko-KR" altLang="en-US"/>
          </a:p>
        </p:txBody>
      </p:sp>
    </p:spTree>
    <p:extLst>
      <p:ext uri="{BB962C8B-B14F-4D97-AF65-F5344CB8AC3E}">
        <p14:creationId xmlns:p14="http://schemas.microsoft.com/office/powerpoint/2010/main" val="443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BC2575C-AA85-4621-B9ED-F698F4F716E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D15105B-BC45-4CC9-9FD1-68009C01C23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EA39D73-E768-439C-9EB5-F5C060088B83}"/>
              </a:ext>
            </a:extLst>
          </p:cNvPr>
          <p:cNvSpPr>
            <a:spLocks noGrp="1"/>
          </p:cNvSpPr>
          <p:nvPr>
            <p:ph type="dt" sz="half" idx="10"/>
          </p:nvPr>
        </p:nvSpPr>
        <p:spPr/>
        <p:txBody>
          <a:bodyPr/>
          <a:lstStyle/>
          <a:p>
            <a:fld id="{CCEE3541-CB48-4186-979A-B8AB2E98BE45}" type="datetimeFigureOut">
              <a:rPr lang="ko-KR" altLang="en-US" smtClean="0"/>
              <a:t>2020-06-26</a:t>
            </a:fld>
            <a:endParaRPr lang="ko-KR" altLang="en-US"/>
          </a:p>
        </p:txBody>
      </p:sp>
      <p:sp>
        <p:nvSpPr>
          <p:cNvPr id="5" name="바닥글 개체 틀 4">
            <a:extLst>
              <a:ext uri="{FF2B5EF4-FFF2-40B4-BE49-F238E27FC236}">
                <a16:creationId xmlns:a16="http://schemas.microsoft.com/office/drawing/2014/main" id="{7D124F48-7BD1-423D-8036-CAE6DA48141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E5C402F-FB68-4F28-AD09-9D254B407174}"/>
              </a:ext>
            </a:extLst>
          </p:cNvPr>
          <p:cNvSpPr>
            <a:spLocks noGrp="1"/>
          </p:cNvSpPr>
          <p:nvPr>
            <p:ph type="sldNum" sz="quarter" idx="12"/>
          </p:nvPr>
        </p:nvSpPr>
        <p:spPr/>
        <p:txBody>
          <a:bodyPr/>
          <a:lstStyle/>
          <a:p>
            <a:fld id="{F98D9A21-D83E-4D91-9E68-E103E8FF9F78}" type="slidenum">
              <a:rPr lang="ko-KR" altLang="en-US" smtClean="0"/>
              <a:t>‹#›</a:t>
            </a:fld>
            <a:endParaRPr lang="ko-KR" altLang="en-US"/>
          </a:p>
        </p:txBody>
      </p:sp>
    </p:spTree>
    <p:extLst>
      <p:ext uri="{BB962C8B-B14F-4D97-AF65-F5344CB8AC3E}">
        <p14:creationId xmlns:p14="http://schemas.microsoft.com/office/powerpoint/2010/main" val="139729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53B58D-0D9C-4788-AA76-569C460B6EF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AA2959C-EE14-40FE-8EF9-4A85B5F8FD2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F8577A3-58E3-4920-BDBE-F3486152AA30}"/>
              </a:ext>
            </a:extLst>
          </p:cNvPr>
          <p:cNvSpPr>
            <a:spLocks noGrp="1"/>
          </p:cNvSpPr>
          <p:nvPr>
            <p:ph type="dt" sz="half" idx="10"/>
          </p:nvPr>
        </p:nvSpPr>
        <p:spPr/>
        <p:txBody>
          <a:bodyPr/>
          <a:lstStyle/>
          <a:p>
            <a:fld id="{CCEE3541-CB48-4186-979A-B8AB2E98BE45}" type="datetimeFigureOut">
              <a:rPr lang="ko-KR" altLang="en-US" smtClean="0"/>
              <a:t>2020-06-26</a:t>
            </a:fld>
            <a:endParaRPr lang="ko-KR" altLang="en-US"/>
          </a:p>
        </p:txBody>
      </p:sp>
      <p:sp>
        <p:nvSpPr>
          <p:cNvPr id="5" name="바닥글 개체 틀 4">
            <a:extLst>
              <a:ext uri="{FF2B5EF4-FFF2-40B4-BE49-F238E27FC236}">
                <a16:creationId xmlns:a16="http://schemas.microsoft.com/office/drawing/2014/main" id="{048B345E-1E58-4F88-8985-6A203F37E72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08C617F-A0DF-4DD4-BD8B-0138A1E32E73}"/>
              </a:ext>
            </a:extLst>
          </p:cNvPr>
          <p:cNvSpPr>
            <a:spLocks noGrp="1"/>
          </p:cNvSpPr>
          <p:nvPr>
            <p:ph type="sldNum" sz="quarter" idx="12"/>
          </p:nvPr>
        </p:nvSpPr>
        <p:spPr/>
        <p:txBody>
          <a:bodyPr/>
          <a:lstStyle/>
          <a:p>
            <a:fld id="{F98D9A21-D83E-4D91-9E68-E103E8FF9F78}" type="slidenum">
              <a:rPr lang="ko-KR" altLang="en-US" smtClean="0"/>
              <a:t>‹#›</a:t>
            </a:fld>
            <a:endParaRPr lang="ko-KR" altLang="en-US"/>
          </a:p>
        </p:txBody>
      </p:sp>
    </p:spTree>
    <p:extLst>
      <p:ext uri="{BB962C8B-B14F-4D97-AF65-F5344CB8AC3E}">
        <p14:creationId xmlns:p14="http://schemas.microsoft.com/office/powerpoint/2010/main" val="252758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BCB9C7-FDF9-4244-8D8D-CE624CDEA35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BC0D4FD-4EDE-4FB5-A4FA-C68A7428D7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C3BF290-ACF5-45DE-8990-F7A8C0B3C832}"/>
              </a:ext>
            </a:extLst>
          </p:cNvPr>
          <p:cNvSpPr>
            <a:spLocks noGrp="1"/>
          </p:cNvSpPr>
          <p:nvPr>
            <p:ph type="dt" sz="half" idx="10"/>
          </p:nvPr>
        </p:nvSpPr>
        <p:spPr/>
        <p:txBody>
          <a:bodyPr/>
          <a:lstStyle/>
          <a:p>
            <a:fld id="{CCEE3541-CB48-4186-979A-B8AB2E98BE45}" type="datetimeFigureOut">
              <a:rPr lang="ko-KR" altLang="en-US" smtClean="0"/>
              <a:t>2020-06-26</a:t>
            </a:fld>
            <a:endParaRPr lang="ko-KR" altLang="en-US"/>
          </a:p>
        </p:txBody>
      </p:sp>
      <p:sp>
        <p:nvSpPr>
          <p:cNvPr id="5" name="바닥글 개체 틀 4">
            <a:extLst>
              <a:ext uri="{FF2B5EF4-FFF2-40B4-BE49-F238E27FC236}">
                <a16:creationId xmlns:a16="http://schemas.microsoft.com/office/drawing/2014/main" id="{BD8FBFB1-3324-4530-9FE2-8B698518283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8DC8707-8C0C-415F-B6E0-8913B056F77F}"/>
              </a:ext>
            </a:extLst>
          </p:cNvPr>
          <p:cNvSpPr>
            <a:spLocks noGrp="1"/>
          </p:cNvSpPr>
          <p:nvPr>
            <p:ph type="sldNum" sz="quarter" idx="12"/>
          </p:nvPr>
        </p:nvSpPr>
        <p:spPr/>
        <p:txBody>
          <a:bodyPr/>
          <a:lstStyle/>
          <a:p>
            <a:fld id="{F98D9A21-D83E-4D91-9E68-E103E8FF9F78}" type="slidenum">
              <a:rPr lang="ko-KR" altLang="en-US" smtClean="0"/>
              <a:t>‹#›</a:t>
            </a:fld>
            <a:endParaRPr lang="ko-KR" altLang="en-US"/>
          </a:p>
        </p:txBody>
      </p:sp>
    </p:spTree>
    <p:extLst>
      <p:ext uri="{BB962C8B-B14F-4D97-AF65-F5344CB8AC3E}">
        <p14:creationId xmlns:p14="http://schemas.microsoft.com/office/powerpoint/2010/main" val="3297318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A04DD2-5676-4E9E-BD81-C4A6C4F8D70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4DCC49F-636E-462E-8E75-DBB78866EAB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BF949C3-A28E-4899-9497-4179280CB1C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BDE8EA9-30EB-43CF-B28D-0CD8FF53FF56}"/>
              </a:ext>
            </a:extLst>
          </p:cNvPr>
          <p:cNvSpPr>
            <a:spLocks noGrp="1"/>
          </p:cNvSpPr>
          <p:nvPr>
            <p:ph type="dt" sz="half" idx="10"/>
          </p:nvPr>
        </p:nvSpPr>
        <p:spPr/>
        <p:txBody>
          <a:bodyPr/>
          <a:lstStyle/>
          <a:p>
            <a:fld id="{CCEE3541-CB48-4186-979A-B8AB2E98BE45}" type="datetimeFigureOut">
              <a:rPr lang="ko-KR" altLang="en-US" smtClean="0"/>
              <a:t>2020-06-26</a:t>
            </a:fld>
            <a:endParaRPr lang="ko-KR" altLang="en-US"/>
          </a:p>
        </p:txBody>
      </p:sp>
      <p:sp>
        <p:nvSpPr>
          <p:cNvPr id="6" name="바닥글 개체 틀 5">
            <a:extLst>
              <a:ext uri="{FF2B5EF4-FFF2-40B4-BE49-F238E27FC236}">
                <a16:creationId xmlns:a16="http://schemas.microsoft.com/office/drawing/2014/main" id="{37E7388A-B350-4BF0-A106-DC474AC543C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2BB66A6-DB6D-4E71-879D-F147A1E4479B}"/>
              </a:ext>
            </a:extLst>
          </p:cNvPr>
          <p:cNvSpPr>
            <a:spLocks noGrp="1"/>
          </p:cNvSpPr>
          <p:nvPr>
            <p:ph type="sldNum" sz="quarter" idx="12"/>
          </p:nvPr>
        </p:nvSpPr>
        <p:spPr/>
        <p:txBody>
          <a:bodyPr/>
          <a:lstStyle/>
          <a:p>
            <a:fld id="{F98D9A21-D83E-4D91-9E68-E103E8FF9F78}" type="slidenum">
              <a:rPr lang="ko-KR" altLang="en-US" smtClean="0"/>
              <a:t>‹#›</a:t>
            </a:fld>
            <a:endParaRPr lang="ko-KR" altLang="en-US"/>
          </a:p>
        </p:txBody>
      </p:sp>
    </p:spTree>
    <p:extLst>
      <p:ext uri="{BB962C8B-B14F-4D97-AF65-F5344CB8AC3E}">
        <p14:creationId xmlns:p14="http://schemas.microsoft.com/office/powerpoint/2010/main" val="122325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D64F49-D1EA-48E3-8F17-6697BBFA95B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BD6D10E-CA91-419B-8D9A-608FFD09E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80D928A-1631-4751-9D77-52EAA850766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21D92B5-E0B9-482C-AF14-435D644C10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8BDF29F-FC8E-4B6E-A5BC-FEE981FD510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2E435B0-21E9-464D-BABC-DB5A7E5BC97B}"/>
              </a:ext>
            </a:extLst>
          </p:cNvPr>
          <p:cNvSpPr>
            <a:spLocks noGrp="1"/>
          </p:cNvSpPr>
          <p:nvPr>
            <p:ph type="dt" sz="half" idx="10"/>
          </p:nvPr>
        </p:nvSpPr>
        <p:spPr/>
        <p:txBody>
          <a:bodyPr/>
          <a:lstStyle/>
          <a:p>
            <a:fld id="{CCEE3541-CB48-4186-979A-B8AB2E98BE45}" type="datetimeFigureOut">
              <a:rPr lang="ko-KR" altLang="en-US" smtClean="0"/>
              <a:t>2020-06-26</a:t>
            </a:fld>
            <a:endParaRPr lang="ko-KR" altLang="en-US"/>
          </a:p>
        </p:txBody>
      </p:sp>
      <p:sp>
        <p:nvSpPr>
          <p:cNvPr id="8" name="바닥글 개체 틀 7">
            <a:extLst>
              <a:ext uri="{FF2B5EF4-FFF2-40B4-BE49-F238E27FC236}">
                <a16:creationId xmlns:a16="http://schemas.microsoft.com/office/drawing/2014/main" id="{0208FD14-9C51-4C8D-BBFC-443F7FA34CD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E1A65C3-32EC-48DB-B577-599EF19B9F41}"/>
              </a:ext>
            </a:extLst>
          </p:cNvPr>
          <p:cNvSpPr>
            <a:spLocks noGrp="1"/>
          </p:cNvSpPr>
          <p:nvPr>
            <p:ph type="sldNum" sz="quarter" idx="12"/>
          </p:nvPr>
        </p:nvSpPr>
        <p:spPr/>
        <p:txBody>
          <a:bodyPr/>
          <a:lstStyle/>
          <a:p>
            <a:fld id="{F98D9A21-D83E-4D91-9E68-E103E8FF9F78}" type="slidenum">
              <a:rPr lang="ko-KR" altLang="en-US" smtClean="0"/>
              <a:t>‹#›</a:t>
            </a:fld>
            <a:endParaRPr lang="ko-KR" altLang="en-US"/>
          </a:p>
        </p:txBody>
      </p:sp>
    </p:spTree>
    <p:extLst>
      <p:ext uri="{BB962C8B-B14F-4D97-AF65-F5344CB8AC3E}">
        <p14:creationId xmlns:p14="http://schemas.microsoft.com/office/powerpoint/2010/main" val="244242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0460B8-E8DB-492C-96B0-80F3D190265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8CE9724-C72A-45AA-A98F-A385F4F35177}"/>
              </a:ext>
            </a:extLst>
          </p:cNvPr>
          <p:cNvSpPr>
            <a:spLocks noGrp="1"/>
          </p:cNvSpPr>
          <p:nvPr>
            <p:ph type="dt" sz="half" idx="10"/>
          </p:nvPr>
        </p:nvSpPr>
        <p:spPr/>
        <p:txBody>
          <a:bodyPr/>
          <a:lstStyle/>
          <a:p>
            <a:fld id="{CCEE3541-CB48-4186-979A-B8AB2E98BE45}" type="datetimeFigureOut">
              <a:rPr lang="ko-KR" altLang="en-US" smtClean="0"/>
              <a:t>2020-06-26</a:t>
            </a:fld>
            <a:endParaRPr lang="ko-KR" altLang="en-US"/>
          </a:p>
        </p:txBody>
      </p:sp>
      <p:sp>
        <p:nvSpPr>
          <p:cNvPr id="4" name="바닥글 개체 틀 3">
            <a:extLst>
              <a:ext uri="{FF2B5EF4-FFF2-40B4-BE49-F238E27FC236}">
                <a16:creationId xmlns:a16="http://schemas.microsoft.com/office/drawing/2014/main" id="{D22558E4-FCB9-4E50-B3B5-417384C25AD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31C1C7D-88FB-4D7D-91F8-4DC5ED89BCDC}"/>
              </a:ext>
            </a:extLst>
          </p:cNvPr>
          <p:cNvSpPr>
            <a:spLocks noGrp="1"/>
          </p:cNvSpPr>
          <p:nvPr>
            <p:ph type="sldNum" sz="quarter" idx="12"/>
          </p:nvPr>
        </p:nvSpPr>
        <p:spPr/>
        <p:txBody>
          <a:bodyPr/>
          <a:lstStyle/>
          <a:p>
            <a:fld id="{F98D9A21-D83E-4D91-9E68-E103E8FF9F78}" type="slidenum">
              <a:rPr lang="ko-KR" altLang="en-US" smtClean="0"/>
              <a:t>‹#›</a:t>
            </a:fld>
            <a:endParaRPr lang="ko-KR" altLang="en-US"/>
          </a:p>
        </p:txBody>
      </p:sp>
    </p:spTree>
    <p:extLst>
      <p:ext uri="{BB962C8B-B14F-4D97-AF65-F5344CB8AC3E}">
        <p14:creationId xmlns:p14="http://schemas.microsoft.com/office/powerpoint/2010/main" val="345547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E3B0733-958C-4934-90A2-AD2FDAB69150}"/>
              </a:ext>
            </a:extLst>
          </p:cNvPr>
          <p:cNvSpPr>
            <a:spLocks noGrp="1"/>
          </p:cNvSpPr>
          <p:nvPr>
            <p:ph type="dt" sz="half" idx="10"/>
          </p:nvPr>
        </p:nvSpPr>
        <p:spPr/>
        <p:txBody>
          <a:bodyPr/>
          <a:lstStyle/>
          <a:p>
            <a:fld id="{CCEE3541-CB48-4186-979A-B8AB2E98BE45}" type="datetimeFigureOut">
              <a:rPr lang="ko-KR" altLang="en-US" smtClean="0"/>
              <a:t>2020-06-26</a:t>
            </a:fld>
            <a:endParaRPr lang="ko-KR" altLang="en-US"/>
          </a:p>
        </p:txBody>
      </p:sp>
      <p:sp>
        <p:nvSpPr>
          <p:cNvPr id="3" name="바닥글 개체 틀 2">
            <a:extLst>
              <a:ext uri="{FF2B5EF4-FFF2-40B4-BE49-F238E27FC236}">
                <a16:creationId xmlns:a16="http://schemas.microsoft.com/office/drawing/2014/main" id="{3DC87D1F-67D0-4176-BA1C-8B4C00BCF47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D83CA28-828A-4F14-8C53-E1B79A9AE9F7}"/>
              </a:ext>
            </a:extLst>
          </p:cNvPr>
          <p:cNvSpPr>
            <a:spLocks noGrp="1"/>
          </p:cNvSpPr>
          <p:nvPr>
            <p:ph type="sldNum" sz="quarter" idx="12"/>
          </p:nvPr>
        </p:nvSpPr>
        <p:spPr/>
        <p:txBody>
          <a:bodyPr/>
          <a:lstStyle/>
          <a:p>
            <a:fld id="{F98D9A21-D83E-4D91-9E68-E103E8FF9F78}" type="slidenum">
              <a:rPr lang="ko-KR" altLang="en-US" smtClean="0"/>
              <a:t>‹#›</a:t>
            </a:fld>
            <a:endParaRPr lang="ko-KR" altLang="en-US"/>
          </a:p>
        </p:txBody>
      </p:sp>
    </p:spTree>
    <p:extLst>
      <p:ext uri="{BB962C8B-B14F-4D97-AF65-F5344CB8AC3E}">
        <p14:creationId xmlns:p14="http://schemas.microsoft.com/office/powerpoint/2010/main" val="354035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38FD02-4E32-458E-95C3-620874E842D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AEB0EDF-07B9-450C-996D-6C25E7DBC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57EEDC3-F1CB-4A80-8E67-8AF98CAB6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7D666D1-5D9E-4AF6-9855-3E8DFB1842F2}"/>
              </a:ext>
            </a:extLst>
          </p:cNvPr>
          <p:cNvSpPr>
            <a:spLocks noGrp="1"/>
          </p:cNvSpPr>
          <p:nvPr>
            <p:ph type="dt" sz="half" idx="10"/>
          </p:nvPr>
        </p:nvSpPr>
        <p:spPr/>
        <p:txBody>
          <a:bodyPr/>
          <a:lstStyle/>
          <a:p>
            <a:fld id="{CCEE3541-CB48-4186-979A-B8AB2E98BE45}" type="datetimeFigureOut">
              <a:rPr lang="ko-KR" altLang="en-US" smtClean="0"/>
              <a:t>2020-06-26</a:t>
            </a:fld>
            <a:endParaRPr lang="ko-KR" altLang="en-US"/>
          </a:p>
        </p:txBody>
      </p:sp>
      <p:sp>
        <p:nvSpPr>
          <p:cNvPr id="6" name="바닥글 개체 틀 5">
            <a:extLst>
              <a:ext uri="{FF2B5EF4-FFF2-40B4-BE49-F238E27FC236}">
                <a16:creationId xmlns:a16="http://schemas.microsoft.com/office/drawing/2014/main" id="{7CF41239-31D3-4AEE-88CD-5A07F3C8405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0983DB4-46A5-45D3-816C-F174D84B0649}"/>
              </a:ext>
            </a:extLst>
          </p:cNvPr>
          <p:cNvSpPr>
            <a:spLocks noGrp="1"/>
          </p:cNvSpPr>
          <p:nvPr>
            <p:ph type="sldNum" sz="quarter" idx="12"/>
          </p:nvPr>
        </p:nvSpPr>
        <p:spPr/>
        <p:txBody>
          <a:bodyPr/>
          <a:lstStyle/>
          <a:p>
            <a:fld id="{F98D9A21-D83E-4D91-9E68-E103E8FF9F78}" type="slidenum">
              <a:rPr lang="ko-KR" altLang="en-US" smtClean="0"/>
              <a:t>‹#›</a:t>
            </a:fld>
            <a:endParaRPr lang="ko-KR" altLang="en-US"/>
          </a:p>
        </p:txBody>
      </p:sp>
    </p:spTree>
    <p:extLst>
      <p:ext uri="{BB962C8B-B14F-4D97-AF65-F5344CB8AC3E}">
        <p14:creationId xmlns:p14="http://schemas.microsoft.com/office/powerpoint/2010/main" val="425645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F5FF74-86D2-47EA-96E9-6CCD69D4E99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583448C-CC94-49ED-AE32-45842057C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DD602375-DBD0-4B51-9B8C-7FD3835E8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F42098F-4FEB-4BDB-BAF0-851F47D9C46E}"/>
              </a:ext>
            </a:extLst>
          </p:cNvPr>
          <p:cNvSpPr>
            <a:spLocks noGrp="1"/>
          </p:cNvSpPr>
          <p:nvPr>
            <p:ph type="dt" sz="half" idx="10"/>
          </p:nvPr>
        </p:nvSpPr>
        <p:spPr/>
        <p:txBody>
          <a:bodyPr/>
          <a:lstStyle/>
          <a:p>
            <a:fld id="{CCEE3541-CB48-4186-979A-B8AB2E98BE45}" type="datetimeFigureOut">
              <a:rPr lang="ko-KR" altLang="en-US" smtClean="0"/>
              <a:t>2020-06-26</a:t>
            </a:fld>
            <a:endParaRPr lang="ko-KR" altLang="en-US"/>
          </a:p>
        </p:txBody>
      </p:sp>
      <p:sp>
        <p:nvSpPr>
          <p:cNvPr id="6" name="바닥글 개체 틀 5">
            <a:extLst>
              <a:ext uri="{FF2B5EF4-FFF2-40B4-BE49-F238E27FC236}">
                <a16:creationId xmlns:a16="http://schemas.microsoft.com/office/drawing/2014/main" id="{938DC908-8CE6-4658-A3F3-C461D0D75D7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8B42C53-3010-4D49-BD24-FBEF7EBA6042}"/>
              </a:ext>
            </a:extLst>
          </p:cNvPr>
          <p:cNvSpPr>
            <a:spLocks noGrp="1"/>
          </p:cNvSpPr>
          <p:nvPr>
            <p:ph type="sldNum" sz="quarter" idx="12"/>
          </p:nvPr>
        </p:nvSpPr>
        <p:spPr/>
        <p:txBody>
          <a:bodyPr/>
          <a:lstStyle/>
          <a:p>
            <a:fld id="{F98D9A21-D83E-4D91-9E68-E103E8FF9F78}" type="slidenum">
              <a:rPr lang="ko-KR" altLang="en-US" smtClean="0"/>
              <a:t>‹#›</a:t>
            </a:fld>
            <a:endParaRPr lang="ko-KR" altLang="en-US"/>
          </a:p>
        </p:txBody>
      </p:sp>
    </p:spTree>
    <p:extLst>
      <p:ext uri="{BB962C8B-B14F-4D97-AF65-F5344CB8AC3E}">
        <p14:creationId xmlns:p14="http://schemas.microsoft.com/office/powerpoint/2010/main" val="427921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8C9DD00-5E19-4B92-982E-1E18B7593C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23A6300-46D4-4DA6-9E44-533C31F43B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31F33F9-1E4D-4F5A-A2F6-52283874B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E3541-CB48-4186-979A-B8AB2E98BE45}" type="datetimeFigureOut">
              <a:rPr lang="ko-KR" altLang="en-US" smtClean="0"/>
              <a:t>2020-06-26</a:t>
            </a:fld>
            <a:endParaRPr lang="ko-KR" altLang="en-US"/>
          </a:p>
        </p:txBody>
      </p:sp>
      <p:sp>
        <p:nvSpPr>
          <p:cNvPr id="5" name="바닥글 개체 틀 4">
            <a:extLst>
              <a:ext uri="{FF2B5EF4-FFF2-40B4-BE49-F238E27FC236}">
                <a16:creationId xmlns:a16="http://schemas.microsoft.com/office/drawing/2014/main" id="{5FAD4F61-C643-4753-B0E5-65E2CD3D6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E948166-70F7-43E2-A917-95BE4B0C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D9A21-D83E-4D91-9E68-E103E8FF9F78}" type="slidenum">
              <a:rPr lang="ko-KR" altLang="en-US" smtClean="0"/>
              <a:t>‹#›</a:t>
            </a:fld>
            <a:endParaRPr lang="ko-KR" altLang="en-US"/>
          </a:p>
        </p:txBody>
      </p:sp>
    </p:spTree>
    <p:extLst>
      <p:ext uri="{BB962C8B-B14F-4D97-AF65-F5344CB8AC3E}">
        <p14:creationId xmlns:p14="http://schemas.microsoft.com/office/powerpoint/2010/main" val="1630217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228703-B337-4589-AE35-AEB180D37547}"/>
              </a:ext>
            </a:extLst>
          </p:cNvPr>
          <p:cNvSpPr>
            <a:spLocks noGrp="1"/>
          </p:cNvSpPr>
          <p:nvPr>
            <p:ph type="ctrTitle"/>
          </p:nvPr>
        </p:nvSpPr>
        <p:spPr/>
        <p:txBody>
          <a:bodyPr>
            <a:normAutofit/>
          </a:bodyPr>
          <a:lstStyle/>
          <a:p>
            <a:r>
              <a:rPr lang="en-US" altLang="ko-KR" dirty="0"/>
              <a:t>Term</a:t>
            </a:r>
            <a:r>
              <a:rPr lang="ko-KR" altLang="en-US" dirty="0"/>
              <a:t> </a:t>
            </a:r>
            <a:r>
              <a:rPr lang="en-US" altLang="ko-KR" dirty="0"/>
              <a:t>project</a:t>
            </a:r>
            <a:r>
              <a:rPr lang="ko-KR" altLang="en-US" dirty="0"/>
              <a:t> </a:t>
            </a:r>
            <a:r>
              <a:rPr lang="en-US" altLang="ko-KR" dirty="0"/>
              <a:t>presentation</a:t>
            </a:r>
            <a:br>
              <a:rPr lang="en-US" altLang="ko-KR" dirty="0"/>
            </a:br>
            <a:r>
              <a:rPr lang="en-US" altLang="ko-KR" sz="3600" dirty="0"/>
              <a:t>(Korean SAT-English part topic modeling)</a:t>
            </a:r>
            <a:endParaRPr lang="ko-KR" altLang="en-US" sz="3600" dirty="0"/>
          </a:p>
        </p:txBody>
      </p:sp>
      <p:sp>
        <p:nvSpPr>
          <p:cNvPr id="3" name="부제목 2">
            <a:extLst>
              <a:ext uri="{FF2B5EF4-FFF2-40B4-BE49-F238E27FC236}">
                <a16:creationId xmlns:a16="http://schemas.microsoft.com/office/drawing/2014/main" id="{EF7CC2A1-30FA-424A-ABBE-0401A66EFE42}"/>
              </a:ext>
            </a:extLst>
          </p:cNvPr>
          <p:cNvSpPr>
            <a:spLocks noGrp="1"/>
          </p:cNvSpPr>
          <p:nvPr>
            <p:ph type="subTitle" idx="1"/>
          </p:nvPr>
        </p:nvSpPr>
        <p:spPr/>
        <p:txBody>
          <a:bodyPr/>
          <a:lstStyle/>
          <a:p>
            <a:r>
              <a:rPr lang="ko-KR" altLang="en-US" dirty="0"/>
              <a:t>소프트웨어학부 </a:t>
            </a:r>
            <a:r>
              <a:rPr lang="en-US" altLang="ko-KR" dirty="0"/>
              <a:t>20186663 </a:t>
            </a:r>
          </a:p>
          <a:p>
            <a:r>
              <a:rPr lang="ko-KR" altLang="en-US" dirty="0" err="1"/>
              <a:t>전찬웅</a:t>
            </a:r>
            <a:r>
              <a:rPr lang="en-US" altLang="ko-KR" dirty="0"/>
              <a:t>(team</a:t>
            </a:r>
            <a:r>
              <a:rPr lang="ko-KR" altLang="en-US" dirty="0"/>
              <a:t> </a:t>
            </a:r>
            <a:r>
              <a:rPr lang="en-US" altLang="ko-KR" dirty="0"/>
              <a:t>leader)</a:t>
            </a:r>
            <a:endParaRPr lang="ko-KR" altLang="en-US" dirty="0"/>
          </a:p>
        </p:txBody>
      </p:sp>
    </p:spTree>
    <p:extLst>
      <p:ext uri="{BB962C8B-B14F-4D97-AF65-F5344CB8AC3E}">
        <p14:creationId xmlns:p14="http://schemas.microsoft.com/office/powerpoint/2010/main" val="3185727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E678CE-FAD4-485C-922A-B5B387C21F92}"/>
              </a:ext>
            </a:extLst>
          </p:cNvPr>
          <p:cNvSpPr>
            <a:spLocks noGrp="1"/>
          </p:cNvSpPr>
          <p:nvPr>
            <p:ph type="title"/>
          </p:nvPr>
        </p:nvSpPr>
        <p:spPr/>
        <p:txBody>
          <a:bodyPr/>
          <a:lstStyle/>
          <a:p>
            <a:r>
              <a:rPr lang="en-US" altLang="ko-KR" dirty="0"/>
              <a:t>TF-IDF Vectorization</a:t>
            </a:r>
            <a:endParaRPr lang="ko-KR" altLang="en-US" dirty="0"/>
          </a:p>
        </p:txBody>
      </p:sp>
      <p:sp>
        <p:nvSpPr>
          <p:cNvPr id="3" name="내용 개체 틀 2">
            <a:extLst>
              <a:ext uri="{FF2B5EF4-FFF2-40B4-BE49-F238E27FC236}">
                <a16:creationId xmlns:a16="http://schemas.microsoft.com/office/drawing/2014/main" id="{4B20F746-0A12-4DD2-AF52-BBC7B0237666}"/>
              </a:ext>
            </a:extLst>
          </p:cNvPr>
          <p:cNvSpPr>
            <a:spLocks noGrp="1"/>
          </p:cNvSpPr>
          <p:nvPr>
            <p:ph idx="1"/>
          </p:nvPr>
        </p:nvSpPr>
        <p:spPr/>
        <p:txBody>
          <a:bodyPr/>
          <a:lstStyle/>
          <a:p>
            <a:r>
              <a:rPr lang="en-US" altLang="ko-KR" dirty="0"/>
              <a:t>TF-IDF Vectorizer </a:t>
            </a:r>
            <a:r>
              <a:rPr lang="en-US" altLang="ko-KR" dirty="0">
                <a:sym typeface="Wingdings" panose="05000000000000000000" pitchFamily="2" charset="2"/>
              </a:rPr>
              <a:t> cosine similarity</a:t>
            </a:r>
            <a:endParaRPr lang="ko-KR" altLang="en-US" dirty="0"/>
          </a:p>
          <a:p>
            <a:endParaRPr lang="ko-KR" altLang="en-US" dirty="0"/>
          </a:p>
        </p:txBody>
      </p:sp>
      <p:pic>
        <p:nvPicPr>
          <p:cNvPr id="4" name="그림 3">
            <a:extLst>
              <a:ext uri="{FF2B5EF4-FFF2-40B4-BE49-F238E27FC236}">
                <a16:creationId xmlns:a16="http://schemas.microsoft.com/office/drawing/2014/main" id="{DF7C8137-7355-4FC6-A8A8-0FB1F338D8FC}"/>
              </a:ext>
            </a:extLst>
          </p:cNvPr>
          <p:cNvPicPr>
            <a:picLocks noChangeAspect="1"/>
          </p:cNvPicPr>
          <p:nvPr/>
        </p:nvPicPr>
        <p:blipFill>
          <a:blip r:embed="rId2"/>
          <a:stretch>
            <a:fillRect/>
          </a:stretch>
        </p:blipFill>
        <p:spPr>
          <a:xfrm>
            <a:off x="2183105" y="2445424"/>
            <a:ext cx="7825790" cy="4047451"/>
          </a:xfrm>
          <a:prstGeom prst="rect">
            <a:avLst/>
          </a:prstGeom>
        </p:spPr>
      </p:pic>
      <p:sp>
        <p:nvSpPr>
          <p:cNvPr id="5" name="직사각형 4">
            <a:extLst>
              <a:ext uri="{FF2B5EF4-FFF2-40B4-BE49-F238E27FC236}">
                <a16:creationId xmlns:a16="http://schemas.microsoft.com/office/drawing/2014/main" id="{67FC0B21-9792-49B9-A421-073AA4A97CBE}"/>
              </a:ext>
            </a:extLst>
          </p:cNvPr>
          <p:cNvSpPr/>
          <p:nvPr/>
        </p:nvSpPr>
        <p:spPr>
          <a:xfrm>
            <a:off x="2209102" y="6260985"/>
            <a:ext cx="2681680" cy="248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719245CA-73C0-4B37-93E9-CD3F3FA54712}"/>
              </a:ext>
            </a:extLst>
          </p:cNvPr>
          <p:cNvSpPr/>
          <p:nvPr/>
        </p:nvSpPr>
        <p:spPr>
          <a:xfrm>
            <a:off x="2636940" y="3610064"/>
            <a:ext cx="7270458" cy="5424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DFAA980B-6687-4FBB-9254-418B1683A3A8}"/>
              </a:ext>
            </a:extLst>
          </p:cNvPr>
          <p:cNvSpPr/>
          <p:nvPr/>
        </p:nvSpPr>
        <p:spPr>
          <a:xfrm>
            <a:off x="2636940" y="4702030"/>
            <a:ext cx="3688359" cy="10863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9B82A935-D05B-4007-B738-A835653458A1}"/>
              </a:ext>
            </a:extLst>
          </p:cNvPr>
          <p:cNvSpPr txBox="1"/>
          <p:nvPr/>
        </p:nvSpPr>
        <p:spPr>
          <a:xfrm>
            <a:off x="1451295" y="3696641"/>
            <a:ext cx="1293872" cy="369332"/>
          </a:xfrm>
          <a:prstGeom prst="rect">
            <a:avLst/>
          </a:prstGeom>
          <a:noFill/>
        </p:spPr>
        <p:txBody>
          <a:bodyPr wrap="square" rtlCol="0">
            <a:spAutoFit/>
          </a:bodyPr>
          <a:lstStyle/>
          <a:p>
            <a:r>
              <a:rPr lang="en-US" altLang="ko-KR" dirty="0"/>
              <a:t>vectorizer</a:t>
            </a:r>
            <a:endParaRPr lang="ko-KR" altLang="en-US" dirty="0"/>
          </a:p>
        </p:txBody>
      </p:sp>
      <p:sp>
        <p:nvSpPr>
          <p:cNvPr id="9" name="TextBox 8">
            <a:extLst>
              <a:ext uri="{FF2B5EF4-FFF2-40B4-BE49-F238E27FC236}">
                <a16:creationId xmlns:a16="http://schemas.microsoft.com/office/drawing/2014/main" id="{F196799F-FBE0-4169-AF82-341969E2867E}"/>
              </a:ext>
            </a:extLst>
          </p:cNvPr>
          <p:cNvSpPr txBox="1"/>
          <p:nvPr/>
        </p:nvSpPr>
        <p:spPr>
          <a:xfrm>
            <a:off x="1133851" y="6166832"/>
            <a:ext cx="2046206" cy="369332"/>
          </a:xfrm>
          <a:prstGeom prst="rect">
            <a:avLst/>
          </a:prstGeom>
          <a:noFill/>
        </p:spPr>
        <p:txBody>
          <a:bodyPr wrap="square" rtlCol="0">
            <a:spAutoFit/>
          </a:bodyPr>
          <a:lstStyle/>
          <a:p>
            <a:r>
              <a:rPr lang="en-US" altLang="ko-KR" dirty="0"/>
              <a:t>accuracy</a:t>
            </a:r>
            <a:endParaRPr lang="ko-KR" altLang="en-US" dirty="0"/>
          </a:p>
        </p:txBody>
      </p:sp>
      <p:sp>
        <p:nvSpPr>
          <p:cNvPr id="10" name="TextBox 9">
            <a:extLst>
              <a:ext uri="{FF2B5EF4-FFF2-40B4-BE49-F238E27FC236}">
                <a16:creationId xmlns:a16="http://schemas.microsoft.com/office/drawing/2014/main" id="{9AF5B9B2-F595-4EFE-A475-5CB9310AC646}"/>
              </a:ext>
            </a:extLst>
          </p:cNvPr>
          <p:cNvSpPr txBox="1"/>
          <p:nvPr/>
        </p:nvSpPr>
        <p:spPr>
          <a:xfrm>
            <a:off x="698961" y="5060550"/>
            <a:ext cx="2046206" cy="369332"/>
          </a:xfrm>
          <a:prstGeom prst="rect">
            <a:avLst/>
          </a:prstGeom>
          <a:noFill/>
        </p:spPr>
        <p:txBody>
          <a:bodyPr wrap="square" rtlCol="0">
            <a:spAutoFit/>
          </a:bodyPr>
          <a:lstStyle/>
          <a:p>
            <a:r>
              <a:rPr lang="en-US" altLang="ko-KR" dirty="0"/>
              <a:t>Cosine similarity</a:t>
            </a:r>
            <a:endParaRPr lang="ko-KR" altLang="en-US" dirty="0"/>
          </a:p>
        </p:txBody>
      </p:sp>
    </p:spTree>
    <p:extLst>
      <p:ext uri="{BB962C8B-B14F-4D97-AF65-F5344CB8AC3E}">
        <p14:creationId xmlns:p14="http://schemas.microsoft.com/office/powerpoint/2010/main" val="179238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E678CE-FAD4-485C-922A-B5B387C21F92}"/>
              </a:ext>
            </a:extLst>
          </p:cNvPr>
          <p:cNvSpPr>
            <a:spLocks noGrp="1"/>
          </p:cNvSpPr>
          <p:nvPr>
            <p:ph type="title"/>
          </p:nvPr>
        </p:nvSpPr>
        <p:spPr/>
        <p:txBody>
          <a:bodyPr/>
          <a:lstStyle/>
          <a:p>
            <a:r>
              <a:rPr lang="en-US" altLang="ko-KR" dirty="0"/>
              <a:t>Count Vectorization</a:t>
            </a:r>
            <a:endParaRPr lang="ko-KR" altLang="en-US" dirty="0"/>
          </a:p>
        </p:txBody>
      </p:sp>
      <p:sp>
        <p:nvSpPr>
          <p:cNvPr id="3" name="내용 개체 틀 2">
            <a:extLst>
              <a:ext uri="{FF2B5EF4-FFF2-40B4-BE49-F238E27FC236}">
                <a16:creationId xmlns:a16="http://schemas.microsoft.com/office/drawing/2014/main" id="{4B20F746-0A12-4DD2-AF52-BBC7B0237666}"/>
              </a:ext>
            </a:extLst>
          </p:cNvPr>
          <p:cNvSpPr>
            <a:spLocks noGrp="1"/>
          </p:cNvSpPr>
          <p:nvPr>
            <p:ph idx="1"/>
          </p:nvPr>
        </p:nvSpPr>
        <p:spPr/>
        <p:txBody>
          <a:bodyPr/>
          <a:lstStyle/>
          <a:p>
            <a:r>
              <a:rPr lang="en-US" altLang="ko-KR" dirty="0"/>
              <a:t>Count Vectorizer </a:t>
            </a:r>
            <a:r>
              <a:rPr lang="en-US" altLang="ko-KR" dirty="0">
                <a:sym typeface="Wingdings" panose="05000000000000000000" pitchFamily="2" charset="2"/>
              </a:rPr>
              <a:t> cosine similarity</a:t>
            </a:r>
            <a:endParaRPr lang="ko-KR" altLang="en-US" dirty="0"/>
          </a:p>
        </p:txBody>
      </p:sp>
      <p:pic>
        <p:nvPicPr>
          <p:cNvPr id="4" name="그림 3">
            <a:extLst>
              <a:ext uri="{FF2B5EF4-FFF2-40B4-BE49-F238E27FC236}">
                <a16:creationId xmlns:a16="http://schemas.microsoft.com/office/drawing/2014/main" id="{3C4B5466-20AE-47D8-AC95-30252C68550C}"/>
              </a:ext>
            </a:extLst>
          </p:cNvPr>
          <p:cNvPicPr>
            <a:picLocks noChangeAspect="1"/>
          </p:cNvPicPr>
          <p:nvPr/>
        </p:nvPicPr>
        <p:blipFill>
          <a:blip r:embed="rId2"/>
          <a:stretch>
            <a:fillRect/>
          </a:stretch>
        </p:blipFill>
        <p:spPr>
          <a:xfrm>
            <a:off x="1579954" y="2366126"/>
            <a:ext cx="9352476" cy="4351338"/>
          </a:xfrm>
          <a:prstGeom prst="rect">
            <a:avLst/>
          </a:prstGeom>
        </p:spPr>
      </p:pic>
      <p:sp>
        <p:nvSpPr>
          <p:cNvPr id="5" name="직사각형 4">
            <a:extLst>
              <a:ext uri="{FF2B5EF4-FFF2-40B4-BE49-F238E27FC236}">
                <a16:creationId xmlns:a16="http://schemas.microsoft.com/office/drawing/2014/main" id="{A0930665-921E-42C6-B179-7B1DF9F9E6F8}"/>
              </a:ext>
            </a:extLst>
          </p:cNvPr>
          <p:cNvSpPr/>
          <p:nvPr/>
        </p:nvSpPr>
        <p:spPr>
          <a:xfrm>
            <a:off x="2055303" y="3582099"/>
            <a:ext cx="8800051" cy="5956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837BD306-C025-4CC2-A248-12676B93403E}"/>
              </a:ext>
            </a:extLst>
          </p:cNvPr>
          <p:cNvSpPr/>
          <p:nvPr/>
        </p:nvSpPr>
        <p:spPr>
          <a:xfrm>
            <a:off x="2039923" y="4757956"/>
            <a:ext cx="3941427" cy="12066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52D75E96-842A-4A2A-8F80-F64E233123AC}"/>
              </a:ext>
            </a:extLst>
          </p:cNvPr>
          <p:cNvSpPr/>
          <p:nvPr/>
        </p:nvSpPr>
        <p:spPr>
          <a:xfrm>
            <a:off x="1655428" y="6470710"/>
            <a:ext cx="2681680" cy="248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5F7B5035-2BFF-479D-A20E-342020549A44}"/>
              </a:ext>
            </a:extLst>
          </p:cNvPr>
          <p:cNvSpPr txBox="1"/>
          <p:nvPr/>
        </p:nvSpPr>
        <p:spPr>
          <a:xfrm>
            <a:off x="838200" y="3695242"/>
            <a:ext cx="1293872" cy="369332"/>
          </a:xfrm>
          <a:prstGeom prst="rect">
            <a:avLst/>
          </a:prstGeom>
          <a:noFill/>
        </p:spPr>
        <p:txBody>
          <a:bodyPr wrap="square" rtlCol="0">
            <a:spAutoFit/>
          </a:bodyPr>
          <a:lstStyle/>
          <a:p>
            <a:r>
              <a:rPr lang="en-US" altLang="ko-KR" dirty="0"/>
              <a:t>vectorizer</a:t>
            </a:r>
            <a:endParaRPr lang="ko-KR" altLang="en-US" dirty="0"/>
          </a:p>
        </p:txBody>
      </p:sp>
      <p:sp>
        <p:nvSpPr>
          <p:cNvPr id="9" name="TextBox 8">
            <a:extLst>
              <a:ext uri="{FF2B5EF4-FFF2-40B4-BE49-F238E27FC236}">
                <a16:creationId xmlns:a16="http://schemas.microsoft.com/office/drawing/2014/main" id="{28A8F96A-70B4-4043-A7EB-C9A2B7AE4CF1}"/>
              </a:ext>
            </a:extLst>
          </p:cNvPr>
          <p:cNvSpPr txBox="1"/>
          <p:nvPr/>
        </p:nvSpPr>
        <p:spPr>
          <a:xfrm>
            <a:off x="594588" y="6365032"/>
            <a:ext cx="2046206" cy="369332"/>
          </a:xfrm>
          <a:prstGeom prst="rect">
            <a:avLst/>
          </a:prstGeom>
          <a:noFill/>
        </p:spPr>
        <p:txBody>
          <a:bodyPr wrap="square" rtlCol="0">
            <a:spAutoFit/>
          </a:bodyPr>
          <a:lstStyle/>
          <a:p>
            <a:r>
              <a:rPr lang="en-US" altLang="ko-KR" dirty="0"/>
              <a:t>accuracy</a:t>
            </a:r>
            <a:endParaRPr lang="ko-KR" altLang="en-US" dirty="0"/>
          </a:p>
        </p:txBody>
      </p:sp>
      <p:sp>
        <p:nvSpPr>
          <p:cNvPr id="10" name="TextBox 9">
            <a:extLst>
              <a:ext uri="{FF2B5EF4-FFF2-40B4-BE49-F238E27FC236}">
                <a16:creationId xmlns:a16="http://schemas.microsoft.com/office/drawing/2014/main" id="{AC291B35-5EF3-404F-9240-BB400CD83F3F}"/>
              </a:ext>
            </a:extLst>
          </p:cNvPr>
          <p:cNvSpPr txBox="1"/>
          <p:nvPr/>
        </p:nvSpPr>
        <p:spPr>
          <a:xfrm>
            <a:off x="185974" y="5209024"/>
            <a:ext cx="2046206" cy="369332"/>
          </a:xfrm>
          <a:prstGeom prst="rect">
            <a:avLst/>
          </a:prstGeom>
          <a:noFill/>
        </p:spPr>
        <p:txBody>
          <a:bodyPr wrap="square" rtlCol="0">
            <a:spAutoFit/>
          </a:bodyPr>
          <a:lstStyle/>
          <a:p>
            <a:r>
              <a:rPr lang="en-US" altLang="ko-KR" dirty="0"/>
              <a:t>Cosine similarity</a:t>
            </a:r>
            <a:endParaRPr lang="ko-KR" altLang="en-US" dirty="0"/>
          </a:p>
        </p:txBody>
      </p:sp>
    </p:spTree>
    <p:extLst>
      <p:ext uri="{BB962C8B-B14F-4D97-AF65-F5344CB8AC3E}">
        <p14:creationId xmlns:p14="http://schemas.microsoft.com/office/powerpoint/2010/main" val="100595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E678CE-FAD4-485C-922A-B5B387C21F92}"/>
              </a:ext>
            </a:extLst>
          </p:cNvPr>
          <p:cNvSpPr>
            <a:spLocks noGrp="1"/>
          </p:cNvSpPr>
          <p:nvPr>
            <p:ph type="title"/>
          </p:nvPr>
        </p:nvSpPr>
        <p:spPr/>
        <p:txBody>
          <a:bodyPr/>
          <a:lstStyle/>
          <a:p>
            <a:r>
              <a:rPr lang="en-US" altLang="ko-KR" dirty="0"/>
              <a:t>TF-IDF Vectorization &amp; LDA</a:t>
            </a:r>
            <a:endParaRPr lang="ko-KR" altLang="en-US" dirty="0"/>
          </a:p>
        </p:txBody>
      </p:sp>
      <p:sp>
        <p:nvSpPr>
          <p:cNvPr id="3" name="내용 개체 틀 2">
            <a:extLst>
              <a:ext uri="{FF2B5EF4-FFF2-40B4-BE49-F238E27FC236}">
                <a16:creationId xmlns:a16="http://schemas.microsoft.com/office/drawing/2014/main" id="{4B20F746-0A12-4DD2-AF52-BBC7B0237666}"/>
              </a:ext>
            </a:extLst>
          </p:cNvPr>
          <p:cNvSpPr>
            <a:spLocks noGrp="1"/>
          </p:cNvSpPr>
          <p:nvPr>
            <p:ph idx="1"/>
          </p:nvPr>
        </p:nvSpPr>
        <p:spPr/>
        <p:txBody>
          <a:bodyPr/>
          <a:lstStyle/>
          <a:p>
            <a:r>
              <a:rPr lang="en-US" altLang="ko-KR" dirty="0"/>
              <a:t>TF-IDF Vectorizer </a:t>
            </a:r>
            <a:r>
              <a:rPr lang="en-US" altLang="ko-KR" dirty="0">
                <a:sym typeface="Wingdings" panose="05000000000000000000" pitchFamily="2" charset="2"/>
              </a:rPr>
              <a:t> LDA  cosine similarity</a:t>
            </a:r>
            <a:endParaRPr lang="ko-KR" altLang="en-US" dirty="0"/>
          </a:p>
          <a:p>
            <a:endParaRPr lang="ko-KR" altLang="en-US" dirty="0"/>
          </a:p>
        </p:txBody>
      </p:sp>
      <p:pic>
        <p:nvPicPr>
          <p:cNvPr id="5" name="그림 4">
            <a:extLst>
              <a:ext uri="{FF2B5EF4-FFF2-40B4-BE49-F238E27FC236}">
                <a16:creationId xmlns:a16="http://schemas.microsoft.com/office/drawing/2014/main" id="{9CB796B9-5D64-4A96-B598-E8FC0C7F6447}"/>
              </a:ext>
            </a:extLst>
          </p:cNvPr>
          <p:cNvPicPr>
            <a:picLocks noChangeAspect="1"/>
          </p:cNvPicPr>
          <p:nvPr/>
        </p:nvPicPr>
        <p:blipFill>
          <a:blip r:embed="rId2"/>
          <a:stretch>
            <a:fillRect/>
          </a:stretch>
        </p:blipFill>
        <p:spPr>
          <a:xfrm>
            <a:off x="2638425" y="2295274"/>
            <a:ext cx="6915150" cy="4352925"/>
          </a:xfrm>
          <a:prstGeom prst="rect">
            <a:avLst/>
          </a:prstGeom>
        </p:spPr>
      </p:pic>
      <p:sp>
        <p:nvSpPr>
          <p:cNvPr id="6" name="직사각형 5">
            <a:extLst>
              <a:ext uri="{FF2B5EF4-FFF2-40B4-BE49-F238E27FC236}">
                <a16:creationId xmlns:a16="http://schemas.microsoft.com/office/drawing/2014/main" id="{FD64128F-3CC7-4D9D-8CC6-C283BAECA425}"/>
              </a:ext>
            </a:extLst>
          </p:cNvPr>
          <p:cNvSpPr/>
          <p:nvPr/>
        </p:nvSpPr>
        <p:spPr>
          <a:xfrm>
            <a:off x="2376882" y="6437154"/>
            <a:ext cx="2681680" cy="248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F1BF241-5278-4334-A9B8-70B54795475F}"/>
              </a:ext>
            </a:extLst>
          </p:cNvPr>
          <p:cNvSpPr/>
          <p:nvPr/>
        </p:nvSpPr>
        <p:spPr>
          <a:xfrm>
            <a:off x="3014445" y="5055663"/>
            <a:ext cx="3268910" cy="9844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BCD2B0CA-24F1-461A-9ADF-6B3E51F24D35}"/>
              </a:ext>
            </a:extLst>
          </p:cNvPr>
          <p:cNvSpPr/>
          <p:nvPr/>
        </p:nvSpPr>
        <p:spPr>
          <a:xfrm>
            <a:off x="2990675" y="3602867"/>
            <a:ext cx="6489889" cy="332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99DA504B-EEFB-45D7-B4F9-E2E6AF48066B}"/>
              </a:ext>
            </a:extLst>
          </p:cNvPr>
          <p:cNvSpPr/>
          <p:nvPr/>
        </p:nvSpPr>
        <p:spPr>
          <a:xfrm>
            <a:off x="2975296" y="4074049"/>
            <a:ext cx="5111692" cy="332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79094A4E-524B-4057-A5B0-E721131A065B}"/>
              </a:ext>
            </a:extLst>
          </p:cNvPr>
          <p:cNvSpPr txBox="1"/>
          <p:nvPr/>
        </p:nvSpPr>
        <p:spPr>
          <a:xfrm>
            <a:off x="1795244" y="3548080"/>
            <a:ext cx="1293872" cy="369332"/>
          </a:xfrm>
          <a:prstGeom prst="rect">
            <a:avLst/>
          </a:prstGeom>
          <a:noFill/>
        </p:spPr>
        <p:txBody>
          <a:bodyPr wrap="square" rtlCol="0">
            <a:spAutoFit/>
          </a:bodyPr>
          <a:lstStyle/>
          <a:p>
            <a:r>
              <a:rPr lang="en-US" altLang="ko-KR" dirty="0"/>
              <a:t>vectorizer</a:t>
            </a:r>
            <a:endParaRPr lang="ko-KR" altLang="en-US" dirty="0"/>
          </a:p>
        </p:txBody>
      </p:sp>
      <p:sp>
        <p:nvSpPr>
          <p:cNvPr id="11" name="TextBox 10">
            <a:extLst>
              <a:ext uri="{FF2B5EF4-FFF2-40B4-BE49-F238E27FC236}">
                <a16:creationId xmlns:a16="http://schemas.microsoft.com/office/drawing/2014/main" id="{112E1604-65C7-4B5C-BEA5-257C9A1C4380}"/>
              </a:ext>
            </a:extLst>
          </p:cNvPr>
          <p:cNvSpPr txBox="1"/>
          <p:nvPr/>
        </p:nvSpPr>
        <p:spPr>
          <a:xfrm>
            <a:off x="1239786" y="6344787"/>
            <a:ext cx="2046206" cy="369332"/>
          </a:xfrm>
          <a:prstGeom prst="rect">
            <a:avLst/>
          </a:prstGeom>
          <a:noFill/>
        </p:spPr>
        <p:txBody>
          <a:bodyPr wrap="square" rtlCol="0">
            <a:spAutoFit/>
          </a:bodyPr>
          <a:lstStyle/>
          <a:p>
            <a:r>
              <a:rPr lang="en-US" altLang="ko-KR" dirty="0"/>
              <a:t>accuracy</a:t>
            </a:r>
            <a:endParaRPr lang="ko-KR" altLang="en-US" dirty="0"/>
          </a:p>
        </p:txBody>
      </p:sp>
      <p:sp>
        <p:nvSpPr>
          <p:cNvPr id="12" name="TextBox 11">
            <a:extLst>
              <a:ext uri="{FF2B5EF4-FFF2-40B4-BE49-F238E27FC236}">
                <a16:creationId xmlns:a16="http://schemas.microsoft.com/office/drawing/2014/main" id="{15FD732B-E8AC-4293-ADBA-AA39A42EDD95}"/>
              </a:ext>
            </a:extLst>
          </p:cNvPr>
          <p:cNvSpPr txBox="1"/>
          <p:nvPr/>
        </p:nvSpPr>
        <p:spPr>
          <a:xfrm>
            <a:off x="2262889" y="4048679"/>
            <a:ext cx="1293872" cy="369332"/>
          </a:xfrm>
          <a:prstGeom prst="rect">
            <a:avLst/>
          </a:prstGeom>
          <a:noFill/>
        </p:spPr>
        <p:txBody>
          <a:bodyPr wrap="square" rtlCol="0">
            <a:spAutoFit/>
          </a:bodyPr>
          <a:lstStyle/>
          <a:p>
            <a:r>
              <a:rPr lang="en-US" altLang="ko-KR" dirty="0"/>
              <a:t>LDA</a:t>
            </a:r>
            <a:endParaRPr lang="ko-KR" altLang="en-US" dirty="0"/>
          </a:p>
        </p:txBody>
      </p:sp>
      <p:sp>
        <p:nvSpPr>
          <p:cNvPr id="13" name="TextBox 12">
            <a:extLst>
              <a:ext uri="{FF2B5EF4-FFF2-40B4-BE49-F238E27FC236}">
                <a16:creationId xmlns:a16="http://schemas.microsoft.com/office/drawing/2014/main" id="{51EB1C20-529E-483D-841F-F48DBEBFAA90}"/>
              </a:ext>
            </a:extLst>
          </p:cNvPr>
          <p:cNvSpPr txBox="1"/>
          <p:nvPr/>
        </p:nvSpPr>
        <p:spPr>
          <a:xfrm>
            <a:off x="1091230" y="5363202"/>
            <a:ext cx="2046206" cy="369332"/>
          </a:xfrm>
          <a:prstGeom prst="rect">
            <a:avLst/>
          </a:prstGeom>
          <a:noFill/>
        </p:spPr>
        <p:txBody>
          <a:bodyPr wrap="square" rtlCol="0">
            <a:spAutoFit/>
          </a:bodyPr>
          <a:lstStyle/>
          <a:p>
            <a:r>
              <a:rPr lang="en-US" altLang="ko-KR" dirty="0"/>
              <a:t>Cosine similarity</a:t>
            </a:r>
            <a:endParaRPr lang="ko-KR" altLang="en-US" dirty="0"/>
          </a:p>
        </p:txBody>
      </p:sp>
    </p:spTree>
    <p:extLst>
      <p:ext uri="{BB962C8B-B14F-4D97-AF65-F5344CB8AC3E}">
        <p14:creationId xmlns:p14="http://schemas.microsoft.com/office/powerpoint/2010/main" val="1452747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E678CE-FAD4-485C-922A-B5B387C21F92}"/>
              </a:ext>
            </a:extLst>
          </p:cNvPr>
          <p:cNvSpPr>
            <a:spLocks noGrp="1"/>
          </p:cNvSpPr>
          <p:nvPr>
            <p:ph type="title"/>
          </p:nvPr>
        </p:nvSpPr>
        <p:spPr/>
        <p:txBody>
          <a:bodyPr/>
          <a:lstStyle/>
          <a:p>
            <a:r>
              <a:rPr lang="en-US" altLang="ko-KR" dirty="0"/>
              <a:t>Count Vectorization &amp; LDA</a:t>
            </a:r>
            <a:endParaRPr lang="ko-KR" altLang="en-US" dirty="0"/>
          </a:p>
        </p:txBody>
      </p:sp>
      <p:sp>
        <p:nvSpPr>
          <p:cNvPr id="3" name="내용 개체 틀 2">
            <a:extLst>
              <a:ext uri="{FF2B5EF4-FFF2-40B4-BE49-F238E27FC236}">
                <a16:creationId xmlns:a16="http://schemas.microsoft.com/office/drawing/2014/main" id="{4B20F746-0A12-4DD2-AF52-BBC7B0237666}"/>
              </a:ext>
            </a:extLst>
          </p:cNvPr>
          <p:cNvSpPr>
            <a:spLocks noGrp="1"/>
          </p:cNvSpPr>
          <p:nvPr>
            <p:ph idx="1"/>
          </p:nvPr>
        </p:nvSpPr>
        <p:spPr/>
        <p:txBody>
          <a:bodyPr/>
          <a:lstStyle/>
          <a:p>
            <a:r>
              <a:rPr lang="en-US" altLang="ko-KR" dirty="0"/>
              <a:t>Count Vectorizer </a:t>
            </a:r>
            <a:r>
              <a:rPr lang="en-US" altLang="ko-KR" dirty="0">
                <a:sym typeface="Wingdings" panose="05000000000000000000" pitchFamily="2" charset="2"/>
              </a:rPr>
              <a:t> LDA  cosine similarity</a:t>
            </a:r>
            <a:endParaRPr lang="ko-KR" altLang="en-US" dirty="0"/>
          </a:p>
          <a:p>
            <a:endParaRPr lang="ko-KR" altLang="en-US" dirty="0"/>
          </a:p>
        </p:txBody>
      </p:sp>
      <p:pic>
        <p:nvPicPr>
          <p:cNvPr id="4" name="그림 3">
            <a:extLst>
              <a:ext uri="{FF2B5EF4-FFF2-40B4-BE49-F238E27FC236}">
                <a16:creationId xmlns:a16="http://schemas.microsoft.com/office/drawing/2014/main" id="{F524221D-BE07-4138-8F04-A23E643FA495}"/>
              </a:ext>
            </a:extLst>
          </p:cNvPr>
          <p:cNvPicPr>
            <a:picLocks noChangeAspect="1"/>
          </p:cNvPicPr>
          <p:nvPr/>
        </p:nvPicPr>
        <p:blipFill>
          <a:blip r:embed="rId2"/>
          <a:stretch>
            <a:fillRect/>
          </a:stretch>
        </p:blipFill>
        <p:spPr>
          <a:xfrm>
            <a:off x="2652712" y="2401051"/>
            <a:ext cx="6886575" cy="4333875"/>
          </a:xfrm>
          <a:prstGeom prst="rect">
            <a:avLst/>
          </a:prstGeom>
        </p:spPr>
      </p:pic>
      <p:sp>
        <p:nvSpPr>
          <p:cNvPr id="5" name="직사각형 4">
            <a:extLst>
              <a:ext uri="{FF2B5EF4-FFF2-40B4-BE49-F238E27FC236}">
                <a16:creationId xmlns:a16="http://schemas.microsoft.com/office/drawing/2014/main" id="{16339E3A-ABE8-4961-812E-146CC3E49FB8}"/>
              </a:ext>
            </a:extLst>
          </p:cNvPr>
          <p:cNvSpPr/>
          <p:nvPr/>
        </p:nvSpPr>
        <p:spPr>
          <a:xfrm>
            <a:off x="2469161" y="6512655"/>
            <a:ext cx="2681680" cy="248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F9D47E9F-A45B-4544-BEA4-F93025C36FFF}"/>
              </a:ext>
            </a:extLst>
          </p:cNvPr>
          <p:cNvSpPr/>
          <p:nvPr/>
        </p:nvSpPr>
        <p:spPr>
          <a:xfrm>
            <a:off x="3039612" y="5131164"/>
            <a:ext cx="3268910" cy="9844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3BC8B63-9439-4FA1-A14E-AC969C8A342B}"/>
              </a:ext>
            </a:extLst>
          </p:cNvPr>
          <p:cNvSpPr/>
          <p:nvPr/>
        </p:nvSpPr>
        <p:spPr>
          <a:xfrm>
            <a:off x="3039611" y="4146754"/>
            <a:ext cx="5097709" cy="332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F04AD60F-DA1A-4439-BC51-E651032E0CF9}"/>
              </a:ext>
            </a:extLst>
          </p:cNvPr>
          <p:cNvSpPr/>
          <p:nvPr/>
        </p:nvSpPr>
        <p:spPr>
          <a:xfrm>
            <a:off x="3032620" y="3686757"/>
            <a:ext cx="6489889" cy="332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71A9E9F-1D4D-4B0A-B299-296D772201F8}"/>
              </a:ext>
            </a:extLst>
          </p:cNvPr>
          <p:cNvSpPr txBox="1"/>
          <p:nvPr/>
        </p:nvSpPr>
        <p:spPr>
          <a:xfrm>
            <a:off x="1822225" y="3636367"/>
            <a:ext cx="1293872" cy="369332"/>
          </a:xfrm>
          <a:prstGeom prst="rect">
            <a:avLst/>
          </a:prstGeom>
          <a:noFill/>
        </p:spPr>
        <p:txBody>
          <a:bodyPr wrap="square" rtlCol="0">
            <a:spAutoFit/>
          </a:bodyPr>
          <a:lstStyle/>
          <a:p>
            <a:r>
              <a:rPr lang="en-US" altLang="ko-KR" dirty="0"/>
              <a:t>vectorizer</a:t>
            </a:r>
            <a:endParaRPr lang="ko-KR" altLang="en-US" dirty="0"/>
          </a:p>
        </p:txBody>
      </p:sp>
      <p:sp>
        <p:nvSpPr>
          <p:cNvPr id="10" name="TextBox 9">
            <a:extLst>
              <a:ext uri="{FF2B5EF4-FFF2-40B4-BE49-F238E27FC236}">
                <a16:creationId xmlns:a16="http://schemas.microsoft.com/office/drawing/2014/main" id="{51DA6E53-4100-40FC-A008-FCDC5DBFDD7C}"/>
              </a:ext>
            </a:extLst>
          </p:cNvPr>
          <p:cNvSpPr txBox="1"/>
          <p:nvPr/>
        </p:nvSpPr>
        <p:spPr>
          <a:xfrm>
            <a:off x="2336247" y="4114039"/>
            <a:ext cx="1293872" cy="369332"/>
          </a:xfrm>
          <a:prstGeom prst="rect">
            <a:avLst/>
          </a:prstGeom>
          <a:noFill/>
        </p:spPr>
        <p:txBody>
          <a:bodyPr wrap="square" rtlCol="0">
            <a:spAutoFit/>
          </a:bodyPr>
          <a:lstStyle/>
          <a:p>
            <a:r>
              <a:rPr lang="en-US" altLang="ko-KR" dirty="0"/>
              <a:t>LDA</a:t>
            </a:r>
            <a:endParaRPr lang="ko-KR" altLang="en-US" dirty="0"/>
          </a:p>
        </p:txBody>
      </p:sp>
      <p:sp>
        <p:nvSpPr>
          <p:cNvPr id="11" name="TextBox 10">
            <a:extLst>
              <a:ext uri="{FF2B5EF4-FFF2-40B4-BE49-F238E27FC236}">
                <a16:creationId xmlns:a16="http://schemas.microsoft.com/office/drawing/2014/main" id="{42DEEB95-0881-4294-96DC-D3528448B319}"/>
              </a:ext>
            </a:extLst>
          </p:cNvPr>
          <p:cNvSpPr txBox="1"/>
          <p:nvPr/>
        </p:nvSpPr>
        <p:spPr>
          <a:xfrm>
            <a:off x="1109253" y="5438703"/>
            <a:ext cx="2046206" cy="369332"/>
          </a:xfrm>
          <a:prstGeom prst="rect">
            <a:avLst/>
          </a:prstGeom>
          <a:noFill/>
        </p:spPr>
        <p:txBody>
          <a:bodyPr wrap="square" rtlCol="0">
            <a:spAutoFit/>
          </a:bodyPr>
          <a:lstStyle/>
          <a:p>
            <a:r>
              <a:rPr lang="en-US" altLang="ko-KR" dirty="0"/>
              <a:t>Cosine similarity</a:t>
            </a:r>
            <a:endParaRPr lang="ko-KR" altLang="en-US" dirty="0"/>
          </a:p>
        </p:txBody>
      </p:sp>
      <p:sp>
        <p:nvSpPr>
          <p:cNvPr id="12" name="TextBox 11">
            <a:extLst>
              <a:ext uri="{FF2B5EF4-FFF2-40B4-BE49-F238E27FC236}">
                <a16:creationId xmlns:a16="http://schemas.microsoft.com/office/drawing/2014/main" id="{978B180A-F348-4DC2-9636-09C78C625421}"/>
              </a:ext>
            </a:extLst>
          </p:cNvPr>
          <p:cNvSpPr txBox="1"/>
          <p:nvPr/>
        </p:nvSpPr>
        <p:spPr>
          <a:xfrm>
            <a:off x="1313144" y="6419764"/>
            <a:ext cx="2046206" cy="369332"/>
          </a:xfrm>
          <a:prstGeom prst="rect">
            <a:avLst/>
          </a:prstGeom>
          <a:noFill/>
        </p:spPr>
        <p:txBody>
          <a:bodyPr wrap="square" rtlCol="0">
            <a:spAutoFit/>
          </a:bodyPr>
          <a:lstStyle/>
          <a:p>
            <a:r>
              <a:rPr lang="en-US" altLang="ko-KR" dirty="0"/>
              <a:t>accuracy</a:t>
            </a:r>
            <a:endParaRPr lang="ko-KR" altLang="en-US" dirty="0"/>
          </a:p>
        </p:txBody>
      </p:sp>
    </p:spTree>
    <p:extLst>
      <p:ext uri="{BB962C8B-B14F-4D97-AF65-F5344CB8AC3E}">
        <p14:creationId xmlns:p14="http://schemas.microsoft.com/office/powerpoint/2010/main" val="1976341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7A269B-36BE-4BDC-91A1-28C3948D1D11}"/>
              </a:ext>
            </a:extLst>
          </p:cNvPr>
          <p:cNvSpPr>
            <a:spLocks noGrp="1"/>
          </p:cNvSpPr>
          <p:nvPr>
            <p:ph type="title"/>
          </p:nvPr>
        </p:nvSpPr>
        <p:spPr/>
        <p:txBody>
          <a:bodyPr/>
          <a:lstStyle/>
          <a:p>
            <a:r>
              <a:rPr lang="en-US" altLang="ko-KR" dirty="0"/>
              <a:t>Conclusion</a:t>
            </a:r>
            <a:endParaRPr lang="ko-KR" altLang="en-US" dirty="0"/>
          </a:p>
        </p:txBody>
      </p:sp>
      <p:sp>
        <p:nvSpPr>
          <p:cNvPr id="3" name="내용 개체 틀 2">
            <a:extLst>
              <a:ext uri="{FF2B5EF4-FFF2-40B4-BE49-F238E27FC236}">
                <a16:creationId xmlns:a16="http://schemas.microsoft.com/office/drawing/2014/main" id="{E41ABBFF-FA1E-48C3-9F89-668D8E191D0D}"/>
              </a:ext>
            </a:extLst>
          </p:cNvPr>
          <p:cNvSpPr>
            <a:spLocks noGrp="1"/>
          </p:cNvSpPr>
          <p:nvPr>
            <p:ph idx="1"/>
          </p:nvPr>
        </p:nvSpPr>
        <p:spPr/>
        <p:txBody>
          <a:bodyPr/>
          <a:lstStyle/>
          <a:p>
            <a:r>
              <a:rPr lang="en-US" altLang="ko-KR" dirty="0"/>
              <a:t>If using this programming, we can get about 50 points in the English test. </a:t>
            </a:r>
          </a:p>
          <a:p>
            <a:r>
              <a:rPr lang="en-US" altLang="ko-KR" dirty="0"/>
              <a:t>It was difficult to find a meaningful one in each sentence because the amount of each sentence was too small length compared to the document. Therefore, the value of count vectorization, which simply vectorizes into the number of words, came out the highest.</a:t>
            </a:r>
          </a:p>
          <a:p>
            <a:r>
              <a:rPr lang="en-US" altLang="ko-KR" dirty="0"/>
              <a:t>In short sentences, the meaning of the sentence being LDA was difficult to find, so the process of LDA was hindered.</a:t>
            </a:r>
            <a:endParaRPr lang="ko-KR" altLang="ko-KR" dirty="0"/>
          </a:p>
          <a:p>
            <a:endParaRPr lang="ko-KR" altLang="en-US" dirty="0"/>
          </a:p>
        </p:txBody>
      </p:sp>
    </p:spTree>
    <p:extLst>
      <p:ext uri="{BB962C8B-B14F-4D97-AF65-F5344CB8AC3E}">
        <p14:creationId xmlns:p14="http://schemas.microsoft.com/office/powerpoint/2010/main" val="103599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973B422A-BA4A-4AE1-A5A3-50E2461DD3F7}"/>
              </a:ext>
            </a:extLst>
          </p:cNvPr>
          <p:cNvSpPr>
            <a:spLocks noGrp="1"/>
          </p:cNvSpPr>
          <p:nvPr>
            <p:ph type="ctrTitle"/>
          </p:nvPr>
        </p:nvSpPr>
        <p:spPr/>
        <p:txBody>
          <a:bodyPr/>
          <a:lstStyle/>
          <a:p>
            <a:r>
              <a:rPr lang="en-US" altLang="ko-KR" dirty="0"/>
              <a:t>Thanks</a:t>
            </a:r>
            <a:endParaRPr lang="ko-KR" altLang="en-US" dirty="0"/>
          </a:p>
        </p:txBody>
      </p:sp>
      <p:sp>
        <p:nvSpPr>
          <p:cNvPr id="5" name="부제목 4">
            <a:extLst>
              <a:ext uri="{FF2B5EF4-FFF2-40B4-BE49-F238E27FC236}">
                <a16:creationId xmlns:a16="http://schemas.microsoft.com/office/drawing/2014/main" id="{0BAE7A38-1459-49AD-B879-4A3B5809F8B8}"/>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63793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461A03-0F7D-4B20-A57D-2CA6256A39B1}"/>
              </a:ext>
            </a:extLst>
          </p:cNvPr>
          <p:cNvSpPr>
            <a:spLocks noGrp="1"/>
          </p:cNvSpPr>
          <p:nvPr>
            <p:ph type="title"/>
          </p:nvPr>
        </p:nvSpPr>
        <p:spPr/>
        <p:txBody>
          <a:bodyPr/>
          <a:lstStyle/>
          <a:p>
            <a:r>
              <a:rPr lang="en-US" altLang="ko-KR" dirty="0"/>
              <a:t>Title</a:t>
            </a:r>
            <a:endParaRPr lang="ko-KR" altLang="en-US" dirty="0"/>
          </a:p>
        </p:txBody>
      </p:sp>
      <p:sp>
        <p:nvSpPr>
          <p:cNvPr id="3" name="내용 개체 틀 2">
            <a:extLst>
              <a:ext uri="{FF2B5EF4-FFF2-40B4-BE49-F238E27FC236}">
                <a16:creationId xmlns:a16="http://schemas.microsoft.com/office/drawing/2014/main" id="{7CB0F9CF-5EE2-4FE4-ADEB-9F35D53B9B71}"/>
              </a:ext>
            </a:extLst>
          </p:cNvPr>
          <p:cNvSpPr>
            <a:spLocks noGrp="1"/>
          </p:cNvSpPr>
          <p:nvPr>
            <p:ph idx="1"/>
          </p:nvPr>
        </p:nvSpPr>
        <p:spPr/>
        <p:txBody>
          <a:bodyPr/>
          <a:lstStyle/>
          <a:p>
            <a:r>
              <a:rPr lang="en-US" altLang="ko-KR" dirty="0"/>
              <a:t>The subject of the project is to guess the correct answer to the English topic(Korean SAT topic problems).</a:t>
            </a:r>
            <a:endParaRPr lang="ko-KR" altLang="en-US" dirty="0"/>
          </a:p>
        </p:txBody>
      </p:sp>
      <p:pic>
        <p:nvPicPr>
          <p:cNvPr id="4" name="그림 3">
            <a:extLst>
              <a:ext uri="{FF2B5EF4-FFF2-40B4-BE49-F238E27FC236}">
                <a16:creationId xmlns:a16="http://schemas.microsoft.com/office/drawing/2014/main" id="{2756BBDB-24B6-4FA3-A917-210D441F1B2D}"/>
              </a:ext>
            </a:extLst>
          </p:cNvPr>
          <p:cNvPicPr>
            <a:picLocks noChangeAspect="1"/>
          </p:cNvPicPr>
          <p:nvPr/>
        </p:nvPicPr>
        <p:blipFill>
          <a:blip r:embed="rId2"/>
          <a:stretch>
            <a:fillRect/>
          </a:stretch>
        </p:blipFill>
        <p:spPr>
          <a:xfrm>
            <a:off x="1858736" y="2769657"/>
            <a:ext cx="3291368" cy="3786311"/>
          </a:xfrm>
          <a:prstGeom prst="rect">
            <a:avLst/>
          </a:prstGeom>
        </p:spPr>
      </p:pic>
      <p:sp>
        <p:nvSpPr>
          <p:cNvPr id="5" name="화살표: 오른쪽 4">
            <a:extLst>
              <a:ext uri="{FF2B5EF4-FFF2-40B4-BE49-F238E27FC236}">
                <a16:creationId xmlns:a16="http://schemas.microsoft.com/office/drawing/2014/main" id="{C18ED58B-D3F0-4C5B-8EDC-F112D2E3FFE8}"/>
              </a:ext>
            </a:extLst>
          </p:cNvPr>
          <p:cNvSpPr/>
          <p:nvPr/>
        </p:nvSpPr>
        <p:spPr>
          <a:xfrm>
            <a:off x="5395519" y="4035340"/>
            <a:ext cx="1400962" cy="570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1623ABE0-6411-4F38-BDC7-B1D1D1901446}"/>
              </a:ext>
            </a:extLst>
          </p:cNvPr>
          <p:cNvSpPr txBox="1"/>
          <p:nvPr/>
        </p:nvSpPr>
        <p:spPr>
          <a:xfrm>
            <a:off x="7120780" y="4055062"/>
            <a:ext cx="3627431" cy="461665"/>
          </a:xfrm>
          <a:prstGeom prst="rect">
            <a:avLst/>
          </a:prstGeom>
          <a:noFill/>
        </p:spPr>
        <p:txBody>
          <a:bodyPr wrap="square" rtlCol="0">
            <a:spAutoFit/>
          </a:bodyPr>
          <a:lstStyle/>
          <a:p>
            <a:r>
              <a:rPr lang="en-US" altLang="ko-KR" sz="2400" b="1" dirty="0"/>
              <a:t>To guess topic/answer</a:t>
            </a:r>
            <a:endParaRPr lang="ko-KR" altLang="en-US" sz="2400" b="1" dirty="0"/>
          </a:p>
        </p:txBody>
      </p:sp>
    </p:spTree>
    <p:extLst>
      <p:ext uri="{BB962C8B-B14F-4D97-AF65-F5344CB8AC3E}">
        <p14:creationId xmlns:p14="http://schemas.microsoft.com/office/powerpoint/2010/main" val="1836278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483B96-BAC2-4ABD-A9B7-2D7456CD5C83}"/>
              </a:ext>
            </a:extLst>
          </p:cNvPr>
          <p:cNvSpPr>
            <a:spLocks noGrp="1"/>
          </p:cNvSpPr>
          <p:nvPr>
            <p:ph type="title"/>
          </p:nvPr>
        </p:nvSpPr>
        <p:spPr/>
        <p:txBody>
          <a:bodyPr/>
          <a:lstStyle/>
          <a:p>
            <a:r>
              <a:rPr lang="en-US" altLang="ko-KR" dirty="0"/>
              <a:t>Data</a:t>
            </a:r>
            <a:endParaRPr lang="ko-KR" altLang="en-US" dirty="0"/>
          </a:p>
        </p:txBody>
      </p:sp>
      <p:sp>
        <p:nvSpPr>
          <p:cNvPr id="3" name="내용 개체 틀 2">
            <a:extLst>
              <a:ext uri="{FF2B5EF4-FFF2-40B4-BE49-F238E27FC236}">
                <a16:creationId xmlns:a16="http://schemas.microsoft.com/office/drawing/2014/main" id="{87ECD342-80E7-4D8D-A1C9-20651B30F9AB}"/>
              </a:ext>
            </a:extLst>
          </p:cNvPr>
          <p:cNvSpPr>
            <a:spLocks noGrp="1"/>
          </p:cNvSpPr>
          <p:nvPr>
            <p:ph idx="1"/>
          </p:nvPr>
        </p:nvSpPr>
        <p:spPr/>
        <p:txBody>
          <a:bodyPr/>
          <a:lstStyle/>
          <a:p>
            <a:r>
              <a:rPr lang="en-US" altLang="ko-KR" dirty="0"/>
              <a:t>I used title, subject problems in Korea English SAT</a:t>
            </a:r>
          </a:p>
        </p:txBody>
      </p:sp>
      <p:pic>
        <p:nvPicPr>
          <p:cNvPr id="4" name="그림 3">
            <a:extLst>
              <a:ext uri="{FF2B5EF4-FFF2-40B4-BE49-F238E27FC236}">
                <a16:creationId xmlns:a16="http://schemas.microsoft.com/office/drawing/2014/main" id="{2471DB81-4AC1-46B2-AA98-6A014904C867}"/>
              </a:ext>
            </a:extLst>
          </p:cNvPr>
          <p:cNvPicPr>
            <a:picLocks noChangeAspect="1"/>
          </p:cNvPicPr>
          <p:nvPr/>
        </p:nvPicPr>
        <p:blipFill>
          <a:blip r:embed="rId2"/>
          <a:stretch>
            <a:fillRect/>
          </a:stretch>
        </p:blipFill>
        <p:spPr>
          <a:xfrm>
            <a:off x="2458133" y="2597872"/>
            <a:ext cx="2417282" cy="3060915"/>
          </a:xfrm>
          <a:prstGeom prst="rect">
            <a:avLst/>
          </a:prstGeom>
        </p:spPr>
      </p:pic>
      <p:pic>
        <p:nvPicPr>
          <p:cNvPr id="5" name="그림 4">
            <a:extLst>
              <a:ext uri="{FF2B5EF4-FFF2-40B4-BE49-F238E27FC236}">
                <a16:creationId xmlns:a16="http://schemas.microsoft.com/office/drawing/2014/main" id="{95A023D4-90CE-4461-9E29-B0457D7E7571}"/>
              </a:ext>
            </a:extLst>
          </p:cNvPr>
          <p:cNvPicPr>
            <a:picLocks noChangeAspect="1"/>
          </p:cNvPicPr>
          <p:nvPr/>
        </p:nvPicPr>
        <p:blipFill>
          <a:blip r:embed="rId3"/>
          <a:stretch>
            <a:fillRect/>
          </a:stretch>
        </p:blipFill>
        <p:spPr>
          <a:xfrm>
            <a:off x="7316587" y="2588581"/>
            <a:ext cx="2417282" cy="3070206"/>
          </a:xfrm>
          <a:prstGeom prst="rect">
            <a:avLst/>
          </a:prstGeom>
        </p:spPr>
      </p:pic>
      <p:sp>
        <p:nvSpPr>
          <p:cNvPr id="6" name="TextBox 5">
            <a:extLst>
              <a:ext uri="{FF2B5EF4-FFF2-40B4-BE49-F238E27FC236}">
                <a16:creationId xmlns:a16="http://schemas.microsoft.com/office/drawing/2014/main" id="{F5FF7E2B-2569-43C3-ADB9-64A9C69E4CB1}"/>
              </a:ext>
            </a:extLst>
          </p:cNvPr>
          <p:cNvSpPr txBox="1"/>
          <p:nvPr/>
        </p:nvSpPr>
        <p:spPr>
          <a:xfrm>
            <a:off x="2728447" y="5710142"/>
            <a:ext cx="20828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Subject problem</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
        <p:nvSpPr>
          <p:cNvPr id="7" name="TextBox 6">
            <a:extLst>
              <a:ext uri="{FF2B5EF4-FFF2-40B4-BE49-F238E27FC236}">
                <a16:creationId xmlns:a16="http://schemas.microsoft.com/office/drawing/2014/main" id="{594B0F0D-5706-4B8B-8257-7C650317C559}"/>
              </a:ext>
            </a:extLst>
          </p:cNvPr>
          <p:cNvSpPr txBox="1"/>
          <p:nvPr/>
        </p:nvSpPr>
        <p:spPr>
          <a:xfrm>
            <a:off x="7483828" y="5674367"/>
            <a:ext cx="2082800" cy="369332"/>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Title problem</a:t>
            </a:r>
            <a:endParaRPr kumimoji="0" lang="ko-KR" altLang="en-US" sz="18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97870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483B96-BAC2-4ABD-A9B7-2D7456CD5C83}"/>
              </a:ext>
            </a:extLst>
          </p:cNvPr>
          <p:cNvSpPr>
            <a:spLocks noGrp="1"/>
          </p:cNvSpPr>
          <p:nvPr>
            <p:ph type="title"/>
          </p:nvPr>
        </p:nvSpPr>
        <p:spPr/>
        <p:txBody>
          <a:bodyPr/>
          <a:lstStyle/>
          <a:p>
            <a:r>
              <a:rPr lang="en-US" altLang="ko-KR" dirty="0"/>
              <a:t>Data preprocessing</a:t>
            </a:r>
            <a:endParaRPr lang="ko-KR" altLang="en-US" dirty="0"/>
          </a:p>
        </p:txBody>
      </p:sp>
      <p:sp>
        <p:nvSpPr>
          <p:cNvPr id="3" name="내용 개체 틀 2">
            <a:extLst>
              <a:ext uri="{FF2B5EF4-FFF2-40B4-BE49-F238E27FC236}">
                <a16:creationId xmlns:a16="http://schemas.microsoft.com/office/drawing/2014/main" id="{87ECD342-80E7-4D8D-A1C9-20651B30F9AB}"/>
              </a:ext>
            </a:extLst>
          </p:cNvPr>
          <p:cNvSpPr>
            <a:spLocks noGrp="1"/>
          </p:cNvSpPr>
          <p:nvPr>
            <p:ph idx="1"/>
          </p:nvPr>
        </p:nvSpPr>
        <p:spPr/>
        <p:txBody>
          <a:bodyPr/>
          <a:lstStyle/>
          <a:p>
            <a:r>
              <a:rPr lang="en-US" altLang="ko-KR" dirty="0"/>
              <a:t>I used title, subject problems in Korea English SAT</a:t>
            </a:r>
          </a:p>
          <a:p>
            <a:pPr marL="0" indent="0">
              <a:buNone/>
            </a:pPr>
            <a:r>
              <a:rPr lang="en-US" altLang="ko-KR" dirty="0"/>
              <a:t>	1. first all, I processed .pdf</a:t>
            </a:r>
            <a:r>
              <a:rPr lang="ko-KR" altLang="en-US" dirty="0"/>
              <a:t> </a:t>
            </a:r>
            <a:r>
              <a:rPr lang="en-US" altLang="ko-KR" dirty="0"/>
              <a:t>data to .txt data</a:t>
            </a:r>
            <a:endParaRPr lang="ko-KR" altLang="en-US" dirty="0"/>
          </a:p>
        </p:txBody>
      </p:sp>
      <p:pic>
        <p:nvPicPr>
          <p:cNvPr id="4" name="그림 3">
            <a:extLst>
              <a:ext uri="{FF2B5EF4-FFF2-40B4-BE49-F238E27FC236}">
                <a16:creationId xmlns:a16="http://schemas.microsoft.com/office/drawing/2014/main" id="{E3E84528-BF48-473E-946E-C7005776EFCA}"/>
              </a:ext>
            </a:extLst>
          </p:cNvPr>
          <p:cNvPicPr>
            <a:picLocks noChangeAspect="1"/>
          </p:cNvPicPr>
          <p:nvPr/>
        </p:nvPicPr>
        <p:blipFill>
          <a:blip r:embed="rId2"/>
          <a:stretch>
            <a:fillRect/>
          </a:stretch>
        </p:blipFill>
        <p:spPr>
          <a:xfrm>
            <a:off x="2059353" y="3268138"/>
            <a:ext cx="1761327" cy="2230303"/>
          </a:xfrm>
          <a:prstGeom prst="rect">
            <a:avLst/>
          </a:prstGeom>
        </p:spPr>
      </p:pic>
      <p:pic>
        <p:nvPicPr>
          <p:cNvPr id="5" name="그림 4">
            <a:extLst>
              <a:ext uri="{FF2B5EF4-FFF2-40B4-BE49-F238E27FC236}">
                <a16:creationId xmlns:a16="http://schemas.microsoft.com/office/drawing/2014/main" id="{51319CA9-5A15-415F-B038-2CD9E56359DC}"/>
              </a:ext>
            </a:extLst>
          </p:cNvPr>
          <p:cNvPicPr>
            <a:picLocks noChangeAspect="1"/>
          </p:cNvPicPr>
          <p:nvPr/>
        </p:nvPicPr>
        <p:blipFill>
          <a:blip r:embed="rId3"/>
          <a:stretch>
            <a:fillRect/>
          </a:stretch>
        </p:blipFill>
        <p:spPr>
          <a:xfrm>
            <a:off x="2763405" y="3946660"/>
            <a:ext cx="1755997" cy="2230303"/>
          </a:xfrm>
          <a:prstGeom prst="rect">
            <a:avLst/>
          </a:prstGeom>
        </p:spPr>
      </p:pic>
      <p:sp>
        <p:nvSpPr>
          <p:cNvPr id="6" name="화살표: 오른쪽 5">
            <a:extLst>
              <a:ext uri="{FF2B5EF4-FFF2-40B4-BE49-F238E27FC236}">
                <a16:creationId xmlns:a16="http://schemas.microsoft.com/office/drawing/2014/main" id="{454BFE26-4140-4CCA-B75F-D0B34C55A467}"/>
              </a:ext>
            </a:extLst>
          </p:cNvPr>
          <p:cNvSpPr/>
          <p:nvPr/>
        </p:nvSpPr>
        <p:spPr>
          <a:xfrm>
            <a:off x="5325745" y="4250666"/>
            <a:ext cx="1009650" cy="60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6DE0AECC-3F88-432E-83EC-6E0052205681}"/>
              </a:ext>
            </a:extLst>
          </p:cNvPr>
          <p:cNvPicPr>
            <a:picLocks noChangeAspect="1"/>
          </p:cNvPicPr>
          <p:nvPr/>
        </p:nvPicPr>
        <p:blipFill>
          <a:blip r:embed="rId4"/>
          <a:stretch>
            <a:fillRect/>
          </a:stretch>
        </p:blipFill>
        <p:spPr>
          <a:xfrm>
            <a:off x="6982115" y="3268138"/>
            <a:ext cx="3169691" cy="2691448"/>
          </a:xfrm>
          <a:prstGeom prst="rect">
            <a:avLst/>
          </a:prstGeom>
        </p:spPr>
      </p:pic>
      <p:sp>
        <p:nvSpPr>
          <p:cNvPr id="8" name="TextBox 7">
            <a:extLst>
              <a:ext uri="{FF2B5EF4-FFF2-40B4-BE49-F238E27FC236}">
                <a16:creationId xmlns:a16="http://schemas.microsoft.com/office/drawing/2014/main" id="{65DB9702-3DB4-4DA0-9F1F-0C8707BC1232}"/>
              </a:ext>
            </a:extLst>
          </p:cNvPr>
          <p:cNvSpPr txBox="1"/>
          <p:nvPr/>
        </p:nvSpPr>
        <p:spPr>
          <a:xfrm>
            <a:off x="2325890" y="6176963"/>
            <a:ext cx="2082800" cy="369332"/>
          </a:xfrm>
          <a:prstGeom prst="rect">
            <a:avLst/>
          </a:prstGeom>
          <a:noFill/>
        </p:spPr>
        <p:txBody>
          <a:bodyPr wrap="square" rtlCol="0">
            <a:spAutoFit/>
          </a:bodyPr>
          <a:lstStyle/>
          <a:p>
            <a:pPr algn="ctr"/>
            <a:r>
              <a:rPr lang="en-US" altLang="ko-KR" dirty="0"/>
              <a:t>.pdf data</a:t>
            </a:r>
            <a:endParaRPr lang="ko-KR" altLang="en-US" dirty="0"/>
          </a:p>
        </p:txBody>
      </p:sp>
      <p:sp>
        <p:nvSpPr>
          <p:cNvPr id="9" name="TextBox 8">
            <a:extLst>
              <a:ext uri="{FF2B5EF4-FFF2-40B4-BE49-F238E27FC236}">
                <a16:creationId xmlns:a16="http://schemas.microsoft.com/office/drawing/2014/main" id="{1E0AD22F-AD55-4D19-8913-8A23E687445B}"/>
              </a:ext>
            </a:extLst>
          </p:cNvPr>
          <p:cNvSpPr txBox="1"/>
          <p:nvPr/>
        </p:nvSpPr>
        <p:spPr>
          <a:xfrm>
            <a:off x="7525560" y="6176963"/>
            <a:ext cx="2082800" cy="369332"/>
          </a:xfrm>
          <a:prstGeom prst="rect">
            <a:avLst/>
          </a:prstGeom>
          <a:noFill/>
        </p:spPr>
        <p:txBody>
          <a:bodyPr wrap="square" rtlCol="0">
            <a:spAutoFit/>
          </a:bodyPr>
          <a:lstStyle/>
          <a:p>
            <a:pPr algn="ctr"/>
            <a:r>
              <a:rPr lang="en-US" altLang="ko-KR" dirty="0"/>
              <a:t>.txt data</a:t>
            </a:r>
            <a:endParaRPr lang="ko-KR" altLang="en-US" dirty="0"/>
          </a:p>
        </p:txBody>
      </p:sp>
    </p:spTree>
    <p:extLst>
      <p:ext uri="{BB962C8B-B14F-4D97-AF65-F5344CB8AC3E}">
        <p14:creationId xmlns:p14="http://schemas.microsoft.com/office/powerpoint/2010/main" val="430728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483B96-BAC2-4ABD-A9B7-2D7456CD5C83}"/>
              </a:ext>
            </a:extLst>
          </p:cNvPr>
          <p:cNvSpPr>
            <a:spLocks noGrp="1"/>
          </p:cNvSpPr>
          <p:nvPr>
            <p:ph type="title"/>
          </p:nvPr>
        </p:nvSpPr>
        <p:spPr/>
        <p:txBody>
          <a:bodyPr/>
          <a:lstStyle/>
          <a:p>
            <a:r>
              <a:rPr lang="en-US" altLang="ko-KR" dirty="0"/>
              <a:t>Data preprocessing</a:t>
            </a:r>
            <a:endParaRPr lang="ko-KR" altLang="en-US" dirty="0"/>
          </a:p>
        </p:txBody>
      </p:sp>
      <p:sp>
        <p:nvSpPr>
          <p:cNvPr id="3" name="내용 개체 틀 2">
            <a:extLst>
              <a:ext uri="{FF2B5EF4-FFF2-40B4-BE49-F238E27FC236}">
                <a16:creationId xmlns:a16="http://schemas.microsoft.com/office/drawing/2014/main" id="{87ECD342-80E7-4D8D-A1C9-20651B30F9AB}"/>
              </a:ext>
            </a:extLst>
          </p:cNvPr>
          <p:cNvSpPr>
            <a:spLocks noGrp="1"/>
          </p:cNvSpPr>
          <p:nvPr>
            <p:ph idx="1"/>
          </p:nvPr>
        </p:nvSpPr>
        <p:spPr/>
        <p:txBody>
          <a:bodyPr/>
          <a:lstStyle/>
          <a:p>
            <a:r>
              <a:rPr lang="en-US" altLang="ko-KR" dirty="0"/>
              <a:t>I used title, subject problems in Korea English SAT</a:t>
            </a:r>
          </a:p>
          <a:p>
            <a:pPr marL="0" indent="0">
              <a:buNone/>
            </a:pPr>
            <a:r>
              <a:rPr lang="en-US" altLang="ko-KR" dirty="0"/>
              <a:t>	2. And then, I processed .txt data to .csv data</a:t>
            </a:r>
            <a:endParaRPr lang="ko-KR" altLang="en-US" dirty="0"/>
          </a:p>
        </p:txBody>
      </p:sp>
      <p:pic>
        <p:nvPicPr>
          <p:cNvPr id="4" name="그림 3">
            <a:extLst>
              <a:ext uri="{FF2B5EF4-FFF2-40B4-BE49-F238E27FC236}">
                <a16:creationId xmlns:a16="http://schemas.microsoft.com/office/drawing/2014/main" id="{04B53493-C403-4F5B-A298-8E0F37D08E83}"/>
              </a:ext>
            </a:extLst>
          </p:cNvPr>
          <p:cNvPicPr>
            <a:picLocks noChangeAspect="1"/>
          </p:cNvPicPr>
          <p:nvPr/>
        </p:nvPicPr>
        <p:blipFill>
          <a:blip r:embed="rId2"/>
          <a:stretch>
            <a:fillRect/>
          </a:stretch>
        </p:blipFill>
        <p:spPr>
          <a:xfrm>
            <a:off x="1476665" y="3214718"/>
            <a:ext cx="3169691" cy="2691448"/>
          </a:xfrm>
          <a:prstGeom prst="rect">
            <a:avLst/>
          </a:prstGeom>
        </p:spPr>
      </p:pic>
      <p:sp>
        <p:nvSpPr>
          <p:cNvPr id="5" name="TextBox 4">
            <a:extLst>
              <a:ext uri="{FF2B5EF4-FFF2-40B4-BE49-F238E27FC236}">
                <a16:creationId xmlns:a16="http://schemas.microsoft.com/office/drawing/2014/main" id="{8938A0E7-0301-48D1-88F8-9118C4331BBB}"/>
              </a:ext>
            </a:extLst>
          </p:cNvPr>
          <p:cNvSpPr txBox="1"/>
          <p:nvPr/>
        </p:nvSpPr>
        <p:spPr>
          <a:xfrm>
            <a:off x="2020110" y="6123543"/>
            <a:ext cx="2082800" cy="369332"/>
          </a:xfrm>
          <a:prstGeom prst="rect">
            <a:avLst/>
          </a:prstGeom>
          <a:noFill/>
        </p:spPr>
        <p:txBody>
          <a:bodyPr wrap="square" rtlCol="0">
            <a:spAutoFit/>
          </a:bodyPr>
          <a:lstStyle/>
          <a:p>
            <a:pPr algn="ctr"/>
            <a:r>
              <a:rPr lang="en-US" altLang="ko-KR" dirty="0"/>
              <a:t>.txt data</a:t>
            </a:r>
            <a:endParaRPr lang="ko-KR" altLang="en-US" dirty="0"/>
          </a:p>
        </p:txBody>
      </p:sp>
      <p:sp>
        <p:nvSpPr>
          <p:cNvPr id="6" name="화살표: 오른쪽 5">
            <a:extLst>
              <a:ext uri="{FF2B5EF4-FFF2-40B4-BE49-F238E27FC236}">
                <a16:creationId xmlns:a16="http://schemas.microsoft.com/office/drawing/2014/main" id="{23351660-6640-4EE8-917D-41A1630C8E95}"/>
              </a:ext>
            </a:extLst>
          </p:cNvPr>
          <p:cNvSpPr/>
          <p:nvPr/>
        </p:nvSpPr>
        <p:spPr>
          <a:xfrm>
            <a:off x="5325745" y="4250666"/>
            <a:ext cx="1009650" cy="60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852B5699-30E4-4B7E-92A2-23EE345661DA}"/>
              </a:ext>
            </a:extLst>
          </p:cNvPr>
          <p:cNvPicPr>
            <a:picLocks noChangeAspect="1"/>
          </p:cNvPicPr>
          <p:nvPr/>
        </p:nvPicPr>
        <p:blipFill>
          <a:blip r:embed="rId3"/>
          <a:stretch>
            <a:fillRect/>
          </a:stretch>
        </p:blipFill>
        <p:spPr>
          <a:xfrm>
            <a:off x="7014784" y="3662007"/>
            <a:ext cx="3704804" cy="1777391"/>
          </a:xfrm>
          <a:prstGeom prst="rect">
            <a:avLst/>
          </a:prstGeom>
        </p:spPr>
      </p:pic>
      <p:sp>
        <p:nvSpPr>
          <p:cNvPr id="9" name="TextBox 8">
            <a:extLst>
              <a:ext uri="{FF2B5EF4-FFF2-40B4-BE49-F238E27FC236}">
                <a16:creationId xmlns:a16="http://schemas.microsoft.com/office/drawing/2014/main" id="{F7F35FC8-505F-4B33-B6E3-475615AFB2CF}"/>
              </a:ext>
            </a:extLst>
          </p:cNvPr>
          <p:cNvSpPr txBox="1"/>
          <p:nvPr/>
        </p:nvSpPr>
        <p:spPr>
          <a:xfrm>
            <a:off x="7825786" y="6123543"/>
            <a:ext cx="2082800" cy="369332"/>
          </a:xfrm>
          <a:prstGeom prst="rect">
            <a:avLst/>
          </a:prstGeom>
          <a:noFill/>
        </p:spPr>
        <p:txBody>
          <a:bodyPr wrap="square" rtlCol="0">
            <a:spAutoFit/>
          </a:bodyPr>
          <a:lstStyle/>
          <a:p>
            <a:pPr algn="ctr"/>
            <a:r>
              <a:rPr lang="en-US" altLang="ko-KR" dirty="0"/>
              <a:t>.csv data</a:t>
            </a:r>
            <a:endParaRPr lang="ko-KR" altLang="en-US" dirty="0"/>
          </a:p>
        </p:txBody>
      </p:sp>
    </p:spTree>
    <p:extLst>
      <p:ext uri="{BB962C8B-B14F-4D97-AF65-F5344CB8AC3E}">
        <p14:creationId xmlns:p14="http://schemas.microsoft.com/office/powerpoint/2010/main" val="148274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483B96-BAC2-4ABD-A9B7-2D7456CD5C83}"/>
              </a:ext>
            </a:extLst>
          </p:cNvPr>
          <p:cNvSpPr>
            <a:spLocks noGrp="1"/>
          </p:cNvSpPr>
          <p:nvPr>
            <p:ph type="title"/>
          </p:nvPr>
        </p:nvSpPr>
        <p:spPr/>
        <p:txBody>
          <a:bodyPr/>
          <a:lstStyle/>
          <a:p>
            <a:r>
              <a:rPr lang="en-US" altLang="ko-KR" dirty="0"/>
              <a:t>Data preprocessing</a:t>
            </a:r>
            <a:endParaRPr lang="ko-KR" altLang="en-US" dirty="0"/>
          </a:p>
        </p:txBody>
      </p:sp>
      <p:sp>
        <p:nvSpPr>
          <p:cNvPr id="3" name="내용 개체 틀 2">
            <a:extLst>
              <a:ext uri="{FF2B5EF4-FFF2-40B4-BE49-F238E27FC236}">
                <a16:creationId xmlns:a16="http://schemas.microsoft.com/office/drawing/2014/main" id="{87ECD342-80E7-4D8D-A1C9-20651B30F9AB}"/>
              </a:ext>
            </a:extLst>
          </p:cNvPr>
          <p:cNvSpPr>
            <a:spLocks noGrp="1"/>
          </p:cNvSpPr>
          <p:nvPr>
            <p:ph idx="1"/>
          </p:nvPr>
        </p:nvSpPr>
        <p:spPr>
          <a:xfrm>
            <a:off x="838200" y="1825625"/>
            <a:ext cx="10515600" cy="4351338"/>
          </a:xfrm>
        </p:spPr>
        <p:txBody>
          <a:bodyPr/>
          <a:lstStyle/>
          <a:p>
            <a:r>
              <a:rPr lang="en-US" altLang="ko-KR" dirty="0"/>
              <a:t>I used title, subject problems in Korea English SAT</a:t>
            </a:r>
          </a:p>
          <a:p>
            <a:pPr marL="0" indent="0">
              <a:buNone/>
            </a:pPr>
            <a:r>
              <a:rPr lang="en-US" altLang="ko-KR" dirty="0"/>
              <a:t>	3. Finally, I used .csv data in pandas for data analysis</a:t>
            </a:r>
          </a:p>
          <a:p>
            <a:endParaRPr lang="ko-KR" altLang="en-US" dirty="0"/>
          </a:p>
        </p:txBody>
      </p:sp>
      <p:pic>
        <p:nvPicPr>
          <p:cNvPr id="4" name="그림 3">
            <a:extLst>
              <a:ext uri="{FF2B5EF4-FFF2-40B4-BE49-F238E27FC236}">
                <a16:creationId xmlns:a16="http://schemas.microsoft.com/office/drawing/2014/main" id="{FFEE8978-97D8-4D95-A230-68CA86778328}"/>
              </a:ext>
            </a:extLst>
          </p:cNvPr>
          <p:cNvPicPr>
            <a:picLocks noChangeAspect="1"/>
          </p:cNvPicPr>
          <p:nvPr/>
        </p:nvPicPr>
        <p:blipFill>
          <a:blip r:embed="rId2"/>
          <a:stretch>
            <a:fillRect/>
          </a:stretch>
        </p:blipFill>
        <p:spPr>
          <a:xfrm>
            <a:off x="1203264" y="3481032"/>
            <a:ext cx="3704804" cy="1777391"/>
          </a:xfrm>
          <a:prstGeom prst="rect">
            <a:avLst/>
          </a:prstGeom>
        </p:spPr>
      </p:pic>
      <p:sp>
        <p:nvSpPr>
          <p:cNvPr id="5" name="TextBox 4">
            <a:extLst>
              <a:ext uri="{FF2B5EF4-FFF2-40B4-BE49-F238E27FC236}">
                <a16:creationId xmlns:a16="http://schemas.microsoft.com/office/drawing/2014/main" id="{69E16202-6B21-4CB1-B6E3-6EFB87B481C2}"/>
              </a:ext>
            </a:extLst>
          </p:cNvPr>
          <p:cNvSpPr txBox="1"/>
          <p:nvPr/>
        </p:nvSpPr>
        <p:spPr>
          <a:xfrm>
            <a:off x="2014266" y="5942568"/>
            <a:ext cx="2082800" cy="369332"/>
          </a:xfrm>
          <a:prstGeom prst="rect">
            <a:avLst/>
          </a:prstGeom>
          <a:noFill/>
        </p:spPr>
        <p:txBody>
          <a:bodyPr wrap="square" rtlCol="0">
            <a:spAutoFit/>
          </a:bodyPr>
          <a:lstStyle/>
          <a:p>
            <a:pPr algn="ctr"/>
            <a:r>
              <a:rPr lang="en-US" altLang="ko-KR" dirty="0"/>
              <a:t>.csv data</a:t>
            </a:r>
            <a:endParaRPr lang="ko-KR" altLang="en-US" dirty="0"/>
          </a:p>
        </p:txBody>
      </p:sp>
      <p:sp>
        <p:nvSpPr>
          <p:cNvPr id="6" name="화살표: 오른쪽 5">
            <a:extLst>
              <a:ext uri="{FF2B5EF4-FFF2-40B4-BE49-F238E27FC236}">
                <a16:creationId xmlns:a16="http://schemas.microsoft.com/office/drawing/2014/main" id="{AA0D0098-F484-4403-9BAF-76DD26C47040}"/>
              </a:ext>
            </a:extLst>
          </p:cNvPr>
          <p:cNvSpPr/>
          <p:nvPr/>
        </p:nvSpPr>
        <p:spPr>
          <a:xfrm>
            <a:off x="5386705" y="4250666"/>
            <a:ext cx="1009650" cy="60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3FDF7617-5FBD-4A94-B738-436A320385B0}"/>
              </a:ext>
            </a:extLst>
          </p:cNvPr>
          <p:cNvPicPr>
            <a:picLocks noChangeAspect="1"/>
          </p:cNvPicPr>
          <p:nvPr/>
        </p:nvPicPr>
        <p:blipFill>
          <a:blip r:embed="rId3"/>
          <a:stretch>
            <a:fillRect/>
          </a:stretch>
        </p:blipFill>
        <p:spPr>
          <a:xfrm>
            <a:off x="6874992" y="3004331"/>
            <a:ext cx="4245456" cy="2909864"/>
          </a:xfrm>
          <a:prstGeom prst="rect">
            <a:avLst/>
          </a:prstGeom>
        </p:spPr>
      </p:pic>
      <p:sp>
        <p:nvSpPr>
          <p:cNvPr id="8" name="TextBox 7">
            <a:extLst>
              <a:ext uri="{FF2B5EF4-FFF2-40B4-BE49-F238E27FC236}">
                <a16:creationId xmlns:a16="http://schemas.microsoft.com/office/drawing/2014/main" id="{F5A655E3-12CF-4BD1-ADA9-F120531655BD}"/>
              </a:ext>
            </a:extLst>
          </p:cNvPr>
          <p:cNvSpPr txBox="1"/>
          <p:nvPr/>
        </p:nvSpPr>
        <p:spPr>
          <a:xfrm>
            <a:off x="8094934" y="5943643"/>
            <a:ext cx="2082800" cy="369332"/>
          </a:xfrm>
          <a:prstGeom prst="rect">
            <a:avLst/>
          </a:prstGeom>
          <a:noFill/>
        </p:spPr>
        <p:txBody>
          <a:bodyPr wrap="square" rtlCol="0">
            <a:spAutoFit/>
          </a:bodyPr>
          <a:lstStyle/>
          <a:p>
            <a:pPr algn="ctr"/>
            <a:r>
              <a:rPr lang="en-US" altLang="ko-KR" dirty="0"/>
              <a:t>Data by pandas </a:t>
            </a:r>
            <a:endParaRPr lang="ko-KR" altLang="en-US" dirty="0"/>
          </a:p>
        </p:txBody>
      </p:sp>
    </p:spTree>
    <p:extLst>
      <p:ext uri="{BB962C8B-B14F-4D97-AF65-F5344CB8AC3E}">
        <p14:creationId xmlns:p14="http://schemas.microsoft.com/office/powerpoint/2010/main" val="328681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1162D2-B4C2-4484-B21D-C0D7C0D4858F}"/>
              </a:ext>
            </a:extLst>
          </p:cNvPr>
          <p:cNvSpPr>
            <a:spLocks noGrp="1"/>
          </p:cNvSpPr>
          <p:nvPr>
            <p:ph type="title"/>
          </p:nvPr>
        </p:nvSpPr>
        <p:spPr/>
        <p:txBody>
          <a:bodyPr/>
          <a:lstStyle/>
          <a:p>
            <a:r>
              <a:rPr lang="en-US" altLang="ko-KR" dirty="0"/>
              <a:t>Vectorization</a:t>
            </a:r>
            <a:endParaRPr lang="ko-KR" altLang="en-US" dirty="0"/>
          </a:p>
        </p:txBody>
      </p:sp>
      <p:sp>
        <p:nvSpPr>
          <p:cNvPr id="3" name="내용 개체 틀 2">
            <a:extLst>
              <a:ext uri="{FF2B5EF4-FFF2-40B4-BE49-F238E27FC236}">
                <a16:creationId xmlns:a16="http://schemas.microsoft.com/office/drawing/2014/main" id="{D987C0CF-6FBA-4BAD-A9F2-E82904F579DF}"/>
              </a:ext>
            </a:extLst>
          </p:cNvPr>
          <p:cNvSpPr>
            <a:spLocks noGrp="1"/>
          </p:cNvSpPr>
          <p:nvPr>
            <p:ph idx="1"/>
          </p:nvPr>
        </p:nvSpPr>
        <p:spPr/>
        <p:txBody>
          <a:bodyPr/>
          <a:lstStyle/>
          <a:p>
            <a:r>
              <a:rPr lang="en-US" altLang="ko-KR" dirty="0"/>
              <a:t>I used Count Vectorization and TF-IDF Vectorization</a:t>
            </a:r>
          </a:p>
          <a:p>
            <a:pPr lvl="1"/>
            <a:r>
              <a:rPr lang="en-US" altLang="ko-KR" dirty="0"/>
              <a:t>Count</a:t>
            </a:r>
            <a:r>
              <a:rPr lang="ko-KR" altLang="en-US" dirty="0"/>
              <a:t> </a:t>
            </a:r>
            <a:r>
              <a:rPr lang="en-US" altLang="ko-KR" dirty="0"/>
              <a:t>Vectorizer</a:t>
            </a:r>
            <a:r>
              <a:rPr lang="ko-KR" altLang="en-US" dirty="0"/>
              <a:t> </a:t>
            </a:r>
            <a:r>
              <a:rPr lang="en-US" altLang="ko-KR" dirty="0"/>
              <a:t>:</a:t>
            </a:r>
            <a:r>
              <a:rPr lang="ko-KR" altLang="en-US" dirty="0"/>
              <a:t> </a:t>
            </a:r>
            <a:r>
              <a:rPr lang="en-US" altLang="ko-KR" dirty="0"/>
              <a:t>Simply create a vector with the frequency of words used.</a:t>
            </a:r>
          </a:p>
          <a:p>
            <a:pPr lvl="1"/>
            <a:endParaRPr lang="en-US" altLang="ko-KR" dirty="0"/>
          </a:p>
          <a:p>
            <a:pPr lvl="1"/>
            <a:r>
              <a:rPr lang="en-US" altLang="ko-KR" dirty="0"/>
              <a:t>TF IDF Vectorizer : Weight is given by comparing the number of words used in the document with the number of words used in the entire document.</a:t>
            </a:r>
          </a:p>
        </p:txBody>
      </p:sp>
      <p:pic>
        <p:nvPicPr>
          <p:cNvPr id="4" name="그림 3">
            <a:extLst>
              <a:ext uri="{FF2B5EF4-FFF2-40B4-BE49-F238E27FC236}">
                <a16:creationId xmlns:a16="http://schemas.microsoft.com/office/drawing/2014/main" id="{05F1B6BF-6A4A-48C6-91A8-76B1766B978B}"/>
              </a:ext>
            </a:extLst>
          </p:cNvPr>
          <p:cNvPicPr>
            <a:picLocks noChangeAspect="1"/>
          </p:cNvPicPr>
          <p:nvPr/>
        </p:nvPicPr>
        <p:blipFill>
          <a:blip r:embed="rId2"/>
          <a:stretch>
            <a:fillRect/>
          </a:stretch>
        </p:blipFill>
        <p:spPr>
          <a:xfrm>
            <a:off x="3632616" y="4655386"/>
            <a:ext cx="4926767" cy="1837489"/>
          </a:xfrm>
          <a:prstGeom prst="rect">
            <a:avLst/>
          </a:prstGeom>
        </p:spPr>
      </p:pic>
    </p:spTree>
    <p:extLst>
      <p:ext uri="{BB962C8B-B14F-4D97-AF65-F5344CB8AC3E}">
        <p14:creationId xmlns:p14="http://schemas.microsoft.com/office/powerpoint/2010/main" val="290520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253E7-8C70-4DF5-AAC3-3BAF6C89446C}"/>
              </a:ext>
            </a:extLst>
          </p:cNvPr>
          <p:cNvSpPr>
            <a:spLocks noGrp="1"/>
          </p:cNvSpPr>
          <p:nvPr>
            <p:ph type="title"/>
          </p:nvPr>
        </p:nvSpPr>
        <p:spPr/>
        <p:txBody>
          <a:bodyPr/>
          <a:lstStyle/>
          <a:p>
            <a:r>
              <a:rPr lang="en-US" altLang="ko-KR" dirty="0"/>
              <a:t>Cosine Similarity</a:t>
            </a:r>
            <a:endParaRPr lang="ko-KR" altLang="en-US" dirty="0"/>
          </a:p>
        </p:txBody>
      </p:sp>
      <p:sp>
        <p:nvSpPr>
          <p:cNvPr id="3" name="내용 개체 틀 2">
            <a:extLst>
              <a:ext uri="{FF2B5EF4-FFF2-40B4-BE49-F238E27FC236}">
                <a16:creationId xmlns:a16="http://schemas.microsoft.com/office/drawing/2014/main" id="{B92CB49C-E4EF-4533-87B7-90B53E3CC513}"/>
              </a:ext>
            </a:extLst>
          </p:cNvPr>
          <p:cNvSpPr>
            <a:spLocks noGrp="1"/>
          </p:cNvSpPr>
          <p:nvPr>
            <p:ph idx="1"/>
          </p:nvPr>
        </p:nvSpPr>
        <p:spPr/>
        <p:txBody>
          <a:bodyPr/>
          <a:lstStyle/>
          <a:p>
            <a:r>
              <a:rPr lang="en-US" altLang="ko-KR" dirty="0"/>
              <a:t>I used cosine similarity to measure the similarity between two vectorized documents.</a:t>
            </a:r>
            <a:endParaRPr lang="ko-KR" altLang="en-US" dirty="0"/>
          </a:p>
        </p:txBody>
      </p:sp>
      <p:pic>
        <p:nvPicPr>
          <p:cNvPr id="4" name="그림 3">
            <a:extLst>
              <a:ext uri="{FF2B5EF4-FFF2-40B4-BE49-F238E27FC236}">
                <a16:creationId xmlns:a16="http://schemas.microsoft.com/office/drawing/2014/main" id="{73E03152-7FDA-43CA-9BD0-0B8F6AD3090C}"/>
              </a:ext>
            </a:extLst>
          </p:cNvPr>
          <p:cNvPicPr>
            <a:picLocks noChangeAspect="1"/>
          </p:cNvPicPr>
          <p:nvPr/>
        </p:nvPicPr>
        <p:blipFill>
          <a:blip r:embed="rId2"/>
          <a:stretch>
            <a:fillRect/>
          </a:stretch>
        </p:blipFill>
        <p:spPr>
          <a:xfrm>
            <a:off x="3976687" y="2786063"/>
            <a:ext cx="4238625" cy="3390900"/>
          </a:xfrm>
          <a:prstGeom prst="rect">
            <a:avLst/>
          </a:prstGeom>
        </p:spPr>
      </p:pic>
    </p:spTree>
    <p:extLst>
      <p:ext uri="{BB962C8B-B14F-4D97-AF65-F5344CB8AC3E}">
        <p14:creationId xmlns:p14="http://schemas.microsoft.com/office/powerpoint/2010/main" val="168877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69972A-D142-4ADD-AB49-1498E3F49404}"/>
              </a:ext>
            </a:extLst>
          </p:cNvPr>
          <p:cNvSpPr>
            <a:spLocks noGrp="1"/>
          </p:cNvSpPr>
          <p:nvPr>
            <p:ph type="title"/>
          </p:nvPr>
        </p:nvSpPr>
        <p:spPr/>
        <p:txBody>
          <a:bodyPr/>
          <a:lstStyle/>
          <a:p>
            <a:r>
              <a:rPr lang="en-US" altLang="ko-KR" dirty="0"/>
              <a:t>Latent Dirichlet Allocation</a:t>
            </a:r>
            <a:endParaRPr lang="ko-KR" altLang="en-US" dirty="0"/>
          </a:p>
        </p:txBody>
      </p:sp>
      <p:sp>
        <p:nvSpPr>
          <p:cNvPr id="3" name="내용 개체 틀 2">
            <a:extLst>
              <a:ext uri="{FF2B5EF4-FFF2-40B4-BE49-F238E27FC236}">
                <a16:creationId xmlns:a16="http://schemas.microsoft.com/office/drawing/2014/main" id="{D5C04612-E4CD-4B09-B637-4C4CF809A388}"/>
              </a:ext>
            </a:extLst>
          </p:cNvPr>
          <p:cNvSpPr>
            <a:spLocks noGrp="1"/>
          </p:cNvSpPr>
          <p:nvPr>
            <p:ph idx="1"/>
          </p:nvPr>
        </p:nvSpPr>
        <p:spPr>
          <a:xfrm>
            <a:off x="838200" y="1825624"/>
            <a:ext cx="11056808" cy="7008097"/>
          </a:xfrm>
        </p:spPr>
        <p:txBody>
          <a:bodyPr/>
          <a:lstStyle/>
          <a:p>
            <a:r>
              <a:rPr lang="en-US" altLang="ko-KR" dirty="0"/>
              <a:t>Latent Dirichlet allocation(LDA) is one of the probabilistic topic model techniques for describing what topics exist in each document for a given document.</a:t>
            </a:r>
          </a:p>
          <a:p>
            <a:r>
              <a:rPr lang="en-US" altLang="ko-KR" dirty="0"/>
              <a:t>In this project, I used LDA to extract words related to the topic.</a:t>
            </a:r>
            <a:endParaRPr lang="ko-KR" altLang="en-US" dirty="0"/>
          </a:p>
        </p:txBody>
      </p:sp>
      <p:pic>
        <p:nvPicPr>
          <p:cNvPr id="2050" name="Picture 2" descr="Schematic of LDA algorithm. | Download Scientific Diagram">
            <a:extLst>
              <a:ext uri="{FF2B5EF4-FFF2-40B4-BE49-F238E27FC236}">
                <a16:creationId xmlns:a16="http://schemas.microsoft.com/office/drawing/2014/main" id="{7AC23887-2DB0-4944-99C1-D14DC4B3D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200" y="3962208"/>
            <a:ext cx="6222419" cy="273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72368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360</Words>
  <Application>Microsoft Office PowerPoint</Application>
  <PresentationFormat>와이드스크린</PresentationFormat>
  <Paragraphs>62</Paragraphs>
  <Slides>15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15</vt:i4>
      </vt:variant>
    </vt:vector>
  </HeadingPairs>
  <TitlesOfParts>
    <vt:vector size="18" baseType="lpstr">
      <vt:lpstr>맑은 고딕</vt:lpstr>
      <vt:lpstr>Arial</vt:lpstr>
      <vt:lpstr>Office 테마</vt:lpstr>
      <vt:lpstr>Term project presentation (Korean SAT-English part topic modeling)</vt:lpstr>
      <vt:lpstr>Title</vt:lpstr>
      <vt:lpstr>Data</vt:lpstr>
      <vt:lpstr>Data preprocessing</vt:lpstr>
      <vt:lpstr>Data preprocessing</vt:lpstr>
      <vt:lpstr>Data preprocessing</vt:lpstr>
      <vt:lpstr>Vectorization</vt:lpstr>
      <vt:lpstr>Cosine Similarity</vt:lpstr>
      <vt:lpstr>Latent Dirichlet Allocation</vt:lpstr>
      <vt:lpstr>TF-IDF Vectorization</vt:lpstr>
      <vt:lpstr>Count Vectorization</vt:lpstr>
      <vt:lpstr>TF-IDF Vectorization &amp; LDA</vt:lpstr>
      <vt:lpstr>Count Vectorization &amp; LDA</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presentation (Korean SAT-English part topic modeling)</dc:title>
  <dc:creator>hoyeon</dc:creator>
  <cp:lastModifiedBy>hoyeon</cp:lastModifiedBy>
  <cp:revision>22</cp:revision>
  <dcterms:created xsi:type="dcterms:W3CDTF">2020-06-25T17:19:49Z</dcterms:created>
  <dcterms:modified xsi:type="dcterms:W3CDTF">2020-06-26T02:09:06Z</dcterms:modified>
</cp:coreProperties>
</file>