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77"/>
  </p:sldMasterIdLst>
  <p:notesMasterIdLst>
    <p:notesMasterId r:id="rId106"/>
  </p:notesMasterIdLst>
  <p:sldIdLst>
    <p:sldId id="256" r:id="rId78"/>
    <p:sldId id="257" r:id="rId79"/>
    <p:sldId id="258" r:id="rId80"/>
    <p:sldId id="286" r:id="rId81"/>
    <p:sldId id="287" r:id="rId82"/>
    <p:sldId id="267" r:id="rId83"/>
    <p:sldId id="299" r:id="rId84"/>
    <p:sldId id="300" r:id="rId85"/>
    <p:sldId id="301" r:id="rId86"/>
    <p:sldId id="298" r:id="rId87"/>
    <p:sldId id="297" r:id="rId88"/>
    <p:sldId id="294" r:id="rId89"/>
    <p:sldId id="295" r:id="rId90"/>
    <p:sldId id="302" r:id="rId91"/>
    <p:sldId id="292" r:id="rId92"/>
    <p:sldId id="293" r:id="rId93"/>
    <p:sldId id="296" r:id="rId94"/>
    <p:sldId id="291" r:id="rId95"/>
    <p:sldId id="269" r:id="rId96"/>
    <p:sldId id="271" r:id="rId97"/>
    <p:sldId id="272" r:id="rId98"/>
    <p:sldId id="289" r:id="rId99"/>
    <p:sldId id="276" r:id="rId100"/>
    <p:sldId id="277" r:id="rId101"/>
    <p:sldId id="290" r:id="rId102"/>
    <p:sldId id="288" r:id="rId103"/>
    <p:sldId id="284" r:id="rId104"/>
    <p:sldId id="266" r:id="rId10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7.xml"/><Relationship Id="rId89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commentAuthors" Target="commentAuthor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2.xml"/><Relationship Id="rId102" Type="http://schemas.openxmlformats.org/officeDocument/2006/relationships/slide" Target="slides/slide25.xml"/><Relationship Id="rId5" Type="http://schemas.openxmlformats.org/officeDocument/2006/relationships/customXml" Target="../customXml/item5.xml"/><Relationship Id="rId90" Type="http://schemas.openxmlformats.org/officeDocument/2006/relationships/slide" Target="slides/slide13.xml"/><Relationship Id="rId95" Type="http://schemas.openxmlformats.org/officeDocument/2006/relationships/slide" Target="slides/slide18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3.xml"/><Relationship Id="rId85" Type="http://schemas.openxmlformats.org/officeDocument/2006/relationships/slide" Target="slides/slide8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26.xml"/><Relationship Id="rId108" Type="http://schemas.openxmlformats.org/officeDocument/2006/relationships/presProps" Target="presProp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14.xml"/><Relationship Id="rId96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1.xml"/><Relationship Id="rId81" Type="http://schemas.openxmlformats.org/officeDocument/2006/relationships/slide" Target="slides/slide4.xml"/><Relationship Id="rId86" Type="http://schemas.openxmlformats.org/officeDocument/2006/relationships/slide" Target="slides/slide9.xml"/><Relationship Id="rId94" Type="http://schemas.openxmlformats.org/officeDocument/2006/relationships/slide" Target="slides/slide17.xml"/><Relationship Id="rId99" Type="http://schemas.openxmlformats.org/officeDocument/2006/relationships/slide" Target="slides/slide22.xml"/><Relationship Id="rId10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20.xml"/><Relationship Id="rId104" Type="http://schemas.openxmlformats.org/officeDocument/2006/relationships/slide" Target="slides/slide2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0.xml"/><Relationship Id="rId110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Master" Target="slideMasters/slideMaster1.xml"/><Relationship Id="rId100" Type="http://schemas.openxmlformats.org/officeDocument/2006/relationships/slide" Target="slides/slide23.xml"/><Relationship Id="rId105" Type="http://schemas.openxmlformats.org/officeDocument/2006/relationships/slide" Target="slides/slide2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6.xml"/><Relationship Id="rId98" Type="http://schemas.openxmlformats.org/officeDocument/2006/relationships/slide" Target="slides/slide2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6.xml"/><Relationship Id="rId88" Type="http://schemas.openxmlformats.org/officeDocument/2006/relationships/slide" Target="slides/slide11.xml"/><Relationship Id="rId11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11533111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111164411332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11116165443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/>
                </a:solidFill>
              </a:rPr>
              <a:t>사망원인</a:t>
            </a:r>
          </a:p>
        </c:rich>
      </c:tx>
      <c:layout>
        <c:manualLayout>
          <c:xMode val="edge"/>
          <c:yMode val="edge"/>
          <c:x val="0.43556250000000002"/>
          <c:y val="3.509171351076402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576476377952771"/>
          <c:y val="0.84738147653326301"/>
          <c:w val="0.25347047244094489"/>
          <c:h val="0.1420370063368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/>
                </a:solidFill>
              </a:rPr>
              <a:t>사망원인</a:t>
            </a:r>
          </a:p>
        </c:rich>
      </c:tx>
      <c:layout>
        <c:manualLayout>
          <c:xMode val="edge"/>
          <c:yMode val="edge"/>
          <c:x val="0.43556250000000002"/>
          <c:y val="3.509171351076402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576476377952771"/>
          <c:y val="0.84738147653326301"/>
          <c:w val="0.25347047244094489"/>
          <c:h val="0.1420370063368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/>
                </a:solidFill>
              </a:rPr>
              <a:t>사망원인</a:t>
            </a:r>
          </a:p>
        </c:rich>
      </c:tx>
      <c:layout>
        <c:manualLayout>
          <c:xMode val="edge"/>
          <c:yMode val="edge"/>
          <c:x val="0.43556250000000002"/>
          <c:y val="3.509171351076402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576476377952771"/>
          <c:y val="0.84738147653326301"/>
          <c:w val="0.25347047244094489"/>
          <c:h val="0.1420370063368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0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95076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53173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65057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429161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58378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선택완료버튼이 라디오버튼을 클릭 </a:t>
            </a:r>
            <a:r>
              <a:rPr lang="ko-KR" altLang="en-US" dirty="0" err="1"/>
              <a:t>안했을시에는</a:t>
            </a:r>
            <a:r>
              <a:rPr lang="ko-KR" altLang="en-US" dirty="0"/>
              <a:t> 비활성화로 클릭 </a:t>
            </a:r>
            <a:r>
              <a:rPr lang="ko-KR" altLang="en-US" dirty="0" err="1"/>
              <a:t>할수도</a:t>
            </a:r>
            <a:r>
              <a:rPr lang="ko-KR" altLang="en-US" dirty="0"/>
              <a:t> </a:t>
            </a:r>
            <a:r>
              <a:rPr lang="ko-KR" altLang="en-US" dirty="0" err="1"/>
              <a:t>없고선택완료버튼이</a:t>
            </a:r>
            <a:r>
              <a:rPr lang="ko-KR" altLang="en-US" dirty="0"/>
              <a:t> 회색이 되고 글씨도 하얀색입니다</a:t>
            </a:r>
            <a:r>
              <a:rPr lang="en-US" altLang="ko-KR" dirty="0"/>
              <a:t>. </a:t>
            </a:r>
            <a:r>
              <a:rPr lang="ko-KR" altLang="en-US" dirty="0"/>
              <a:t>라디오버튼을 선택했을 땐 선택완료버튼이 활성화 되어 빨강바탕색과 검정글씨색이 됩니다</a:t>
            </a:r>
            <a:r>
              <a:rPr lang="en-US" altLang="ko-KR" dirty="0"/>
              <a:t>.</a:t>
            </a:r>
            <a:r>
              <a:rPr lang="ko-KR" altLang="en-US" dirty="0"/>
              <a:t>성별 선택 후에 선택완료 버튼 클릭 시 개인정보 입력화면으로 넘어갑니다</a:t>
            </a:r>
          </a:p>
        </p:txBody>
      </p:sp>
    </p:spTree>
    <p:extLst>
      <p:ext uri="{BB962C8B-B14F-4D97-AF65-F5344CB8AC3E}">
        <p14:creationId xmlns:p14="http://schemas.microsoft.com/office/powerpoint/2010/main" val="29651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</a:t>
            </a:r>
            <a:r>
              <a:rPr lang="en-US" altLang="ko-KR" dirty="0"/>
              <a:t>6</a:t>
            </a:r>
            <a:r>
              <a:rPr lang="ko-KR" altLang="en-US" dirty="0"/>
              <a:t>가지 버튼이 있는데 일단 폐렴버튼만 클릭했다고 가정하고 폐렴</a:t>
            </a:r>
            <a:r>
              <a:rPr lang="en-US" altLang="ko-KR" dirty="0"/>
              <a:t>xml</a:t>
            </a:r>
            <a:r>
              <a:rPr lang="ko-KR" altLang="en-US" dirty="0"/>
              <a:t>과 코드만 짭니다</a:t>
            </a:r>
            <a:r>
              <a:rPr lang="en-US" altLang="ko-KR" dirty="0"/>
              <a:t>. </a:t>
            </a:r>
            <a:r>
              <a:rPr lang="ko-KR" altLang="en-US" dirty="0"/>
              <a:t>그리고 여기부터는 하단에 </a:t>
            </a:r>
            <a:r>
              <a:rPr lang="ko-KR" altLang="en-US" dirty="0" err="1"/>
              <a:t>탭바를</a:t>
            </a:r>
            <a:r>
              <a:rPr lang="ko-KR" altLang="en-US" dirty="0"/>
              <a:t> 추가하여 로그인 회원가입화면을 빼고는 항상 </a:t>
            </a:r>
            <a:r>
              <a:rPr lang="ko-KR" altLang="en-US" dirty="0" err="1"/>
              <a:t>탭바가</a:t>
            </a:r>
            <a:r>
              <a:rPr lang="ko-KR" altLang="en-US" dirty="0"/>
              <a:t> 유지되도록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6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노트부분 </a:t>
            </a:r>
            <a:r>
              <a:rPr lang="en-US" altLang="ko-KR" dirty="0"/>
              <a:t>layout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배경화면을 노트로 하고</a:t>
            </a:r>
            <a:r>
              <a:rPr lang="en-US" altLang="ko-KR" dirty="0"/>
              <a:t>,</a:t>
            </a:r>
            <a:r>
              <a:rPr lang="ko-KR" altLang="en-US" dirty="0"/>
              <a:t>스크롤 뷰가 가능하게 해주세요</a:t>
            </a:r>
            <a:r>
              <a:rPr lang="en-US" altLang="ko-KR" dirty="0"/>
              <a:t>. Next</a:t>
            </a:r>
            <a:r>
              <a:rPr lang="ko-KR" altLang="en-US" dirty="0"/>
              <a:t>버튼을 누르면 진단결과 화면으로 넘어가게 해주세요 </a:t>
            </a:r>
          </a:p>
        </p:txBody>
      </p:sp>
    </p:spTree>
    <p:extLst>
      <p:ext uri="{BB962C8B-B14F-4D97-AF65-F5344CB8AC3E}">
        <p14:creationId xmlns:p14="http://schemas.microsoft.com/office/powerpoint/2010/main" val="327644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노트부분 </a:t>
            </a:r>
            <a:r>
              <a:rPr lang="en-US" altLang="ko-KR" dirty="0"/>
              <a:t>layout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배경화면을 노트로 하고</a:t>
            </a:r>
            <a:r>
              <a:rPr lang="en-US" altLang="ko-KR" dirty="0"/>
              <a:t>,</a:t>
            </a:r>
            <a:r>
              <a:rPr lang="ko-KR" altLang="en-US" dirty="0"/>
              <a:t>스크롤 뷰가 가능하게 해주세요</a:t>
            </a:r>
            <a:r>
              <a:rPr lang="en-US" altLang="ko-KR" dirty="0"/>
              <a:t>. Next</a:t>
            </a:r>
            <a:r>
              <a:rPr lang="ko-KR" altLang="en-US" dirty="0"/>
              <a:t>버튼을 누르면 진단결과 화면으로 넘어가게 해주세요 </a:t>
            </a:r>
          </a:p>
        </p:txBody>
      </p:sp>
    </p:spTree>
    <p:extLst>
      <p:ext uri="{BB962C8B-B14F-4D97-AF65-F5344CB8AC3E}">
        <p14:creationId xmlns:p14="http://schemas.microsoft.com/office/powerpoint/2010/main" val="327644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예방법 보기버튼을 </a:t>
            </a:r>
            <a:r>
              <a:rPr lang="ko-KR" altLang="en-US" dirty="0" err="1"/>
              <a:t>눌렀을시</a:t>
            </a:r>
            <a:r>
              <a:rPr lang="en-US" altLang="ko-KR" dirty="0"/>
              <a:t>, </a:t>
            </a:r>
            <a:r>
              <a:rPr lang="ko-KR" altLang="en-US" dirty="0"/>
              <a:t>아니면 탭바에서 예방을 </a:t>
            </a:r>
            <a:r>
              <a:rPr lang="ko-KR" altLang="en-US" dirty="0" err="1"/>
              <a:t>눌렀을때입니다</a:t>
            </a:r>
            <a:r>
              <a:rPr lang="en-US" altLang="ko-KR" dirty="0"/>
              <a:t>.</a:t>
            </a:r>
            <a:r>
              <a:rPr lang="ko-KR" altLang="en-US" dirty="0"/>
              <a:t>여기서는 </a:t>
            </a:r>
            <a:r>
              <a:rPr lang="ko-KR" altLang="en-US" dirty="0" err="1"/>
              <a:t>좋은음식만</a:t>
            </a:r>
            <a:r>
              <a:rPr lang="ko-KR" altLang="en-US" dirty="0"/>
              <a:t> 눌렀다고 가정하고 </a:t>
            </a:r>
            <a:r>
              <a:rPr lang="ko-KR" altLang="en-US" dirty="0" err="1"/>
              <a:t>좋은음식</a:t>
            </a:r>
            <a:r>
              <a:rPr lang="ko-KR" altLang="en-US" dirty="0"/>
              <a:t> 버튼을 </a:t>
            </a:r>
            <a:r>
              <a:rPr lang="ko-KR" altLang="en-US" dirty="0" err="1"/>
              <a:t>눌렀을시</a:t>
            </a:r>
            <a:r>
              <a:rPr lang="ko-KR" altLang="en-US" dirty="0"/>
              <a:t>  </a:t>
            </a:r>
            <a:r>
              <a:rPr lang="ko-KR" altLang="en-US" dirty="0" err="1"/>
              <a:t>좋은음식으로</a:t>
            </a:r>
            <a:r>
              <a:rPr lang="ko-KR" altLang="en-US" dirty="0"/>
              <a:t> 넘어가게 해주세요</a:t>
            </a:r>
          </a:p>
        </p:txBody>
      </p:sp>
    </p:spTree>
    <p:extLst>
      <p:ext uri="{BB962C8B-B14F-4D97-AF65-F5344CB8AC3E}">
        <p14:creationId xmlns:p14="http://schemas.microsoft.com/office/powerpoint/2010/main" val="153595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번째레이아웃에</a:t>
            </a:r>
            <a:r>
              <a:rPr lang="ko-KR" altLang="en-US" dirty="0"/>
              <a:t> </a:t>
            </a:r>
            <a:r>
              <a:rPr lang="ko-KR" altLang="en-US" dirty="0" err="1"/>
              <a:t>한음식</a:t>
            </a:r>
            <a:r>
              <a:rPr lang="ko-KR" altLang="en-US" dirty="0"/>
              <a:t> 사진만 </a:t>
            </a:r>
            <a:r>
              <a:rPr lang="ko-KR" altLang="en-US" dirty="0" err="1"/>
              <a:t>뜨게하고</a:t>
            </a:r>
            <a:r>
              <a:rPr lang="ko-KR" altLang="en-US" dirty="0"/>
              <a:t> 그에 대한설명을 밑</a:t>
            </a:r>
            <a:r>
              <a:rPr lang="en-US" altLang="ko-KR" dirty="0" err="1"/>
              <a:t>layou</a:t>
            </a:r>
            <a:r>
              <a:rPr lang="ko-KR" altLang="en-US" dirty="0"/>
              <a:t>에 써주세요</a:t>
            </a:r>
            <a:r>
              <a:rPr lang="en-US" altLang="ko-KR" dirty="0"/>
              <a:t>.</a:t>
            </a:r>
            <a:r>
              <a:rPr lang="ko-KR" altLang="en-US" dirty="0" err="1"/>
              <a:t>오른쪽화살표버튼을</a:t>
            </a:r>
            <a:r>
              <a:rPr lang="ko-KR" altLang="en-US" dirty="0"/>
              <a:t> 누르면 다음음식에 대한 사진과 설명이 </a:t>
            </a:r>
            <a:r>
              <a:rPr lang="ko-KR" altLang="en-US" dirty="0" err="1"/>
              <a:t>뜨게해주세요</a:t>
            </a:r>
            <a:r>
              <a:rPr lang="en-US" altLang="ko-KR" dirty="0"/>
              <a:t>. </a:t>
            </a:r>
            <a:r>
              <a:rPr lang="ko-KR" altLang="en-US" dirty="0"/>
              <a:t>한화면에 하나의 </a:t>
            </a:r>
            <a:r>
              <a:rPr lang="ko-KR" altLang="en-US" dirty="0" err="1"/>
              <a:t>음식과설명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8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08783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번째레이아웃에</a:t>
            </a:r>
            <a:r>
              <a:rPr lang="ko-KR" altLang="en-US" dirty="0"/>
              <a:t> </a:t>
            </a:r>
            <a:r>
              <a:rPr lang="ko-KR" altLang="en-US" dirty="0" err="1"/>
              <a:t>한음식</a:t>
            </a:r>
            <a:r>
              <a:rPr lang="ko-KR" altLang="en-US" dirty="0"/>
              <a:t> 사진만 </a:t>
            </a:r>
            <a:r>
              <a:rPr lang="ko-KR" altLang="en-US" dirty="0" err="1"/>
              <a:t>뜨게하고</a:t>
            </a:r>
            <a:r>
              <a:rPr lang="ko-KR" altLang="en-US" dirty="0"/>
              <a:t> 그에 대한설명을 밑</a:t>
            </a:r>
            <a:r>
              <a:rPr lang="en-US" altLang="ko-KR" dirty="0" err="1"/>
              <a:t>layou</a:t>
            </a:r>
            <a:r>
              <a:rPr lang="ko-KR" altLang="en-US" dirty="0"/>
              <a:t>에 써주세요</a:t>
            </a:r>
            <a:r>
              <a:rPr lang="en-US" altLang="ko-KR" dirty="0"/>
              <a:t>.</a:t>
            </a:r>
            <a:r>
              <a:rPr lang="ko-KR" altLang="en-US" dirty="0" err="1"/>
              <a:t>오른쪽화살표버튼을</a:t>
            </a:r>
            <a:r>
              <a:rPr lang="ko-KR" altLang="en-US" dirty="0"/>
              <a:t> 누르면 다음음식에 대한 사진과 설명이 </a:t>
            </a:r>
            <a:r>
              <a:rPr lang="ko-KR" altLang="en-US" dirty="0" err="1"/>
              <a:t>뜨게해주세요</a:t>
            </a:r>
            <a:r>
              <a:rPr lang="en-US" altLang="ko-KR" dirty="0"/>
              <a:t>. </a:t>
            </a:r>
            <a:r>
              <a:rPr lang="ko-KR" altLang="en-US" dirty="0"/>
              <a:t>한화면에 하나의 </a:t>
            </a:r>
            <a:r>
              <a:rPr lang="ko-KR" altLang="en-US" dirty="0" err="1"/>
              <a:t>음식과설명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859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번째레이아웃에</a:t>
            </a:r>
            <a:r>
              <a:rPr lang="ko-KR" altLang="en-US" dirty="0"/>
              <a:t> </a:t>
            </a:r>
            <a:r>
              <a:rPr lang="ko-KR" altLang="en-US" dirty="0" err="1"/>
              <a:t>한음식</a:t>
            </a:r>
            <a:r>
              <a:rPr lang="ko-KR" altLang="en-US" dirty="0"/>
              <a:t> 사진만 </a:t>
            </a:r>
            <a:r>
              <a:rPr lang="ko-KR" altLang="en-US" dirty="0" err="1"/>
              <a:t>뜨게하고</a:t>
            </a:r>
            <a:r>
              <a:rPr lang="ko-KR" altLang="en-US" dirty="0"/>
              <a:t> 그에 대한설명을 밑</a:t>
            </a:r>
            <a:r>
              <a:rPr lang="en-US" altLang="ko-KR" dirty="0" err="1"/>
              <a:t>layou</a:t>
            </a:r>
            <a:r>
              <a:rPr lang="ko-KR" altLang="en-US" dirty="0"/>
              <a:t>에 써주세요</a:t>
            </a:r>
            <a:r>
              <a:rPr lang="en-US" altLang="ko-KR" dirty="0"/>
              <a:t>.</a:t>
            </a:r>
            <a:r>
              <a:rPr lang="ko-KR" altLang="en-US" dirty="0" err="1"/>
              <a:t>오른쪽화살표버튼을</a:t>
            </a:r>
            <a:r>
              <a:rPr lang="ko-KR" altLang="en-US" dirty="0"/>
              <a:t> 누르면 다음음식에 대한 사진과 설명이 </a:t>
            </a:r>
            <a:r>
              <a:rPr lang="ko-KR" altLang="en-US" dirty="0" err="1"/>
              <a:t>뜨게해주세요</a:t>
            </a:r>
            <a:r>
              <a:rPr lang="en-US" altLang="ko-KR" dirty="0"/>
              <a:t>. </a:t>
            </a:r>
            <a:r>
              <a:rPr lang="ko-KR" altLang="en-US" dirty="0"/>
              <a:t>한화면에 하나의 </a:t>
            </a:r>
            <a:r>
              <a:rPr lang="ko-KR" altLang="en-US" dirty="0" err="1"/>
              <a:t>음식과설명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0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노트부분 </a:t>
            </a:r>
            <a:r>
              <a:rPr lang="en-US" altLang="ko-KR" dirty="0"/>
              <a:t>layout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배경화면을 노트로 하고</a:t>
            </a:r>
            <a:r>
              <a:rPr lang="en-US" altLang="ko-KR" dirty="0"/>
              <a:t>,</a:t>
            </a:r>
            <a:r>
              <a:rPr lang="ko-KR" altLang="en-US" dirty="0"/>
              <a:t>스크롤 뷰가 가능하게 해주세요</a:t>
            </a:r>
            <a:r>
              <a:rPr lang="en-US" altLang="ko-KR" dirty="0"/>
              <a:t>. Next</a:t>
            </a:r>
            <a:r>
              <a:rPr lang="ko-KR" altLang="en-US" dirty="0"/>
              <a:t>버튼을 누르면 진단결과 화면으로 넘어가게 해주세요 </a:t>
            </a:r>
          </a:p>
        </p:txBody>
      </p:sp>
    </p:spTree>
    <p:extLst>
      <p:ext uri="{BB962C8B-B14F-4D97-AF65-F5344CB8AC3E}">
        <p14:creationId xmlns:p14="http://schemas.microsoft.com/office/powerpoint/2010/main" val="50731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43164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321874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312925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362128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188258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275108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버튼을 누르면 넘어갑니다</a:t>
            </a:r>
            <a:r>
              <a:rPr lang="en-US" altLang="ko-KR" dirty="0"/>
              <a:t>.</a:t>
            </a:r>
            <a:r>
              <a:rPr lang="ko-KR" altLang="en-US" dirty="0"/>
              <a:t>다음화면으로</a:t>
            </a:r>
          </a:p>
        </p:txBody>
      </p:sp>
    </p:spTree>
    <p:extLst>
      <p:ext uri="{BB962C8B-B14F-4D97-AF65-F5344CB8AC3E}">
        <p14:creationId xmlns:p14="http://schemas.microsoft.com/office/powerpoint/2010/main" val="53343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2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9.pn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t="22126" r="10242"/>
          <a:stretch>
            <a:fillRect/>
          </a:stretch>
        </p:blipFill>
        <p:spPr>
          <a:xfrm>
            <a:off x="-1485917" y="-250"/>
            <a:ext cx="13679042" cy="851628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4192115" y="1285210"/>
            <a:ext cx="4287578" cy="4287579"/>
          </a:xfrm>
          <a:prstGeom prst="rect">
            <a:avLst/>
          </a:prstGeom>
          <a:solidFill>
            <a:srgbClr val="65B3D7">
              <a:alpha val="48003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4621098" y="3465513"/>
            <a:ext cx="3429616" cy="9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495660" y="2392247"/>
            <a:ext cx="3731291" cy="781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4000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건강지킴이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470258" y="3837752"/>
            <a:ext cx="3731291" cy="39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4000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lang="en-US" sz="1800" dirty="0">
              <a:latin typeface="+mj-ea"/>
              <a:ea typeface="+mj-e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332477" y="1425574"/>
            <a:ext cx="4006856" cy="4006852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62AED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376865" y="5961576"/>
            <a:ext cx="4740485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35349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기존에 </a:t>
              </a:r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r>
                <a:rPr lang="ko-KR" altLang="en-US" dirty="0">
                  <a:solidFill>
                    <a:schemeClr val="bg1"/>
                  </a:solidFill>
                </a:rPr>
                <a:t>개만 ▶ 랜덤으로 </a:t>
              </a:r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r>
                <a:rPr lang="ko-KR" altLang="en-US" dirty="0">
                  <a:solidFill>
                    <a:schemeClr val="bg1"/>
                  </a:solidFill>
                </a:rPr>
                <a:t>가지</a:t>
              </a: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9" y="749725"/>
            <a:ext cx="2499900" cy="497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asted-image.pdf">
            <a:extLst>
              <a:ext uri="{FF2B5EF4-FFF2-40B4-BE49-F238E27FC236}">
                <a16:creationId xmlns:a16="http://schemas.microsoft.com/office/drawing/2014/main" id="{36291D09-BA07-4E8A-A71D-F009377FA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8C9F6A-CE79-4DEC-84FB-65A86A02E3B9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9E8A5-4A63-4B9C-913F-0A77FBDDC1AF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DA45BB56-DE09-4D5F-8FA9-EB1E6C9B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3C0523-0787-46A8-8A4C-36E1A11D4C7F}"/>
                </a:ext>
              </a:extLst>
            </p:cNvPr>
            <p:cNvSpPr/>
            <p:nvPr/>
          </p:nvSpPr>
          <p:spPr>
            <a:xfrm>
              <a:off x="6485730" y="3244334"/>
              <a:ext cx="2506331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버킷리스트</a:t>
              </a:r>
              <a:r>
                <a:rPr lang="ko-KR" altLang="en-US" sz="1400" dirty="0">
                  <a:solidFill>
                    <a:schemeClr val="bg1"/>
                  </a:solidFill>
                </a:rPr>
                <a:t> 랜덤기능 추가</a:t>
              </a:r>
            </a:p>
          </p:txBody>
        </p: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128911B8-6255-43ED-80AF-B9B989C5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28" y="711722"/>
            <a:ext cx="2499900" cy="497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F1B182-484E-4367-AEA3-BF5192E4B4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64" y="1069193"/>
            <a:ext cx="2350955" cy="4427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FDD72-3CAF-4994-8FD6-B876AC5C1F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58" y="1069706"/>
            <a:ext cx="2337554" cy="4473718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3" y="981236"/>
            <a:ext cx="2499900" cy="497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6" y="1278733"/>
            <a:ext cx="2352533" cy="4446025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2394284" y="5337364"/>
            <a:ext cx="549625" cy="421159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094F48C-DBD5-4E56-B59D-6A2493C14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94" y="5457611"/>
            <a:ext cx="552303" cy="55230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43848C-FF46-43A9-9F43-44DA3F2463B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934146" y="3453063"/>
            <a:ext cx="1550803" cy="2004548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2510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585377" y="5804581"/>
            <a:ext cx="4459713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3281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처음 화면에 사용한 성별 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88" y="857673"/>
            <a:ext cx="2499900" cy="497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0E3C0-9C04-4DF7-BFCC-9CBF66CD0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41" y="1231803"/>
            <a:ext cx="2332518" cy="4458328"/>
          </a:xfrm>
          <a:prstGeom prst="rect">
            <a:avLst/>
          </a:prstGeom>
        </p:spPr>
      </p:pic>
      <p:pic>
        <p:nvPicPr>
          <p:cNvPr id="22" name="pasted-image.pdf">
            <a:extLst>
              <a:ext uri="{FF2B5EF4-FFF2-40B4-BE49-F238E27FC236}">
                <a16:creationId xmlns:a16="http://schemas.microsoft.com/office/drawing/2014/main" id="{36291D09-BA07-4E8A-A71D-F009377FA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8C9F6A-CE79-4DEC-84FB-65A86A02E3B9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9E8A5-4A63-4B9C-913F-0A77FBDDC1AF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DA45BB56-DE09-4D5F-8FA9-EB1E6C9B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3C0523-0787-46A8-8A4C-36E1A11D4C7F}"/>
                </a:ext>
              </a:extLst>
            </p:cNvPr>
            <p:cNvSpPr/>
            <p:nvPr/>
          </p:nvSpPr>
          <p:spPr>
            <a:xfrm>
              <a:off x="6485730" y="3244334"/>
              <a:ext cx="2377955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성별에 따른 질병 세분화</a:t>
              </a:r>
            </a:p>
          </p:txBody>
        </p:sp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3077073" y="2565450"/>
            <a:ext cx="573032" cy="658541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094F48C-DBD5-4E56-B59D-6A2493C14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35" y="2868391"/>
            <a:ext cx="552303" cy="552303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66CC662-D336-4146-A9C6-EE362C6A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80" y="1283022"/>
            <a:ext cx="2267389" cy="437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12C6C54-111E-48DE-B0CE-5CFEFADC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4" y="1700461"/>
            <a:ext cx="2148840" cy="355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80417" y="5855117"/>
            <a:ext cx="3364163" cy="540172"/>
            <a:chOff x="6392289" y="3168963"/>
            <a:chExt cx="4215146" cy="540172"/>
          </a:xfrm>
        </p:grpSpPr>
        <p:pic>
          <p:nvPicPr>
            <p:cNvPr id="35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6485730" y="3244334"/>
              <a:ext cx="2382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자가진단에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서 암 클릭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125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5" name="pasted-image.pdf">
            <a:extLst>
              <a:ext uri="{FF2B5EF4-FFF2-40B4-BE49-F238E27FC236}">
                <a16:creationId xmlns:a16="http://schemas.microsoft.com/office/drawing/2014/main" id="{F9056E9F-4547-416F-AAF0-B78547FB0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4DB82F-663D-4582-BD78-3CD6970353A6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9738BFE-794F-4020-BBF1-8F935EF8B480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8" name="pasted-image.pdf">
              <a:extLst>
                <a:ext uri="{FF2B5EF4-FFF2-40B4-BE49-F238E27FC236}">
                  <a16:creationId xmlns:a16="http://schemas.microsoft.com/office/drawing/2014/main" id="{A7787FC6-8061-45D4-A610-BA95EEB6E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C8E200-B120-43B6-B78C-23F78E76C058}"/>
                </a:ext>
              </a:extLst>
            </p:cNvPr>
            <p:cNvSpPr/>
            <p:nvPr/>
          </p:nvSpPr>
          <p:spPr>
            <a:xfrm>
              <a:off x="6485730" y="3244334"/>
              <a:ext cx="2377955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성별에 따른 질병 세분화</a:t>
              </a:r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43DEB9AF-CD24-466D-A5F9-150A40A3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88" y="923179"/>
            <a:ext cx="2681777" cy="533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B8753D-3B70-4B87-B2C2-48A4F64D90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5" y="1096156"/>
            <a:ext cx="2508499" cy="4991030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41B7A3DC-E14A-4762-9FFA-2628E3AB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10" y="923179"/>
            <a:ext cx="2681777" cy="533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FD7807-ECE4-42CC-A455-FFD414490B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76" y="1224006"/>
            <a:ext cx="2538244" cy="492864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783095-55E7-4D6D-A4E8-8AD809252A36}"/>
              </a:ext>
            </a:extLst>
          </p:cNvPr>
          <p:cNvGrpSpPr/>
          <p:nvPr/>
        </p:nvGrpSpPr>
        <p:grpSpPr>
          <a:xfrm>
            <a:off x="2181338" y="5966601"/>
            <a:ext cx="1211906" cy="540172"/>
            <a:chOff x="6392289" y="3168963"/>
            <a:chExt cx="4215146" cy="540172"/>
          </a:xfrm>
        </p:grpSpPr>
        <p:pic>
          <p:nvPicPr>
            <p:cNvPr id="28" name="pasted-image.pdf">
              <a:extLst>
                <a:ext uri="{FF2B5EF4-FFF2-40B4-BE49-F238E27FC236}">
                  <a16:creationId xmlns:a16="http://schemas.microsoft.com/office/drawing/2014/main" id="{ACD5B392-0FD2-465B-A15D-E5ED7B025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C7FF1C-3B98-4BF4-AF3A-6DB7A6FC2978}"/>
                </a:ext>
              </a:extLst>
            </p:cNvPr>
            <p:cNvSpPr/>
            <p:nvPr/>
          </p:nvSpPr>
          <p:spPr>
            <a:xfrm>
              <a:off x="6485729" y="324433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남성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84C0A70-2FB9-4592-924D-44A60DCEC345}"/>
              </a:ext>
            </a:extLst>
          </p:cNvPr>
          <p:cNvGrpSpPr/>
          <p:nvPr/>
        </p:nvGrpSpPr>
        <p:grpSpPr>
          <a:xfrm>
            <a:off x="7972389" y="5907092"/>
            <a:ext cx="1211906" cy="540172"/>
            <a:chOff x="6392289" y="3168963"/>
            <a:chExt cx="4215146" cy="540172"/>
          </a:xfrm>
        </p:grpSpPr>
        <p:pic>
          <p:nvPicPr>
            <p:cNvPr id="34" name="pasted-image.pdf">
              <a:extLst>
                <a:ext uri="{FF2B5EF4-FFF2-40B4-BE49-F238E27FC236}">
                  <a16:creationId xmlns:a16="http://schemas.microsoft.com/office/drawing/2014/main" id="{3DB7BECB-9ECE-440C-A470-99C8E942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96F6B5-7DCF-495D-AD5A-50F4F106A448}"/>
                </a:ext>
              </a:extLst>
            </p:cNvPr>
            <p:cNvSpPr/>
            <p:nvPr/>
          </p:nvSpPr>
          <p:spPr>
            <a:xfrm>
              <a:off x="6485729" y="3244334"/>
              <a:ext cx="2248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여성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2D4FA-33D0-4E6C-B57C-FCE1D3C99F8B}"/>
              </a:ext>
            </a:extLst>
          </p:cNvPr>
          <p:cNvSpPr/>
          <p:nvPr/>
        </p:nvSpPr>
        <p:spPr>
          <a:xfrm>
            <a:off x="4014365" y="4217477"/>
            <a:ext cx="3089544" cy="369328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성별별로 제일 높은 </a:t>
            </a:r>
            <a:r>
              <a:rPr kumimoji="0" lang="ko-KR" alt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사망순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4989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517783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81867" y="603164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 구현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ECF3FEC-F66C-4D5A-88B0-C0408716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55" y="786183"/>
            <a:ext cx="2350094" cy="48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09A9157-2909-437D-A81E-9231F5C0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41" y="778560"/>
            <a:ext cx="2385116" cy="4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095E7C-C452-44DD-9A40-687C5C46EB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00" y="1092040"/>
            <a:ext cx="2191803" cy="4459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749703-44CB-4EBA-A93F-6714BD91A6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60" y="972779"/>
            <a:ext cx="2253878" cy="46299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D41BD6F-0CC1-49EF-8970-623DBBEAA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75" y="1993462"/>
            <a:ext cx="552303" cy="552303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43848C-FF46-43A9-9F43-44DA3F2463B2}"/>
              </a:ext>
            </a:extLst>
          </p:cNvPr>
          <p:cNvCxnSpPr>
            <a:cxnSpLocks/>
          </p:cNvCxnSpPr>
          <p:nvPr/>
        </p:nvCxnSpPr>
        <p:spPr>
          <a:xfrm>
            <a:off x="6421854" y="2078593"/>
            <a:ext cx="2598912" cy="45837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5" name="pasted-image.pdf">
            <a:extLst>
              <a:ext uri="{FF2B5EF4-FFF2-40B4-BE49-F238E27FC236}">
                <a16:creationId xmlns:a16="http://schemas.microsoft.com/office/drawing/2014/main" id="{FC367B56-7E38-4516-8A3D-995209484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97EB9-F141-478B-A670-3D65747413DB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D05087-0E4F-4992-8FF8-43F3C8F25FDA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48" name="pasted-image.pdf">
              <a:extLst>
                <a:ext uri="{FF2B5EF4-FFF2-40B4-BE49-F238E27FC236}">
                  <a16:creationId xmlns:a16="http://schemas.microsoft.com/office/drawing/2014/main" id="{2847B20A-1321-4C95-B2B2-F25BF463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448851-C7CE-4592-B679-53BE2B2F2152}"/>
                </a:ext>
              </a:extLst>
            </p:cNvPr>
            <p:cNvSpPr/>
            <p:nvPr/>
          </p:nvSpPr>
          <p:spPr>
            <a:xfrm>
              <a:off x="6485730" y="3244334"/>
              <a:ext cx="2309369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순서 알고리즘 정확하게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419413" y="5921603"/>
            <a:ext cx="5790761" cy="540172"/>
            <a:chOff x="6384017" y="3168963"/>
            <a:chExt cx="4616660" cy="540172"/>
          </a:xfrm>
        </p:grpSpPr>
        <p:pic>
          <p:nvPicPr>
            <p:cNvPr id="31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4017" y="3168963"/>
              <a:ext cx="4616660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6485730" y="3244334"/>
              <a:ext cx="3550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마지막 진단했던 질병에 따른 좋은 음식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6621" y="1383703"/>
            <a:ext cx="2028587" cy="540172"/>
            <a:chOff x="6392289" y="3168963"/>
            <a:chExt cx="4215146" cy="540172"/>
          </a:xfrm>
        </p:grpSpPr>
        <p:pic>
          <p:nvPicPr>
            <p:cNvPr id="3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6485731" y="3244334"/>
              <a:ext cx="2302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기존방식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7" y="1913101"/>
            <a:ext cx="1898486" cy="377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90E3C0-9C04-4DF7-BFCC-9CBF66CD07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1" y="2176276"/>
            <a:ext cx="1771372" cy="3385764"/>
          </a:xfrm>
          <a:prstGeom prst="rect">
            <a:avLst/>
          </a:prstGeom>
        </p:spPr>
      </p:pic>
      <p:sp>
        <p:nvSpPr>
          <p:cNvPr id="42" name="액자 41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1975815" y="5188858"/>
            <a:ext cx="558222" cy="468370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43848C-FF46-43A9-9F43-44DA3F2463B2}"/>
              </a:ext>
            </a:extLst>
          </p:cNvPr>
          <p:cNvCxnSpPr>
            <a:cxnSpLocks/>
          </p:cNvCxnSpPr>
          <p:nvPr/>
        </p:nvCxnSpPr>
        <p:spPr>
          <a:xfrm flipV="1">
            <a:off x="2452203" y="3383986"/>
            <a:ext cx="2063452" cy="1838905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637536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517783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81867" y="603164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 구현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ECF3FEC-F66C-4D5A-88B0-C0408716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8" y="906089"/>
            <a:ext cx="2650382" cy="543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29D62FCF-EAA0-4F68-BA3C-143AA7E1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57" y="1004653"/>
            <a:ext cx="2616883" cy="53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09A9157-2909-437D-A81E-9231F5C0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88" y="962448"/>
            <a:ext cx="2594608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095E7C-C452-44DD-9A40-687C5C46EB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8" y="1200772"/>
            <a:ext cx="2471865" cy="5029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6C862-1CDD-4F93-8197-991386C28B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20" y="1200772"/>
            <a:ext cx="2448559" cy="5029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749703-44CB-4EBA-A93F-6714BD91A6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2" y="1168014"/>
            <a:ext cx="2451840" cy="503658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D41BD6F-0CC1-49EF-8970-623DBBEAA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9" y="2321540"/>
            <a:ext cx="552303" cy="552303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43848C-FF46-43A9-9F43-44DA3F2463B2}"/>
              </a:ext>
            </a:extLst>
          </p:cNvPr>
          <p:cNvCxnSpPr>
            <a:cxnSpLocks/>
          </p:cNvCxnSpPr>
          <p:nvPr/>
        </p:nvCxnSpPr>
        <p:spPr>
          <a:xfrm>
            <a:off x="2848997" y="2361799"/>
            <a:ext cx="2586644" cy="1729425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BFEF98-0A12-445A-AA0B-67E700B7D199}"/>
              </a:ext>
            </a:extLst>
          </p:cNvPr>
          <p:cNvCxnSpPr>
            <a:cxnSpLocks/>
          </p:cNvCxnSpPr>
          <p:nvPr/>
        </p:nvCxnSpPr>
        <p:spPr>
          <a:xfrm flipV="1">
            <a:off x="5757455" y="3882175"/>
            <a:ext cx="2958256" cy="383717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5E60FDBC-6AEE-4BDF-A4A7-24093045A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03" y="4331909"/>
            <a:ext cx="552303" cy="552303"/>
          </a:xfrm>
          <a:prstGeom prst="rect">
            <a:avLst/>
          </a:prstGeom>
        </p:spPr>
      </p:pic>
      <p:pic>
        <p:nvPicPr>
          <p:cNvPr id="45" name="pasted-image.pdf">
            <a:extLst>
              <a:ext uri="{FF2B5EF4-FFF2-40B4-BE49-F238E27FC236}">
                <a16:creationId xmlns:a16="http://schemas.microsoft.com/office/drawing/2014/main" id="{FC367B56-7E38-4516-8A3D-995209484B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97EB9-F141-478B-A670-3D65747413DB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D05087-0E4F-4992-8FF8-43F3C8F25FDA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48" name="pasted-image.pdf">
              <a:extLst>
                <a:ext uri="{FF2B5EF4-FFF2-40B4-BE49-F238E27FC236}">
                  <a16:creationId xmlns:a16="http://schemas.microsoft.com/office/drawing/2014/main" id="{2847B20A-1321-4C95-B2B2-F25BF463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448851-C7CE-4592-B679-53BE2B2F2152}"/>
                </a:ext>
              </a:extLst>
            </p:cNvPr>
            <p:cNvSpPr/>
            <p:nvPr/>
          </p:nvSpPr>
          <p:spPr>
            <a:xfrm>
              <a:off x="6485730" y="3244334"/>
              <a:ext cx="2309369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순서 알고리즘 정확하게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7557" y="6008271"/>
            <a:ext cx="2898716" cy="540172"/>
            <a:chOff x="6384017" y="3168963"/>
            <a:chExt cx="4616660" cy="540172"/>
          </a:xfrm>
        </p:grpSpPr>
        <p:pic>
          <p:nvPicPr>
            <p:cNvPr id="31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84017" y="3168963"/>
              <a:ext cx="4616660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6485730" y="3244334"/>
              <a:ext cx="3127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원하는 질병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237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2840461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각 질병별로 습관과 자세 구현</a:t>
              </a:r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465B0F4C-AAF7-4A8D-99F1-4B7F5DE5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8" y="977637"/>
            <a:ext cx="2594608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8BA465-868E-458E-BA42-43BD9FD8EB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3" y="1250918"/>
            <a:ext cx="2437596" cy="4817165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EFF6DDD-76B2-44B1-94F1-68119031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60" y="908694"/>
            <a:ext cx="2594608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99F991-5111-4BE0-AAAC-5B9C992CA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84" y="1149785"/>
            <a:ext cx="2482560" cy="488185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15E7602-A10B-4D33-8980-1CF2945CE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48" y="2915541"/>
            <a:ext cx="552303" cy="552303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860A5842-44F5-49DE-B576-C4F3FCF1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57" y="1004653"/>
            <a:ext cx="2616883" cy="53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458C63F-DFA5-48BD-ACDE-B62DE78EF7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20" y="1200772"/>
            <a:ext cx="2448559" cy="50298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43FBA4-B7CE-4617-BBA0-437A60B24653}"/>
              </a:ext>
            </a:extLst>
          </p:cNvPr>
          <p:cNvCxnSpPr>
            <a:cxnSpLocks/>
          </p:cNvCxnSpPr>
          <p:nvPr/>
        </p:nvCxnSpPr>
        <p:spPr>
          <a:xfrm>
            <a:off x="2902226" y="3095440"/>
            <a:ext cx="2345635" cy="1171760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FCB3786F-063B-4A6F-8CF5-109062DE8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6" y="4267200"/>
            <a:ext cx="552303" cy="55230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ECCC64C-673C-4B22-8C67-440F00E9E376}"/>
              </a:ext>
            </a:extLst>
          </p:cNvPr>
          <p:cNvCxnSpPr>
            <a:cxnSpLocks/>
          </p:cNvCxnSpPr>
          <p:nvPr/>
        </p:nvCxnSpPr>
        <p:spPr>
          <a:xfrm>
            <a:off x="5856823" y="4326934"/>
            <a:ext cx="2293264" cy="0"/>
          </a:xfrm>
          <a:prstGeom prst="straightConnector1">
            <a:avLst/>
          </a:prstGeom>
          <a:noFill/>
          <a:ln w="889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그룹 27"/>
          <p:cNvGrpSpPr/>
          <p:nvPr/>
        </p:nvGrpSpPr>
        <p:grpSpPr>
          <a:xfrm>
            <a:off x="790498" y="6132966"/>
            <a:ext cx="2898716" cy="540172"/>
            <a:chOff x="6384017" y="3168963"/>
            <a:chExt cx="4616660" cy="540172"/>
          </a:xfrm>
        </p:grpSpPr>
        <p:pic>
          <p:nvPicPr>
            <p:cNvPr id="29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84017" y="3168963"/>
              <a:ext cx="4616660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6485730" y="3244334"/>
              <a:ext cx="2568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습관과 자세 클릭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795510" y="6122612"/>
            <a:ext cx="2898716" cy="540172"/>
            <a:chOff x="6384017" y="3168963"/>
            <a:chExt cx="4616660" cy="540172"/>
          </a:xfrm>
        </p:grpSpPr>
        <p:pic>
          <p:nvPicPr>
            <p:cNvPr id="3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84017" y="3168963"/>
              <a:ext cx="4616660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6485730" y="3244334"/>
              <a:ext cx="1894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질병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203969" y="6097880"/>
            <a:ext cx="2898716" cy="540172"/>
            <a:chOff x="6384017" y="3168963"/>
            <a:chExt cx="4616660" cy="540172"/>
          </a:xfrm>
        </p:grpSpPr>
        <p:pic>
          <p:nvPicPr>
            <p:cNvPr id="42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84017" y="3168963"/>
              <a:ext cx="4616660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6485730" y="3244334"/>
              <a:ext cx="3127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그림과 설명 표시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0983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556668" y="5985475"/>
            <a:ext cx="6767806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400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폐렴 당뇨병을 제외한 나머지 </a:t>
              </a:r>
              <a:r>
                <a:rPr lang="ko-KR" altLang="en-US" smtClean="0">
                  <a:solidFill>
                    <a:schemeClr val="bg1"/>
                  </a:solidFill>
                </a:rPr>
                <a:t>음식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자세 구현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23" y="403679"/>
            <a:ext cx="2672067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0E3C0-9C04-4DF7-BFCC-9CBF66CD0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77" y="777809"/>
            <a:ext cx="2493158" cy="4765372"/>
          </a:xfrm>
          <a:prstGeom prst="rect">
            <a:avLst/>
          </a:prstGeom>
        </p:spPr>
      </p:pic>
      <p:pic>
        <p:nvPicPr>
          <p:cNvPr id="22" name="pasted-image.pdf">
            <a:extLst>
              <a:ext uri="{FF2B5EF4-FFF2-40B4-BE49-F238E27FC236}">
                <a16:creationId xmlns:a16="http://schemas.microsoft.com/office/drawing/2014/main" id="{36291D09-BA07-4E8A-A71D-F009377FA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8C9F6A-CE79-4DEC-84FB-65A86A02E3B9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9E8A5-4A63-4B9C-913F-0A77FBDDC1AF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DA45BB56-DE09-4D5F-8FA9-EB1E6C9B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3C0523-0787-46A8-8A4C-36E1A11D4C7F}"/>
                </a:ext>
              </a:extLst>
            </p:cNvPr>
            <p:cNvSpPr/>
            <p:nvPr/>
          </p:nvSpPr>
          <p:spPr>
            <a:xfrm>
              <a:off x="6485730" y="3244334"/>
              <a:ext cx="1915447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</a:rPr>
                <a:t>ㅇ나머지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질병 구현</a:t>
              </a:r>
            </a:p>
          </p:txBody>
        </p:sp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6360409" y="2040456"/>
            <a:ext cx="785539" cy="2196243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63240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988426" y="5956269"/>
            <a:ext cx="4215146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2656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만안구 병원리스트 추가</a:t>
              </a: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23" y="403679"/>
            <a:ext cx="2672067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asted-image.pdf">
            <a:extLst>
              <a:ext uri="{FF2B5EF4-FFF2-40B4-BE49-F238E27FC236}">
                <a16:creationId xmlns:a16="http://schemas.microsoft.com/office/drawing/2014/main" id="{36291D09-BA07-4E8A-A71D-F009377FA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8C9F6A-CE79-4DEC-84FB-65A86A02E3B9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9E8A5-4A63-4B9C-913F-0A77FBDDC1AF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DA45BB56-DE09-4D5F-8FA9-EB1E6C9B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3C0523-0787-46A8-8A4C-36E1A11D4C7F}"/>
                </a:ext>
              </a:extLst>
            </p:cNvPr>
            <p:cNvSpPr/>
            <p:nvPr/>
          </p:nvSpPr>
          <p:spPr>
            <a:xfrm>
              <a:off x="6485730" y="3244334"/>
              <a:ext cx="1059019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병원 추가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B76EBF-39ED-40A0-B81B-5C43248FA2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41" y="679454"/>
            <a:ext cx="2465909" cy="476611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3D7A4-94E2-43D6-B230-C2151F4ECFC4}"/>
              </a:ext>
            </a:extLst>
          </p:cNvPr>
          <p:cNvGrpSpPr/>
          <p:nvPr/>
        </p:nvGrpSpPr>
        <p:grpSpPr>
          <a:xfrm>
            <a:off x="7735422" y="2954153"/>
            <a:ext cx="3621691" cy="540172"/>
            <a:chOff x="6392289" y="3168963"/>
            <a:chExt cx="4215146" cy="540172"/>
          </a:xfrm>
        </p:grpSpPr>
        <p:pic>
          <p:nvPicPr>
            <p:cNvPr id="29" name="pasted-image.pdf">
              <a:extLst>
                <a:ext uri="{FF2B5EF4-FFF2-40B4-BE49-F238E27FC236}">
                  <a16:creationId xmlns:a16="http://schemas.microsoft.com/office/drawing/2014/main" id="{77BE25AC-FD50-437F-A7A1-C682F4F6C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1261E24-F14C-4716-8DC9-1E40EFC7849B}"/>
                </a:ext>
              </a:extLst>
            </p:cNvPr>
            <p:cNvSpPr/>
            <p:nvPr/>
          </p:nvSpPr>
          <p:spPr>
            <a:xfrm>
              <a:off x="6485730" y="3244334"/>
              <a:ext cx="3653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이비인후과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내과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종합병원 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2755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1739" y="-2630362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61398" y="3166716"/>
            <a:ext cx="4215146" cy="540172"/>
            <a:chOff x="6361398" y="3166716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61398" y="3166716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361398" y="3252136"/>
              <a:ext cx="2507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어플</a:t>
              </a:r>
              <a:r>
                <a:rPr lang="ko-KR" altLang="en-US" dirty="0">
                  <a:solidFill>
                    <a:schemeClr val="bg1"/>
                  </a:solidFill>
                </a:rPr>
                <a:t> 실행 시 초기화면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347949" y="2149554"/>
            <a:ext cx="4215146" cy="540172"/>
            <a:chOff x="6384130" y="3007547"/>
            <a:chExt cx="4215146" cy="540172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84130" y="300754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6384130" y="3092967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첫 </a:t>
              </a:r>
              <a:r>
                <a:rPr lang="ko-KR" altLang="en-US" dirty="0" err="1">
                  <a:solidFill>
                    <a:schemeClr val="bg1"/>
                  </a:solidFill>
                </a:rPr>
                <a:t>실행화면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47949" y="4213162"/>
            <a:ext cx="4215146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2940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>
                  <a:solidFill>
                    <a:schemeClr val="bg1"/>
                  </a:solidFill>
                </a:rPr>
                <a:t>시작하기</a:t>
              </a:r>
              <a:r>
                <a:rPr lang="en-US" altLang="ko-KR" dirty="0">
                  <a:solidFill>
                    <a:schemeClr val="bg1"/>
                  </a:solidFill>
                </a:rPr>
                <a:t>’ </a:t>
              </a:r>
              <a:r>
                <a:rPr lang="ko-KR" altLang="en-US" dirty="0">
                  <a:solidFill>
                    <a:schemeClr val="bg1"/>
                  </a:solidFill>
                </a:rPr>
                <a:t>클릭 시 실행   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26382" y="1385622"/>
            <a:ext cx="2267389" cy="4647025"/>
            <a:chOff x="1826382" y="1385622"/>
            <a:chExt cx="2267389" cy="4647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382" y="1385622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380" y="1835116"/>
              <a:ext cx="2125860" cy="3757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3771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368711" y="-2635410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27500" y="4588049"/>
            <a:ext cx="4243076" cy="555467"/>
            <a:chOff x="6364359" y="4355552"/>
            <a:chExt cx="4243076" cy="555467"/>
          </a:xfrm>
        </p:grpSpPr>
        <p:pic>
          <p:nvPicPr>
            <p:cNvPr id="17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437084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6540438" y="4456267"/>
              <a:ext cx="3692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선택 시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</a:rPr>
                <a:t>회색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 err="1">
                  <a:solidFill>
                    <a:schemeClr val="bg1"/>
                  </a:solidFill>
                </a:rPr>
                <a:t>선택완료</a:t>
              </a:r>
              <a:r>
                <a:rPr lang="en-US" altLang="ko-KR" dirty="0">
                  <a:solidFill>
                    <a:schemeClr val="bg1"/>
                  </a:solidFill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</a:rPr>
                <a:t> 활성화   </a:t>
              </a:r>
            </a:p>
          </p:txBody>
        </p:sp>
        <p:pic>
          <p:nvPicPr>
            <p:cNvPr id="68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64359" y="4355552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" name="직사각형 68"/>
            <p:cNvSpPr/>
            <p:nvPr/>
          </p:nvSpPr>
          <p:spPr>
            <a:xfrm>
              <a:off x="6512508" y="4440972"/>
              <a:ext cx="3692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선택 시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</a:rPr>
                <a:t>회색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 err="1">
                  <a:solidFill>
                    <a:schemeClr val="bg1"/>
                  </a:solidFill>
                </a:rPr>
                <a:t>선택완료</a:t>
              </a:r>
              <a:r>
                <a:rPr lang="en-US" altLang="ko-KR" dirty="0">
                  <a:solidFill>
                    <a:schemeClr val="bg1"/>
                  </a:solidFill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</a:rPr>
                <a:t> 활성화  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27500" y="3593513"/>
            <a:ext cx="4215146" cy="540172"/>
            <a:chOff x="6227500" y="3593513"/>
            <a:chExt cx="4215146" cy="540172"/>
          </a:xfrm>
        </p:grpSpPr>
        <p:pic>
          <p:nvPicPr>
            <p:cNvPr id="6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7500" y="359351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" name="직사각형 66"/>
            <p:cNvSpPr/>
            <p:nvPr/>
          </p:nvSpPr>
          <p:spPr>
            <a:xfrm>
              <a:off x="6339159" y="3654853"/>
              <a:ext cx="2969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성별에 따라 </a:t>
              </a:r>
              <a:r>
                <a:rPr lang="ko-KR" altLang="en-US" dirty="0" err="1">
                  <a:solidFill>
                    <a:schemeClr val="bg1"/>
                  </a:solidFill>
                </a:rPr>
                <a:t>질병률이</a:t>
              </a:r>
              <a:r>
                <a:rPr lang="ko-KR" altLang="en-US" dirty="0">
                  <a:solidFill>
                    <a:schemeClr val="bg1"/>
                  </a:solidFill>
                </a:rPr>
                <a:t> 다름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227500" y="2530534"/>
            <a:ext cx="4215146" cy="540172"/>
            <a:chOff x="6227500" y="2530534"/>
            <a:chExt cx="4215146" cy="540172"/>
          </a:xfrm>
        </p:grpSpPr>
        <p:pic>
          <p:nvPicPr>
            <p:cNvPr id="3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7500" y="2530534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6339159" y="2591874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성별 선택 화면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34904" y="1683306"/>
            <a:ext cx="5090295" cy="4646251"/>
            <a:chOff x="734904" y="1683306"/>
            <a:chExt cx="5090295" cy="4646251"/>
          </a:xfrm>
        </p:grpSpPr>
        <p:grpSp>
          <p:nvGrpSpPr>
            <p:cNvPr id="11" name="그룹 10"/>
            <p:cNvGrpSpPr/>
            <p:nvPr/>
          </p:nvGrpSpPr>
          <p:grpSpPr>
            <a:xfrm>
              <a:off x="734904" y="1683306"/>
              <a:ext cx="2297456" cy="4646251"/>
              <a:chOff x="734904" y="1683306"/>
              <a:chExt cx="2297456" cy="4646251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904" y="1683306"/>
                <a:ext cx="2297456" cy="4646251"/>
              </a:xfrm>
              <a:prstGeom prst="rect">
                <a:avLst/>
              </a:prstGeom>
            </p:spPr>
          </p:pic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25" y="2185150"/>
                <a:ext cx="2110459" cy="3440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810" y="1767711"/>
              <a:ext cx="2267389" cy="4374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084" y="2185150"/>
              <a:ext cx="2148840" cy="3552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43088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t="22126" r="10242"/>
          <a:stretch>
            <a:fillRect/>
          </a:stretch>
        </p:blipFill>
        <p:spPr>
          <a:xfrm>
            <a:off x="-1510260" y="0"/>
            <a:ext cx="13679042" cy="8516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df"/>
          <p:cNvPicPr>
            <a:picLocks noChangeAspect="1"/>
          </p:cNvPicPr>
          <p:nvPr/>
        </p:nvPicPr>
        <p:blipFill>
          <a:blip r:embed="rId3">
            <a:alphaModFix amt="55291"/>
            <a:extLst/>
          </a:blip>
          <a:srcRect t="30687"/>
          <a:stretch>
            <a:fillRect/>
          </a:stretch>
        </p:blipFill>
        <p:spPr>
          <a:xfrm>
            <a:off x="-5080" y="1718667"/>
            <a:ext cx="12202160" cy="150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683493" y="1938826"/>
            <a:ext cx="3738289" cy="8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4000">
                <a:solidFill>
                  <a:srgbClr val="433C74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lang="ko-KR" altLang="en-US" sz="4800" dirty="0">
                <a:solidFill>
                  <a:schemeClr val="bg1"/>
                </a:solidFill>
                <a:latin typeface="+mj-ea"/>
                <a:ea typeface="+mj-ea"/>
              </a:rPr>
              <a:t>건강 지킴이</a:t>
            </a:r>
            <a:endParaRPr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8430493" y="4542303"/>
            <a:ext cx="3738289" cy="34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500">
                <a:solidFill>
                  <a:srgbClr val="F1FEF4"/>
                </a:solidFill>
                <a:latin typeface="Arita-buri(TTF)-SemiBold"/>
                <a:ea typeface="Arita-buri(TTF)-SemiBold"/>
                <a:cs typeface="Arita-buri(TTF)-SemiBold"/>
                <a:sym typeface="Arita-buri(TTF)-SemiBold"/>
              </a:defRPr>
            </a:lvl1pPr>
          </a:lstStyle>
          <a:p>
            <a:endParaRPr dirty="0"/>
          </a:p>
        </p:txBody>
      </p:sp>
      <p:sp>
        <p:nvSpPr>
          <p:cNvPr id="123" name="Shape 123"/>
          <p:cNvSpPr/>
          <p:nvPr/>
        </p:nvSpPr>
        <p:spPr>
          <a:xfrm>
            <a:off x="9710653" y="5220415"/>
            <a:ext cx="3738289" cy="80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500">
                <a:solidFill>
                  <a:srgbClr val="F1FEF4"/>
                </a:solidFill>
                <a:latin typeface="Arita-buri(TTF)-SemiBold"/>
                <a:ea typeface="Arita-buri(TTF)-SemiBold"/>
                <a:cs typeface="Arita-buri(TTF)-SemiBold"/>
                <a:sym typeface="Arita-buri(TTF)-SemiBold"/>
              </a:defRPr>
            </a:lvl1pPr>
          </a:lstStyle>
          <a:p>
            <a:r>
              <a:rPr lang="en-US" altLang="ko-KR" sz="2000" dirty="0"/>
              <a:t>20131000 </a:t>
            </a:r>
            <a:r>
              <a:rPr lang="ko-KR" altLang="en-US" sz="2000" dirty="0" err="1"/>
              <a:t>김찬영</a:t>
            </a:r>
            <a:endParaRPr lang="en-US" altLang="ko-KR" sz="2000" dirty="0"/>
          </a:p>
          <a:p>
            <a:r>
              <a:rPr lang="en-US" altLang="ko-KR" sz="2000" dirty="0"/>
              <a:t>20131036 </a:t>
            </a:r>
            <a:r>
              <a:rPr lang="ko-KR" altLang="en-US" sz="2000" dirty="0"/>
              <a:t>이성우</a:t>
            </a:r>
            <a:endParaRPr sz="2000" dirty="0"/>
          </a:p>
        </p:txBody>
      </p:sp>
      <p:sp>
        <p:nvSpPr>
          <p:cNvPr id="124" name="Shape 124"/>
          <p:cNvSpPr/>
          <p:nvPr/>
        </p:nvSpPr>
        <p:spPr>
          <a:xfrm>
            <a:off x="8430493" y="5625230"/>
            <a:ext cx="3738289" cy="34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500">
                <a:solidFill>
                  <a:srgbClr val="F1FEF4"/>
                </a:solidFill>
                <a:latin typeface="Arita-buri(TTF)-SemiBold"/>
                <a:ea typeface="Arita-buri(TTF)-SemiBold"/>
                <a:cs typeface="Arita-buri(TTF)-SemiBold"/>
                <a:sym typeface="Arita-buri(TTF)-SemiBold"/>
              </a:defRPr>
            </a:lvl1pPr>
          </a:lstStyle>
          <a:p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683493" y="3225759"/>
            <a:ext cx="3738289" cy="52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2500">
                <a:solidFill>
                  <a:srgbClr val="433C74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간단하지만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중요한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36893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217104ED-07F9-4178-B313-1017B977D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86799"/>
              </p:ext>
            </p:extLst>
          </p:nvPr>
        </p:nvGraphicFramePr>
        <p:xfrm>
          <a:off x="2682912" y="675258"/>
          <a:ext cx="8128000" cy="583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392289" y="1996365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질병 선택 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92289" y="4089127"/>
            <a:ext cx="4215146" cy="540172"/>
            <a:chOff x="6392289" y="4089127"/>
            <a:chExt cx="4215146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408912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485730" y="4164498"/>
              <a:ext cx="2664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TabActivity</a:t>
              </a:r>
              <a:r>
                <a:rPr lang="en-US" altLang="ko-KR" dirty="0">
                  <a:solidFill>
                    <a:schemeClr val="bg1"/>
                  </a:solidFill>
                </a:rPr>
                <a:t>, 3 Fragment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392289" y="5178893"/>
            <a:ext cx="4215146" cy="540172"/>
            <a:chOff x="6392289" y="5178893"/>
            <a:chExt cx="4215146" cy="540172"/>
          </a:xfrm>
        </p:grpSpPr>
        <p:pic>
          <p:nvPicPr>
            <p:cNvPr id="17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517889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6540438" y="5264313"/>
              <a:ext cx="3334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>
                  <a:solidFill>
                    <a:schemeClr val="bg1"/>
                  </a:solidFill>
                </a:rPr>
                <a:t>탭</a:t>
              </a:r>
              <a:r>
                <a:rPr lang="en-US" altLang="ko-KR" dirty="0">
                  <a:solidFill>
                    <a:schemeClr val="bg1"/>
                  </a:solidFill>
                </a:rPr>
                <a:t>’ </a:t>
              </a:r>
              <a:r>
                <a:rPr lang="ko-KR" altLang="en-US" dirty="0">
                  <a:solidFill>
                    <a:schemeClr val="bg1"/>
                  </a:solidFill>
                </a:rPr>
                <a:t>클릭 시 해당화면 이동     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6" y="1385623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" y="1798320"/>
            <a:ext cx="2095500" cy="375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392289" y="3065094"/>
            <a:ext cx="4215146" cy="540172"/>
            <a:chOff x="6392289" y="3065094"/>
            <a:chExt cx="4215146" cy="540172"/>
          </a:xfrm>
        </p:grpSpPr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065094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6485730" y="3140465"/>
              <a:ext cx="1970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r>
                <a:rPr lang="ko-KR" altLang="en-US" dirty="0">
                  <a:solidFill>
                    <a:schemeClr val="bg1"/>
                  </a:solidFill>
                </a:rPr>
                <a:t>개 버튼 </a:t>
              </a:r>
              <a:r>
                <a:rPr lang="en-US" altLang="ko-KR" dirty="0">
                  <a:solidFill>
                    <a:schemeClr val="bg1"/>
                  </a:solidFill>
                </a:rPr>
                <a:t>, 3</a:t>
              </a:r>
              <a:r>
                <a:rPr lang="ko-KR" altLang="en-US" dirty="0">
                  <a:solidFill>
                    <a:schemeClr val="bg1"/>
                  </a:solidFill>
                </a:rPr>
                <a:t>개 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3167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455101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92289" y="2301213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자가진단 화면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92289" y="4091224"/>
            <a:ext cx="4215146" cy="540172"/>
            <a:chOff x="6392289" y="3303471"/>
            <a:chExt cx="4215146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303471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485730" y="3337878"/>
              <a:ext cx="1699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&lt;</a:t>
              </a:r>
              <a:r>
                <a:rPr lang="en-US" altLang="ko-KR" dirty="0" err="1">
                  <a:solidFill>
                    <a:schemeClr val="bg1"/>
                  </a:solidFill>
                </a:rPr>
                <a:t>RecyclerView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8" y="1388425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99" y="1385623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1845226"/>
            <a:ext cx="2110740" cy="375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843743"/>
            <a:ext cx="2125980" cy="374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392289" y="3189777"/>
            <a:ext cx="4215146" cy="540172"/>
            <a:chOff x="6392289" y="3189777"/>
            <a:chExt cx="4215146" cy="540172"/>
          </a:xfrm>
        </p:grpSpPr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8977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6485730" y="3243271"/>
              <a:ext cx="242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해당되는 항목에 체크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392289" y="4952309"/>
            <a:ext cx="4215146" cy="540172"/>
            <a:chOff x="6392289" y="4952309"/>
            <a:chExt cx="4215146" cy="540172"/>
          </a:xfrm>
        </p:grpSpPr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4952309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6485730" y="4986716"/>
              <a:ext cx="2656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동일한 형태들의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5927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455101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217104ED-07F9-4178-B313-1017B977D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288673"/>
              </p:ext>
            </p:extLst>
          </p:nvPr>
        </p:nvGraphicFramePr>
        <p:xfrm>
          <a:off x="3951846" y="707551"/>
          <a:ext cx="8128000" cy="583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392289" y="2301213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3281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체크항목이 </a:t>
              </a:r>
              <a:r>
                <a:rPr lang="ko-KR" altLang="en-US" dirty="0" err="1">
                  <a:solidFill>
                    <a:schemeClr val="bg1"/>
                  </a:solidFill>
                </a:rPr>
                <a:t>많을시</a:t>
              </a:r>
              <a:r>
                <a:rPr lang="ko-KR" altLang="en-US" dirty="0">
                  <a:solidFill>
                    <a:schemeClr val="bg1"/>
                  </a:solidFill>
                </a:rPr>
                <a:t> 위험 표시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92289" y="4091224"/>
            <a:ext cx="4215146" cy="540172"/>
            <a:chOff x="6392289" y="3303471"/>
            <a:chExt cx="4215146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303471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485730" y="3337878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예방법 보기버튼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8" y="1388425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99" y="1385623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1841012"/>
            <a:ext cx="2118361" cy="374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6" y="1841012"/>
            <a:ext cx="2106194" cy="374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076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442329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92289" y="1996365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예방법 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32804" y="3168963"/>
            <a:ext cx="4274631" cy="540172"/>
            <a:chOff x="6332804" y="3168963"/>
            <a:chExt cx="4274631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332804" y="3254383"/>
              <a:ext cx="2268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 3</a:t>
              </a:r>
              <a:r>
                <a:rPr lang="ko-KR" altLang="en-US" dirty="0">
                  <a:solidFill>
                    <a:schemeClr val="bg1"/>
                  </a:solidFill>
                </a:rPr>
                <a:t>가지 버튼 기능   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92289" y="4249365"/>
            <a:ext cx="4215146" cy="540172"/>
            <a:chOff x="6392289" y="4370847"/>
            <a:chExt cx="4215146" cy="540172"/>
          </a:xfrm>
        </p:grpSpPr>
        <p:pic>
          <p:nvPicPr>
            <p:cNvPr id="30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437084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6540438" y="4456267"/>
              <a:ext cx="3445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안양시에 위치한 가까운 병원   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1206" y="1370569"/>
            <a:ext cx="2267389" cy="4647025"/>
            <a:chOff x="1911206" y="1370569"/>
            <a:chExt cx="2267389" cy="4647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06" y="1370569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972" y="1789780"/>
              <a:ext cx="2087855" cy="3808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0538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638744" y="-2653800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92289" y="1996365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26949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>
                  <a:solidFill>
                    <a:schemeClr val="bg1"/>
                  </a:solidFill>
                </a:rPr>
                <a:t>좋은 음식</a:t>
              </a:r>
              <a:r>
                <a:rPr lang="en-US" altLang="ko-KR" dirty="0">
                  <a:solidFill>
                    <a:schemeClr val="bg1"/>
                  </a:solidFill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</a:rPr>
                <a:t>클릭 시 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32804" y="3487668"/>
            <a:ext cx="4296142" cy="540172"/>
            <a:chOff x="6332804" y="3688467"/>
            <a:chExt cx="4296142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368846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332804" y="3761574"/>
              <a:ext cx="1829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 </a:t>
              </a:r>
              <a:r>
                <a:rPr lang="ko-KR" altLang="en-US" dirty="0">
                  <a:solidFill>
                    <a:schemeClr val="bg1"/>
                  </a:solidFill>
                </a:rPr>
                <a:t>사진 과 설명  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예방법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6" y="1370569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332804" y="4905865"/>
            <a:ext cx="4296142" cy="540172"/>
            <a:chOff x="6332804" y="4905865"/>
            <a:chExt cx="4296142" cy="540172"/>
          </a:xfrm>
        </p:grpSpPr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49058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6332804" y="4978972"/>
              <a:ext cx="36760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 </a:t>
              </a:r>
              <a:r>
                <a:rPr lang="ko-KR" altLang="en-US" dirty="0">
                  <a:solidFill>
                    <a:schemeClr val="bg1"/>
                  </a:solidFill>
                </a:rPr>
                <a:t>넘기기 버튼을 누르면 다음 음식</a:t>
              </a: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" y="1817380"/>
            <a:ext cx="2103119" cy="37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252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638744" y="-2653800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92289" y="1996365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28440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‘</a:t>
              </a:r>
              <a:r>
                <a:rPr lang="ko-KR" altLang="en-US" dirty="0">
                  <a:solidFill>
                    <a:schemeClr val="bg1"/>
                  </a:solidFill>
                </a:rPr>
                <a:t>가까운 병원</a:t>
              </a:r>
              <a:r>
                <a:rPr lang="en-US" altLang="ko-KR" dirty="0">
                  <a:solidFill>
                    <a:schemeClr val="bg1"/>
                  </a:solidFill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</a:rPr>
                <a:t>클릭 시 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32804" y="3487668"/>
            <a:ext cx="4296142" cy="540172"/>
            <a:chOff x="6332804" y="3688467"/>
            <a:chExt cx="4296142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368846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332804" y="3761574"/>
              <a:ext cx="3296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 안양시 에 위치한 병원 위치  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예방법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6" y="1370569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332804" y="4905865"/>
            <a:ext cx="4589662" cy="540172"/>
            <a:chOff x="6332804" y="4905865"/>
            <a:chExt cx="4296142" cy="540172"/>
          </a:xfrm>
        </p:grpSpPr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49058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6332804" y="4978972"/>
              <a:ext cx="360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구글맵을</a:t>
              </a:r>
              <a:r>
                <a:rPr lang="ko-KR" altLang="en-US" dirty="0">
                  <a:solidFill>
                    <a:schemeClr val="bg1"/>
                  </a:solidFill>
                </a:rPr>
                <a:t> 통해 병원 위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</a:rPr>
                <a:t>경도확인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2101491" cy="376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037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6579" y="-244909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실행화면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92289" y="1996365"/>
            <a:ext cx="4215146" cy="540172"/>
            <a:chOff x="6392289" y="1996365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19963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485730" y="2081785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lang="ko-KR" altLang="en-US" dirty="0">
                  <a:solidFill>
                    <a:schemeClr val="bg1"/>
                  </a:solidFill>
                </a:rPr>
                <a:t> 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32804" y="3487668"/>
            <a:ext cx="4296142" cy="540172"/>
            <a:chOff x="6332804" y="3688467"/>
            <a:chExt cx="4296142" cy="540172"/>
          </a:xfrm>
        </p:grpSpPr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3688467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332804" y="3761574"/>
              <a:ext cx="29017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오늘의 </a:t>
              </a:r>
              <a:r>
                <a:rPr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lang="ko-KR" altLang="en-US" dirty="0">
                  <a:solidFill>
                    <a:schemeClr val="bg1"/>
                  </a:solidFill>
                </a:rPr>
                <a:t> 확인  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332804" y="4905865"/>
            <a:ext cx="4296142" cy="540172"/>
            <a:chOff x="6332804" y="4905865"/>
            <a:chExt cx="4296142" cy="540172"/>
          </a:xfrm>
        </p:grpSpPr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13800" y="4905865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6332804" y="4978972"/>
              <a:ext cx="342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버튼 </a:t>
              </a:r>
              <a:r>
                <a:rPr lang="ko-KR" altLang="en-US" dirty="0" err="1">
                  <a:solidFill>
                    <a:schemeClr val="bg1"/>
                  </a:solidFill>
                </a:rPr>
                <a:t>클릭시</a:t>
              </a:r>
              <a:r>
                <a:rPr lang="ko-KR" altLang="en-US" dirty="0">
                  <a:solidFill>
                    <a:schemeClr val="bg1"/>
                  </a:solidFill>
                </a:rPr>
                <a:t> 랜덤으로 </a:t>
              </a:r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r>
                <a:rPr lang="ko-KR" altLang="en-US" dirty="0">
                  <a:solidFill>
                    <a:schemeClr val="bg1"/>
                  </a:solidFill>
                </a:rPr>
                <a:t>가지 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" y="1606594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1D1D380-C38E-4804-9857-4AC18734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48" y="1606594"/>
            <a:ext cx="2267389" cy="464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1996365"/>
            <a:ext cx="2103119" cy="38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043734"/>
            <a:ext cx="2110740" cy="377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91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442329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계획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217104ED-07F9-4178-B313-1017B977D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210260"/>
              </p:ext>
            </p:extLst>
          </p:nvPr>
        </p:nvGraphicFramePr>
        <p:xfrm>
          <a:off x="3905626" y="707549"/>
          <a:ext cx="8128000" cy="583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153213" y="2892478"/>
            <a:ext cx="4215146" cy="540172"/>
            <a:chOff x="5153213" y="2587630"/>
            <a:chExt cx="4215146" cy="540172"/>
          </a:xfrm>
        </p:grpSpPr>
        <p:pic>
          <p:nvPicPr>
            <p:cNvPr id="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53213" y="2587630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5334463" y="2656491"/>
              <a:ext cx="28200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각 질병에 대한 결과 표시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40438" y="445626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4BCFB9-0D33-4D01-9EA1-66A8C4D7A5F6}"/>
              </a:ext>
            </a:extLst>
          </p:cNvPr>
          <p:cNvGrpSpPr/>
          <p:nvPr/>
        </p:nvGrpSpPr>
        <p:grpSpPr>
          <a:xfrm>
            <a:off x="1291146" y="1563998"/>
            <a:ext cx="2267389" cy="4647025"/>
            <a:chOff x="1291146" y="1563998"/>
            <a:chExt cx="2267389" cy="464702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146" y="1563998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F0501F3-A371-4988-8E0A-84A11A9FC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9682" y="1986645"/>
              <a:ext cx="2147630" cy="3802419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153213" y="3818994"/>
            <a:ext cx="4215146" cy="540172"/>
            <a:chOff x="5153213" y="3818994"/>
            <a:chExt cx="4215146" cy="540172"/>
          </a:xfrm>
        </p:grpSpPr>
        <p:pic>
          <p:nvPicPr>
            <p:cNvPr id="37" name="pasted-image.pdf">
              <a:extLst>
                <a:ext uri="{FF2B5EF4-FFF2-40B4-BE49-F238E27FC236}">
                  <a16:creationId xmlns:a16="http://schemas.microsoft.com/office/drawing/2014/main" id="{B805576A-7C9E-426A-A4AB-8BD2DA8F7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53213" y="3818994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47AB30-63F3-45DE-B37D-5A1A58039401}"/>
                </a:ext>
              </a:extLst>
            </p:cNvPr>
            <p:cNvSpPr/>
            <p:nvPr/>
          </p:nvSpPr>
          <p:spPr>
            <a:xfrm>
              <a:off x="5334463" y="3887855"/>
              <a:ext cx="242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아직까진 </a:t>
              </a:r>
              <a:r>
                <a:rPr lang="en-US" altLang="ko-KR" dirty="0">
                  <a:solidFill>
                    <a:schemeClr val="bg1"/>
                  </a:solidFill>
                </a:rPr>
                <a:t>XML</a:t>
              </a:r>
              <a:r>
                <a:rPr lang="ko-KR" altLang="en-US" dirty="0">
                  <a:solidFill>
                    <a:schemeClr val="bg1"/>
                  </a:solidFill>
                </a:rPr>
                <a:t>만 구현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53213" y="1937748"/>
            <a:ext cx="4215146" cy="540173"/>
            <a:chOff x="5153213" y="1937748"/>
            <a:chExt cx="4215146" cy="540173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53213" y="1937748"/>
              <a:ext cx="4215146" cy="54017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31F99A3-5EEC-43B0-9F01-32294A12D93A}"/>
                </a:ext>
              </a:extLst>
            </p:cNvPr>
            <p:cNvSpPr/>
            <p:nvPr/>
          </p:nvSpPr>
          <p:spPr>
            <a:xfrm>
              <a:off x="5267766" y="2031573"/>
              <a:ext cx="32643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My</a:t>
              </a:r>
              <a:r>
                <a:rPr lang="ko-KR" altLang="en-US" dirty="0">
                  <a:solidFill>
                    <a:schemeClr val="bg1"/>
                  </a:solidFill>
                </a:rPr>
                <a:t>기능 구현</a:t>
              </a:r>
              <a:r>
                <a:rPr lang="en-US" altLang="ko-KR" dirty="0">
                  <a:solidFill>
                    <a:schemeClr val="bg1"/>
                  </a:solidFill>
                </a:rPr>
                <a:t>, DB </a:t>
              </a:r>
              <a:r>
                <a:rPr lang="en-US" altLang="ko-KR" dirty="0" err="1">
                  <a:solidFill>
                    <a:schemeClr val="bg1"/>
                  </a:solidFill>
                </a:rPr>
                <a:t>sqlite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조사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53213" y="4763634"/>
            <a:ext cx="4215146" cy="540173"/>
            <a:chOff x="5153213" y="4763634"/>
            <a:chExt cx="4215146" cy="540173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53213" y="4763634"/>
              <a:ext cx="4215146" cy="54017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1F99A3-5EEC-43B0-9F01-32294A12D93A}"/>
                </a:ext>
              </a:extLst>
            </p:cNvPr>
            <p:cNvSpPr/>
            <p:nvPr/>
          </p:nvSpPr>
          <p:spPr>
            <a:xfrm>
              <a:off x="5267766" y="4857459"/>
              <a:ext cx="32643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버킷리스트</a:t>
              </a:r>
              <a:r>
                <a:rPr lang="ko-KR" altLang="en-US">
                  <a:solidFill>
                    <a:schemeClr val="bg1"/>
                  </a:solidFill>
                </a:rPr>
                <a:t> 다양한 설정 </a:t>
              </a:r>
              <a:r>
                <a:rPr lang="ko-KR" altLang="en-US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53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CC8BF4B9-9193-4A65-931C-75E6F9E1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22126" r="10242"/>
          <a:stretch>
            <a:fillRect/>
          </a:stretch>
        </p:blipFill>
        <p:spPr>
          <a:xfrm>
            <a:off x="-1487042" y="0"/>
            <a:ext cx="13679042" cy="85162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13">
            <a:extLst>
              <a:ext uri="{FF2B5EF4-FFF2-40B4-BE49-F238E27FC236}">
                <a16:creationId xmlns:a16="http://schemas.microsoft.com/office/drawing/2014/main" id="{EEDC9749-7414-4317-9B4C-C9FF5F24A8FB}"/>
              </a:ext>
            </a:extLst>
          </p:cNvPr>
          <p:cNvSpPr/>
          <p:nvPr/>
        </p:nvSpPr>
        <p:spPr>
          <a:xfrm>
            <a:off x="4431916" y="2458452"/>
            <a:ext cx="2926827" cy="1941095"/>
          </a:xfrm>
          <a:prstGeom prst="rect">
            <a:avLst/>
          </a:prstGeom>
          <a:solidFill>
            <a:srgbClr val="65B3D7">
              <a:alpha val="48003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9600" dirty="0">
                <a:latin typeface="+mj-ea"/>
              </a:rPr>
              <a:t>Q&amp;A</a:t>
            </a:r>
            <a:endParaRPr sz="9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5245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r="5001" b="34182"/>
          <a:stretch>
            <a:fillRect/>
          </a:stretch>
        </p:blipFill>
        <p:spPr>
          <a:xfrm>
            <a:off x="-2547735" y="-1609638"/>
            <a:ext cx="14242214" cy="844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572" y="1569755"/>
            <a:ext cx="1685671" cy="168567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289914" y="3851793"/>
            <a:ext cx="92393" cy="48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200" spc="-128">
                <a:solidFill>
                  <a:srgbClr val="3F3F3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endParaRPr sz="2000" dirty="0">
              <a:latin typeface="HY울릉도M" panose="02030600000101010101" pitchFamily="18" charset="-127"/>
              <a:ea typeface="HY울릉도M" panose="02030600000101010101" pitchFamily="18" charset="-127"/>
              <a:cs typeface="Aldhabi" panose="020B0604020202020204" pitchFamily="2" charset="-7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259241" y="3537798"/>
            <a:ext cx="92393" cy="340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200" spc="-128">
                <a:solidFill>
                  <a:srgbClr val="3F3F3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7015141" y="3537798"/>
            <a:ext cx="92393" cy="340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200" spc="-128">
                <a:solidFill>
                  <a:srgbClr val="3F3F3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endParaRPr dirty="0"/>
          </a:p>
        </p:txBody>
      </p:sp>
      <p:pic>
        <p:nvPicPr>
          <p:cNvPr id="134" name="pasted-image.pdf"/>
          <p:cNvPicPr>
            <a:picLocks noChangeAspect="1"/>
          </p:cNvPicPr>
          <p:nvPr/>
        </p:nvPicPr>
        <p:blipFill>
          <a:blip r:embed="rId4">
            <a:alphaModFix amt="47628"/>
            <a:extLst/>
          </a:blip>
          <a:stretch>
            <a:fillRect/>
          </a:stretch>
        </p:blipFill>
        <p:spPr>
          <a:xfrm>
            <a:off x="2931348" y="1845279"/>
            <a:ext cx="81180" cy="316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/>
          <p:cNvPicPr>
            <a:picLocks noChangeAspect="1"/>
          </p:cNvPicPr>
          <p:nvPr/>
        </p:nvPicPr>
        <p:blipFill>
          <a:blip r:embed="rId4">
            <a:alphaModFix amt="47628"/>
            <a:extLst/>
          </a:blip>
          <a:stretch>
            <a:fillRect/>
          </a:stretch>
        </p:blipFill>
        <p:spPr>
          <a:xfrm>
            <a:off x="5750748" y="1845279"/>
            <a:ext cx="81180" cy="316744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10363223" y="4138932"/>
            <a:ext cx="92393" cy="40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500" spc="-159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>
            <a:off x="10153703" y="3537798"/>
            <a:ext cx="92394" cy="79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D37B2-26E9-4F33-A5D6-F955C30DC6DF}"/>
              </a:ext>
            </a:extLst>
          </p:cNvPr>
          <p:cNvSpPr txBox="1"/>
          <p:nvPr/>
        </p:nvSpPr>
        <p:spPr>
          <a:xfrm>
            <a:off x="1111348" y="2307102"/>
            <a:ext cx="8581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8E419-820A-417C-BF38-89A5DA64DF15}"/>
              </a:ext>
            </a:extLst>
          </p:cNvPr>
          <p:cNvSpPr txBox="1"/>
          <p:nvPr/>
        </p:nvSpPr>
        <p:spPr>
          <a:xfrm>
            <a:off x="623348" y="1648931"/>
            <a:ext cx="1610566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주제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chemeClr val="bg1"/>
                </a:solidFill>
              </a:rPr>
              <a:t>    &amp;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chemeClr val="bg1"/>
                </a:solidFill>
              </a:rPr>
              <a:t>수정사항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6" name="pasted-image.pdf">
            <a:extLst>
              <a:ext uri="{FF2B5EF4-FFF2-40B4-BE49-F238E27FC236}">
                <a16:creationId xmlns:a16="http://schemas.microsoft.com/office/drawing/2014/main" id="{776BFE17-30C1-4538-9673-844C78936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8518" y="1634532"/>
            <a:ext cx="1685671" cy="1685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df">
            <a:extLst>
              <a:ext uri="{FF2B5EF4-FFF2-40B4-BE49-F238E27FC236}">
                <a16:creationId xmlns:a16="http://schemas.microsoft.com/office/drawing/2014/main" id="{2C0AA57E-FB21-407B-A377-0CBF55F80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2832" y="1648931"/>
            <a:ext cx="1685671" cy="168567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22B3F4-CD29-421F-AB2E-D68327E30493}"/>
              </a:ext>
            </a:extLst>
          </p:cNvPr>
          <p:cNvSpPr txBox="1"/>
          <p:nvPr/>
        </p:nvSpPr>
        <p:spPr>
          <a:xfrm>
            <a:off x="3587630" y="2169431"/>
            <a:ext cx="1547446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실행화면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8E792-E9CF-490E-AE72-61CF777B9AE2}"/>
              </a:ext>
            </a:extLst>
          </p:cNvPr>
          <p:cNvSpPr txBox="1"/>
          <p:nvPr/>
        </p:nvSpPr>
        <p:spPr>
          <a:xfrm>
            <a:off x="6466747" y="2215759"/>
            <a:ext cx="118917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계획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B908A-C2DF-4159-97A8-7B502C60443D}"/>
              </a:ext>
            </a:extLst>
          </p:cNvPr>
          <p:cNvSpPr txBox="1"/>
          <p:nvPr/>
        </p:nvSpPr>
        <p:spPr>
          <a:xfrm>
            <a:off x="9559113" y="3311922"/>
            <a:ext cx="1189179" cy="2369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목차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r="9165" b="1725"/>
          <a:stretch>
            <a:fillRect/>
          </a:stretch>
        </p:blipFill>
        <p:spPr>
          <a:xfrm>
            <a:off x="-1438270" y="-2442329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Y울릉도M" panose="02030600000101010101" pitchFamily="18" charset="-127"/>
                <a:ea typeface="HY울릉도M" panose="02030600000101010101" pitchFamily="18" charset="-127"/>
                <a:sym typeface="맑은 고딕"/>
              </a:rPr>
              <a:t>주제 및 선정 이유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2733" y="228026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어플실행</a:t>
            </a:r>
            <a:r>
              <a:rPr lang="ko-KR" altLang="en-US" dirty="0">
                <a:solidFill>
                  <a:schemeClr val="bg1"/>
                </a:solidFill>
              </a:rPr>
              <a:t> 시 초기화면</a:t>
            </a:r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733" y="1929716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직사각형 16"/>
          <p:cNvSpPr/>
          <p:nvPr/>
        </p:nvSpPr>
        <p:spPr>
          <a:xfrm>
            <a:off x="1185315" y="1988906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의료산업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복지시설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건강 등에 대한 관심 증가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5315" y="358592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733" y="3618996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직사각형 25"/>
          <p:cNvSpPr/>
          <p:nvPr/>
        </p:nvSpPr>
        <p:spPr>
          <a:xfrm>
            <a:off x="1171534" y="5700119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XML &amp; activity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EDCE19-AEDC-4FB0-B2C4-8B437D41AEFD}"/>
              </a:ext>
            </a:extLst>
          </p:cNvPr>
          <p:cNvSpPr/>
          <p:nvPr/>
        </p:nvSpPr>
        <p:spPr>
          <a:xfrm>
            <a:off x="1185315" y="3730640"/>
            <a:ext cx="552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우리나라 사망원인 중 질병으로 인한 사망률이 높음</a:t>
            </a:r>
          </a:p>
        </p:txBody>
      </p:sp>
      <p:pic>
        <p:nvPicPr>
          <p:cNvPr id="21" name="pasted-image.pdf">
            <a:extLst>
              <a:ext uri="{FF2B5EF4-FFF2-40B4-BE49-F238E27FC236}">
                <a16:creationId xmlns:a16="http://schemas.microsoft.com/office/drawing/2014/main" id="{18938052-F3BF-4CDB-9446-D176B8155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733" y="5211460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B4929-5218-437C-B2E6-ECC855EAB562}"/>
              </a:ext>
            </a:extLst>
          </p:cNvPr>
          <p:cNvSpPr/>
          <p:nvPr/>
        </p:nvSpPr>
        <p:spPr>
          <a:xfrm>
            <a:off x="1185315" y="5323104"/>
            <a:ext cx="528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→건강증진과 질병을 </a:t>
            </a:r>
            <a:r>
              <a:rPr lang="ko-KR" altLang="en-US" dirty="0" err="1">
                <a:solidFill>
                  <a:schemeClr val="bg1"/>
                </a:solidFill>
              </a:rPr>
              <a:t>예방할수</a:t>
            </a:r>
            <a:r>
              <a:rPr lang="ko-KR" altLang="en-US" dirty="0">
                <a:solidFill>
                  <a:schemeClr val="bg1"/>
                </a:solidFill>
              </a:rPr>
              <a:t> 있는 </a:t>
            </a:r>
            <a:r>
              <a:rPr lang="ko-KR" altLang="en-US" dirty="0" err="1">
                <a:solidFill>
                  <a:schemeClr val="bg1"/>
                </a:solidFill>
              </a:rPr>
              <a:t>어플</a:t>
            </a:r>
            <a:r>
              <a:rPr lang="ko-KR" altLang="en-US" dirty="0">
                <a:solidFill>
                  <a:schemeClr val="bg1"/>
                </a:solidFill>
              </a:rPr>
              <a:t> 디자인</a:t>
            </a:r>
          </a:p>
        </p:txBody>
      </p:sp>
    </p:spTree>
    <p:extLst>
      <p:ext uri="{BB962C8B-B14F-4D97-AF65-F5344CB8AC3E}">
        <p14:creationId xmlns:p14="http://schemas.microsoft.com/office/powerpoint/2010/main" val="7410242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r="9165" b="1725"/>
          <a:stretch>
            <a:fillRect/>
          </a:stretch>
        </p:blipFill>
        <p:spPr>
          <a:xfrm>
            <a:off x="-1593915" y="-2442329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517090AE-C763-4537-A01A-11D0036E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74" y="437465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C8A86-31D4-4A3E-80AA-A9A830A20D73}"/>
              </a:ext>
            </a:extLst>
          </p:cNvPr>
          <p:cNvSpPr txBox="1"/>
          <p:nvPr/>
        </p:nvSpPr>
        <p:spPr>
          <a:xfrm>
            <a:off x="200474" y="444428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2733" y="2280268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어 실행 시 초기화면</a:t>
            </a:r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733" y="1913960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직사각형 16"/>
          <p:cNvSpPr/>
          <p:nvPr/>
        </p:nvSpPr>
        <p:spPr>
          <a:xfrm>
            <a:off x="1185315" y="1973150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완성하지 않은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가지 질병 구현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5315" y="358592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733" y="3194640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직사각형 21"/>
          <p:cNvSpPr/>
          <p:nvPr/>
        </p:nvSpPr>
        <p:spPr>
          <a:xfrm>
            <a:off x="1185315" y="3253830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버킷리스트</a:t>
            </a:r>
            <a:r>
              <a:rPr lang="ko-KR" altLang="en-US" dirty="0">
                <a:solidFill>
                  <a:schemeClr val="bg1"/>
                </a:solidFill>
              </a:rPr>
              <a:t> 레벨 구현</a:t>
            </a:r>
          </a:p>
        </p:txBody>
      </p:sp>
      <p:pic>
        <p:nvPicPr>
          <p:cNvPr id="2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8952" y="4478162"/>
            <a:ext cx="8014701" cy="540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8952" y="5640929"/>
            <a:ext cx="8014701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직사각형 25"/>
          <p:cNvSpPr/>
          <p:nvPr/>
        </p:nvSpPr>
        <p:spPr>
          <a:xfrm>
            <a:off x="1171534" y="5700119"/>
            <a:ext cx="39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Xml</a:t>
            </a:r>
            <a:r>
              <a:rPr lang="ko-KR" altLang="en-US" dirty="0">
                <a:solidFill>
                  <a:schemeClr val="bg1"/>
                </a:solidFill>
              </a:rPr>
              <a:t>구현만 </a:t>
            </a:r>
            <a:r>
              <a:rPr lang="ko-KR" altLang="en-US" dirty="0" err="1">
                <a:solidFill>
                  <a:schemeClr val="bg1"/>
                </a:solidFill>
              </a:rPr>
              <a:t>했었던</a:t>
            </a:r>
            <a:r>
              <a:rPr lang="ko-KR" altLang="en-US" dirty="0">
                <a:solidFill>
                  <a:schemeClr val="bg1"/>
                </a:solidFill>
              </a:rPr>
              <a:t> 화면들 기능 구현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EDCE19-AEDC-4FB0-B2C4-8B437D41AEFD}"/>
              </a:ext>
            </a:extLst>
          </p:cNvPr>
          <p:cNvSpPr/>
          <p:nvPr/>
        </p:nvSpPr>
        <p:spPr>
          <a:xfrm>
            <a:off x="1171534" y="458980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병원 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316839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988426" y="5956269"/>
            <a:ext cx="4215146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아이콘 구현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5798BC-613E-446F-92CE-7E1D0832F9F6}"/>
              </a:ext>
            </a:extLst>
          </p:cNvPr>
          <p:cNvSpPr/>
          <p:nvPr/>
        </p:nvSpPr>
        <p:spPr>
          <a:xfrm>
            <a:off x="4744278" y="2788468"/>
            <a:ext cx="2277817" cy="816758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45" y="333421"/>
            <a:ext cx="2672067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asted-image.pdf">
            <a:extLst>
              <a:ext uri="{FF2B5EF4-FFF2-40B4-BE49-F238E27FC236}">
                <a16:creationId xmlns:a16="http://schemas.microsoft.com/office/drawing/2014/main" id="{C8451ED5-06E1-4C74-ACD6-16083F50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3A21E16-8338-4D18-AA5D-8D67A383BE5E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115C43-D121-4809-9AB9-0A486159E0ED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8" name="pasted-image.pdf">
              <a:extLst>
                <a:ext uri="{FF2B5EF4-FFF2-40B4-BE49-F238E27FC236}">
                  <a16:creationId xmlns:a16="http://schemas.microsoft.com/office/drawing/2014/main" id="{F30B8A09-A71F-43E4-BB1B-32F5EBB3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CF369C-0FFF-420F-8B52-1CF8023DAA01}"/>
                </a:ext>
              </a:extLst>
            </p:cNvPr>
            <p:cNvSpPr/>
            <p:nvPr/>
          </p:nvSpPr>
          <p:spPr>
            <a:xfrm>
              <a:off x="6485730" y="3244334"/>
              <a:ext cx="1521525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①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아이콘 </a:t>
              </a:r>
              <a:r>
                <a:rPr lang="ko-KR" altLang="en-US" sz="14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66CDB26-8F77-43CF-8594-B09C3DB55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48" y="714125"/>
            <a:ext cx="2515952" cy="4725934"/>
          </a:xfrm>
          <a:prstGeom prst="rect">
            <a:avLst/>
          </a:prstGeom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E472FA62-0C35-4EDB-9925-0EB5411F3139}"/>
              </a:ext>
            </a:extLst>
          </p:cNvPr>
          <p:cNvSpPr/>
          <p:nvPr/>
        </p:nvSpPr>
        <p:spPr>
          <a:xfrm>
            <a:off x="8877677" y="4300622"/>
            <a:ext cx="527893" cy="652542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6" y="2157244"/>
            <a:ext cx="2387338" cy="23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848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5798BC-613E-446F-92CE-7E1D0832F9F6}"/>
              </a:ext>
            </a:extLst>
          </p:cNvPr>
          <p:cNvSpPr/>
          <p:nvPr/>
        </p:nvSpPr>
        <p:spPr>
          <a:xfrm>
            <a:off x="5072833" y="2802706"/>
            <a:ext cx="2277817" cy="816758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45" y="333421"/>
            <a:ext cx="2672067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asted-image.pdf">
            <a:extLst>
              <a:ext uri="{FF2B5EF4-FFF2-40B4-BE49-F238E27FC236}">
                <a16:creationId xmlns:a16="http://schemas.microsoft.com/office/drawing/2014/main" id="{C8451ED5-06E1-4C74-ACD6-16083F500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3A21E16-8338-4D18-AA5D-8D67A383BE5E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115C43-D121-4809-9AB9-0A486159E0ED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8" name="pasted-image.pdf">
              <a:extLst>
                <a:ext uri="{FF2B5EF4-FFF2-40B4-BE49-F238E27FC236}">
                  <a16:creationId xmlns:a16="http://schemas.microsoft.com/office/drawing/2014/main" id="{F30B8A09-A71F-43E4-BB1B-32F5EBB3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CF369C-0FFF-420F-8B52-1CF8023DAA01}"/>
                </a:ext>
              </a:extLst>
            </p:cNvPr>
            <p:cNvSpPr/>
            <p:nvPr/>
          </p:nvSpPr>
          <p:spPr>
            <a:xfrm>
              <a:off x="6485730" y="3244334"/>
              <a:ext cx="1915447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②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마이페이지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2C43F6-2934-45F5-8ED2-8A6D2F3F2146}"/>
              </a:ext>
            </a:extLst>
          </p:cNvPr>
          <p:cNvGrpSpPr/>
          <p:nvPr/>
        </p:nvGrpSpPr>
        <p:grpSpPr>
          <a:xfrm>
            <a:off x="2689423" y="998903"/>
            <a:ext cx="2267389" cy="4647025"/>
            <a:chOff x="1291146" y="1563998"/>
            <a:chExt cx="2267389" cy="46470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FFD0444-EED7-4DC6-AABF-AC6AA303D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146" y="1563998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663ECBE-01AC-46B8-93E7-6EB73E57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9682" y="1986645"/>
              <a:ext cx="2147630" cy="3802419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06676EB-1608-4A68-AF69-BF725C9E21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76" y="652512"/>
            <a:ext cx="2509708" cy="482516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EA53C-12B1-470E-809B-5E966D5EBD8C}"/>
              </a:ext>
            </a:extLst>
          </p:cNvPr>
          <p:cNvGrpSpPr/>
          <p:nvPr/>
        </p:nvGrpSpPr>
        <p:grpSpPr>
          <a:xfrm>
            <a:off x="283327" y="986789"/>
            <a:ext cx="2267389" cy="4647025"/>
            <a:chOff x="1911206" y="1385623"/>
            <a:chExt cx="2267389" cy="464702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BE49274-9E26-47F3-99BB-3F07F40DB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06" y="1385623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F16BF7EF-C128-4C3B-91AE-3B6C79E8A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20" y="1798320"/>
              <a:ext cx="2095500" cy="375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283327" y="5718511"/>
            <a:ext cx="1855731" cy="540172"/>
            <a:chOff x="6392289" y="3168963"/>
            <a:chExt cx="4215146" cy="540172"/>
          </a:xfrm>
        </p:grpSpPr>
        <p:pic>
          <p:nvPicPr>
            <p:cNvPr id="29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6485731" y="3244334"/>
              <a:ext cx="2702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기존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탭바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7959" y="5728560"/>
            <a:ext cx="2228853" cy="540172"/>
            <a:chOff x="6392289" y="3168963"/>
            <a:chExt cx="4215146" cy="540172"/>
          </a:xfrm>
        </p:grpSpPr>
        <p:pic>
          <p:nvPicPr>
            <p:cNvPr id="44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6485731" y="3244334"/>
              <a:ext cx="3751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예상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구현화면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531727" y="5790097"/>
            <a:ext cx="3362224" cy="540172"/>
            <a:chOff x="6392289" y="3168963"/>
            <a:chExt cx="4215146" cy="540172"/>
          </a:xfrm>
        </p:grpSpPr>
        <p:pic>
          <p:nvPicPr>
            <p:cNvPr id="47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8" name="직사각형 47"/>
            <p:cNvSpPr/>
            <p:nvPr/>
          </p:nvSpPr>
          <p:spPr>
            <a:xfrm>
              <a:off x="6485729" y="3244334"/>
              <a:ext cx="1780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구현한 화면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액자 48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7918845" y="5012639"/>
            <a:ext cx="604194" cy="577073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2913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19504" y="5984380"/>
            <a:ext cx="7784474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2245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진단기록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저장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버킷리스트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레벨 표현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5798BC-613E-446F-92CE-7E1D0832F9F6}"/>
              </a:ext>
            </a:extLst>
          </p:cNvPr>
          <p:cNvSpPr/>
          <p:nvPr/>
        </p:nvSpPr>
        <p:spPr>
          <a:xfrm>
            <a:off x="5072833" y="2802706"/>
            <a:ext cx="2277817" cy="816758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98" y="947939"/>
            <a:ext cx="2406838" cy="478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asted-image.pdf">
            <a:extLst>
              <a:ext uri="{FF2B5EF4-FFF2-40B4-BE49-F238E27FC236}">
                <a16:creationId xmlns:a16="http://schemas.microsoft.com/office/drawing/2014/main" id="{C8451ED5-06E1-4C74-ACD6-16083F50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3A21E16-8338-4D18-AA5D-8D67A383BE5E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115C43-D121-4809-9AB9-0A486159E0ED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8" name="pasted-image.pdf">
              <a:extLst>
                <a:ext uri="{FF2B5EF4-FFF2-40B4-BE49-F238E27FC236}">
                  <a16:creationId xmlns:a16="http://schemas.microsoft.com/office/drawing/2014/main" id="{F30B8A09-A71F-43E4-BB1B-32F5EBB3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CF369C-0FFF-420F-8B52-1CF8023DAA01}"/>
                </a:ext>
              </a:extLst>
            </p:cNvPr>
            <p:cNvSpPr/>
            <p:nvPr/>
          </p:nvSpPr>
          <p:spPr>
            <a:xfrm>
              <a:off x="6485730" y="3244334"/>
              <a:ext cx="1915447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②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마이페이지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06676EB-1608-4A68-AF69-BF725C9E21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28" y="1267031"/>
            <a:ext cx="2260595" cy="4346218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812C785-0C01-46B6-B35D-9EC71149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59" y="947939"/>
            <a:ext cx="2406838" cy="478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E0366B-6DDB-4B11-B42B-2B365C22E7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3" y="1267031"/>
            <a:ext cx="2256999" cy="4236940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8530389" y="4475747"/>
            <a:ext cx="1323474" cy="421159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76E848AC-EFD9-40C7-9C9A-61BC45E539E6}"/>
              </a:ext>
            </a:extLst>
          </p:cNvPr>
          <p:cNvSpPr/>
          <p:nvPr/>
        </p:nvSpPr>
        <p:spPr>
          <a:xfrm>
            <a:off x="8004312" y="2499799"/>
            <a:ext cx="2256999" cy="421159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01166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r="9165" b="1725"/>
          <a:stretch>
            <a:fillRect/>
          </a:stretch>
        </p:blipFill>
        <p:spPr>
          <a:xfrm>
            <a:off x="-1438270" y="-2609708"/>
            <a:ext cx="13630270" cy="930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49802" y="407248"/>
            <a:ext cx="92394" cy="8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3500" spc="-373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6746912" y="2274756"/>
            <a:ext cx="4507345" cy="3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746912" y="370913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dirty="0"/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6746912" y="5143516"/>
            <a:ext cx="4507345" cy="38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 spc="-149">
                <a:solidFill>
                  <a:srgbClr val="4B4B4B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pP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467889" y="2354131"/>
            <a:ext cx="2703022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01.   </a:t>
            </a:r>
            <a:r>
              <a:rPr dirty="0" err="1"/>
              <a:t>주요문장</a:t>
            </a:r>
            <a:r>
              <a:rPr dirty="0"/>
              <a:t> </a:t>
            </a:r>
            <a:r>
              <a:rPr dirty="0" err="1"/>
              <a:t>적어주세요</a:t>
            </a:r>
            <a:r>
              <a:rPr dirty="0"/>
              <a:t>.</a:t>
            </a:r>
          </a:p>
        </p:txBody>
      </p:sp>
      <p:sp>
        <p:nvSpPr>
          <p:cNvPr id="146" name="Shape 146"/>
          <p:cNvSpPr/>
          <p:nvPr/>
        </p:nvSpPr>
        <p:spPr>
          <a:xfrm>
            <a:off x="1610002" y="2464934"/>
            <a:ext cx="2093198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rPr dirty="0"/>
              <a:t>02. </a:t>
            </a:r>
            <a:r>
              <a:rPr lang="ko-KR" altLang="en-US" dirty="0" err="1"/>
              <a:t>ㄴ</a:t>
            </a:r>
            <a:r>
              <a:rPr lang="en-US" altLang="ko-KR" dirty="0" err="1"/>
              <a:t>adas</a:t>
            </a:r>
            <a:r>
              <a:rPr dirty="0"/>
              <a:t> </a:t>
            </a:r>
            <a:r>
              <a:rPr dirty="0" err="1"/>
              <a:t>주요문장</a:t>
            </a:r>
            <a:r>
              <a:rPr dirty="0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0205" y="5222891"/>
            <a:ext cx="2718390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200" spc="-234">
                <a:solidFill>
                  <a:srgbClr val="FFFFFF"/>
                </a:solidFill>
                <a:latin typeface="Arita-buri(TTF)-Medium"/>
                <a:ea typeface="Arita-buri(TTF)-Medium"/>
                <a:cs typeface="Arita-buri(TTF)-Medium"/>
                <a:sym typeface="Arita-buri(TTF)-Medium"/>
              </a:defRPr>
            </a:lvl1pPr>
          </a:lstStyle>
          <a:p>
            <a:r>
              <a:t>03.   주요문장 적어주세요.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8573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988426" y="5956269"/>
            <a:ext cx="4215146" cy="540172"/>
            <a:chOff x="6392289" y="3168963"/>
            <a:chExt cx="4215146" cy="540172"/>
          </a:xfrm>
        </p:grpSpPr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85730" y="3244334"/>
              <a:ext cx="242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버튼을 이미지로 구현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0355EC-D490-4BDA-9C0B-C7895E8133DB}"/>
              </a:ext>
            </a:extLst>
          </p:cNvPr>
          <p:cNvGrpSpPr/>
          <p:nvPr/>
        </p:nvGrpSpPr>
        <p:grpSpPr>
          <a:xfrm>
            <a:off x="1693887" y="1105487"/>
            <a:ext cx="2267389" cy="4647025"/>
            <a:chOff x="1911206" y="1385623"/>
            <a:chExt cx="2267389" cy="4647025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E96D752-82DE-4252-B7BC-FEE7EBC9E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06" y="1385623"/>
              <a:ext cx="2267389" cy="464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A80C921B-CE5A-4275-8F31-3A9499403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20" y="1798320"/>
              <a:ext cx="2095500" cy="375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5798BC-613E-446F-92CE-7E1D0832F9F6}"/>
              </a:ext>
            </a:extLst>
          </p:cNvPr>
          <p:cNvSpPr/>
          <p:nvPr/>
        </p:nvSpPr>
        <p:spPr>
          <a:xfrm>
            <a:off x="4744278" y="2788468"/>
            <a:ext cx="2277817" cy="816758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E036C16-A847-412F-9787-06CCCB4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45" y="333421"/>
            <a:ext cx="2672067" cy="53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0E3C0-9C04-4DF7-BFCC-9CBF66CD0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99" y="707551"/>
            <a:ext cx="2493158" cy="4765372"/>
          </a:xfrm>
          <a:prstGeom prst="rect">
            <a:avLst/>
          </a:prstGeom>
        </p:spPr>
      </p:pic>
      <p:pic>
        <p:nvPicPr>
          <p:cNvPr id="35" name="pasted-image.pdf">
            <a:extLst>
              <a:ext uri="{FF2B5EF4-FFF2-40B4-BE49-F238E27FC236}">
                <a16:creationId xmlns:a16="http://schemas.microsoft.com/office/drawing/2014/main" id="{C8451ED5-06E1-4C74-ACD6-16083F50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" y="0"/>
            <a:ext cx="4215146" cy="54017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3A21E16-8338-4D18-AA5D-8D67A383BE5E}"/>
              </a:ext>
            </a:extLst>
          </p:cNvPr>
          <p:cNvSpPr txBox="1"/>
          <p:nvPr/>
        </p:nvSpPr>
        <p:spPr>
          <a:xfrm>
            <a:off x="207685" y="-20581"/>
            <a:ext cx="29682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수정사항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Y울릉도M" panose="02030600000101010101" pitchFamily="18" charset="-127"/>
              <a:ea typeface="HY울릉도M" panose="02030600000101010101" pitchFamily="18" charset="-127"/>
              <a:sym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115C43-D121-4809-9AB9-0A486159E0ED}"/>
              </a:ext>
            </a:extLst>
          </p:cNvPr>
          <p:cNvGrpSpPr/>
          <p:nvPr/>
        </p:nvGrpSpPr>
        <p:grpSpPr>
          <a:xfrm>
            <a:off x="146621" y="482099"/>
            <a:ext cx="3842239" cy="485891"/>
            <a:chOff x="6392289" y="3168963"/>
            <a:chExt cx="4215146" cy="540172"/>
          </a:xfrm>
        </p:grpSpPr>
        <p:pic>
          <p:nvPicPr>
            <p:cNvPr id="38" name="pasted-image.pdf">
              <a:extLst>
                <a:ext uri="{FF2B5EF4-FFF2-40B4-BE49-F238E27FC236}">
                  <a16:creationId xmlns:a16="http://schemas.microsoft.com/office/drawing/2014/main" id="{F30B8A09-A71F-43E4-BB1B-32F5EBB3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92289" y="3168963"/>
              <a:ext cx="4215146" cy="5401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CF369C-0FFF-420F-8B52-1CF8023DAA01}"/>
                </a:ext>
              </a:extLst>
            </p:cNvPr>
            <p:cNvSpPr/>
            <p:nvPr/>
          </p:nvSpPr>
          <p:spPr>
            <a:xfrm>
              <a:off x="6485730" y="3244334"/>
              <a:ext cx="1521525" cy="342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③ 버튼 </a:t>
              </a:r>
              <a:r>
                <a:rPr lang="ko-KR" altLang="en-US" sz="1400" dirty="0">
                  <a:solidFill>
                    <a:schemeClr val="bg1"/>
                  </a:solidFill>
                </a:rPr>
                <a:t>디자인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9931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  <a:fontScheme name="Office 테마">
    <a:majorFont>
      <a:latin typeface="맑은 고딕"/>
      <a:ea typeface="맑은 고딕"/>
      <a:cs typeface="맑은 고딕"/>
    </a:majorFont>
    <a:minorFont>
      <a:latin typeface="Helvetica"/>
      <a:ea typeface="Helvetica"/>
      <a:cs typeface="Helvetica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  <a:fontScheme name="Office 테마">
    <a:majorFont>
      <a:latin typeface="맑은 고딕"/>
      <a:ea typeface="맑은 고딕"/>
      <a:cs typeface="맑은 고딕"/>
    </a:majorFont>
    <a:minorFont>
      <a:latin typeface="Helvetica"/>
      <a:ea typeface="Helvetica"/>
      <a:cs typeface="Helvetica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  <a:fontScheme name="Office 테마">
    <a:majorFont>
      <a:latin typeface="맑은 고딕"/>
      <a:ea typeface="맑은 고딕"/>
      <a:cs typeface="맑은 고딕"/>
    </a:majorFont>
    <a:minorFont>
      <a:latin typeface="Helvetica"/>
      <a:ea typeface="Helvetica"/>
      <a:cs typeface="Helvetica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0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09A42F1E-742E-43A1-9A2C-126F8AE67B1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5BD9798-3DE6-4530-87F3-8534B8B2863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C0A75D1-3CDC-4F0E-AB75-9F5F364D3BD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CC2B49-3730-4F69-B03E-7E8F057230E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92BFA5D-249D-448D-83DE-74EABCF658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B1468C87-3D31-48EA-AF47-FAF101B9982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DABE91-4BC1-41D7-AD2B-CD4EB66F7BC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E1C4364-C6EB-42B3-93B5-F401C38CA97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4D7B68D-D4F1-4B4D-BA87-738D1307A33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69DD0996-F426-48DF-91A9-00AB73B3FCA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96537F0-4803-4027-912F-0CE199D0A13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8BF6DB5-3135-4702-ACB7-D3C29205813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4BF68E4-8D08-4783-8F17-933BBFCE813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A053135-06F6-44AC-BE2C-D68B23069FD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5CD5126-90DD-4328-BD6D-E1FFEBA5CE8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DD5453D-1E5A-499B-A2EA-06975CD380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14788AE-5A0B-4C3F-B652-0412F5E9362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4BAE98E-3F2F-43BF-A66E-4BCF38249C4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D9B3DA3-5111-461C-A320-E4940C54003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9B21EA-5BD9-4683-AD73-B3149E62D3D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B9FB999-1FAC-4529-9134-75D962A6327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15E5FF7-41D4-44DF-A371-E734A77C3A6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647F3C-EA23-44E2-9172-FACCDE16FB3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C17F494-6F36-4761-A9C8-F5679E8C3C4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4A6DA505-0943-4B30-9881-30B80438C26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E0F19DA-E86A-4420-B7F9-5567254D85C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583D00A-2EFA-4122-BF41-20CDEF8DF63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DD92B155-8F1D-4E96-88C7-1EB917517C8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B5C6B6F-71BD-4A7D-A21E-66F69B4BFAA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28AFB80-2F61-4DA7-888C-900247C2A2B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12C7076-29F6-44D9-8D81-33CD242C864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E1C0E81-1912-4C9B-859A-3C7C49017CC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1603BEA-5DE6-4EE8-B7A9-68094BD9782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3F8AD2B-EA05-42FC-88B4-06685684B93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12E9BE4-0088-4D31-AACF-7533602625F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010CF89-C92B-4656-9811-42588C86988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D9E3B6B-7DC2-467B-B616-7BDFDCCA76B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047753E-89AF-4AF1-BFBE-393B83055E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BE64A55-E2E6-4EDF-8627-F06B1A4BE39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D8E0DBAB-FBA5-4E1C-94DB-AE351DCEE37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D70776F-1468-4065-9C12-B2D0C4D3BD5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301C744-1C1F-4F87-8572-8FAD942D971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E3CE310-EC5A-45F3-9A1D-AEE62E55BB4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A94CC83-83B6-4D2F-B511-41B4222FEA9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316FFCC-B28D-4846-BF44-69B5DC803FC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E81485-5C66-4D23-A822-3D2CFD95A7B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168D0E3D-3335-4DA2-8041-BEC2AB687CC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962EBE77-0B96-4FC7-BD51-5CA0B5A8B0A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513934E-EDFE-4CB6-BA70-C8EBB2E2A57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C7AE895-F856-4056-9CB7-091C038DCE0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4458404-857D-43F5-B7C8-E8B665467A5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7E0DB69-3C6D-4043-81AE-F3F2E94FA82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E371564-717F-46C9-8114-D12984AE857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1A14523-8747-4083-AA15-62B5DC3022E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6924991-4D9E-4F4B-8C86-39E6577AA9A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400C05B-0474-44BF-91C0-FDAECABFB70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7BBEABE-586E-4CC8-B56F-E3FD4ABFAA3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A63AE19-8E36-4C75-8462-CFF61D96211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2535D7B-AF5B-4931-898A-24B8FF72F57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9B058952-44B0-46E7-B9C3-EB069AAF8F5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369C8CF-7DE6-4321-BDF6-933F9B401BE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A39D686-FBFF-4EBF-99C8-BBEB5770E42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F93FEA9-DAF3-471A-95B3-33F2F30CD4B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25D92B0F-07BF-452B-8B28-F748AE08FA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1094</Words>
  <Application>Microsoft Office PowerPoint</Application>
  <PresentationFormat>와이드스크린</PresentationFormat>
  <Paragraphs>298</Paragraphs>
  <Slides>28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Aldhabi</vt:lpstr>
      <vt:lpstr>Arita-buri(TTF)-Medium</vt:lpstr>
      <vt:lpstr>Arita-buri(TTF)-SemiBold</vt:lpstr>
      <vt:lpstr>HY울릉도M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wwwchan</dc:creator>
  <cp:lastModifiedBy>bong5lee@naver.com</cp:lastModifiedBy>
  <cp:revision>138</cp:revision>
  <dcterms:modified xsi:type="dcterms:W3CDTF">2018-06-17T14:43:04Z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