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5E85483-F611-4982-B97F-6DD9CA9C350D}">
  <a:tblStyle styleId="{15E85483-F611-4982-B97F-6DD9CA9C35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dc81d52cc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dc81d52c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dc81d52c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dc81d52c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dc81d52c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dc81d52c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dc81d52cc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dc81d52c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dc81d52cc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dc81d52c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dc81d52cc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dc81d52cc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517600" y="11985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7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DengAI</a:t>
            </a:r>
            <a:endParaRPr sz="7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47252" y="23502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242852"/>
                </a:solidFill>
                <a:latin typeface="Arial"/>
                <a:ea typeface="Arial"/>
                <a:cs typeface="Arial"/>
                <a:sym typeface="Arial"/>
              </a:rPr>
              <a:t>PREDICTING DISEASE SPREAD</a:t>
            </a:r>
            <a:endParaRPr sz="2400">
              <a:solidFill>
                <a:srgbClr val="2428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77327" y="32397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140284J  - P.K.K.D. Kankanamge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140562K - T.W.C. Sandeepa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140334N - H.A.D. Lakmal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140204R  - H.L.M. Hansini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140700J   - Y.R. Witharanage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8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581525" y="381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4000"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672550" y="1471300"/>
            <a:ext cx="7688700" cy="26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•  A data science competition where competitors have to predict local epidemics of dengue fever</a:t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•  Dengue’s relationship to climate is complex</a:t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•  Predict the number of dengue fever cases reported each week in San Juan, Puerto Rico and Iquitos, Perú based on environmental variables describing changes in temperature, precipitation, vegetation etc.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577050" y="404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sz="4000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07250" y="1176025"/>
            <a:ext cx="8648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❏"/>
            </a:pPr>
            <a:r>
              <a:rPr lang="en-GB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GB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preprocessing</a:t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●"/>
            </a:pPr>
            <a:r>
              <a:rPr lang="en-GB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Identify features having null values in both Train and Test dataset</a:t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❏"/>
            </a:pPr>
            <a:r>
              <a:rPr lang="en-GB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Feature Selection</a:t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❏"/>
            </a:pPr>
            <a:r>
              <a:rPr lang="en-GB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Prediction</a:t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●"/>
            </a:pPr>
            <a:r>
              <a:rPr lang="en-GB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Support vector regression, </a:t>
            </a:r>
            <a:r>
              <a:rPr lang="en-GB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XGBoost, Gradient Boosting, Random Forest models were used for prediction</a:t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●"/>
            </a:pPr>
            <a:r>
              <a:rPr lang="en-GB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Random Forest Regressor and Gradient Boosting Regressor were used to develop ensemble model</a:t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●"/>
            </a:pPr>
            <a:r>
              <a:rPr lang="en-GB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All models were evaluated with 5 fold cross validation</a:t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577050" y="404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Methodology - </a:t>
            </a:r>
            <a:r>
              <a:rPr b="0" lang="en-GB" sz="3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Final Model</a:t>
            </a:r>
            <a:r>
              <a:rPr b="0" lang="en-GB" sz="4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4000"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5136025" y="1994425"/>
            <a:ext cx="3804600" cy="19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●"/>
            </a:pPr>
            <a:r>
              <a:rPr lang="en-GB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Two models were built to predict for two cities.</a:t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●"/>
            </a:pPr>
            <a:r>
              <a:rPr lang="en-GB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Weighted</a:t>
            </a:r>
            <a:r>
              <a:rPr lang="en-GB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the results from to models </a:t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Char char="○"/>
            </a:pPr>
            <a:r>
              <a:rPr lang="en-GB" sz="1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Gradient</a:t>
            </a:r>
            <a:r>
              <a:rPr lang="en-GB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boosting model: Residual Prediction model = 2:1</a:t>
            </a:r>
            <a:endParaRPr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825" y="1355975"/>
            <a:ext cx="4423699" cy="37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Google Shape;112;p17"/>
          <p:cNvGraphicFramePr/>
          <p:nvPr/>
        </p:nvGraphicFramePr>
        <p:xfrm>
          <a:off x="403775" y="1180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{15E85483-F611-4982-B97F-6DD9CA9C350D}</a:tableStyleId>
              </a:tblPr>
              <a:tblGrid>
                <a:gridCol w="1215950"/>
                <a:gridCol w="4683400"/>
                <a:gridCol w="828550"/>
                <a:gridCol w="834825"/>
                <a:gridCol w="826475"/>
              </a:tblGrid>
              <a:tr h="324825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Model</a:t>
                      </a:r>
                      <a:endParaRPr sz="1000"/>
                    </a:p>
                  </a:txBody>
                  <a:tcPr marT="63500" marB="63500" marR="63500" marL="63500"/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Methodology</a:t>
                      </a:r>
                      <a:endParaRPr sz="1000"/>
                    </a:p>
                  </a:txBody>
                  <a:tcPr marT="63500" marB="63500" marR="63500" marL="63500"/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MAE</a:t>
                      </a:r>
                      <a:endParaRPr sz="1000"/>
                    </a:p>
                  </a:txBody>
                  <a:tcPr marT="63500" marB="63500" marR="63500" marL="63500"/>
                </a:tc>
                <a:tc hMerge="1"/>
                <a:tc hMerge="1"/>
              </a:tr>
              <a:tr h="324825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San Juan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Iquitos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Competition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324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Benchmark Model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Negative Binomial Model 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25.8173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324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Model 1 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Linear Regression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28.2129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6.5474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324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Model 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SVR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23.6062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5.7850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324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Model 3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XGBoost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21.7254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5.7385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324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Model 4 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Gradient Boosting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20.7102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5.7156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324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Model 5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Random Forest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19.2954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5.7850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35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Model 6 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Random Forest Regression - Time Series Prediction with rolling window of 52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21.3005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275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Model 7 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Gradient Boosting with rolling window of 100 and 30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20.3462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287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Final Model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Ensemble model of Model 6 and Model 7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19.1899</a:t>
                      </a:r>
                      <a:endParaRPr sz="10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13" name="Google Shape;113;p17"/>
          <p:cNvSpPr txBox="1"/>
          <p:nvPr>
            <p:ph type="title"/>
          </p:nvPr>
        </p:nvSpPr>
        <p:spPr>
          <a:xfrm>
            <a:off x="623575" y="361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466550" y="1150650"/>
            <a:ext cx="8227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alibri"/>
              <a:buChar char="●"/>
            </a:pPr>
            <a:r>
              <a:rPr lang="en-GB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Multiple models were tested to find out the lowest MA</a:t>
            </a:r>
            <a:r>
              <a:rPr lang="en-GB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1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alibri"/>
              <a:buChar char="●"/>
            </a:pPr>
            <a:r>
              <a:rPr lang="en-GB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Developed Random Forest Regressor model to predict the Dengue cases based on the monthly trend and residual prediction</a:t>
            </a:r>
            <a:endParaRPr sz="1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alibri"/>
              <a:buChar char="●"/>
            </a:pPr>
            <a:r>
              <a:rPr lang="en-GB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Gradient Boosting Regressor model was developed with smoothen feature data</a:t>
            </a:r>
            <a:endParaRPr sz="1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alibri"/>
              <a:buChar char="●"/>
            </a:pPr>
            <a:r>
              <a:rPr lang="en-GB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Prediction system should be advanced and deep enough to tackle all the complex correlation</a:t>
            </a:r>
            <a:endParaRPr sz="1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alibri"/>
              <a:buChar char="●"/>
            </a:pPr>
            <a:r>
              <a:rPr lang="en-GB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To address this complexity, an ensemble model was developed by combining Random Forest and Gradient Boosting Regressor models, which outperforms any single prediction model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8"/>
          <p:cNvSpPr txBox="1"/>
          <p:nvPr>
            <p:ph type="title"/>
          </p:nvPr>
        </p:nvSpPr>
        <p:spPr>
          <a:xfrm>
            <a:off x="623575" y="361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2444875" y="2258675"/>
            <a:ext cx="4482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THANK YOU !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