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cf9ccd3d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cf9ccd3d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cf9ccd3d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cf9ccd3d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cf9ccd3d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cf9ccd3d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cf9ccd3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cf9ccd3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cf9ccd3d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cf9ccd3d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cf9ccd3d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cf9ccd3d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7650" y="1236900"/>
            <a:ext cx="8288700" cy="112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3680">
                <a:latin typeface="Times New Roman"/>
                <a:ea typeface="Times New Roman"/>
                <a:cs typeface="Times New Roman"/>
                <a:sym typeface="Times New Roman"/>
              </a:rPr>
              <a:t>Stock Trading Recommendation System</a:t>
            </a:r>
            <a:endParaRPr sz="3480">
              <a:latin typeface="Times New Roman"/>
              <a:ea typeface="Times New Roman"/>
              <a:cs typeface="Times New Roman"/>
              <a:sym typeface="Times New Roman"/>
            </a:endParaRPr>
          </a:p>
        </p:txBody>
      </p:sp>
      <p:sp>
        <p:nvSpPr>
          <p:cNvPr id="87" name="Google Shape;87;p13"/>
          <p:cNvSpPr txBox="1"/>
          <p:nvPr>
            <p:ph idx="1" type="subTitle"/>
          </p:nvPr>
        </p:nvSpPr>
        <p:spPr>
          <a:xfrm>
            <a:off x="729625" y="2196400"/>
            <a:ext cx="7688100" cy="27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Times New Roman"/>
                <a:ea typeface="Times New Roman"/>
                <a:cs typeface="Times New Roman"/>
                <a:sym typeface="Times New Roman"/>
              </a:rPr>
              <a:t>Under the guidance of</a:t>
            </a:r>
            <a:endParaRPr sz="1900">
              <a:latin typeface="Times New Roman"/>
              <a:ea typeface="Times New Roman"/>
              <a:cs typeface="Times New Roman"/>
              <a:sym typeface="Times New Roman"/>
            </a:endParaRPr>
          </a:p>
          <a:p>
            <a:pPr indent="0" lvl="0" marL="0" rtl="0" algn="ctr">
              <a:spcBef>
                <a:spcPts val="0"/>
              </a:spcBef>
              <a:spcAft>
                <a:spcPts val="0"/>
              </a:spcAft>
              <a:buNone/>
            </a:pPr>
            <a:r>
              <a:rPr b="1" lang="en" sz="1900">
                <a:latin typeface="Times New Roman"/>
                <a:ea typeface="Times New Roman"/>
                <a:cs typeface="Times New Roman"/>
                <a:sym typeface="Times New Roman"/>
              </a:rPr>
              <a:t>Professor Ozgur Ozturk</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Presented by</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Chanakya Shiva Teja Polisetty</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Sandeep Reddy Tamma</a:t>
            </a:r>
            <a:endParaRPr sz="1900">
              <a:latin typeface="Times New Roman"/>
              <a:ea typeface="Times New Roman"/>
              <a:cs typeface="Times New Roman"/>
              <a:sym typeface="Times New Roman"/>
            </a:endParaRPr>
          </a:p>
          <a:p>
            <a:pPr indent="0" lvl="0" marL="0" rtl="0" algn="ctr">
              <a:spcBef>
                <a:spcPts val="0"/>
              </a:spcBef>
              <a:spcAft>
                <a:spcPts val="0"/>
              </a:spcAft>
              <a:buNone/>
            </a:pPr>
            <a:r>
              <a:rPr lang="en" sz="1900">
                <a:latin typeface="Times New Roman"/>
                <a:ea typeface="Times New Roman"/>
                <a:cs typeface="Times New Roman"/>
                <a:sym typeface="Times New Roman"/>
              </a:rPr>
              <a:t>Pardha Saradhi Mogilipaka</a:t>
            </a:r>
            <a:endParaRPr sz="1900">
              <a:latin typeface="Times New Roman"/>
              <a:ea typeface="Times New Roman"/>
              <a:cs typeface="Times New Roman"/>
              <a:sym typeface="Times New Roman"/>
            </a:endParaRPr>
          </a:p>
          <a:p>
            <a:pPr indent="0" lvl="0" marL="0" rtl="0" algn="ctr">
              <a:spcBef>
                <a:spcPts val="0"/>
              </a:spcBef>
              <a:spcAft>
                <a:spcPts val="0"/>
              </a:spcAft>
              <a:buNone/>
            </a:pPr>
            <a:r>
              <a:t/>
            </a:r>
            <a:endParaRPr sz="19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89" name="Google Shape;89;p13"/>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90" name="Google Shape;90;p13"/>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91" name="Google Shape;91;p13"/>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97" name="Google Shape;97;p14"/>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98" name="Google Shape;98;p14"/>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99" name="Google Shape;99;p14"/>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00" name="Google Shape;100;p14"/>
          <p:cNvSpPr txBox="1"/>
          <p:nvPr/>
        </p:nvSpPr>
        <p:spPr>
          <a:xfrm>
            <a:off x="205975" y="5412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01" name="Google Shape;101;p14"/>
          <p:cNvSpPr txBox="1"/>
          <p:nvPr/>
        </p:nvSpPr>
        <p:spPr>
          <a:xfrm>
            <a:off x="369925" y="1583725"/>
            <a:ext cx="83697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Stock recommendation system can analyze large amounts of data using machine learning </a:t>
            </a:r>
            <a:r>
              <a:rPr lang="en" sz="1500">
                <a:latin typeface="Times New Roman"/>
                <a:ea typeface="Times New Roman"/>
                <a:cs typeface="Times New Roman"/>
                <a:sym typeface="Times New Roman"/>
              </a:rPr>
              <a:t>algorithms. It can identify different patterns and trends in the dataset and can give meaningful insights which might be difficult for humans to detect.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This recommendation system can help the investors to understand the performance of individual company stocks which can help them make more informed decisions about when to buy, sell or hold a stock.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stock recommendation system can provide investors with objective analysis that is not influenced by any emotions or biases. It can help them make rational decisions and avoid making decisions based on gut feelings or other factors.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It analyses the previous performance of the company and the previous stock prices and will analyze the perfect time to buy and sell the stock.</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07" name="Google Shape;107;p15"/>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08" name="Google Shape;108;p15"/>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09" name="Google Shape;109;p15"/>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10" name="Google Shape;110;p15"/>
          <p:cNvSpPr txBox="1"/>
          <p:nvPr/>
        </p:nvSpPr>
        <p:spPr>
          <a:xfrm>
            <a:off x="205975" y="5412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Related work</a:t>
            </a:r>
            <a:endParaRPr b="1" sz="3000">
              <a:latin typeface="Times New Roman"/>
              <a:ea typeface="Times New Roman"/>
              <a:cs typeface="Times New Roman"/>
              <a:sym typeface="Times New Roman"/>
            </a:endParaRPr>
          </a:p>
        </p:txBody>
      </p:sp>
      <p:sp>
        <p:nvSpPr>
          <p:cNvPr id="111" name="Google Shape;111;p15"/>
          <p:cNvSpPr txBox="1"/>
          <p:nvPr/>
        </p:nvSpPr>
        <p:spPr>
          <a:xfrm>
            <a:off x="369925" y="1583725"/>
            <a:ext cx="83697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author Tayida Tapjinda has introduced an automated stock recommendation system from the research of stock investment. They collected data from </a:t>
            </a:r>
            <a:r>
              <a:rPr lang="en" sz="1500">
                <a:latin typeface="Times New Roman"/>
                <a:ea typeface="Times New Roman"/>
                <a:cs typeface="Times New Roman"/>
                <a:sym typeface="Times New Roman"/>
              </a:rPr>
              <a:t>multiple</a:t>
            </a:r>
            <a:r>
              <a:rPr lang="en" sz="1500">
                <a:latin typeface="Times New Roman"/>
                <a:ea typeface="Times New Roman"/>
                <a:cs typeface="Times New Roman"/>
                <a:sym typeface="Times New Roman"/>
              </a:rPr>
              <a:t> broker sites on a daily basis and cleaned it and stored it in a database. They developed a web application for the users to serve as an interface and the developed system is capable of extracting 79% of recommendations with accuracy of 0.85 and F-measure of 0.82.</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author Chin-Chih Chang has applied machine </a:t>
            </a:r>
            <a:r>
              <a:rPr lang="en" sz="1500">
                <a:latin typeface="Times New Roman"/>
                <a:ea typeface="Times New Roman"/>
                <a:cs typeface="Times New Roman"/>
                <a:sym typeface="Times New Roman"/>
              </a:rPr>
              <a:t>learning</a:t>
            </a:r>
            <a:r>
              <a:rPr lang="en" sz="1500">
                <a:latin typeface="Times New Roman"/>
                <a:ea typeface="Times New Roman"/>
                <a:cs typeface="Times New Roman"/>
                <a:sym typeface="Times New Roman"/>
              </a:rPr>
              <a:t> to predict and recommend stocks. They used the data of Taiwan stock market to validate and compared the prediction and recommendation with the Taiwan ETFs 0050 and 0056. The results showed that the </a:t>
            </a:r>
            <a:r>
              <a:rPr lang="en" sz="1500">
                <a:latin typeface="Times New Roman"/>
                <a:ea typeface="Times New Roman"/>
                <a:cs typeface="Times New Roman"/>
                <a:sym typeface="Times New Roman"/>
              </a:rPr>
              <a:t>method</a:t>
            </a:r>
            <a:r>
              <a:rPr lang="en" sz="1500">
                <a:latin typeface="Times New Roman"/>
                <a:ea typeface="Times New Roman"/>
                <a:cs typeface="Times New Roman"/>
                <a:sym typeface="Times New Roman"/>
              </a:rPr>
              <a:t> is feasible, efficient and has better performance than Taiwan ETFs 0050 and 0056.</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17" name="Google Shape;117;p16"/>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18" name="Google Shape;118;p16"/>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19" name="Google Shape;119;p16"/>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20" name="Google Shape;120;p16"/>
          <p:cNvSpPr txBox="1"/>
          <p:nvPr/>
        </p:nvSpPr>
        <p:spPr>
          <a:xfrm>
            <a:off x="205975" y="5412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Research Questions</a:t>
            </a:r>
            <a:endParaRPr b="1" sz="3000">
              <a:latin typeface="Times New Roman"/>
              <a:ea typeface="Times New Roman"/>
              <a:cs typeface="Times New Roman"/>
              <a:sym typeface="Times New Roman"/>
            </a:endParaRPr>
          </a:p>
        </p:txBody>
      </p:sp>
      <p:sp>
        <p:nvSpPr>
          <p:cNvPr id="121" name="Google Shape;121;p16"/>
          <p:cNvSpPr txBox="1"/>
          <p:nvPr/>
        </p:nvSpPr>
        <p:spPr>
          <a:xfrm>
            <a:off x="369925" y="1583725"/>
            <a:ext cx="83697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Which machine learning algorithms are most effective for </a:t>
            </a:r>
            <a:r>
              <a:rPr lang="en" sz="1500">
                <a:latin typeface="Times New Roman"/>
                <a:ea typeface="Times New Roman"/>
                <a:cs typeface="Times New Roman"/>
                <a:sym typeface="Times New Roman"/>
              </a:rPr>
              <a:t>predicting</a:t>
            </a:r>
            <a:r>
              <a:rPr lang="en" sz="1500">
                <a:latin typeface="Times New Roman"/>
                <a:ea typeface="Times New Roman"/>
                <a:cs typeface="Times New Roman"/>
                <a:sym typeface="Times New Roman"/>
              </a:rPr>
              <a:t> stock prices and </a:t>
            </a:r>
            <a:r>
              <a:rPr lang="en" sz="1500">
                <a:latin typeface="Times New Roman"/>
                <a:ea typeface="Times New Roman"/>
                <a:cs typeface="Times New Roman"/>
                <a:sym typeface="Times New Roman"/>
              </a:rPr>
              <a:t>making</a:t>
            </a:r>
            <a:r>
              <a:rPr lang="en" sz="1500">
                <a:latin typeface="Times New Roman"/>
                <a:ea typeface="Times New Roman"/>
                <a:cs typeface="Times New Roman"/>
                <a:sym typeface="Times New Roman"/>
              </a:rPr>
              <a:t> recommendations?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How can we design a stock recommendation system that is robust to changes in market conditions and economic cycles?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What is the impact of using social media and news sentiment analysis in stock recommendation </a:t>
            </a:r>
            <a:r>
              <a:rPr lang="en" sz="1500">
                <a:latin typeface="Times New Roman"/>
                <a:ea typeface="Times New Roman"/>
                <a:cs typeface="Times New Roman"/>
                <a:sym typeface="Times New Roman"/>
              </a:rPr>
              <a:t>systems</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7"/>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27" name="Google Shape;127;p17"/>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29" name="Google Shape;129;p17"/>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30" name="Google Shape;130;p17"/>
          <p:cNvSpPr txBox="1"/>
          <p:nvPr/>
        </p:nvSpPr>
        <p:spPr>
          <a:xfrm>
            <a:off x="205975" y="5412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Dataset</a:t>
            </a:r>
            <a:endParaRPr b="1" sz="3000">
              <a:latin typeface="Times New Roman"/>
              <a:ea typeface="Times New Roman"/>
              <a:cs typeface="Times New Roman"/>
              <a:sym typeface="Times New Roman"/>
            </a:endParaRPr>
          </a:p>
        </p:txBody>
      </p:sp>
      <p:sp>
        <p:nvSpPr>
          <p:cNvPr id="131" name="Google Shape;131;p17"/>
          <p:cNvSpPr txBox="1"/>
          <p:nvPr/>
        </p:nvSpPr>
        <p:spPr>
          <a:xfrm>
            <a:off x="369925" y="1583725"/>
            <a:ext cx="83697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collected the data from the yahoo finance website. We have chosen the GICS (Global Industry Classification Standard) Sector to be Information Technology and the the GICS Sub-Industry to be Semiconductors.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have shortlisted five companies </a:t>
            </a:r>
            <a:r>
              <a:rPr lang="en" sz="1500">
                <a:latin typeface="Times New Roman"/>
                <a:ea typeface="Times New Roman"/>
                <a:cs typeface="Times New Roman"/>
                <a:sym typeface="Times New Roman"/>
              </a:rPr>
              <a:t>namely</a:t>
            </a:r>
            <a:r>
              <a:rPr lang="en" sz="1500">
                <a:latin typeface="Times New Roman"/>
                <a:ea typeface="Times New Roman"/>
                <a:cs typeface="Times New Roman"/>
                <a:sym typeface="Times New Roman"/>
              </a:rPr>
              <a:t> Advanced Micro Devices Inc. (AMD), Nvidia (NVDA), Intel (INTC), Qualcomm (QCOM), and Texas Instruments (TXN).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have taken the historical data of these companies from October 2018 till the present date.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a:t>
            </a:r>
            <a:r>
              <a:rPr lang="en" sz="1500">
                <a:latin typeface="Times New Roman"/>
                <a:ea typeface="Times New Roman"/>
                <a:cs typeface="Times New Roman"/>
                <a:sym typeface="Times New Roman"/>
              </a:rPr>
              <a:t>attributes in our</a:t>
            </a:r>
            <a:r>
              <a:rPr lang="en" sz="1500">
                <a:latin typeface="Times New Roman"/>
                <a:ea typeface="Times New Roman"/>
                <a:cs typeface="Times New Roman"/>
                <a:sym typeface="Times New Roman"/>
              </a:rPr>
              <a:t> dataset are Date, Open, High, Low, Close, Adj Close, Volume.</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8"/>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37" name="Google Shape;137;p18"/>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38" name="Google Shape;138;p18"/>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39" name="Google Shape;139;p18"/>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sp>
        <p:nvSpPr>
          <p:cNvPr id="140" name="Google Shape;140;p18"/>
          <p:cNvSpPr txBox="1"/>
          <p:nvPr/>
        </p:nvSpPr>
        <p:spPr>
          <a:xfrm>
            <a:off x="205975" y="541200"/>
            <a:ext cx="601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141" name="Google Shape;141;p18"/>
          <p:cNvSpPr txBox="1"/>
          <p:nvPr/>
        </p:nvSpPr>
        <p:spPr>
          <a:xfrm>
            <a:off x="369925" y="1583725"/>
            <a:ext cx="83697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 -C. Chang, K. -W. Luo and S. Hsiao, "Stock Price Prediction and Recommendation Approach Based on Machine Learning," 2022 IEEE 4th Eurasia Conference on IOT, Communication and Engineering (ECICE), Yunlin, Taiwan, 2022, pp. 412-415, doi: 10.1109/ECICE55674.2022.10042922</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 Tapjinda, P. Vechpanich, N. Leelasupakul, N. Prompoon and C. Patanothai, "An automated stock recommendation system from stock investment research using domain specific information extraction," 2015 12th International Joint Conference on Computer Science and Software Engineering (JCSSE), Songkhla, Thailand, 2015, pp. 30-35, doi: 10.1109/JCSSE.2015.7219765.</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https://finance.yahoo.com/</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9"/>
          <p:cNvPicPr preferRelativeResize="0"/>
          <p:nvPr/>
        </p:nvPicPr>
        <p:blipFill>
          <a:blip r:embed="rId3">
            <a:alphaModFix/>
          </a:blip>
          <a:stretch>
            <a:fillRect/>
          </a:stretch>
        </p:blipFill>
        <p:spPr>
          <a:xfrm>
            <a:off x="358375" y="4878525"/>
            <a:ext cx="3548925" cy="171450"/>
          </a:xfrm>
          <a:prstGeom prst="rect">
            <a:avLst/>
          </a:prstGeom>
          <a:noFill/>
          <a:ln>
            <a:noFill/>
          </a:ln>
        </p:spPr>
      </p:pic>
      <p:pic>
        <p:nvPicPr>
          <p:cNvPr id="147" name="Google Shape;147;p19"/>
          <p:cNvPicPr preferRelativeResize="0"/>
          <p:nvPr/>
        </p:nvPicPr>
        <p:blipFill>
          <a:blip r:embed="rId3">
            <a:alphaModFix/>
          </a:blip>
          <a:stretch>
            <a:fillRect/>
          </a:stretch>
        </p:blipFill>
        <p:spPr>
          <a:xfrm>
            <a:off x="5190545" y="4869065"/>
            <a:ext cx="3548925" cy="171450"/>
          </a:xfrm>
          <a:prstGeom prst="rect">
            <a:avLst/>
          </a:prstGeom>
          <a:noFill/>
          <a:ln>
            <a:noFill/>
          </a:ln>
        </p:spPr>
      </p:pic>
      <p:pic>
        <p:nvPicPr>
          <p:cNvPr id="148" name="Google Shape;148;p19"/>
          <p:cNvPicPr preferRelativeResize="0"/>
          <p:nvPr/>
        </p:nvPicPr>
        <p:blipFill>
          <a:blip r:embed="rId4">
            <a:alphaModFix/>
          </a:blip>
          <a:stretch>
            <a:fillRect/>
          </a:stretch>
        </p:blipFill>
        <p:spPr>
          <a:xfrm>
            <a:off x="4170075" y="4769312"/>
            <a:ext cx="239988" cy="281718"/>
          </a:xfrm>
          <a:prstGeom prst="rect">
            <a:avLst/>
          </a:prstGeom>
          <a:noFill/>
          <a:ln>
            <a:noFill/>
          </a:ln>
        </p:spPr>
      </p:pic>
      <p:pic>
        <p:nvPicPr>
          <p:cNvPr id="149" name="Google Shape;149;p19"/>
          <p:cNvPicPr preferRelativeResize="0"/>
          <p:nvPr/>
        </p:nvPicPr>
        <p:blipFill rotWithShape="1">
          <a:blip r:embed="rId5">
            <a:alphaModFix/>
          </a:blip>
          <a:srcRect b="0" l="0" r="-8589" t="-20510"/>
          <a:stretch/>
        </p:blipFill>
        <p:spPr>
          <a:xfrm>
            <a:off x="4348700" y="4630575"/>
            <a:ext cx="1149550" cy="512925"/>
          </a:xfrm>
          <a:prstGeom prst="rect">
            <a:avLst/>
          </a:prstGeom>
          <a:noFill/>
          <a:ln>
            <a:noFill/>
          </a:ln>
        </p:spPr>
      </p:pic>
      <p:pic>
        <p:nvPicPr>
          <p:cNvPr id="150" name="Google Shape;150;p19"/>
          <p:cNvPicPr preferRelativeResize="0"/>
          <p:nvPr/>
        </p:nvPicPr>
        <p:blipFill>
          <a:blip r:embed="rId6">
            <a:alphaModFix/>
          </a:blip>
          <a:stretch>
            <a:fillRect/>
          </a:stretch>
        </p:blipFill>
        <p:spPr>
          <a:xfrm>
            <a:off x="0" y="0"/>
            <a:ext cx="9144000" cy="4725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