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90C7F6-85C9-434D-9C30-0254C2A3A7ED}">
  <a:tblStyle styleId="{A090C7F6-85C9-434D-9C30-0254C2A3A7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1b7bdda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1b7bdda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1ed95f3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1ed95f3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1b7bdda5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1b7bdda5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1b7bdda5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1b7bdda5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1ed95f3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1ed95f3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1b7bdda5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1b7bdda5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1b7bdda5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1b7bdda5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1b7bdda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1b7bdda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1b7bdda5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41b7bdda5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1b7bdda5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41b7bdda5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cf9ccd3d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cf9ccd3d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1b7bdda5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1b7bdda5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1b7bdda5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1b7bdda5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cf9ccd3d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cf9ccd3d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cf9ccd3d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cf9ccd3d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cf9ccd3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cf9ccd3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b7bdda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b7bdda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1b7bdda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1b7bdda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1b7bdda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1b7bdda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1b7bdda5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1b7bdda5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b7bdda5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b7bdda5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1b7bdda5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1b7bdda5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hyperlink" Target="https://machinelearningmastery.com/gentle-introduction-long-short-term-memory-networks-experts/" TargetMode="External"/><Relationship Id="rId5" Type="http://schemas.openxmlformats.org/officeDocument/2006/relationships/image" Target="../media/image1.png"/><Relationship Id="rId6" Type="http://schemas.openxmlformats.org/officeDocument/2006/relationships/hyperlink" Target="https://finance.yahoo.com/" TargetMode="External"/><Relationship Id="rId7" Type="http://schemas.openxmlformats.org/officeDocument/2006/relationships/hyperlink" Target="https://finance.yahoo.com/" TargetMode="External"/><Relationship Id="rId8" Type="http://schemas.openxmlformats.org/officeDocument/2006/relationships/hyperlink" Target="https://www.investopedia.com/articles/active-trading/052014/how-use-moving-average-buy-stock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hyperlink" Target="https://finance.yaho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7650" y="1236900"/>
            <a:ext cx="8288700" cy="112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3680">
                <a:latin typeface="Times New Roman"/>
                <a:ea typeface="Times New Roman"/>
                <a:cs typeface="Times New Roman"/>
                <a:sym typeface="Times New Roman"/>
              </a:rPr>
              <a:t>Stock Trading Recommendation System</a:t>
            </a:r>
            <a:endParaRPr sz="3480">
              <a:latin typeface="Times New Roman"/>
              <a:ea typeface="Times New Roman"/>
              <a:cs typeface="Times New Roman"/>
              <a:sym typeface="Times New Roman"/>
            </a:endParaRPr>
          </a:p>
        </p:txBody>
      </p:sp>
      <p:sp>
        <p:nvSpPr>
          <p:cNvPr id="87" name="Google Shape;87;p13"/>
          <p:cNvSpPr txBox="1"/>
          <p:nvPr>
            <p:ph idx="1" type="subTitle"/>
          </p:nvPr>
        </p:nvSpPr>
        <p:spPr>
          <a:xfrm>
            <a:off x="729625" y="2196400"/>
            <a:ext cx="7688100" cy="27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Times New Roman"/>
                <a:ea typeface="Times New Roman"/>
                <a:cs typeface="Times New Roman"/>
                <a:sym typeface="Times New Roman"/>
              </a:rPr>
              <a:t>Under the guidance of</a:t>
            </a:r>
            <a:endParaRPr sz="1900">
              <a:latin typeface="Times New Roman"/>
              <a:ea typeface="Times New Roman"/>
              <a:cs typeface="Times New Roman"/>
              <a:sym typeface="Times New Roman"/>
            </a:endParaRPr>
          </a:p>
          <a:p>
            <a:pPr indent="0" lvl="0" marL="0" rtl="0" algn="ctr">
              <a:spcBef>
                <a:spcPts val="0"/>
              </a:spcBef>
              <a:spcAft>
                <a:spcPts val="0"/>
              </a:spcAft>
              <a:buNone/>
            </a:pPr>
            <a:r>
              <a:rPr b="1" lang="en" sz="1900">
                <a:latin typeface="Times New Roman"/>
                <a:ea typeface="Times New Roman"/>
                <a:cs typeface="Times New Roman"/>
                <a:sym typeface="Times New Roman"/>
              </a:rPr>
              <a:t>Professor Ozgur Ozturk</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Presented by</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Chanakya Shiva Teja Polisetty</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Sandeep Reddy Tamma</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Pardha Saradhi Mogilipaka</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89" name="Google Shape;89;p13"/>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90" name="Google Shape;90;p13"/>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91" name="Google Shape;91;p13"/>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2"/>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81" name="Google Shape;181;p22"/>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82" name="Google Shape;182;p22"/>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83" name="Google Shape;183;p22"/>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84" name="Google Shape;184;p22"/>
          <p:cNvSpPr txBox="1"/>
          <p:nvPr/>
        </p:nvSpPr>
        <p:spPr>
          <a:xfrm>
            <a:off x="205975" y="-68400"/>
            <a:ext cx="69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 Continued...</a:t>
            </a:r>
            <a:endParaRPr b="1" sz="3000">
              <a:latin typeface="Times New Roman"/>
              <a:ea typeface="Times New Roman"/>
              <a:cs typeface="Times New Roman"/>
              <a:sym typeface="Times New Roman"/>
            </a:endParaRPr>
          </a:p>
        </p:txBody>
      </p:sp>
      <p:sp>
        <p:nvSpPr>
          <p:cNvPr id="185" name="Google Shape;185;p22"/>
          <p:cNvSpPr txBox="1"/>
          <p:nvPr/>
        </p:nvSpPr>
        <p:spPr>
          <a:xfrm>
            <a:off x="1073925" y="1375675"/>
            <a:ext cx="566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Mean Average for 5, 10 and 50 Days</a:t>
            </a:r>
            <a:endParaRPr>
              <a:latin typeface="Times New Roman"/>
              <a:ea typeface="Times New Roman"/>
              <a:cs typeface="Times New Roman"/>
              <a:sym typeface="Times New Roman"/>
            </a:endParaRPr>
          </a:p>
        </p:txBody>
      </p:sp>
      <p:pic>
        <p:nvPicPr>
          <p:cNvPr id="186" name="Google Shape;186;p22"/>
          <p:cNvPicPr preferRelativeResize="0"/>
          <p:nvPr/>
        </p:nvPicPr>
        <p:blipFill>
          <a:blip r:embed="rId6">
            <a:alphaModFix/>
          </a:blip>
          <a:stretch>
            <a:fillRect/>
          </a:stretch>
        </p:blipFill>
        <p:spPr>
          <a:xfrm>
            <a:off x="205975" y="1804300"/>
            <a:ext cx="8840325" cy="2797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92" name="Google Shape;192;p23"/>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93" name="Google Shape;193;p23"/>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94" name="Google Shape;194;p23"/>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95" name="Google Shape;195;p23"/>
          <p:cNvSpPr txBox="1"/>
          <p:nvPr/>
        </p:nvSpPr>
        <p:spPr>
          <a:xfrm>
            <a:off x="205975" y="-68400"/>
            <a:ext cx="69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 Continued...</a:t>
            </a:r>
            <a:endParaRPr b="1" sz="3000">
              <a:latin typeface="Times New Roman"/>
              <a:ea typeface="Times New Roman"/>
              <a:cs typeface="Times New Roman"/>
              <a:sym typeface="Times New Roman"/>
            </a:endParaRPr>
          </a:p>
        </p:txBody>
      </p:sp>
      <p:pic>
        <p:nvPicPr>
          <p:cNvPr id="196" name="Google Shape;196;p23"/>
          <p:cNvPicPr preferRelativeResize="0"/>
          <p:nvPr/>
        </p:nvPicPr>
        <p:blipFill>
          <a:blip r:embed="rId6">
            <a:alphaModFix/>
          </a:blip>
          <a:stretch>
            <a:fillRect/>
          </a:stretch>
        </p:blipFill>
        <p:spPr>
          <a:xfrm>
            <a:off x="626375" y="1340100"/>
            <a:ext cx="7877874" cy="3138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02" name="Google Shape;202;p24"/>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03" name="Google Shape;203;p24"/>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04" name="Google Shape;204;p24"/>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05" name="Google Shape;205;p24"/>
          <p:cNvSpPr txBox="1"/>
          <p:nvPr/>
        </p:nvSpPr>
        <p:spPr>
          <a:xfrm>
            <a:off x="193925" y="-104825"/>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Autoregressive Integrated Moving Average(ARIMA)</a:t>
            </a:r>
            <a:endParaRPr b="1" sz="3000">
              <a:latin typeface="Times New Roman"/>
              <a:ea typeface="Times New Roman"/>
              <a:cs typeface="Times New Roman"/>
              <a:sym typeface="Times New Roman"/>
            </a:endParaRPr>
          </a:p>
        </p:txBody>
      </p:sp>
      <p:sp>
        <p:nvSpPr>
          <p:cNvPr id="206" name="Google Shape;206;p24"/>
          <p:cNvSpPr txBox="1"/>
          <p:nvPr/>
        </p:nvSpPr>
        <p:spPr>
          <a:xfrm>
            <a:off x="358375" y="1166325"/>
            <a:ext cx="83697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ARIMA (Autoregressive Integrated Moving Average) model is a commonly used time series forecasting method that combines autoregressive (AR) and moving average (MA) models with a differencing pre-processing step.</a:t>
            </a:r>
            <a:endParaRPr sz="1500">
              <a:latin typeface="Times New Roman"/>
              <a:ea typeface="Times New Roman"/>
              <a:cs typeface="Times New Roman"/>
              <a:sym typeface="Times New Roman"/>
            </a:endParaRPr>
          </a:p>
        </p:txBody>
      </p:sp>
      <p:pic>
        <p:nvPicPr>
          <p:cNvPr id="207" name="Google Shape;207;p24"/>
          <p:cNvPicPr preferRelativeResize="0"/>
          <p:nvPr/>
        </p:nvPicPr>
        <p:blipFill>
          <a:blip r:embed="rId6">
            <a:alphaModFix/>
          </a:blip>
          <a:stretch>
            <a:fillRect/>
          </a:stretch>
        </p:blipFill>
        <p:spPr>
          <a:xfrm>
            <a:off x="1011825" y="2153413"/>
            <a:ext cx="7335398" cy="23941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13" name="Google Shape;213;p25"/>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14" name="Google Shape;214;p25"/>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15" name="Google Shape;215;p25"/>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16" name="Google Shape;216;p25"/>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Long Short-Term Memory (LSTM)</a:t>
            </a:r>
            <a:endParaRPr b="1" sz="3000">
              <a:latin typeface="Times New Roman"/>
              <a:ea typeface="Times New Roman"/>
              <a:cs typeface="Times New Roman"/>
              <a:sym typeface="Times New Roman"/>
            </a:endParaRPr>
          </a:p>
        </p:txBody>
      </p:sp>
      <p:sp>
        <p:nvSpPr>
          <p:cNvPr id="217" name="Google Shape;217;p25"/>
          <p:cNvSpPr txBox="1"/>
          <p:nvPr/>
        </p:nvSpPr>
        <p:spPr>
          <a:xfrm>
            <a:off x="369925" y="1126525"/>
            <a:ext cx="83697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LSTM (Long Short-Term Memory) is a type of recurrent neural network (RNN) that is particularly well-suited for modeling and forecasting sequential data. LSTMs are designed to selectively retain information over longer periods of time.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can selectively retain and update information over multiple time steps through the use of memory cells and gating mechanisms.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can find the actual close and predicted close values below.</a:t>
            </a:r>
            <a:endParaRPr sz="1500">
              <a:latin typeface="Times New Roman"/>
              <a:ea typeface="Times New Roman"/>
              <a:cs typeface="Times New Roman"/>
              <a:sym typeface="Times New Roman"/>
            </a:endParaRPr>
          </a:p>
        </p:txBody>
      </p:sp>
      <p:pic>
        <p:nvPicPr>
          <p:cNvPr id="218" name="Google Shape;218;p25"/>
          <p:cNvPicPr preferRelativeResize="0"/>
          <p:nvPr/>
        </p:nvPicPr>
        <p:blipFill>
          <a:blip r:embed="rId6">
            <a:alphaModFix/>
          </a:blip>
          <a:stretch>
            <a:fillRect/>
          </a:stretch>
        </p:blipFill>
        <p:spPr>
          <a:xfrm>
            <a:off x="152400" y="2846725"/>
            <a:ext cx="5001296" cy="1860050"/>
          </a:xfrm>
          <a:prstGeom prst="rect">
            <a:avLst/>
          </a:prstGeom>
          <a:noFill/>
          <a:ln>
            <a:noFill/>
          </a:ln>
        </p:spPr>
      </p:pic>
      <p:pic>
        <p:nvPicPr>
          <p:cNvPr id="219" name="Google Shape;219;p25"/>
          <p:cNvPicPr preferRelativeResize="0"/>
          <p:nvPr/>
        </p:nvPicPr>
        <p:blipFill>
          <a:blip r:embed="rId7">
            <a:alphaModFix/>
          </a:blip>
          <a:stretch>
            <a:fillRect/>
          </a:stretch>
        </p:blipFill>
        <p:spPr>
          <a:xfrm>
            <a:off x="6166300" y="2823525"/>
            <a:ext cx="2075099" cy="190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6"/>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25" name="Google Shape;225;p26"/>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26" name="Google Shape;226;p26"/>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27" name="Google Shape;227;p26"/>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28" name="Google Shape;228;p26"/>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Long Short-Term Memory (LSTM)</a:t>
            </a:r>
            <a:endParaRPr b="1" sz="3000">
              <a:latin typeface="Times New Roman"/>
              <a:ea typeface="Times New Roman"/>
              <a:cs typeface="Times New Roman"/>
              <a:sym typeface="Times New Roman"/>
            </a:endParaRPr>
          </a:p>
        </p:txBody>
      </p:sp>
      <p:pic>
        <p:nvPicPr>
          <p:cNvPr id="229" name="Google Shape;229;p26"/>
          <p:cNvPicPr preferRelativeResize="0"/>
          <p:nvPr/>
        </p:nvPicPr>
        <p:blipFill>
          <a:blip r:embed="rId6">
            <a:alphaModFix/>
          </a:blip>
          <a:stretch>
            <a:fillRect/>
          </a:stretch>
        </p:blipFill>
        <p:spPr>
          <a:xfrm>
            <a:off x="358375" y="1464075"/>
            <a:ext cx="8060050" cy="313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7"/>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35" name="Google Shape;235;p27"/>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36" name="Google Shape;236;p27"/>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37" name="Google Shape;237;p27"/>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38" name="Google Shape;238;p27"/>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Model Evaluation </a:t>
            </a:r>
            <a:endParaRPr b="1" sz="3000">
              <a:latin typeface="Times New Roman"/>
              <a:ea typeface="Times New Roman"/>
              <a:cs typeface="Times New Roman"/>
              <a:sym typeface="Times New Roman"/>
            </a:endParaRPr>
          </a:p>
        </p:txBody>
      </p:sp>
      <p:sp>
        <p:nvSpPr>
          <p:cNvPr id="239" name="Google Shape;239;p27"/>
          <p:cNvSpPr txBox="1"/>
          <p:nvPr/>
        </p:nvSpPr>
        <p:spPr>
          <a:xfrm>
            <a:off x="540900" y="1553875"/>
            <a:ext cx="7385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For model evaluation we have chosen 2 methods. They are: Root Mean Square Error and  Mean Absolute Error.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When using LSTM, the Root Mean Square Error between the actual stock price and the predicted stock prices was 18.06 and the Mean Absolute Error was 15.62.  </a:t>
            </a:r>
            <a:endParaRPr>
              <a:latin typeface="Times New Roman"/>
              <a:ea typeface="Times New Roman"/>
              <a:cs typeface="Times New Roman"/>
              <a:sym typeface="Times New Roman"/>
            </a:endParaRPr>
          </a:p>
        </p:txBody>
      </p:sp>
      <p:graphicFrame>
        <p:nvGraphicFramePr>
          <p:cNvPr id="240" name="Google Shape;240;p27"/>
          <p:cNvGraphicFramePr/>
          <p:nvPr/>
        </p:nvGraphicFramePr>
        <p:xfrm>
          <a:off x="2262650" y="2899488"/>
          <a:ext cx="3000000" cy="3000000"/>
        </p:xfrm>
        <a:graphic>
          <a:graphicData uri="http://schemas.openxmlformats.org/drawingml/2006/table">
            <a:tbl>
              <a:tblPr>
                <a:noFill/>
                <a:tableStyleId>{A090C7F6-85C9-434D-9C30-0254C2A3A7ED}</a:tableStyleId>
              </a:tblPr>
              <a:tblGrid>
                <a:gridCol w="1551750"/>
                <a:gridCol w="1537125"/>
                <a:gridCol w="1529800"/>
              </a:tblGrid>
              <a:tr h="1450">
                <a:tc>
                  <a:txBody>
                    <a:bodyPr/>
                    <a:lstStyle/>
                    <a:p>
                      <a:pPr indent="0" lvl="0" marL="0" rtl="0" algn="l">
                        <a:lnSpc>
                          <a:spcPct val="115000"/>
                        </a:lnSpc>
                        <a:spcBef>
                          <a:spcPts val="0"/>
                        </a:spcBef>
                        <a:spcAft>
                          <a:spcPts val="0"/>
                        </a:spcAft>
                        <a:buNone/>
                      </a:pPr>
                      <a:r>
                        <a:rPr b="1" lang="en" sz="1800">
                          <a:solidFill>
                            <a:srgbClr val="FFFFFF"/>
                          </a:solidFill>
                        </a:rPr>
                        <a:t>Model</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01513"/>
                    </a:solidFill>
                  </a:tcPr>
                </a:tc>
                <a:tc>
                  <a:txBody>
                    <a:bodyPr/>
                    <a:lstStyle/>
                    <a:p>
                      <a:pPr indent="0" lvl="0" marL="0" rtl="0" algn="l">
                        <a:lnSpc>
                          <a:spcPct val="115000"/>
                        </a:lnSpc>
                        <a:spcBef>
                          <a:spcPts val="0"/>
                        </a:spcBef>
                        <a:spcAft>
                          <a:spcPts val="0"/>
                        </a:spcAft>
                        <a:buNone/>
                      </a:pPr>
                      <a:r>
                        <a:rPr b="1" lang="en" sz="1800">
                          <a:solidFill>
                            <a:srgbClr val="FFFFFF"/>
                          </a:solidFill>
                        </a:rPr>
                        <a:t>RMSE</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01513"/>
                    </a:solidFill>
                  </a:tcPr>
                </a:tc>
                <a:tc>
                  <a:txBody>
                    <a:bodyPr/>
                    <a:lstStyle/>
                    <a:p>
                      <a:pPr indent="0" lvl="0" marL="0" rtl="0" algn="l">
                        <a:lnSpc>
                          <a:spcPct val="115000"/>
                        </a:lnSpc>
                        <a:spcBef>
                          <a:spcPts val="0"/>
                        </a:spcBef>
                        <a:spcAft>
                          <a:spcPts val="0"/>
                        </a:spcAft>
                        <a:buNone/>
                      </a:pPr>
                      <a:r>
                        <a:rPr b="1" lang="en" sz="1800">
                          <a:solidFill>
                            <a:srgbClr val="FFFFFF"/>
                          </a:solidFill>
                        </a:rPr>
                        <a:t>MAE</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01513"/>
                    </a:solidFill>
                  </a:tcPr>
                </a:tc>
              </a:tr>
              <a:tr h="1450">
                <a:tc>
                  <a:txBody>
                    <a:bodyPr/>
                    <a:lstStyle/>
                    <a:p>
                      <a:pPr indent="0" lvl="0" marL="0" rtl="0" algn="l">
                        <a:lnSpc>
                          <a:spcPct val="115000"/>
                        </a:lnSpc>
                        <a:spcBef>
                          <a:spcPts val="0"/>
                        </a:spcBef>
                        <a:spcAft>
                          <a:spcPts val="0"/>
                        </a:spcAft>
                        <a:buNone/>
                      </a:pPr>
                      <a:r>
                        <a:rPr lang="en" sz="1800"/>
                        <a:t>LSTM</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CC"/>
                    </a:solidFill>
                  </a:tcPr>
                </a:tc>
                <a:tc>
                  <a:txBody>
                    <a:bodyPr/>
                    <a:lstStyle/>
                    <a:p>
                      <a:pPr indent="0" lvl="0" marL="0" rtl="0" algn="l">
                        <a:lnSpc>
                          <a:spcPct val="115000"/>
                        </a:lnSpc>
                        <a:spcBef>
                          <a:spcPts val="0"/>
                        </a:spcBef>
                        <a:spcAft>
                          <a:spcPts val="0"/>
                        </a:spcAft>
                        <a:buNone/>
                      </a:pPr>
                      <a:r>
                        <a:rPr lang="en" sz="1800"/>
                        <a:t>18.06</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CC"/>
                    </a:solidFill>
                  </a:tcPr>
                </a:tc>
                <a:tc>
                  <a:txBody>
                    <a:bodyPr/>
                    <a:lstStyle/>
                    <a:p>
                      <a:pPr indent="0" lvl="0" marL="0" rtl="0" algn="l">
                        <a:lnSpc>
                          <a:spcPct val="115000"/>
                        </a:lnSpc>
                        <a:spcBef>
                          <a:spcPts val="0"/>
                        </a:spcBef>
                        <a:spcAft>
                          <a:spcPts val="0"/>
                        </a:spcAft>
                        <a:buNone/>
                      </a:pPr>
                      <a:r>
                        <a:rPr lang="en" sz="1800"/>
                        <a:t>15.62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CC"/>
                    </a:solidFill>
                  </a:tcPr>
                </a:tc>
              </a:tr>
              <a:tr h="1450">
                <a:tc>
                  <a:txBody>
                    <a:bodyPr/>
                    <a:lstStyle/>
                    <a:p>
                      <a:pPr indent="0" lvl="0" marL="0" rtl="0" algn="l">
                        <a:lnSpc>
                          <a:spcPct val="115000"/>
                        </a:lnSpc>
                        <a:spcBef>
                          <a:spcPts val="0"/>
                        </a:spcBef>
                        <a:spcAft>
                          <a:spcPts val="0"/>
                        </a:spcAft>
                        <a:buNone/>
                      </a:pPr>
                      <a:r>
                        <a:rPr lang="en" sz="1800"/>
                        <a:t>ARIMA</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E7E7"/>
                    </a:solidFill>
                  </a:tcPr>
                </a:tc>
                <a:tc>
                  <a:txBody>
                    <a:bodyPr/>
                    <a:lstStyle/>
                    <a:p>
                      <a:pPr indent="0" lvl="0" marL="0" rtl="0" algn="l">
                        <a:lnSpc>
                          <a:spcPct val="115000"/>
                        </a:lnSpc>
                        <a:spcBef>
                          <a:spcPts val="0"/>
                        </a:spcBef>
                        <a:spcAft>
                          <a:spcPts val="0"/>
                        </a:spcAft>
                        <a:buNone/>
                      </a:pPr>
                      <a:r>
                        <a:rPr lang="en" sz="1800"/>
                        <a:t>178.93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E7E7"/>
                    </a:solidFill>
                  </a:tcPr>
                </a:tc>
                <a:tc>
                  <a:txBody>
                    <a:bodyPr/>
                    <a:lstStyle/>
                    <a:p>
                      <a:pPr indent="0" lvl="0" marL="0" rtl="0" algn="l">
                        <a:lnSpc>
                          <a:spcPct val="115000"/>
                        </a:lnSpc>
                        <a:spcBef>
                          <a:spcPts val="0"/>
                        </a:spcBef>
                        <a:spcAft>
                          <a:spcPts val="0"/>
                        </a:spcAft>
                        <a:buNone/>
                      </a:pPr>
                      <a:r>
                        <a:rPr lang="en" sz="1800"/>
                        <a:t>147.47</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E7E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8"/>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46" name="Google Shape;246;p28"/>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47" name="Google Shape;247;p28"/>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48" name="Google Shape;248;p28"/>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49" name="Google Shape;249;p28"/>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Model Prediction</a:t>
            </a:r>
            <a:endParaRPr b="1" sz="3000">
              <a:latin typeface="Times New Roman"/>
              <a:ea typeface="Times New Roman"/>
              <a:cs typeface="Times New Roman"/>
              <a:sym typeface="Times New Roman"/>
            </a:endParaRPr>
          </a:p>
        </p:txBody>
      </p:sp>
      <p:pic>
        <p:nvPicPr>
          <p:cNvPr id="250" name="Google Shape;250;p28"/>
          <p:cNvPicPr preferRelativeResize="0"/>
          <p:nvPr/>
        </p:nvPicPr>
        <p:blipFill>
          <a:blip r:embed="rId6">
            <a:alphaModFix/>
          </a:blip>
          <a:stretch>
            <a:fillRect/>
          </a:stretch>
        </p:blipFill>
        <p:spPr>
          <a:xfrm>
            <a:off x="578200" y="1187700"/>
            <a:ext cx="8082626" cy="3513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9"/>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56" name="Google Shape;256;p29"/>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57" name="Google Shape;257;p29"/>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58" name="Google Shape;258;p29"/>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59" name="Google Shape;259;p29"/>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Generate Buy and Sell Signals</a:t>
            </a:r>
            <a:endParaRPr b="1" sz="3000">
              <a:latin typeface="Times New Roman"/>
              <a:ea typeface="Times New Roman"/>
              <a:cs typeface="Times New Roman"/>
              <a:sym typeface="Times New Roman"/>
            </a:endParaRPr>
          </a:p>
        </p:txBody>
      </p:sp>
      <p:sp>
        <p:nvSpPr>
          <p:cNvPr id="260" name="Google Shape;260;p29"/>
          <p:cNvSpPr txBox="1"/>
          <p:nvPr/>
        </p:nvSpPr>
        <p:spPr>
          <a:xfrm>
            <a:off x="358375" y="1356825"/>
            <a:ext cx="83811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U</a:t>
            </a:r>
            <a:r>
              <a:rPr b="1" lang="en" sz="1900">
                <a:latin typeface="Times New Roman"/>
                <a:ea typeface="Times New Roman"/>
                <a:cs typeface="Times New Roman"/>
                <a:sym typeface="Times New Roman"/>
              </a:rPr>
              <a:t>sing MACD Strategy</a:t>
            </a:r>
            <a:endParaRPr b="1" sz="4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Moving Average Convergence/Divergence (MACD) is a technique which can be used by traders and investors for various time frames, from intraday to long-term trading.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helps to derive price indicator for day trading by including user risk factor.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MACD gives 3 values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MACD Line - Difference between 26 day Exponential Moving Average (EMA) and 12 day EMA</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Signal Line - 9 day EMA of MACD</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MACD Histogram - Difference between MACD and Signal Line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MACD Line crosses above the Signal Line - BUY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MACD Line crosses below the Signal Line - SELL</a:t>
            </a:r>
            <a:endParaRPr sz="1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0"/>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66" name="Google Shape;266;p30"/>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67" name="Google Shape;267;p30"/>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68" name="Google Shape;268;p30"/>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69" name="Google Shape;269;p30"/>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Trend Visualization using MACD</a:t>
            </a:r>
            <a:endParaRPr b="1" sz="3000">
              <a:latin typeface="Times New Roman"/>
              <a:ea typeface="Times New Roman"/>
              <a:cs typeface="Times New Roman"/>
              <a:sym typeface="Times New Roman"/>
            </a:endParaRPr>
          </a:p>
        </p:txBody>
      </p:sp>
      <p:pic>
        <p:nvPicPr>
          <p:cNvPr id="270" name="Google Shape;270;p30"/>
          <p:cNvPicPr preferRelativeResize="0"/>
          <p:nvPr/>
        </p:nvPicPr>
        <p:blipFill>
          <a:blip r:embed="rId6">
            <a:alphaModFix/>
          </a:blip>
          <a:stretch>
            <a:fillRect/>
          </a:stretch>
        </p:blipFill>
        <p:spPr>
          <a:xfrm>
            <a:off x="429987" y="1288450"/>
            <a:ext cx="7720174" cy="313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1"/>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76" name="Google Shape;276;p31"/>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77" name="Google Shape;277;p31"/>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78" name="Google Shape;278;p31"/>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79" name="Google Shape;279;p31"/>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Generate Buy and Sell Signals</a:t>
            </a:r>
            <a:endParaRPr b="1" sz="3000">
              <a:latin typeface="Times New Roman"/>
              <a:ea typeface="Times New Roman"/>
              <a:cs typeface="Times New Roman"/>
              <a:sym typeface="Times New Roman"/>
            </a:endParaRPr>
          </a:p>
        </p:txBody>
      </p:sp>
      <p:sp>
        <p:nvSpPr>
          <p:cNvPr id="280" name="Google Shape;280;p31"/>
          <p:cNvSpPr txBox="1"/>
          <p:nvPr/>
        </p:nvSpPr>
        <p:spPr>
          <a:xfrm>
            <a:off x="358375" y="1130975"/>
            <a:ext cx="83811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Using SMA Strategy</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SMA stands for Simple Moving Average, which is a widely used trend-following indicator that helps to identify the direction of the trend and potential reversal points.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SMA is calculated by taking the average of a specified number of past closing prices of a security.</a:t>
            </a:r>
            <a:endParaRPr sz="1500">
              <a:latin typeface="Times New Roman"/>
              <a:ea typeface="Times New Roman"/>
              <a:cs typeface="Times New Roman"/>
              <a:sym typeface="Times New Roman"/>
            </a:endParaRPr>
          </a:p>
        </p:txBody>
      </p:sp>
      <p:pic>
        <p:nvPicPr>
          <p:cNvPr id="281" name="Google Shape;281;p31"/>
          <p:cNvPicPr preferRelativeResize="0"/>
          <p:nvPr/>
        </p:nvPicPr>
        <p:blipFill>
          <a:blip r:embed="rId6">
            <a:alphaModFix/>
          </a:blip>
          <a:stretch>
            <a:fillRect/>
          </a:stretch>
        </p:blipFill>
        <p:spPr>
          <a:xfrm>
            <a:off x="452400" y="2478325"/>
            <a:ext cx="8329901" cy="2247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97" name="Google Shape;97;p14"/>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98" name="Google Shape;98;p14"/>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99" name="Google Shape;99;p14"/>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00" name="Google Shape;100;p14"/>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1" name="Google Shape;101;p14"/>
          <p:cNvSpPr txBox="1"/>
          <p:nvPr/>
        </p:nvSpPr>
        <p:spPr>
          <a:xfrm>
            <a:off x="369925" y="1583725"/>
            <a:ext cx="83697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Stock recommendation system can analyze large amounts of data using machine learning </a:t>
            </a:r>
            <a:r>
              <a:rPr lang="en" sz="1500">
                <a:latin typeface="Times New Roman"/>
                <a:ea typeface="Times New Roman"/>
                <a:cs typeface="Times New Roman"/>
                <a:sym typeface="Times New Roman"/>
              </a:rPr>
              <a:t>algorithms. It can identify different patterns and trends in the dataset and can give meaningful insights which might be difficult for humans to detect.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This recommendation system can help the investors to understand the performance of individual company stocks which can help them make more informed decisions about when to buy, sell or hold a stock.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stock recommendation system can provide investors with objective analysis that is not influenced by any emotions or biases. It can help them make rational decisions and avoid making decisions based on gut feelings or other factors.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analyses the previous performance of the company and the previous stock prices and will analyze the perfect time to hold and sell a stock.</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2"/>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87" name="Google Shape;287;p32"/>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88" name="Google Shape;288;p32"/>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89" name="Google Shape;289;p32"/>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290" name="Google Shape;290;p32"/>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Generate Buy and Sell Signals</a:t>
            </a:r>
            <a:endParaRPr b="1" sz="3000">
              <a:latin typeface="Times New Roman"/>
              <a:ea typeface="Times New Roman"/>
              <a:cs typeface="Times New Roman"/>
              <a:sym typeface="Times New Roman"/>
            </a:endParaRPr>
          </a:p>
        </p:txBody>
      </p:sp>
      <p:sp>
        <p:nvSpPr>
          <p:cNvPr id="291" name="Google Shape;291;p32"/>
          <p:cNvSpPr txBox="1"/>
          <p:nvPr/>
        </p:nvSpPr>
        <p:spPr>
          <a:xfrm>
            <a:off x="358375" y="1356825"/>
            <a:ext cx="8381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Using BB Strategy</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BB stands for Bollinger Bands, which is a volatility-based indicator that consists of a set of three lines. The middle line represents the SMA, while the upper and lower lines are calculated based on the standard deviation of the security's price over a specified number of past periods.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BB strategy involves waiting for the price of a stock to approach or cross the upper or lower BB.</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3"/>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297" name="Google Shape;297;p33"/>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298" name="Google Shape;298;p33"/>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299" name="Google Shape;299;p33"/>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300" name="Google Shape;300;p33"/>
          <p:cNvSpPr txBox="1"/>
          <p:nvPr/>
        </p:nvSpPr>
        <p:spPr>
          <a:xfrm>
            <a:off x="205975" y="-68400"/>
            <a:ext cx="907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Trend Visualization using BB Strategy</a:t>
            </a:r>
            <a:endParaRPr b="1" sz="3000">
              <a:latin typeface="Times New Roman"/>
              <a:ea typeface="Times New Roman"/>
              <a:cs typeface="Times New Roman"/>
              <a:sym typeface="Times New Roman"/>
            </a:endParaRPr>
          </a:p>
        </p:txBody>
      </p:sp>
      <p:pic>
        <p:nvPicPr>
          <p:cNvPr id="301" name="Google Shape;301;p33"/>
          <p:cNvPicPr preferRelativeResize="0"/>
          <p:nvPr/>
        </p:nvPicPr>
        <p:blipFill>
          <a:blip r:embed="rId6">
            <a:alphaModFix/>
          </a:blip>
          <a:stretch>
            <a:fillRect/>
          </a:stretch>
        </p:blipFill>
        <p:spPr>
          <a:xfrm>
            <a:off x="399650" y="1340100"/>
            <a:ext cx="8344699" cy="313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4"/>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307" name="Google Shape;307;p34"/>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308" name="Google Shape;308;p34"/>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309" name="Google Shape;309;p34"/>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310" name="Google Shape;310;p34"/>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311" name="Google Shape;311;p34"/>
          <p:cNvSpPr txBox="1"/>
          <p:nvPr/>
        </p:nvSpPr>
        <p:spPr>
          <a:xfrm>
            <a:off x="369925" y="1583725"/>
            <a:ext cx="8369700" cy="2493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https://machinelearningmastery.com/arima-for-time-series-forecasting-with-python/</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6"/>
              </a:rPr>
              <a:t>https://finance.yahoo.com</a:t>
            </a:r>
            <a:r>
              <a:rPr lang="en" sz="1500" u="sng">
                <a:solidFill>
                  <a:schemeClr val="hlink"/>
                </a:solidFill>
                <a:latin typeface="Times New Roman"/>
                <a:ea typeface="Times New Roman"/>
                <a:cs typeface="Times New Roman"/>
                <a:sym typeface="Times New Roman"/>
                <a:hlinkClick r:id="rId7"/>
              </a:rPr>
              <a:t>/</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8"/>
              </a:rPr>
              <a:t>https://www.investopedia.com/articles/active-trading/052014/how-use-moving-average-buy-stocks.asp</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9"/>
              </a:rPr>
              <a:t>https://machinelearningmastery.com/gentle-introduction-long-short-term-memory-networks-experts/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https://www.investopedia.com/trading/using-bollinger-bands-to-gauge-trends/</a:t>
            </a:r>
            <a:endParaRPr sz="15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5"/>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317" name="Google Shape;317;p35"/>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318" name="Google Shape;318;p35"/>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319" name="Google Shape;319;p35"/>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pic>
        <p:nvPicPr>
          <p:cNvPr id="320" name="Google Shape;320;p35"/>
          <p:cNvPicPr preferRelativeResize="0"/>
          <p:nvPr/>
        </p:nvPicPr>
        <p:blipFill>
          <a:blip r:embed="rId6">
            <a:alphaModFix/>
          </a:blip>
          <a:stretch>
            <a:fillRect/>
          </a:stretch>
        </p:blipFill>
        <p:spPr>
          <a:xfrm>
            <a:off x="0" y="0"/>
            <a:ext cx="9144000" cy="4725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07" name="Google Shape;107;p15"/>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08" name="Google Shape;108;p15"/>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09" name="Google Shape;109;p15"/>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10" name="Google Shape;110;p15"/>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Overview</a:t>
            </a:r>
            <a:endParaRPr b="1" sz="3000">
              <a:latin typeface="Times New Roman"/>
              <a:ea typeface="Times New Roman"/>
              <a:cs typeface="Times New Roman"/>
              <a:sym typeface="Times New Roman"/>
            </a:endParaRPr>
          </a:p>
        </p:txBody>
      </p:sp>
      <p:sp>
        <p:nvSpPr>
          <p:cNvPr id="111" name="Google Shape;111;p15"/>
          <p:cNvSpPr txBox="1"/>
          <p:nvPr/>
        </p:nvSpPr>
        <p:spPr>
          <a:xfrm>
            <a:off x="369925" y="1583725"/>
            <a:ext cx="83697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collected the data from the yahoo finance website (</a:t>
            </a:r>
            <a:r>
              <a:rPr lang="en" sz="1500" u="sng">
                <a:solidFill>
                  <a:schemeClr val="hlink"/>
                </a:solidFill>
                <a:latin typeface="Times New Roman"/>
                <a:ea typeface="Times New Roman"/>
                <a:cs typeface="Times New Roman"/>
                <a:sym typeface="Times New Roman"/>
                <a:hlinkClick r:id="rId6"/>
              </a:rPr>
              <a:t>https://finance.yahoo.com</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dataset consists of important features like Date, Opening price, Closing price, High, Low , Adj close , Volume related to the stocks of different companies.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discovered many insights from the data while working on the project.</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Our project tries to provides recommendations on whether to buy or sell stocks by analyzing trends in stock prices.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made our stock recommendation system dynamically which helps us to select any start date and end date and any set of companies to analyse.</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17" name="Google Shape;117;p16"/>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18" name="Google Shape;118;p16"/>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19" name="Google Shape;119;p16"/>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20" name="Google Shape;120;p16"/>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Project Overview</a:t>
            </a:r>
            <a:endParaRPr b="1" sz="3000">
              <a:latin typeface="Times New Roman"/>
              <a:ea typeface="Times New Roman"/>
              <a:cs typeface="Times New Roman"/>
              <a:sym typeface="Times New Roman"/>
            </a:endParaRPr>
          </a:p>
        </p:txBody>
      </p:sp>
      <p:pic>
        <p:nvPicPr>
          <p:cNvPr id="121" name="Google Shape;121;p16"/>
          <p:cNvPicPr preferRelativeResize="0"/>
          <p:nvPr/>
        </p:nvPicPr>
        <p:blipFill>
          <a:blip r:embed="rId6">
            <a:alphaModFix/>
          </a:blip>
          <a:stretch>
            <a:fillRect/>
          </a:stretch>
        </p:blipFill>
        <p:spPr>
          <a:xfrm>
            <a:off x="533400" y="1492500"/>
            <a:ext cx="7912504" cy="3138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7"/>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27" name="Google Shape;127;p17"/>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29" name="Google Shape;129;p17"/>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30" name="Google Shape;130;p17"/>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Data Collection</a:t>
            </a:r>
            <a:endParaRPr b="1" sz="3000">
              <a:latin typeface="Times New Roman"/>
              <a:ea typeface="Times New Roman"/>
              <a:cs typeface="Times New Roman"/>
              <a:sym typeface="Times New Roman"/>
            </a:endParaRPr>
          </a:p>
        </p:txBody>
      </p:sp>
      <p:sp>
        <p:nvSpPr>
          <p:cNvPr id="131" name="Google Shape;131;p17"/>
          <p:cNvSpPr txBox="1"/>
          <p:nvPr/>
        </p:nvSpPr>
        <p:spPr>
          <a:xfrm>
            <a:off x="369925" y="1583725"/>
            <a:ext cx="83697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 this project, w</a:t>
            </a:r>
            <a:r>
              <a:rPr lang="en" sz="1500">
                <a:latin typeface="Times New Roman"/>
                <a:ea typeface="Times New Roman"/>
                <a:cs typeface="Times New Roman"/>
                <a:sym typeface="Times New Roman"/>
              </a:rPr>
              <a:t>e are fetching the data from Yahoo Finance by importing </a:t>
            </a:r>
            <a:r>
              <a:rPr lang="en" sz="1500">
                <a:latin typeface="Times New Roman"/>
                <a:ea typeface="Times New Roman"/>
                <a:cs typeface="Times New Roman"/>
                <a:sym typeface="Times New Roman"/>
              </a:rPr>
              <a:t>the</a:t>
            </a:r>
            <a:r>
              <a:rPr lang="en" sz="1500">
                <a:latin typeface="Times New Roman"/>
                <a:ea typeface="Times New Roman"/>
                <a:cs typeface="Times New Roman"/>
                <a:sym typeface="Times New Roman"/>
              </a:rPr>
              <a:t> y</a:t>
            </a:r>
            <a:r>
              <a:rPr lang="en" sz="1500">
                <a:latin typeface="Times New Roman"/>
                <a:ea typeface="Times New Roman"/>
                <a:cs typeface="Times New Roman"/>
                <a:sym typeface="Times New Roman"/>
              </a:rPr>
              <a:t>finance</a:t>
            </a:r>
            <a:r>
              <a:rPr lang="en" sz="1500">
                <a:latin typeface="Times New Roman"/>
                <a:ea typeface="Times New Roman"/>
                <a:cs typeface="Times New Roman"/>
                <a:sym typeface="Times New Roman"/>
              </a:rPr>
              <a:t> package.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collected the data from the yahoo finance website. We have chosen the GICS (Global Industry Classification Standard) Sector to be Information Technology and the the GICS Sub-Industry to be Semiconductors.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fetched data is stored in the database. We are using MySQL as our database and we are connecting the database with the help of sqlalchemy and pymysql libraries.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have shortlisted all the companies which are in semiconductor industry with the following ticker names: AMD, ADI, AVGO, GFS, INTC, MCHP ,MU, NVDA, NXPI, QCOM, TXN.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have taken the historical data of these companies from 1st January 2017 till 1st  January 2023.</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8"/>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37" name="Google Shape;137;p18"/>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38" name="Google Shape;138;p18"/>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39" name="Google Shape;139;p18"/>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40" name="Google Shape;140;p18"/>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a:t>
            </a:r>
            <a:endParaRPr b="1" sz="3000">
              <a:latin typeface="Times New Roman"/>
              <a:ea typeface="Times New Roman"/>
              <a:cs typeface="Times New Roman"/>
              <a:sym typeface="Times New Roman"/>
            </a:endParaRPr>
          </a:p>
        </p:txBody>
      </p:sp>
      <p:pic>
        <p:nvPicPr>
          <p:cNvPr id="141" name="Google Shape;141;p18"/>
          <p:cNvPicPr preferRelativeResize="0"/>
          <p:nvPr/>
        </p:nvPicPr>
        <p:blipFill>
          <a:blip r:embed="rId6">
            <a:alphaModFix/>
          </a:blip>
          <a:stretch>
            <a:fillRect/>
          </a:stretch>
        </p:blipFill>
        <p:spPr>
          <a:xfrm>
            <a:off x="358375" y="1644900"/>
            <a:ext cx="8290427" cy="3138074"/>
          </a:xfrm>
          <a:prstGeom prst="rect">
            <a:avLst/>
          </a:prstGeom>
          <a:noFill/>
          <a:ln>
            <a:noFill/>
          </a:ln>
        </p:spPr>
      </p:pic>
      <p:sp>
        <p:nvSpPr>
          <p:cNvPr id="142" name="Google Shape;142;p18"/>
          <p:cNvSpPr txBox="1"/>
          <p:nvPr/>
        </p:nvSpPr>
        <p:spPr>
          <a:xfrm>
            <a:off x="626375" y="1158600"/>
            <a:ext cx="69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We are plotting the closing price of a stock over the years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9"/>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48" name="Google Shape;148;p19"/>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49" name="Google Shape;149;p19"/>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50" name="Google Shape;150;p19"/>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51" name="Google Shape;151;p19"/>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a:t>
            </a:r>
            <a:endParaRPr b="1" sz="3000">
              <a:latin typeface="Times New Roman"/>
              <a:ea typeface="Times New Roman"/>
              <a:cs typeface="Times New Roman"/>
              <a:sym typeface="Times New Roman"/>
            </a:endParaRPr>
          </a:p>
        </p:txBody>
      </p:sp>
      <p:pic>
        <p:nvPicPr>
          <p:cNvPr id="152" name="Google Shape;152;p19"/>
          <p:cNvPicPr preferRelativeResize="0"/>
          <p:nvPr/>
        </p:nvPicPr>
        <p:blipFill>
          <a:blip r:embed="rId6">
            <a:alphaModFix/>
          </a:blip>
          <a:stretch>
            <a:fillRect/>
          </a:stretch>
        </p:blipFill>
        <p:spPr>
          <a:xfrm>
            <a:off x="358375" y="1568700"/>
            <a:ext cx="8302449" cy="3138075"/>
          </a:xfrm>
          <a:prstGeom prst="rect">
            <a:avLst/>
          </a:prstGeom>
          <a:noFill/>
          <a:ln>
            <a:noFill/>
          </a:ln>
        </p:spPr>
      </p:pic>
      <p:sp>
        <p:nvSpPr>
          <p:cNvPr id="153" name="Google Shape;153;p19"/>
          <p:cNvSpPr txBox="1"/>
          <p:nvPr/>
        </p:nvSpPr>
        <p:spPr>
          <a:xfrm>
            <a:off x="614325" y="1236775"/>
            <a:ext cx="69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Differenced stock price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59" name="Google Shape;159;p20"/>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60" name="Google Shape;160;p20"/>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61" name="Google Shape;161;p20"/>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62" name="Google Shape;162;p20"/>
          <p:cNvSpPr txBox="1"/>
          <p:nvPr/>
        </p:nvSpPr>
        <p:spPr>
          <a:xfrm>
            <a:off x="205975" y="-684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a:t>
            </a:r>
            <a:endParaRPr b="1" sz="3000">
              <a:latin typeface="Times New Roman"/>
              <a:ea typeface="Times New Roman"/>
              <a:cs typeface="Times New Roman"/>
              <a:sym typeface="Times New Roman"/>
            </a:endParaRPr>
          </a:p>
        </p:txBody>
      </p:sp>
      <p:pic>
        <p:nvPicPr>
          <p:cNvPr id="163" name="Google Shape;163;p20"/>
          <p:cNvPicPr preferRelativeResize="0"/>
          <p:nvPr/>
        </p:nvPicPr>
        <p:blipFill>
          <a:blip r:embed="rId6">
            <a:alphaModFix/>
          </a:blip>
          <a:stretch>
            <a:fillRect/>
          </a:stretch>
        </p:blipFill>
        <p:spPr>
          <a:xfrm>
            <a:off x="335350" y="1631225"/>
            <a:ext cx="6647226" cy="3068975"/>
          </a:xfrm>
          <a:prstGeom prst="rect">
            <a:avLst/>
          </a:prstGeom>
          <a:noFill/>
          <a:ln>
            <a:noFill/>
          </a:ln>
        </p:spPr>
      </p:pic>
      <p:sp>
        <p:nvSpPr>
          <p:cNvPr id="164" name="Google Shape;164;p20"/>
          <p:cNvSpPr txBox="1"/>
          <p:nvPr/>
        </p:nvSpPr>
        <p:spPr>
          <a:xfrm>
            <a:off x="215700" y="1231025"/>
            <a:ext cx="56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Auto Correlation Function for Stationary Data</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70" name="Google Shape;170;p21"/>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71" name="Google Shape;171;p21"/>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72" name="Google Shape;172;p21"/>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73" name="Google Shape;173;p21"/>
          <p:cNvSpPr txBox="1"/>
          <p:nvPr/>
        </p:nvSpPr>
        <p:spPr>
          <a:xfrm>
            <a:off x="205975" y="-68400"/>
            <a:ext cx="69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Exploratory Data Analysis Continued...</a:t>
            </a:r>
            <a:endParaRPr b="1" sz="3000">
              <a:latin typeface="Times New Roman"/>
              <a:ea typeface="Times New Roman"/>
              <a:cs typeface="Times New Roman"/>
              <a:sym typeface="Times New Roman"/>
            </a:endParaRPr>
          </a:p>
        </p:txBody>
      </p:sp>
      <p:sp>
        <p:nvSpPr>
          <p:cNvPr id="174" name="Google Shape;174;p21"/>
          <p:cNvSpPr txBox="1"/>
          <p:nvPr/>
        </p:nvSpPr>
        <p:spPr>
          <a:xfrm>
            <a:off x="1536150" y="1629775"/>
            <a:ext cx="566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Augmented Dickey Fuller Test to check Stationarity</a:t>
            </a:r>
            <a:endParaRPr>
              <a:latin typeface="Times New Roman"/>
              <a:ea typeface="Times New Roman"/>
              <a:cs typeface="Times New Roman"/>
              <a:sym typeface="Times New Roman"/>
            </a:endParaRPr>
          </a:p>
        </p:txBody>
      </p:sp>
      <p:pic>
        <p:nvPicPr>
          <p:cNvPr id="175" name="Google Shape;175;p21"/>
          <p:cNvPicPr preferRelativeResize="0"/>
          <p:nvPr/>
        </p:nvPicPr>
        <p:blipFill>
          <a:blip r:embed="rId6">
            <a:alphaModFix/>
          </a:blip>
          <a:stretch>
            <a:fillRect/>
          </a:stretch>
        </p:blipFill>
        <p:spPr>
          <a:xfrm>
            <a:off x="358375" y="2074538"/>
            <a:ext cx="8020147" cy="166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