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0" r:id="rId1"/>
  </p:sldMasterIdLst>
  <p:sldIdLst>
    <p:sldId id="256" r:id="rId2"/>
    <p:sldId id="262" r:id="rId3"/>
    <p:sldId id="288" r:id="rId4"/>
    <p:sldId id="289" r:id="rId5"/>
    <p:sldId id="290" r:id="rId6"/>
    <p:sldId id="292" r:id="rId7"/>
    <p:sldId id="299" r:id="rId8"/>
    <p:sldId id="293" r:id="rId9"/>
    <p:sldId id="302" r:id="rId10"/>
    <p:sldId id="303" r:id="rId11"/>
    <p:sldId id="291" r:id="rId12"/>
    <p:sldId id="294" r:id="rId13"/>
    <p:sldId id="300" r:id="rId14"/>
    <p:sldId id="295" r:id="rId15"/>
    <p:sldId id="29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grat" initials="R" lastIdx="26" clrIdx="0">
    <p:extLst>
      <p:ext uri="{19B8F6BF-5375-455C-9EA6-DF929625EA0E}">
        <p15:presenceInfo xmlns:p15="http://schemas.microsoft.com/office/powerpoint/2012/main" userId="Rugr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3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1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Users\avia\Google%20Drive\&#1488;&#1489;&#1497;&#1492;%20&amp;%20&#1491;&#1493;&#1491;&#1497;\&#1489;&#1497;&#1504;&#1492;%20&#1502;&#1500;&#1488;&#1499;&#1493;&#1514;&#1497;&#1514;\&#1496;&#1489;&#1500;&#1492;%20&#1500;&#1489;&#1497;&#1504;&#149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Users\avia\Google%20Drive\&#1488;&#1489;&#1497;&#1492;%20&amp;%20&#1491;&#1493;&#1491;&#1497;\&#1489;&#1497;&#1504;&#1492;%20&#1502;&#1500;&#1488;&#1499;&#1493;&#1514;&#1497;&#1514;\&#1496;&#1489;&#1500;&#1492;%20&#1500;&#1489;&#1497;&#1504;&#1492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avia\Google%20Drive\&#1488;&#1489;&#1497;&#1492;%20&amp;%20&#1491;&#1493;&#1491;&#1497;\&#1489;&#1497;&#1504;&#1492;%20&#1502;&#1500;&#1488;&#1499;&#1493;&#1514;&#1497;&#1514;\&#1496;&#1489;&#1500;&#1492;%20&#1500;&#1489;&#1497;&#1504;&#149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Users\avia\Google%20Drive\&#1488;&#1489;&#1497;&#1492;%20&amp;%20&#1491;&#1493;&#1491;&#1497;\&#1489;&#1497;&#1504;&#1492;%20&#1502;&#1500;&#1488;&#1499;&#1493;&#1514;&#1497;&#1514;\&#1496;&#1489;&#1500;&#1492;%20&#1500;&#1489;&#1497;&#1504;&#1492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Users\avia\Google%20Drive\&#1488;&#1489;&#1497;&#1492;%20&amp;%20&#1491;&#1493;&#1491;&#1497;\&#1489;&#1497;&#1504;&#1492;%20&#1502;&#1500;&#1488;&#1499;&#1493;&#1514;&#1497;&#1514;\&#1496;&#1489;&#1500;&#1492;%20&#1500;&#1489;&#1497;&#1504;&#1492;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avia\Google%20Drive\&#1488;&#1489;&#1497;&#1492;%20&amp;%20&#1491;&#1493;&#1491;&#1497;\&#1489;&#1497;&#1504;&#1492;%20&#1502;&#1500;&#1488;&#1499;&#1493;&#1514;&#1497;&#1514;\&#1496;&#1489;&#1500;&#1492;%20&#1500;&#1489;&#1497;&#1504;&#149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Users\avia\Google%20Drive\&#1488;&#1489;&#1497;&#1492;%20&amp;%20&#1491;&#1493;&#1491;&#1497;\&#1489;&#1497;&#1504;&#1492;%20&#1502;&#1500;&#1488;&#1499;&#1493;&#1514;&#1497;&#1514;\&#1496;&#1489;&#1500;&#1492;%20&#1500;&#1489;&#1497;&#1504;&#149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>
                <a:solidFill>
                  <a:schemeClr val="tx1"/>
                </a:solidFill>
              </a:rPr>
              <a:t>זמן ריצה</a:t>
            </a:r>
            <a:endParaRPr 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979873652833214"/>
          <c:y val="5.1727343097210977E-2"/>
          <c:w val="0.81819225387544881"/>
          <c:h val="0.6238596175387503"/>
        </c:manualLayout>
      </c:layout>
      <c:scatterChart>
        <c:scatterStyle val="smoothMarker"/>
        <c:varyColors val="0"/>
        <c:ser>
          <c:idx val="0"/>
          <c:order val="0"/>
          <c:tx>
            <c:v>ממוצע</c:v>
          </c:tx>
          <c:xVal>
            <c:numRef>
              <c:f>Sheet1!$H$26:$H$30</c:f>
              <c:numCache>
                <c:formatCode>General</c:formatCode>
                <c:ptCount val="5"/>
                <c:pt idx="0">
                  <c:v>1E-3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0.05</c:v>
                </c:pt>
                <c:pt idx="4">
                  <c:v>0.1</c:v>
                </c:pt>
              </c:numCache>
            </c:numRef>
          </c:xVal>
          <c:yVal>
            <c:numRef>
              <c:f>Sheet1!$F$26:$F$30</c:f>
              <c:numCache>
                <c:formatCode>0.00</c:formatCode>
                <c:ptCount val="5"/>
                <c:pt idx="0">
                  <c:v>107.99871791071432</c:v>
                </c:pt>
                <c:pt idx="1">
                  <c:v>118.5680454316669</c:v>
                </c:pt>
                <c:pt idx="2">
                  <c:v>121.78310002328618</c:v>
                </c:pt>
                <c:pt idx="3">
                  <c:v>106.46890296866904</c:v>
                </c:pt>
                <c:pt idx="4">
                  <c:v>99.990316766290476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B67-E244-996A-6294E8AE281C}"/>
            </c:ext>
          </c:extLst>
        </c:ser>
        <c:ser>
          <c:idx val="1"/>
          <c:order val="1"/>
          <c:tx>
            <c:v>חציון</c:v>
          </c:tx>
          <c:xVal>
            <c:numRef>
              <c:f>Sheet1!$H$36:$H$40</c:f>
              <c:numCache>
                <c:formatCode>General</c:formatCode>
                <c:ptCount val="5"/>
                <c:pt idx="0">
                  <c:v>1E-3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0.05</c:v>
                </c:pt>
                <c:pt idx="4">
                  <c:v>0.1</c:v>
                </c:pt>
              </c:numCache>
            </c:numRef>
          </c:xVal>
          <c:yVal>
            <c:numRef>
              <c:f>Sheet1!$F$36:$F$40</c:f>
              <c:numCache>
                <c:formatCode>General</c:formatCode>
                <c:ptCount val="5"/>
                <c:pt idx="0">
                  <c:v>85.421316250000004</c:v>
                </c:pt>
                <c:pt idx="1">
                  <c:v>108.12204883699999</c:v>
                </c:pt>
                <c:pt idx="2">
                  <c:v>106.50430493899999</c:v>
                </c:pt>
                <c:pt idx="3">
                  <c:v>67.613497985999999</c:v>
                </c:pt>
                <c:pt idx="4">
                  <c:v>88.511741932000007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B67-E244-996A-6294E8AE2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6720159"/>
        <c:axId val="1084695823"/>
      </c:scatterChart>
      <c:valAx>
        <c:axId val="1076720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he-IL" sz="1200" b="0"/>
                  <a:t>קצב מוטציה</a:t>
                </a:r>
                <a:endParaRPr lang="en-US" sz="1200" b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084695823"/>
        <c:crosses val="autoZero"/>
        <c:crossBetween val="midCat"/>
      </c:valAx>
      <c:valAx>
        <c:axId val="108469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 rtl="1">
                  <a:defRPr/>
                </a:pPr>
                <a:r>
                  <a:rPr lang="en-US" sz="1200" b="0"/>
                  <a:t> </a:t>
                </a:r>
                <a:r>
                  <a:rPr lang="he-IL" sz="1200" b="0"/>
                  <a:t>זמן ריצה (</a:t>
                </a:r>
                <a:r>
                  <a:rPr lang="en-US" sz="1200" b="0"/>
                  <a:t>s)</a:t>
                </a:r>
              </a:p>
            </c:rich>
          </c:tx>
          <c:overlay val="0"/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076720159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he-I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he-IL">
                <a:solidFill>
                  <a:schemeClr val="tx1"/>
                </a:solidFill>
              </a:rPr>
              <a:t>מספר כרומוזומים</a:t>
            </a:r>
            <a:r>
              <a:rPr lang="he-IL" baseline="0">
                <a:solidFill>
                  <a:schemeClr val="tx1"/>
                </a:solidFill>
              </a:rPr>
              <a:t> שחושבו</a:t>
            </a:r>
            <a:endParaRPr 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ממוצע</c:v>
          </c:tx>
          <c:xVal>
            <c:numRef>
              <c:f>Sheet1!$H$26:$H$30</c:f>
              <c:numCache>
                <c:formatCode>General</c:formatCode>
                <c:ptCount val="5"/>
                <c:pt idx="0">
                  <c:v>1E-3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0.05</c:v>
                </c:pt>
                <c:pt idx="4">
                  <c:v>0.1</c:v>
                </c:pt>
              </c:numCache>
            </c:numRef>
          </c:xVal>
          <c:yVal>
            <c:numRef>
              <c:f>Sheet1!$D$26:$D$30</c:f>
              <c:numCache>
                <c:formatCode>General</c:formatCode>
                <c:ptCount val="5"/>
                <c:pt idx="0">
                  <c:v>14305.6</c:v>
                </c:pt>
                <c:pt idx="1">
                  <c:v>18272.3</c:v>
                </c:pt>
                <c:pt idx="2">
                  <c:v>21090.6</c:v>
                </c:pt>
                <c:pt idx="3">
                  <c:v>17029.3</c:v>
                </c:pt>
                <c:pt idx="4">
                  <c:v>16706.900000000001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215-D84B-9108-A7028EE16F08}"/>
            </c:ext>
          </c:extLst>
        </c:ser>
        <c:ser>
          <c:idx val="1"/>
          <c:order val="1"/>
          <c:tx>
            <c:v>חציון</c:v>
          </c:tx>
          <c:xVal>
            <c:numRef>
              <c:f>Sheet1!$H$26:$H$30</c:f>
              <c:numCache>
                <c:formatCode>General</c:formatCode>
                <c:ptCount val="5"/>
                <c:pt idx="0">
                  <c:v>1E-3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0.05</c:v>
                </c:pt>
                <c:pt idx="4">
                  <c:v>0.1</c:v>
                </c:pt>
              </c:numCache>
            </c:numRef>
          </c:xVal>
          <c:yVal>
            <c:numRef>
              <c:f>Sheet1!$D$36:$D$40</c:f>
              <c:numCache>
                <c:formatCode>General</c:formatCode>
                <c:ptCount val="5"/>
                <c:pt idx="0">
                  <c:v>10987</c:v>
                </c:pt>
                <c:pt idx="1">
                  <c:v>18379</c:v>
                </c:pt>
                <c:pt idx="2">
                  <c:v>21246</c:v>
                </c:pt>
                <c:pt idx="3">
                  <c:v>18066</c:v>
                </c:pt>
                <c:pt idx="4">
                  <c:v>18554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215-D84B-9108-A7028EE16F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6720159"/>
        <c:axId val="1084695823"/>
      </c:scatterChart>
      <c:valAx>
        <c:axId val="1076720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he-IL" sz="1200" b="0" i="0" baseline="0">
                    <a:effectLst/>
                  </a:rPr>
                  <a:t>קצב מוטציה</a:t>
                </a:r>
                <a:endParaRPr lang="en-US" sz="1200">
                  <a:effectLst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084695823"/>
        <c:crosses val="autoZero"/>
        <c:crossBetween val="midCat"/>
      </c:valAx>
      <c:valAx>
        <c:axId val="108469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he-IL" sz="1200" b="0"/>
                  <a:t>אוכלוסית</a:t>
                </a:r>
                <a:r>
                  <a:rPr lang="he-IL" sz="1200" b="0" baseline="0"/>
                  <a:t> כרומוזומים</a:t>
                </a:r>
                <a:endParaRPr lang="en-US" sz="1200" b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076720159"/>
        <c:crosses val="autoZero"/>
        <c:crossBetween val="midCat"/>
      </c:valAx>
      <c:spPr>
        <a:noFill/>
      </c:spPr>
    </c:plotArea>
    <c:legend>
      <c:legendPos val="b"/>
      <c:overlay val="0"/>
    </c:legend>
    <c:plotVisOnly val="1"/>
    <c:dispBlanksAs val="gap"/>
    <c:showDLblsOverMax val="0"/>
    <c:extLst/>
  </c:chart>
  <c:spPr>
    <a:noFill/>
  </c:spPr>
  <c:txPr>
    <a:bodyPr/>
    <a:lstStyle/>
    <a:p>
      <a:pPr>
        <a:defRPr/>
      </a:pPr>
      <a:endParaRPr lang="he-I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>
                <a:solidFill>
                  <a:schemeClr val="tx1"/>
                </a:solidFill>
              </a:rPr>
              <a:t>התכנסות לפתרון</a:t>
            </a:r>
            <a:endParaRPr 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ממוצע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Sheet1!$H$26:$H$30</c:f>
              <c:numCache>
                <c:formatCode>General</c:formatCode>
                <c:ptCount val="5"/>
                <c:pt idx="0">
                  <c:v>1E-3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0.05</c:v>
                </c:pt>
                <c:pt idx="4">
                  <c:v>0.1</c:v>
                </c:pt>
              </c:numCache>
            </c:numRef>
          </c:cat>
          <c:val>
            <c:numRef>
              <c:f>Sheet1!$G$26:$G$30</c:f>
              <c:numCache>
                <c:formatCode>General</c:formatCode>
                <c:ptCount val="5"/>
                <c:pt idx="0">
                  <c:v>0.9</c:v>
                </c:pt>
                <c:pt idx="1">
                  <c:v>0.75</c:v>
                </c:pt>
                <c:pt idx="2">
                  <c:v>0.65</c:v>
                </c:pt>
                <c:pt idx="3">
                  <c:v>0.8</c:v>
                </c:pt>
                <c:pt idx="4">
                  <c:v>0.85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9AF-C64D-A7AF-086F7CEB8DBF}"/>
            </c:ext>
          </c:extLst>
        </c:ser>
        <c:ser>
          <c:idx val="1"/>
          <c:order val="1"/>
          <c:tx>
            <c:v>חציון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Sheet1!$H$26:$H$30</c:f>
              <c:numCache>
                <c:formatCode>General</c:formatCode>
                <c:ptCount val="5"/>
                <c:pt idx="0">
                  <c:v>1E-3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0.05</c:v>
                </c:pt>
                <c:pt idx="4">
                  <c:v>0.1</c:v>
                </c:pt>
              </c:numCache>
            </c:numRef>
          </c:cat>
          <c:val>
            <c:numRef>
              <c:f>Sheet1!$G$36:$G$40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AF-C64D-A7AF-086F7CEB8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5034783"/>
        <c:axId val="1076549407"/>
      </c:lineChart>
      <c:catAx>
        <c:axId val="10850347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sz="1200">
                    <a:solidFill>
                      <a:schemeClr val="tx1"/>
                    </a:solidFill>
                  </a:rPr>
                  <a:t>קצב מוטציה</a:t>
                </a:r>
                <a:endParaRPr lang="en-US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076549407"/>
        <c:crosses val="autoZero"/>
        <c:auto val="1"/>
        <c:lblAlgn val="ctr"/>
        <c:lblOffset val="100"/>
        <c:noMultiLvlLbl val="0"/>
      </c:catAx>
      <c:valAx>
        <c:axId val="1076549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sz="1200">
                    <a:solidFill>
                      <a:schemeClr val="tx1"/>
                    </a:solidFill>
                  </a:rPr>
                  <a:t>התכנסות</a:t>
                </a:r>
                <a:r>
                  <a:rPr lang="he-IL" sz="1200" baseline="0">
                    <a:solidFill>
                      <a:schemeClr val="tx1"/>
                    </a:solidFill>
                  </a:rPr>
                  <a:t> לפתרון (מתכנס = 1, לא מתכנס = 0)</a:t>
                </a:r>
                <a:endParaRPr lang="en-US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085034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spc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he-IL">
                <a:solidFill>
                  <a:schemeClr val="tx1"/>
                </a:solidFill>
              </a:rPr>
              <a:t>שימוש</a:t>
            </a:r>
            <a:r>
              <a:rPr lang="he-IL" baseline="0">
                <a:solidFill>
                  <a:schemeClr val="tx1"/>
                </a:solidFill>
              </a:rPr>
              <a:t> בזכרון (פיתוחים) - ממוצע גנטי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ממוצע גנטי</c:v>
          </c:tx>
          <c:xVal>
            <c:strRef>
              <c:f>Sheet1!$J$88:$J$100</c:f>
              <c:strCache>
                <c:ptCount val="13"/>
                <c:pt idx="0">
                  <c:v>4x4</c:v>
                </c:pt>
                <c:pt idx="1">
                  <c:v>5x5</c:v>
                </c:pt>
                <c:pt idx="2">
                  <c:v>6x6</c:v>
                </c:pt>
                <c:pt idx="3">
                  <c:v>7x7</c:v>
                </c:pt>
                <c:pt idx="4">
                  <c:v>8x8</c:v>
                </c:pt>
                <c:pt idx="5">
                  <c:v>9x9</c:v>
                </c:pt>
                <c:pt idx="6">
                  <c:v>10x10</c:v>
                </c:pt>
                <c:pt idx="7">
                  <c:v>11x11</c:v>
                </c:pt>
                <c:pt idx="8">
                  <c:v>12x12</c:v>
                </c:pt>
                <c:pt idx="9">
                  <c:v>13x13</c:v>
                </c:pt>
                <c:pt idx="10">
                  <c:v>14x14</c:v>
                </c:pt>
                <c:pt idx="11">
                  <c:v>15x15</c:v>
                </c:pt>
                <c:pt idx="12">
                  <c:v>16x16</c:v>
                </c:pt>
              </c:strCache>
            </c:strRef>
          </c:xVal>
          <c:yVal>
            <c:numRef>
              <c:f>Sheet1!$C$88:$C$100</c:f>
              <c:numCache>
                <c:formatCode>General</c:formatCode>
                <c:ptCount val="13"/>
                <c:pt idx="0">
                  <c:v>69.3</c:v>
                </c:pt>
                <c:pt idx="1">
                  <c:v>67.8</c:v>
                </c:pt>
                <c:pt idx="2">
                  <c:v>224.9</c:v>
                </c:pt>
                <c:pt idx="3">
                  <c:v>251.7</c:v>
                </c:pt>
                <c:pt idx="4">
                  <c:v>490.6</c:v>
                </c:pt>
                <c:pt idx="5">
                  <c:v>1187.8</c:v>
                </c:pt>
                <c:pt idx="6">
                  <c:v>6065.6</c:v>
                </c:pt>
                <c:pt idx="7">
                  <c:v>10632.1</c:v>
                </c:pt>
                <c:pt idx="8">
                  <c:v>15666</c:v>
                </c:pt>
                <c:pt idx="9">
                  <c:v>13936.1</c:v>
                </c:pt>
                <c:pt idx="10">
                  <c:v>14017.9</c:v>
                </c:pt>
                <c:pt idx="11">
                  <c:v>15733.4</c:v>
                </c:pt>
                <c:pt idx="12">
                  <c:v>16314.3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4E-2F43-8221-F2A075647B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6720159"/>
        <c:axId val="1084695823"/>
      </c:scatterChart>
      <c:catAx>
        <c:axId val="1076720159"/>
        <c:scaling>
          <c:orientation val="minMax"/>
        </c:scaling>
        <c:delete val="0"/>
        <c:axPos val="b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ysClr val="windowText" lastClr="000000"/>
                    </a:solidFill>
                  </a:defRPr>
                </a:pPr>
                <a:r>
                  <a:rPr lang="he-IL" sz="1200" b="0" i="0" baseline="0">
                    <a:effectLst/>
                  </a:rPr>
                  <a:t>גודל לוח</a:t>
                </a:r>
                <a:endParaRPr lang="en-US" sz="1200">
                  <a:effectLst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solidFill>
              <a:schemeClr val="tx1">
                <a:lumMod val="25000"/>
                <a:lumOff val="75000"/>
              </a:schemeClr>
            </a:solidFill>
          </a:ln>
        </c:spPr>
        <c:txPr>
          <a:bodyPr/>
          <a:lstStyle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he-IL"/>
          </a:p>
        </c:txPr>
        <c:crossAx val="1084695823"/>
        <c:crosses val="autoZero"/>
        <c:auto val="1"/>
        <c:lblAlgn val="ctr"/>
        <c:lblOffset val="100"/>
        <c:noMultiLvlLbl val="0"/>
      </c:catAx>
      <c:valAx>
        <c:axId val="1084695823"/>
        <c:scaling>
          <c:orientation val="minMax"/>
        </c:scaling>
        <c:delete val="0"/>
        <c:axPos val="l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 rtl="1">
                  <a:defRPr/>
                </a:pPr>
                <a:r>
                  <a:rPr lang="he-IL" sz="1200" b="0">
                    <a:solidFill>
                      <a:schemeClr val="tx1"/>
                    </a:solidFill>
                  </a:rPr>
                  <a:t>מספר פיתוחים</a:t>
                </a:r>
                <a:endParaRPr lang="en-US" sz="1200" b="0">
                  <a:solidFill>
                    <a:schemeClr val="tx1"/>
                  </a:solidFill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solidFill>
              <a:schemeClr val="tx1">
                <a:lumMod val="25000"/>
                <a:lumOff val="75000"/>
              </a:schemeClr>
            </a:solidFill>
          </a:ln>
        </c:spPr>
        <c:txPr>
          <a:bodyPr/>
          <a:lstStyle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he-IL"/>
          </a:p>
        </c:txPr>
        <c:crossAx val="1076720159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he-IL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spc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he-IL">
                <a:solidFill>
                  <a:schemeClr val="tx1"/>
                </a:solidFill>
              </a:rPr>
              <a:t>שימוש</a:t>
            </a:r>
            <a:r>
              <a:rPr lang="he-IL" baseline="0">
                <a:solidFill>
                  <a:schemeClr val="tx1"/>
                </a:solidFill>
              </a:rPr>
              <a:t> בזכרון (פיתוחים)</a:t>
            </a:r>
          </a:p>
        </c:rich>
      </c:tx>
      <c:overlay val="0"/>
    </c:title>
    <c:autoTitleDeleted val="0"/>
    <c:plotArea>
      <c:layout/>
      <c:lineChart>
        <c:grouping val="stacked"/>
        <c:varyColors val="0"/>
        <c:ser>
          <c:idx val="2"/>
          <c:order val="1"/>
          <c:tx>
            <c:v>ממוצע אילוצים</c:v>
          </c:tx>
          <c:spPr>
            <a:ln>
              <a:solidFill>
                <a:schemeClr val="accent2"/>
              </a:solidFill>
            </a:ln>
          </c:spPr>
          <c:cat>
            <c:strRef>
              <c:f>Sheet1!$J$88:$J$100</c:f>
              <c:strCache>
                <c:ptCount val="13"/>
                <c:pt idx="0">
                  <c:v>4x4</c:v>
                </c:pt>
                <c:pt idx="1">
                  <c:v>5x5</c:v>
                </c:pt>
                <c:pt idx="2">
                  <c:v>6x6</c:v>
                </c:pt>
                <c:pt idx="3">
                  <c:v>7x7</c:v>
                </c:pt>
                <c:pt idx="4">
                  <c:v>8x8</c:v>
                </c:pt>
                <c:pt idx="5">
                  <c:v>9x9</c:v>
                </c:pt>
                <c:pt idx="6">
                  <c:v>10x10</c:v>
                </c:pt>
                <c:pt idx="7">
                  <c:v>11x11</c:v>
                </c:pt>
                <c:pt idx="8">
                  <c:v>12x12</c:v>
                </c:pt>
                <c:pt idx="9">
                  <c:v>13x13</c:v>
                </c:pt>
                <c:pt idx="10">
                  <c:v>14x14</c:v>
                </c:pt>
                <c:pt idx="11">
                  <c:v>15x15</c:v>
                </c:pt>
                <c:pt idx="12">
                  <c:v>16x16</c:v>
                </c:pt>
              </c:strCache>
            </c:strRef>
          </c:cat>
          <c:val>
            <c:numRef>
              <c:f>Sheet1!$B$88:$B$100</c:f>
              <c:numCache>
                <c:formatCode>General</c:formatCode>
                <c:ptCount val="13"/>
                <c:pt idx="0">
                  <c:v>32.450000000000003</c:v>
                </c:pt>
                <c:pt idx="1">
                  <c:v>47.55</c:v>
                </c:pt>
                <c:pt idx="2">
                  <c:v>681.7</c:v>
                </c:pt>
                <c:pt idx="3">
                  <c:v>249.2</c:v>
                </c:pt>
                <c:pt idx="4">
                  <c:v>1480.05</c:v>
                </c:pt>
                <c:pt idx="5">
                  <c:v>3338.7</c:v>
                </c:pt>
                <c:pt idx="6">
                  <c:v>85119.2</c:v>
                </c:pt>
                <c:pt idx="7">
                  <c:v>227534.15</c:v>
                </c:pt>
                <c:pt idx="8">
                  <c:v>587540.69999999995</c:v>
                </c:pt>
                <c:pt idx="9">
                  <c:v>892631.95</c:v>
                </c:pt>
                <c:pt idx="10">
                  <c:v>1226354.1499999999</c:v>
                </c:pt>
                <c:pt idx="11">
                  <c:v>2530993.9500000002</c:v>
                </c:pt>
                <c:pt idx="12">
                  <c:v>9754186.5500000007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11-6D4E-8741-23B073FB0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6720159"/>
        <c:axId val="1084695823"/>
      </c:lineChart>
      <c:scatterChart>
        <c:scatterStyle val="lineMarker"/>
        <c:varyColors val="0"/>
        <c:ser>
          <c:idx val="0"/>
          <c:order val="0"/>
          <c:tx>
            <c:v>ממוצע גנטי</c:v>
          </c:tx>
          <c:xVal>
            <c:strRef>
              <c:f>Sheet1!$J$88:$J$100</c:f>
              <c:strCache>
                <c:ptCount val="13"/>
                <c:pt idx="0">
                  <c:v>4x4</c:v>
                </c:pt>
                <c:pt idx="1">
                  <c:v>5x5</c:v>
                </c:pt>
                <c:pt idx="2">
                  <c:v>6x6</c:v>
                </c:pt>
                <c:pt idx="3">
                  <c:v>7x7</c:v>
                </c:pt>
                <c:pt idx="4">
                  <c:v>8x8</c:v>
                </c:pt>
                <c:pt idx="5">
                  <c:v>9x9</c:v>
                </c:pt>
                <c:pt idx="6">
                  <c:v>10x10</c:v>
                </c:pt>
                <c:pt idx="7">
                  <c:v>11x11</c:v>
                </c:pt>
                <c:pt idx="8">
                  <c:v>12x12</c:v>
                </c:pt>
                <c:pt idx="9">
                  <c:v>13x13</c:v>
                </c:pt>
                <c:pt idx="10">
                  <c:v>14x14</c:v>
                </c:pt>
                <c:pt idx="11">
                  <c:v>15x15</c:v>
                </c:pt>
                <c:pt idx="12">
                  <c:v>16x16</c:v>
                </c:pt>
              </c:strCache>
            </c:strRef>
          </c:xVal>
          <c:yVal>
            <c:numRef>
              <c:f>Sheet1!$C$88:$C$100</c:f>
              <c:numCache>
                <c:formatCode>General</c:formatCode>
                <c:ptCount val="13"/>
                <c:pt idx="0">
                  <c:v>69.3</c:v>
                </c:pt>
                <c:pt idx="1">
                  <c:v>67.8</c:v>
                </c:pt>
                <c:pt idx="2">
                  <c:v>224.9</c:v>
                </c:pt>
                <c:pt idx="3">
                  <c:v>251.7</c:v>
                </c:pt>
                <c:pt idx="4">
                  <c:v>490.6</c:v>
                </c:pt>
                <c:pt idx="5">
                  <c:v>1187.8</c:v>
                </c:pt>
                <c:pt idx="6">
                  <c:v>6065.6</c:v>
                </c:pt>
                <c:pt idx="7">
                  <c:v>10632.1</c:v>
                </c:pt>
                <c:pt idx="8">
                  <c:v>15666</c:v>
                </c:pt>
                <c:pt idx="9">
                  <c:v>13936.1</c:v>
                </c:pt>
                <c:pt idx="10">
                  <c:v>14017.9</c:v>
                </c:pt>
                <c:pt idx="11">
                  <c:v>15733.4</c:v>
                </c:pt>
                <c:pt idx="12">
                  <c:v>16314.3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711-6D4E-8741-23B073FB0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3788991"/>
        <c:axId val="1153786783"/>
      </c:scatterChart>
      <c:catAx>
        <c:axId val="1076720159"/>
        <c:scaling>
          <c:orientation val="minMax"/>
        </c:scaling>
        <c:delete val="0"/>
        <c:axPos val="b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ysClr val="windowText" lastClr="000000"/>
                    </a:solidFill>
                  </a:defRPr>
                </a:pPr>
                <a:r>
                  <a:rPr lang="he-IL" sz="1200" b="0" i="0" baseline="0">
                    <a:effectLst/>
                  </a:rPr>
                  <a:t>גודל לוח</a:t>
                </a:r>
                <a:endParaRPr lang="en-US" sz="1200">
                  <a:effectLst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solidFill>
              <a:schemeClr val="tx1">
                <a:lumMod val="25000"/>
                <a:lumOff val="75000"/>
              </a:schemeClr>
            </a:solidFill>
          </a:ln>
        </c:spPr>
        <c:txPr>
          <a:bodyPr/>
          <a:lstStyle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he-IL"/>
          </a:p>
        </c:txPr>
        <c:crossAx val="1084695823"/>
        <c:crosses val="autoZero"/>
        <c:auto val="1"/>
        <c:lblAlgn val="ctr"/>
        <c:lblOffset val="100"/>
        <c:noMultiLvlLbl val="0"/>
      </c:catAx>
      <c:valAx>
        <c:axId val="1084695823"/>
        <c:scaling>
          <c:orientation val="minMax"/>
        </c:scaling>
        <c:delete val="0"/>
        <c:axPos val="l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 rtl="1">
                  <a:defRPr/>
                </a:pPr>
                <a:r>
                  <a:rPr lang="he-IL" sz="1200" b="0">
                    <a:solidFill>
                      <a:schemeClr val="tx1"/>
                    </a:solidFill>
                  </a:rPr>
                  <a:t>מספר פיתוחים</a:t>
                </a:r>
                <a:endParaRPr lang="en-US" sz="1200" b="0">
                  <a:solidFill>
                    <a:schemeClr val="tx1"/>
                  </a:solidFill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solidFill>
              <a:schemeClr val="tx1">
                <a:lumMod val="25000"/>
                <a:lumOff val="75000"/>
              </a:schemeClr>
            </a:solidFill>
          </a:ln>
        </c:spPr>
        <c:txPr>
          <a:bodyPr/>
          <a:lstStyle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he-IL"/>
          </a:p>
        </c:txPr>
        <c:crossAx val="1076720159"/>
        <c:crosses val="autoZero"/>
        <c:crossBetween val="between"/>
      </c:valAx>
      <c:valAx>
        <c:axId val="1153786783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153788991"/>
        <c:crosses val="max"/>
        <c:crossBetween val="midCat"/>
      </c:valAx>
      <c:valAx>
        <c:axId val="1153788991"/>
        <c:scaling>
          <c:orientation val="minMax"/>
        </c:scaling>
        <c:delete val="1"/>
        <c:axPos val="t"/>
        <c:majorTickMark val="out"/>
        <c:minorTickMark val="none"/>
        <c:tickLblPos val="nextTo"/>
        <c:crossAx val="1153786783"/>
        <c:crosses val="max"/>
        <c:crossBetween val="midCat"/>
      </c:valAx>
    </c:plotArea>
    <c:legend>
      <c:legendPos val="b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he-IL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>
                <a:solidFill>
                  <a:schemeClr val="tx1"/>
                </a:solidFill>
              </a:rPr>
              <a:t>התכנסות</a:t>
            </a:r>
            <a:r>
              <a:rPr lang="he-IL" baseline="0">
                <a:solidFill>
                  <a:schemeClr val="tx1"/>
                </a:solidFill>
              </a:rPr>
              <a:t> לפתרון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lineChart>
        <c:grouping val="stacked"/>
        <c:varyColors val="0"/>
        <c:ser>
          <c:idx val="2"/>
          <c:order val="1"/>
          <c:tx>
            <c:v>ממוצע אילוצים</c:v>
          </c:tx>
          <c:spPr>
            <a:ln w="1905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pPr>
              <a:solidFill>
                <a:schemeClr val="accent3"/>
              </a:solidFill>
              <a:ln w="6350" cap="flat" cmpd="sng" algn="ctr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cat>
            <c:strRef>
              <c:f>Sheet1!$J$88:$J$100</c:f>
              <c:strCache>
                <c:ptCount val="13"/>
                <c:pt idx="0">
                  <c:v>4x4</c:v>
                </c:pt>
                <c:pt idx="1">
                  <c:v>5x5</c:v>
                </c:pt>
                <c:pt idx="2">
                  <c:v>6x6</c:v>
                </c:pt>
                <c:pt idx="3">
                  <c:v>7x7</c:v>
                </c:pt>
                <c:pt idx="4">
                  <c:v>8x8</c:v>
                </c:pt>
                <c:pt idx="5">
                  <c:v>9x9</c:v>
                </c:pt>
                <c:pt idx="6">
                  <c:v>10x10</c:v>
                </c:pt>
                <c:pt idx="7">
                  <c:v>11x11</c:v>
                </c:pt>
                <c:pt idx="8">
                  <c:v>12x12</c:v>
                </c:pt>
                <c:pt idx="9">
                  <c:v>13x13</c:v>
                </c:pt>
                <c:pt idx="10">
                  <c:v>14x14</c:v>
                </c:pt>
                <c:pt idx="11">
                  <c:v>15x15</c:v>
                </c:pt>
                <c:pt idx="12">
                  <c:v>16x16</c:v>
                </c:pt>
              </c:strCache>
            </c:strRef>
          </c:cat>
          <c:val>
            <c:numRef>
              <c:f>Sheet1!$H$88:$H$100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59-2D47-B6A5-8D575C23E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6720159"/>
        <c:axId val="1084695823"/>
      </c:lineChart>
      <c:scatterChart>
        <c:scatterStyle val="lineMarker"/>
        <c:varyColors val="0"/>
        <c:ser>
          <c:idx val="0"/>
          <c:order val="0"/>
          <c:tx>
            <c:v>ממוצע גנטי</c:v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xVal>
            <c:strRef>
              <c:f>Sheet1!$J$88:$J$100</c:f>
              <c:strCache>
                <c:ptCount val="13"/>
                <c:pt idx="0">
                  <c:v>4x4</c:v>
                </c:pt>
                <c:pt idx="1">
                  <c:v>5x5</c:v>
                </c:pt>
                <c:pt idx="2">
                  <c:v>6x6</c:v>
                </c:pt>
                <c:pt idx="3">
                  <c:v>7x7</c:v>
                </c:pt>
                <c:pt idx="4">
                  <c:v>8x8</c:v>
                </c:pt>
                <c:pt idx="5">
                  <c:v>9x9</c:v>
                </c:pt>
                <c:pt idx="6">
                  <c:v>10x10</c:v>
                </c:pt>
                <c:pt idx="7">
                  <c:v>11x11</c:v>
                </c:pt>
                <c:pt idx="8">
                  <c:v>12x12</c:v>
                </c:pt>
                <c:pt idx="9">
                  <c:v>13x13</c:v>
                </c:pt>
                <c:pt idx="10">
                  <c:v>14x14</c:v>
                </c:pt>
                <c:pt idx="11">
                  <c:v>15x15</c:v>
                </c:pt>
                <c:pt idx="12">
                  <c:v>16x16</c:v>
                </c:pt>
              </c:strCache>
            </c:strRef>
          </c:xVal>
          <c:yVal>
            <c:numRef>
              <c:f>Sheet1!$I$88:$I$100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559-2D47-B6A5-8D575C23E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3788991"/>
        <c:axId val="1153786783"/>
      </c:scatterChart>
      <c:catAx>
        <c:axId val="1076720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sz="1200" b="0" i="0" baseline="0">
                    <a:effectLst/>
                  </a:rPr>
                  <a:t>גודל לוח</a:t>
                </a:r>
                <a:endParaRPr lang="en-US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084695823"/>
        <c:crosses val="autoZero"/>
        <c:auto val="1"/>
        <c:lblAlgn val="ctr"/>
        <c:lblOffset val="100"/>
        <c:noMultiLvlLbl val="0"/>
      </c:catAx>
      <c:valAx>
        <c:axId val="108469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rtl="1"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 sz="1200" b="0">
                    <a:solidFill>
                      <a:schemeClr val="tx1"/>
                    </a:solidFill>
                  </a:rPr>
                  <a:t>התכנסות</a:t>
                </a:r>
                <a:endParaRPr lang="en-US" sz="1200" b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rtl="1"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076720159"/>
        <c:crosses val="autoZero"/>
        <c:crossBetween val="between"/>
      </c:valAx>
      <c:valAx>
        <c:axId val="1153786783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153788991"/>
        <c:crosses val="max"/>
        <c:crossBetween val="midCat"/>
      </c:valAx>
      <c:valAx>
        <c:axId val="1153788991"/>
        <c:scaling>
          <c:orientation val="minMax"/>
        </c:scaling>
        <c:delete val="1"/>
        <c:axPos val="t"/>
        <c:majorTickMark val="out"/>
        <c:minorTickMark val="none"/>
        <c:tickLblPos val="nextTo"/>
        <c:crossAx val="1153786783"/>
        <c:crosses val="max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  <c:extLst/>
  </c:chart>
  <c:spPr>
    <a:noFill/>
    <a:ln w="12700" cap="rnd" cmpd="sng" algn="ctr">
      <a:noFill/>
      <a:prstDash val="solid"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spc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he-IL">
                <a:solidFill>
                  <a:schemeClr val="tx1"/>
                </a:solidFill>
              </a:rPr>
              <a:t>זמן ריצה</a:t>
            </a:r>
            <a:endParaRPr lang="he-IL" baseline="0">
              <a:solidFill>
                <a:schemeClr val="tx1"/>
              </a:solidFill>
            </a:endParaRPr>
          </a:p>
        </c:rich>
      </c:tx>
      <c:overlay val="0"/>
    </c:title>
    <c:autoTitleDeleted val="0"/>
    <c:plotArea>
      <c:layout/>
      <c:lineChart>
        <c:grouping val="stacked"/>
        <c:varyColors val="0"/>
        <c:ser>
          <c:idx val="2"/>
          <c:order val="1"/>
          <c:tx>
            <c:v>ממוצע אילוצים</c:v>
          </c:tx>
          <c:spPr>
            <a:ln>
              <a:solidFill>
                <a:schemeClr val="accent2"/>
              </a:solidFill>
            </a:ln>
          </c:spPr>
          <c:cat>
            <c:strRef>
              <c:f>Sheet1!$J$88:$J$100</c:f>
              <c:strCache>
                <c:ptCount val="13"/>
                <c:pt idx="0">
                  <c:v>4x4</c:v>
                </c:pt>
                <c:pt idx="1">
                  <c:v>5x5</c:v>
                </c:pt>
                <c:pt idx="2">
                  <c:v>6x6</c:v>
                </c:pt>
                <c:pt idx="3">
                  <c:v>7x7</c:v>
                </c:pt>
                <c:pt idx="4">
                  <c:v>8x8</c:v>
                </c:pt>
                <c:pt idx="5">
                  <c:v>9x9</c:v>
                </c:pt>
                <c:pt idx="6">
                  <c:v>10x10</c:v>
                </c:pt>
                <c:pt idx="7">
                  <c:v>11x11</c:v>
                </c:pt>
                <c:pt idx="8">
                  <c:v>12x12</c:v>
                </c:pt>
                <c:pt idx="9">
                  <c:v>13x13</c:v>
                </c:pt>
                <c:pt idx="10">
                  <c:v>14x14</c:v>
                </c:pt>
                <c:pt idx="11">
                  <c:v>15x15</c:v>
                </c:pt>
                <c:pt idx="12">
                  <c:v>16x16</c:v>
                </c:pt>
              </c:strCache>
            </c:strRef>
          </c:cat>
          <c:val>
            <c:numRef>
              <c:f>Sheet1!$F$88:$F$100</c:f>
              <c:numCache>
                <c:formatCode>General</c:formatCode>
                <c:ptCount val="13"/>
                <c:pt idx="0">
                  <c:v>7.1793573099999994E-2</c:v>
                </c:pt>
                <c:pt idx="1">
                  <c:v>5.4036588950000006E-2</c:v>
                </c:pt>
                <c:pt idx="2">
                  <c:v>7.3831838150000009E-2</c:v>
                </c:pt>
                <c:pt idx="3">
                  <c:v>6.1833364600000003E-2</c:v>
                </c:pt>
                <c:pt idx="4">
                  <c:v>8.720038640000001E-2</c:v>
                </c:pt>
                <c:pt idx="5">
                  <c:v>0.11345133915000001</c:v>
                </c:pt>
                <c:pt idx="6">
                  <c:v>1.0426901256500001</c:v>
                </c:pt>
                <c:pt idx="7">
                  <c:v>2.6352155373499997</c:v>
                </c:pt>
                <c:pt idx="8">
                  <c:v>6.7460755097999998</c:v>
                </c:pt>
                <c:pt idx="9">
                  <c:v>10.2961426268</c:v>
                </c:pt>
                <c:pt idx="10">
                  <c:v>17.59050380955</c:v>
                </c:pt>
                <c:pt idx="11">
                  <c:v>29.422019988700001</c:v>
                </c:pt>
                <c:pt idx="12">
                  <c:v>134.7225577943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35-D946-989A-A6A93E7906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6720159"/>
        <c:axId val="1084695823"/>
      </c:lineChart>
      <c:scatterChart>
        <c:scatterStyle val="lineMarker"/>
        <c:varyColors val="0"/>
        <c:ser>
          <c:idx val="0"/>
          <c:order val="0"/>
          <c:tx>
            <c:v>ממוצע גנטי</c:v>
          </c:tx>
          <c:xVal>
            <c:strRef>
              <c:f>Sheet1!$J$88:$J$100</c:f>
              <c:strCache>
                <c:ptCount val="13"/>
                <c:pt idx="0">
                  <c:v>4x4</c:v>
                </c:pt>
                <c:pt idx="1">
                  <c:v>5x5</c:v>
                </c:pt>
                <c:pt idx="2">
                  <c:v>6x6</c:v>
                </c:pt>
                <c:pt idx="3">
                  <c:v>7x7</c:v>
                </c:pt>
                <c:pt idx="4">
                  <c:v>8x8</c:v>
                </c:pt>
                <c:pt idx="5">
                  <c:v>9x9</c:v>
                </c:pt>
                <c:pt idx="6">
                  <c:v>10x10</c:v>
                </c:pt>
                <c:pt idx="7">
                  <c:v>11x11</c:v>
                </c:pt>
                <c:pt idx="8">
                  <c:v>12x12</c:v>
                </c:pt>
                <c:pt idx="9">
                  <c:v>13x13</c:v>
                </c:pt>
                <c:pt idx="10">
                  <c:v>14x14</c:v>
                </c:pt>
                <c:pt idx="11">
                  <c:v>15x15</c:v>
                </c:pt>
                <c:pt idx="12">
                  <c:v>16x16</c:v>
                </c:pt>
              </c:strCache>
            </c:strRef>
          </c:xVal>
          <c:yVal>
            <c:numRef>
              <c:f>Sheet1!$G$88:$G$100</c:f>
              <c:numCache>
                <c:formatCode>General</c:formatCode>
                <c:ptCount val="13"/>
                <c:pt idx="0">
                  <c:v>8.9594070550000002E-2</c:v>
                </c:pt>
                <c:pt idx="1">
                  <c:v>8.7882393650000001E-2</c:v>
                </c:pt>
                <c:pt idx="2">
                  <c:v>8.7212005849999996E-2</c:v>
                </c:pt>
                <c:pt idx="3">
                  <c:v>9.1581207349999999E-2</c:v>
                </c:pt>
                <c:pt idx="4">
                  <c:v>9.437795915000001E-2</c:v>
                </c:pt>
                <c:pt idx="5">
                  <c:v>0.11302083354999999</c:v>
                </c:pt>
                <c:pt idx="6">
                  <c:v>0.32381126415</c:v>
                </c:pt>
                <c:pt idx="7">
                  <c:v>0.85403043585000005</c:v>
                </c:pt>
                <c:pt idx="8">
                  <c:v>0.88762505074999998</c:v>
                </c:pt>
                <c:pt idx="9">
                  <c:v>0.72324879965</c:v>
                </c:pt>
                <c:pt idx="10">
                  <c:v>0.73109006879999994</c:v>
                </c:pt>
                <c:pt idx="11">
                  <c:v>1.0072913577</c:v>
                </c:pt>
                <c:pt idx="12">
                  <c:v>28.349513423049999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635-D946-989A-A6A93E7906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3788991"/>
        <c:axId val="1153786783"/>
      </c:scatterChart>
      <c:catAx>
        <c:axId val="1076720159"/>
        <c:scaling>
          <c:orientation val="minMax"/>
        </c:scaling>
        <c:delete val="0"/>
        <c:axPos val="b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ysClr val="windowText" lastClr="000000"/>
                    </a:solidFill>
                  </a:defRPr>
                </a:pPr>
                <a:r>
                  <a:rPr lang="he-IL" sz="1200" b="0" i="0" baseline="0">
                    <a:effectLst/>
                  </a:rPr>
                  <a:t>גודל לוח</a:t>
                </a:r>
                <a:endParaRPr lang="en-US" sz="1200">
                  <a:effectLst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solidFill>
              <a:schemeClr val="tx1">
                <a:lumMod val="25000"/>
                <a:lumOff val="75000"/>
              </a:schemeClr>
            </a:solidFill>
          </a:ln>
        </c:spPr>
        <c:txPr>
          <a:bodyPr/>
          <a:lstStyle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he-IL"/>
          </a:p>
        </c:txPr>
        <c:crossAx val="1084695823"/>
        <c:crosses val="autoZero"/>
        <c:auto val="1"/>
        <c:lblAlgn val="ctr"/>
        <c:lblOffset val="100"/>
        <c:noMultiLvlLbl val="0"/>
      </c:catAx>
      <c:valAx>
        <c:axId val="1084695823"/>
        <c:scaling>
          <c:orientation val="minMax"/>
          <c:max val="150"/>
        </c:scaling>
        <c:delete val="0"/>
        <c:axPos val="l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 rtl="1">
                  <a:defRPr/>
                </a:pPr>
                <a:r>
                  <a:rPr lang="he-IL" sz="1200" b="0">
                    <a:solidFill>
                      <a:schemeClr val="tx1"/>
                    </a:solidFill>
                  </a:rPr>
                  <a:t>זמן</a:t>
                </a:r>
                <a:r>
                  <a:rPr lang="he-IL" sz="1200" b="0" baseline="0">
                    <a:solidFill>
                      <a:schemeClr val="tx1"/>
                    </a:solidFill>
                  </a:rPr>
                  <a:t> ריצה (</a:t>
                </a:r>
                <a:r>
                  <a:rPr lang="en-US" sz="1200" b="0" baseline="0">
                    <a:solidFill>
                      <a:schemeClr val="tx1"/>
                    </a:solidFill>
                  </a:rPr>
                  <a:t>s</a:t>
                </a:r>
                <a:r>
                  <a:rPr lang="he-IL" sz="1200" b="0" baseline="0">
                    <a:solidFill>
                      <a:schemeClr val="tx1"/>
                    </a:solidFill>
                  </a:rPr>
                  <a:t>)</a:t>
                </a:r>
                <a:endParaRPr lang="en-US" sz="1200" b="0">
                  <a:solidFill>
                    <a:schemeClr val="tx1"/>
                  </a:solidFill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solidFill>
              <a:schemeClr val="tx1">
                <a:lumMod val="25000"/>
                <a:lumOff val="75000"/>
              </a:schemeClr>
            </a:solidFill>
          </a:ln>
        </c:spPr>
        <c:txPr>
          <a:bodyPr/>
          <a:lstStyle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he-IL"/>
          </a:p>
        </c:txPr>
        <c:crossAx val="1076720159"/>
        <c:crosses val="autoZero"/>
        <c:crossBetween val="between"/>
      </c:valAx>
      <c:valAx>
        <c:axId val="1153786783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153788991"/>
        <c:crosses val="max"/>
        <c:crossBetween val="midCat"/>
      </c:valAx>
      <c:valAx>
        <c:axId val="1153788991"/>
        <c:scaling>
          <c:orientation val="minMax"/>
        </c:scaling>
        <c:delete val="1"/>
        <c:axPos val="t"/>
        <c:majorTickMark val="out"/>
        <c:minorTickMark val="none"/>
        <c:tickLblPos val="nextTo"/>
        <c:crossAx val="1153786783"/>
        <c:crosses val="max"/>
        <c:crossBetween val="midCat"/>
      </c:valAx>
    </c:plotArea>
    <c:legend>
      <c:legendPos val="b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he-IL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8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2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6519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99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330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9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02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1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6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2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3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4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8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0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D93B-FF65-3847-B534-8F8EBF1C4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01" y="494172"/>
            <a:ext cx="11572568" cy="6363828"/>
          </a:xfrm>
        </p:spPr>
        <p:txBody>
          <a:bodyPr/>
          <a:lstStyle/>
          <a:p>
            <a:pPr algn="ctr" rtl="1"/>
            <a:r>
              <a:rPr lang="he-IL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אלגוריתם גנטי</a:t>
            </a:r>
            <a:br>
              <a:rPr lang="he-IL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br>
              <a:rPr lang="he-IL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 Checking</a:t>
            </a:r>
            <a:br>
              <a:rPr lang="he-IL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he-IL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he-IL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מלכות</a:t>
            </a:r>
            <a:br>
              <a:rPr lang="en-US" dirty="0"/>
            </a:b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7777E-856C-2045-B405-91866B432642}"/>
              </a:ext>
            </a:extLst>
          </p:cNvPr>
          <p:cNvSpPr txBox="1"/>
          <p:nvPr/>
        </p:nvSpPr>
        <p:spPr>
          <a:xfrm>
            <a:off x="3649499" y="6132996"/>
            <a:ext cx="320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he-IL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ליאור ועקנין וחנן מררי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F1F0-6702-C94F-BEAE-7BA3B284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4" y="521109"/>
            <a:ext cx="9409471" cy="1076043"/>
          </a:xfrm>
        </p:spPr>
        <p:txBody>
          <a:bodyPr>
            <a:normAutofit/>
          </a:bodyPr>
          <a:lstStyle/>
          <a:p>
            <a:pPr algn="ctr" rtl="1"/>
            <a:r>
              <a:rPr lang="he-IL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הוכחה</a:t>
            </a:r>
            <a:endParaRPr lang="en-US" sz="5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26E01-70B7-3249-95F1-C96E5590C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04" y="1645921"/>
            <a:ext cx="8975533" cy="6007042"/>
          </a:xfrm>
        </p:spPr>
        <p:txBody>
          <a:bodyPr>
            <a:normAutofit/>
          </a:bodyPr>
          <a:lstStyle/>
          <a:p>
            <a:pPr marL="914400" lvl="1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2800" dirty="0"/>
              <a:t>בסיס – לוח </a:t>
            </a:r>
            <a:r>
              <a:rPr lang="en-US" sz="2800" dirty="0"/>
              <a:t>4 x 4</a:t>
            </a:r>
          </a:p>
          <a:p>
            <a:pPr marL="914400" lvl="1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2800" dirty="0"/>
              <a:t>הנחה – לכל משבצת בלוח </a:t>
            </a:r>
            <a:r>
              <a:rPr lang="en-US" sz="2800" dirty="0"/>
              <a:t>N x N</a:t>
            </a:r>
            <a:r>
              <a:rPr lang="he-IL" sz="2800" dirty="0"/>
              <a:t> קיימת משבצת במרחק צעד פרש ממנה</a:t>
            </a:r>
          </a:p>
          <a:p>
            <a:pPr marL="914400" lvl="1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2800" dirty="0"/>
              <a:t>הוכחה – נוכיח עבור </a:t>
            </a:r>
            <a:r>
              <a:rPr lang="en-US" sz="2800" dirty="0"/>
              <a:t>N+1 x N+1</a:t>
            </a:r>
            <a:endParaRPr lang="he-IL" sz="2800" dirty="0"/>
          </a:p>
          <a:p>
            <a:pPr marL="914400" lvl="1" indent="-514350" algn="r" rtl="1">
              <a:buClr>
                <a:srgbClr val="0070C0"/>
              </a:buClr>
              <a:buFont typeface="Wingdings" pitchFamily="2" charset="2"/>
              <a:buChar char="Ø"/>
            </a:pPr>
            <a:endParaRPr lang="he-IL" sz="2800" dirty="0"/>
          </a:p>
          <a:p>
            <a:pPr marL="914400" lvl="1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2800" dirty="0"/>
              <a:t>מסקנה – </a:t>
            </a:r>
            <a:r>
              <a:rPr lang="en-US" sz="2800" dirty="0"/>
              <a:t>Arc Consistency</a:t>
            </a:r>
            <a:r>
              <a:rPr lang="he-IL" sz="2800" dirty="0"/>
              <a:t> לא תורם לפתרון מהיר יותר של </a:t>
            </a:r>
            <a:r>
              <a:rPr lang="en-US" sz="2800" dirty="0"/>
              <a:t>Forward Checking</a:t>
            </a:r>
            <a:r>
              <a:rPr lang="he-IL" sz="2800" dirty="0"/>
              <a:t> עבור בעיה זו.</a:t>
            </a:r>
          </a:p>
        </p:txBody>
      </p:sp>
    </p:spTree>
    <p:extLst>
      <p:ext uri="{BB962C8B-B14F-4D97-AF65-F5344CB8AC3E}">
        <p14:creationId xmlns:p14="http://schemas.microsoft.com/office/powerpoint/2010/main" val="154676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F1F0-6702-C94F-BEAE-7BA3B284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4" y="521109"/>
            <a:ext cx="9409471" cy="2267937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ניסוי 2:</a:t>
            </a:r>
            <a:br>
              <a:rPr lang="he-IL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4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השוואת האלגוריתם הגנטי לבעיית סיפוק אילוצים עם</a:t>
            </a:r>
            <a:r>
              <a:rPr lang="en-US" sz="4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 Checking  </a:t>
            </a:r>
            <a:br>
              <a:rPr lang="en-US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5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26E01-70B7-3249-95F1-C96E5590C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04" y="2595715"/>
            <a:ext cx="8975533" cy="5057247"/>
          </a:xfrm>
        </p:spPr>
        <p:txBody>
          <a:bodyPr>
            <a:normAutofit/>
          </a:bodyPr>
          <a:lstStyle/>
          <a:p>
            <a:pPr marL="914400" lvl="1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3200" dirty="0"/>
              <a:t>קבוע: </a:t>
            </a:r>
          </a:p>
          <a:p>
            <a:pPr marL="1314450" lvl="2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2800" dirty="0"/>
              <a:t>קצב מוטציה: 0.001</a:t>
            </a:r>
          </a:p>
          <a:p>
            <a:pPr marL="1314450" lvl="2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2800" dirty="0"/>
              <a:t>מדד תאימות: כמות קונפליקטים</a:t>
            </a:r>
            <a:endParaRPr lang="en-US" sz="2800" dirty="0"/>
          </a:p>
          <a:p>
            <a:pPr marL="800100" lvl="2" indent="0" algn="r" rtl="1">
              <a:buClr>
                <a:srgbClr val="0070C0"/>
              </a:buClr>
              <a:buNone/>
            </a:pPr>
            <a:endParaRPr lang="he-IL" sz="2800" dirty="0"/>
          </a:p>
          <a:p>
            <a:pPr marL="914400" lvl="1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3200" dirty="0"/>
              <a:t>משתנה: </a:t>
            </a:r>
          </a:p>
          <a:p>
            <a:pPr marL="1314450" lvl="2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2800" dirty="0"/>
              <a:t>גודל הלוח: 16</a:t>
            </a:r>
            <a:r>
              <a:rPr lang="en-US" sz="2800" dirty="0"/>
              <a:t>x</a:t>
            </a:r>
            <a:r>
              <a:rPr lang="he-IL" sz="2800" dirty="0"/>
              <a:t>16 – 4</a:t>
            </a:r>
            <a:r>
              <a:rPr lang="en-US" sz="2800" dirty="0"/>
              <a:t>x</a:t>
            </a:r>
            <a:r>
              <a:rPr lang="he-IL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8121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F1F0-6702-C94F-BEAE-7BA3B284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838" y="98396"/>
            <a:ext cx="8596668" cy="1320800"/>
          </a:xfrm>
        </p:spPr>
        <p:txBody>
          <a:bodyPr>
            <a:normAutofit/>
          </a:bodyPr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he-IL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ניסוי 2: תוצאות</a:t>
            </a:r>
            <a:endParaRPr lang="en-US" sz="5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5836989-3B52-304F-853B-243F6F76E2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670351"/>
              </p:ext>
            </p:extLst>
          </p:nvPr>
        </p:nvGraphicFramePr>
        <p:xfrm>
          <a:off x="2160320" y="4043275"/>
          <a:ext cx="6027027" cy="251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E2583E5-6771-0B45-9FBB-FB08AD3A7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388275"/>
              </p:ext>
            </p:extLst>
          </p:nvPr>
        </p:nvGraphicFramePr>
        <p:xfrm>
          <a:off x="2010996" y="1347053"/>
          <a:ext cx="6176352" cy="2682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895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F1F0-6702-C94F-BEAE-7BA3B284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838" y="98396"/>
            <a:ext cx="8596668" cy="1320800"/>
          </a:xfrm>
        </p:spPr>
        <p:txBody>
          <a:bodyPr>
            <a:normAutofit/>
          </a:bodyPr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he-IL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ניסוי 2: תוצאות</a:t>
            </a:r>
            <a:endParaRPr lang="en-US" sz="5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BDE6C3-E77B-984F-80CE-ED2B63F18BBB}"/>
              </a:ext>
            </a:extLst>
          </p:cNvPr>
          <p:cNvSpPr/>
          <p:nvPr/>
        </p:nvSpPr>
        <p:spPr>
          <a:xfrm>
            <a:off x="8503065" y="3777241"/>
            <a:ext cx="1674976" cy="309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732FCC0-D760-1349-B82B-005761FC3D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349559"/>
              </p:ext>
            </p:extLst>
          </p:nvPr>
        </p:nvGraphicFramePr>
        <p:xfrm>
          <a:off x="682783" y="1075955"/>
          <a:ext cx="5401823" cy="3010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252073F3-0EEB-0546-BE52-42890749B5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0833008"/>
              </p:ext>
            </p:extLst>
          </p:nvPr>
        </p:nvGraphicFramePr>
        <p:xfrm>
          <a:off x="4190236" y="3391062"/>
          <a:ext cx="5207270" cy="3037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84563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F1F0-6702-C94F-BEAE-7BA3B284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50" y="583418"/>
            <a:ext cx="8596668" cy="1320800"/>
          </a:xfrm>
        </p:spPr>
        <p:txBody>
          <a:bodyPr>
            <a:normAutofit/>
          </a:bodyPr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he-IL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ניסוי 2: מסקנות</a:t>
            </a:r>
            <a:endParaRPr lang="en-US" sz="5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61AB-F020-834C-8862-C1D952897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17" y="1904218"/>
            <a:ext cx="8975533" cy="5057247"/>
          </a:xfrm>
        </p:spPr>
        <p:txBody>
          <a:bodyPr>
            <a:normAutofit/>
          </a:bodyPr>
          <a:lstStyle/>
          <a:p>
            <a:pPr marL="914400" lvl="1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3200" dirty="0"/>
              <a:t>תוצאות:</a:t>
            </a:r>
          </a:p>
          <a:p>
            <a:pPr marL="1314450" lvl="2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3000" dirty="0"/>
              <a:t>התכנסות: אלגוריתם סיפוק אילוצים</a:t>
            </a:r>
          </a:p>
          <a:p>
            <a:pPr marL="1314450" lvl="2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3000" dirty="0"/>
              <a:t>זמן ריצה: אלגוריתם גנטי</a:t>
            </a:r>
          </a:p>
          <a:p>
            <a:pPr marL="1314450" lvl="2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3000" dirty="0"/>
              <a:t>שימוש בזיכרון: אלגוריתם גנטי</a:t>
            </a:r>
            <a:endParaRPr lang="en-US" sz="3000" dirty="0"/>
          </a:p>
          <a:p>
            <a:pPr marL="800100" lvl="2" indent="0" algn="r" rtl="1">
              <a:buClr>
                <a:srgbClr val="0070C0"/>
              </a:buClr>
              <a:buNone/>
            </a:pPr>
            <a:endParaRPr lang="he-IL" sz="3000" dirty="0"/>
          </a:p>
          <a:p>
            <a:pPr marL="914400" lvl="1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3200" dirty="0"/>
              <a:t> מגבלת משאבים </a:t>
            </a:r>
            <a:r>
              <a:rPr lang="he-IL" sz="3200" dirty="0">
                <a:sym typeface="Wingdings" pitchFamily="2" charset="2"/>
              </a:rPr>
              <a:t> אלגוריתם גנטי</a:t>
            </a:r>
          </a:p>
          <a:p>
            <a:pPr marL="914400" lvl="1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3200" dirty="0">
                <a:sym typeface="Wingdings" pitchFamily="2" charset="2"/>
              </a:rPr>
              <a:t>פתרון הכרחי  אלגוריתם סיפוק אילוצים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85581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חתוךךך">
            <a:hlinkClick r:id="" action="ppaction://media"/>
            <a:extLst>
              <a:ext uri="{FF2B5EF4-FFF2-40B4-BE49-F238E27FC236}">
                <a16:creationId xmlns:a16="http://schemas.microsoft.com/office/drawing/2014/main" id="{6E40FC91-300E-4C48-8F93-3EE9D4FF42C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2718E7-3D58-E844-80E9-A8C02A452744}"/>
              </a:ext>
            </a:extLst>
          </p:cNvPr>
          <p:cNvSpPr txBox="1"/>
          <p:nvPr/>
        </p:nvSpPr>
        <p:spPr>
          <a:xfrm>
            <a:off x="3362238" y="2043486"/>
            <a:ext cx="5808000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e-IL" sz="6600" dirty="0">
                <a:solidFill>
                  <a:srgbClr val="0070C0"/>
                </a:solidFill>
              </a:rPr>
              <a:t>תודה על ההקשבה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6319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F1F0-6702-C94F-BEAE-7BA3B284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739" y="559496"/>
            <a:ext cx="8596668" cy="1320800"/>
          </a:xfrm>
        </p:spPr>
        <p:txBody>
          <a:bodyPr>
            <a:normAutofit/>
          </a:bodyPr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he-IL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מטרת הפרויקט</a:t>
            </a:r>
            <a:endParaRPr lang="en-US" sz="5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26E01-70B7-3249-95F1-C96E5590C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98" y="1715797"/>
            <a:ext cx="8614150" cy="5324101"/>
          </a:xfrm>
        </p:spPr>
        <p:txBody>
          <a:bodyPr>
            <a:normAutofit/>
          </a:bodyPr>
          <a:lstStyle/>
          <a:p>
            <a:pPr marL="342900" indent="-342900" algn="r" defTabSz="457200" rtl="1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השוואת שלושה אלגוריתמים:</a:t>
            </a:r>
          </a:p>
          <a:p>
            <a:pPr lvl="1" indent="-342900" algn="r" rtl="1">
              <a:lnSpc>
                <a:spcPct val="150000"/>
              </a:lnSpc>
              <a:buClr>
                <a:srgbClr val="0070C0"/>
              </a:buClr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אלגוריתם גנטי</a:t>
            </a:r>
          </a:p>
          <a:p>
            <a:pPr lvl="1" indent="-342900" algn="r" rtl="1">
              <a:lnSpc>
                <a:spcPct val="150000"/>
              </a:lnSpc>
              <a:buClr>
                <a:srgbClr val="0070C0"/>
              </a:buClr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בעיית סיפוק אילוצים עם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Forward Checking</a:t>
            </a: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 algn="r" rtl="1">
              <a:lnSpc>
                <a:spcPct val="150000"/>
              </a:lnSpc>
              <a:buClr>
                <a:srgbClr val="0070C0"/>
              </a:buClr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בעיית סיפוק אילוצים עם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Arc Consistency + Forward Checking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defTabSz="457200" rtl="1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בעיה נבדקת: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 מלכות</a:t>
            </a:r>
          </a:p>
        </p:txBody>
      </p:sp>
    </p:spTree>
    <p:extLst>
      <p:ext uri="{BB962C8B-B14F-4D97-AF65-F5344CB8AC3E}">
        <p14:creationId xmlns:p14="http://schemas.microsoft.com/office/powerpoint/2010/main" val="127056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F1F0-6702-C94F-BEAE-7BA3B284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739" y="559496"/>
            <a:ext cx="8596668" cy="1320800"/>
          </a:xfrm>
        </p:spPr>
        <p:txBody>
          <a:bodyPr>
            <a:normAutofit/>
          </a:bodyPr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he-IL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מטרת הפרויקט</a:t>
            </a:r>
            <a:endParaRPr lang="en-US" sz="5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26E01-70B7-3249-95F1-C96E5590C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98" y="1715797"/>
            <a:ext cx="8614150" cy="5324101"/>
          </a:xfrm>
        </p:spPr>
        <p:txBody>
          <a:bodyPr>
            <a:normAutofit/>
          </a:bodyPr>
          <a:lstStyle/>
          <a:p>
            <a:pPr marL="342900" indent="-342900" algn="r" defTabSz="457200" rtl="1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 3" charset="2"/>
              <a:buChar char="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מדדי השוואה:</a:t>
            </a:r>
          </a:p>
          <a:p>
            <a:pPr lvl="1" indent="-342900" algn="r" rtl="1">
              <a:lnSpc>
                <a:spcPct val="150000"/>
              </a:lnSpc>
              <a:buClr>
                <a:srgbClr val="0070C0"/>
              </a:buClr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התכנסות לפתרון</a:t>
            </a:r>
          </a:p>
          <a:p>
            <a:pPr lvl="1" indent="-342900" algn="r" rtl="1">
              <a:lnSpc>
                <a:spcPct val="150000"/>
              </a:lnSpc>
              <a:buClr>
                <a:srgbClr val="0070C0"/>
              </a:buClr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יעילות זמן</a:t>
            </a:r>
          </a:p>
          <a:p>
            <a:pPr lvl="1" indent="-342900" algn="r" rtl="1">
              <a:lnSpc>
                <a:spcPct val="150000"/>
              </a:lnSpc>
              <a:buClr>
                <a:srgbClr val="0070C0"/>
              </a:buClr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יעילות מקום</a:t>
            </a:r>
          </a:p>
          <a:p>
            <a:pPr marL="400050" lvl="1" indent="0" algn="r" rtl="1">
              <a:lnSpc>
                <a:spcPct val="150000"/>
              </a:lnSpc>
              <a:buClr>
                <a:srgbClr val="0070C0"/>
              </a:buClr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2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F1F0-6702-C94F-BEAE-7BA3B284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50" y="583418"/>
            <a:ext cx="8596668" cy="1320800"/>
          </a:xfrm>
        </p:spPr>
        <p:txBody>
          <a:bodyPr>
            <a:normAutofit/>
          </a:bodyPr>
          <a:lstStyle/>
          <a:p>
            <a:pPr algn="ctr" rtl="1"/>
            <a:r>
              <a:rPr lang="he-IL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הניסויים</a:t>
            </a:r>
            <a:endParaRPr lang="en-US" sz="5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26E01-70B7-3249-95F1-C96E5590C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77" y="1672292"/>
            <a:ext cx="8596668" cy="5057247"/>
          </a:xfrm>
        </p:spPr>
        <p:txBody>
          <a:bodyPr>
            <a:normAutofit lnSpcReduction="10000"/>
          </a:bodyPr>
          <a:lstStyle/>
          <a:p>
            <a:pPr marL="514350" indent="-514350" algn="r" rtl="1">
              <a:buClr>
                <a:srgbClr val="0070C0"/>
              </a:buClr>
              <a:buFont typeface="+mj-lt"/>
              <a:buAutoNum type="arabicPeriod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השוואת האלגוריתם הגנטי לעצמו</a:t>
            </a:r>
          </a:p>
          <a:p>
            <a:pPr marL="0" indent="0" algn="r" rtl="1">
              <a:buClr>
                <a:srgbClr val="0070C0"/>
              </a:buClr>
              <a:buNone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	פרמטר נבדק: קצב מוטציה</a:t>
            </a:r>
          </a:p>
          <a:p>
            <a:pPr marL="514350" indent="-514350" algn="r" rtl="1">
              <a:buClr>
                <a:srgbClr val="0070C0"/>
              </a:buClr>
              <a:buFont typeface="+mj-lt"/>
              <a:buAutoNum type="arabicPeriod" startAt="2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השוואת האלגוריתם הגנטי לבעיית סיפוק אילוצים עם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Forward Checking 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 ולבעיית סיפוק אילוצים עם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Arc Consistency + Forward Checking</a:t>
            </a: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50000"/>
              </a:lnSpc>
              <a:buClr>
                <a:srgbClr val="0070C0"/>
              </a:buClr>
              <a:buNone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	פרמטר נבדק: גודל הלוח</a:t>
            </a:r>
            <a:endParaRPr lang="he-IL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מספר הרצות לבדיקה: 20</a:t>
            </a:r>
          </a:p>
          <a:p>
            <a:pPr algn="r" rtl="1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ביטוי התוצאות: ממוצע וחציון</a:t>
            </a:r>
          </a:p>
        </p:txBody>
      </p:sp>
    </p:spTree>
    <p:extLst>
      <p:ext uri="{BB962C8B-B14F-4D97-AF65-F5344CB8AC3E}">
        <p14:creationId xmlns:p14="http://schemas.microsoft.com/office/powerpoint/2010/main" val="292838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F1F0-6702-C94F-BEAE-7BA3B284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50" y="583418"/>
            <a:ext cx="8596668" cy="1320800"/>
          </a:xfrm>
        </p:spPr>
        <p:txBody>
          <a:bodyPr>
            <a:normAutofit fontScale="90000"/>
          </a:bodyPr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he-IL" sz="54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ניסוי 1:</a:t>
            </a:r>
            <a:br>
              <a:rPr lang="he-IL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השוואת האלגוריתם הגנטי לעצמו</a:t>
            </a:r>
            <a:endParaRPr lang="en-US" sz="5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26E01-70B7-3249-95F1-C96E5590C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8" y="2213067"/>
            <a:ext cx="8975533" cy="5057247"/>
          </a:xfrm>
        </p:spPr>
        <p:txBody>
          <a:bodyPr>
            <a:normAutofit/>
          </a:bodyPr>
          <a:lstStyle/>
          <a:p>
            <a:pPr marL="914400" lvl="1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3200" dirty="0"/>
              <a:t>קבועים: </a:t>
            </a:r>
          </a:p>
          <a:p>
            <a:pPr marL="1314450" lvl="2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2800" dirty="0"/>
              <a:t>גודל לוח: 16</a:t>
            </a:r>
            <a:r>
              <a:rPr lang="en-US" sz="2800" dirty="0"/>
              <a:t>x</a:t>
            </a:r>
            <a:r>
              <a:rPr lang="he-IL" sz="2800" dirty="0"/>
              <a:t>16 </a:t>
            </a:r>
          </a:p>
          <a:p>
            <a:pPr marL="1314450" lvl="2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2800" dirty="0"/>
              <a:t>מדד תאימות: כמות קונפליקטים</a:t>
            </a:r>
          </a:p>
          <a:p>
            <a:pPr marL="1314450" lvl="2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2800" dirty="0" err="1"/>
              <a:t>איטרציות</a:t>
            </a:r>
            <a:r>
              <a:rPr lang="he-IL" sz="2800" dirty="0"/>
              <a:t>: 1000</a:t>
            </a:r>
            <a:endParaRPr lang="en-US" sz="2800" dirty="0"/>
          </a:p>
          <a:p>
            <a:pPr marL="800100" lvl="2" indent="0" algn="r" rtl="1">
              <a:buClr>
                <a:srgbClr val="0070C0"/>
              </a:buClr>
              <a:buNone/>
            </a:pPr>
            <a:endParaRPr lang="he-IL" sz="2800" dirty="0"/>
          </a:p>
          <a:p>
            <a:pPr marL="914400" lvl="1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3200" dirty="0"/>
              <a:t>משתנה: </a:t>
            </a:r>
          </a:p>
          <a:p>
            <a:pPr marL="1314450" lvl="2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2800" dirty="0"/>
              <a:t>קצב מוטציה: </a:t>
            </a:r>
            <a:r>
              <a:rPr lang="en-US" sz="2800" dirty="0"/>
              <a:t>0.001, 0.005, 0.01, 0.05, 0.1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74906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F1F0-6702-C94F-BEAE-7BA3B284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933" y="148413"/>
            <a:ext cx="8596668" cy="1320800"/>
          </a:xfrm>
        </p:spPr>
        <p:txBody>
          <a:bodyPr>
            <a:normAutofit/>
          </a:bodyPr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he-IL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ניסוי 1: תוצאות</a:t>
            </a:r>
            <a:endParaRPr lang="en-US" sz="5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7ECCC47D-8954-134C-8790-A57272454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8172621"/>
              </p:ext>
            </p:extLst>
          </p:nvPr>
        </p:nvGraphicFramePr>
        <p:xfrm>
          <a:off x="3922520" y="3597779"/>
          <a:ext cx="5845323" cy="3577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DAB48B7D-F0A2-624B-B2B1-3F7D8CA073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075822"/>
              </p:ext>
            </p:extLst>
          </p:nvPr>
        </p:nvGraphicFramePr>
        <p:xfrm>
          <a:off x="489154" y="973557"/>
          <a:ext cx="5698002" cy="3324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198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F1F0-6702-C94F-BEAE-7BA3B284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50" y="583418"/>
            <a:ext cx="8596668" cy="1320800"/>
          </a:xfrm>
        </p:spPr>
        <p:txBody>
          <a:bodyPr>
            <a:normAutofit/>
          </a:bodyPr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he-IL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ניסוי 1: תוצאות</a:t>
            </a:r>
            <a:endParaRPr lang="en-US" sz="5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725BACC-5EFC-2C41-B6A6-894D683162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3763874"/>
              </p:ext>
            </p:extLst>
          </p:nvPr>
        </p:nvGraphicFramePr>
        <p:xfrm>
          <a:off x="1089923" y="1648091"/>
          <a:ext cx="7780612" cy="4137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839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F1F0-6702-C94F-BEAE-7BA3B284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50" y="583418"/>
            <a:ext cx="8596668" cy="1320800"/>
          </a:xfrm>
        </p:spPr>
        <p:txBody>
          <a:bodyPr>
            <a:normAutofit/>
          </a:bodyPr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he-IL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ניסוי 1: מסקנות</a:t>
            </a:r>
            <a:endParaRPr lang="en-US" sz="5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6052B15-6C6C-4540-8184-9C62D7DCD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17" y="1904218"/>
            <a:ext cx="8975533" cy="5057247"/>
          </a:xfrm>
        </p:spPr>
        <p:txBody>
          <a:bodyPr>
            <a:normAutofit/>
          </a:bodyPr>
          <a:lstStyle/>
          <a:p>
            <a:pPr marL="914400" lvl="1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3200" dirty="0"/>
              <a:t>תוצאות:</a:t>
            </a:r>
          </a:p>
          <a:p>
            <a:pPr marL="1314450" lvl="2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3000" dirty="0"/>
              <a:t>התכנסות: 0.001 (90%)</a:t>
            </a:r>
          </a:p>
          <a:p>
            <a:pPr marL="1314450" lvl="2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3000" dirty="0"/>
              <a:t>זמן ריצה: 0.1 (99.99 שניות)</a:t>
            </a:r>
          </a:p>
          <a:p>
            <a:pPr marL="1314450" lvl="2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3000" dirty="0"/>
              <a:t>שימוש בזיכרון:0.001 (10987 כרומוזומים)</a:t>
            </a:r>
            <a:endParaRPr lang="en-US" sz="3000" dirty="0"/>
          </a:p>
          <a:p>
            <a:pPr marL="1314450" lvl="2" indent="-514350" algn="r" rtl="1">
              <a:buClr>
                <a:srgbClr val="0070C0"/>
              </a:buClr>
              <a:buFont typeface="Wingdings" pitchFamily="2" charset="2"/>
              <a:buChar char="Ø"/>
            </a:pPr>
            <a:endParaRPr lang="en-US" sz="3000" dirty="0"/>
          </a:p>
          <a:p>
            <a:pPr marL="800100" lvl="2" indent="0" algn="r" rtl="1">
              <a:buClr>
                <a:srgbClr val="0070C0"/>
              </a:buClr>
              <a:buNone/>
            </a:pPr>
            <a:endParaRPr lang="he-IL" sz="3000" dirty="0"/>
          </a:p>
          <a:p>
            <a:pPr marL="914400" lvl="1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3200" dirty="0"/>
              <a:t> נבחר: 0.001</a:t>
            </a:r>
          </a:p>
        </p:txBody>
      </p:sp>
    </p:spTree>
    <p:extLst>
      <p:ext uri="{BB962C8B-B14F-4D97-AF65-F5344CB8AC3E}">
        <p14:creationId xmlns:p14="http://schemas.microsoft.com/office/powerpoint/2010/main" val="85440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F1F0-6702-C94F-BEAE-7BA3B284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4" y="521109"/>
            <a:ext cx="9409471" cy="1076043"/>
          </a:xfrm>
        </p:spPr>
        <p:txBody>
          <a:bodyPr>
            <a:normAutofit fontScale="90000"/>
          </a:bodyPr>
          <a:lstStyle/>
          <a:p>
            <a:pPr algn="ctr" rtl="1"/>
            <a:r>
              <a:rPr lang="en-US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 Consistency + Forward Checking</a:t>
            </a:r>
            <a:br>
              <a:rPr lang="he-IL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5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26E01-70B7-3249-95F1-C96E5590C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04" y="1645921"/>
            <a:ext cx="8975533" cy="6007042"/>
          </a:xfrm>
        </p:spPr>
        <p:txBody>
          <a:bodyPr>
            <a:normAutofit/>
          </a:bodyPr>
          <a:lstStyle/>
          <a:p>
            <a:pPr marL="914400" lvl="1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3200" dirty="0"/>
              <a:t>הרצה של </a:t>
            </a:r>
            <a:r>
              <a:rPr lang="en-US" sz="3200" dirty="0"/>
              <a:t>Arc Consistency</a:t>
            </a:r>
            <a:r>
              <a:rPr lang="he-IL" sz="3200" dirty="0"/>
              <a:t> לפני </a:t>
            </a:r>
            <a:r>
              <a:rPr lang="en-US" sz="3200" dirty="0"/>
              <a:t>Forward Checking</a:t>
            </a:r>
            <a:r>
              <a:rPr lang="he-IL" sz="3200" dirty="0"/>
              <a:t> לא נותנת שום יתרון ולכן לא נמדדה.</a:t>
            </a:r>
          </a:p>
          <a:p>
            <a:pPr marL="914400" lvl="1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2800" dirty="0"/>
              <a:t>האילוצים – בדיקת קונפליקט בין זוג מלכות</a:t>
            </a:r>
          </a:p>
          <a:p>
            <a:pPr marL="914400" lvl="1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2800" dirty="0"/>
              <a:t>מספר האילוצים – </a:t>
            </a:r>
            <a:r>
              <a:rPr lang="en-US" sz="2800" dirty="0"/>
              <a:t>N x (N-1)</a:t>
            </a:r>
            <a:endParaRPr lang="he-IL" sz="2800" dirty="0"/>
          </a:p>
          <a:p>
            <a:pPr marL="914400" lvl="1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2800" dirty="0"/>
              <a:t>הנחת יסוד – מלכה לא מאיימת על מלכה אחרת בצעד פרש</a:t>
            </a:r>
          </a:p>
          <a:p>
            <a:pPr marL="914400" lvl="1" indent="-514350" algn="r" rtl="1">
              <a:buClr>
                <a:srgbClr val="0070C0"/>
              </a:buClr>
              <a:buFont typeface="Wingdings" pitchFamily="2" charset="2"/>
              <a:buChar char="Ø"/>
            </a:pPr>
            <a:r>
              <a:rPr lang="he-IL" sz="2800" dirty="0"/>
              <a:t>נוכיח באינדוקציה כי לכל לוח שחמט בגודל </a:t>
            </a:r>
            <a:r>
              <a:rPr lang="en-US" sz="2800" dirty="0"/>
              <a:t>N x N</a:t>
            </a:r>
            <a:r>
              <a:rPr lang="he-IL" sz="2800" dirty="0"/>
              <a:t> עבור </a:t>
            </a:r>
            <a:r>
              <a:rPr lang="en-US" sz="2800" dirty="0"/>
              <a:t>n</a:t>
            </a:r>
            <a:r>
              <a:rPr lang="he-IL" sz="2800" dirty="0"/>
              <a:t> גדול או שווה ל-4, לכל השמה של מלכה קיימת השמה אפשרית למלכה נוספת</a:t>
            </a:r>
          </a:p>
        </p:txBody>
      </p:sp>
    </p:spTree>
    <p:extLst>
      <p:ext uri="{BB962C8B-B14F-4D97-AF65-F5344CB8AC3E}">
        <p14:creationId xmlns:p14="http://schemas.microsoft.com/office/powerpoint/2010/main" val="278511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{C0637BD5-653C-1746-A804-B5660EBDC947}tf10001060</Template>
  <TotalTime>17774</TotalTime>
  <Words>381</Words>
  <Application>Microsoft Office PowerPoint</Application>
  <PresentationFormat>מסך רחב</PresentationFormat>
  <Paragraphs>89</Paragraphs>
  <Slides>15</Slides>
  <Notes>0</Notes>
  <HiddenSlides>0</HiddenSlides>
  <MMClips>1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אלגוריתם גנטי  VS Forward Checking  N מלכות  </vt:lpstr>
      <vt:lpstr>מטרת הפרויקט</vt:lpstr>
      <vt:lpstr>מטרת הפרויקט</vt:lpstr>
      <vt:lpstr>הניסויים</vt:lpstr>
      <vt:lpstr>ניסוי 1: השוואת האלגוריתם הגנטי לעצמו</vt:lpstr>
      <vt:lpstr>ניסוי 1: תוצאות</vt:lpstr>
      <vt:lpstr>ניסוי 1: תוצאות</vt:lpstr>
      <vt:lpstr>ניסוי 1: מסקנות</vt:lpstr>
      <vt:lpstr>Arc Consistency + Forward Checking  </vt:lpstr>
      <vt:lpstr>הוכחה</vt:lpstr>
      <vt:lpstr>ניסוי 2:  השוואת האלגוריתם הגנטי לבעיית סיפוק אילוצים עםForward Checking   </vt:lpstr>
      <vt:lpstr>ניסוי 2: תוצאות</vt:lpstr>
      <vt:lpstr>ניסוי 2: תוצאות</vt:lpstr>
      <vt:lpstr>ניסוי 2: מסקנות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אלגוריתם עיבוד שפה טבעית (NLP) לצורך זיהוי שיחות פוגעניות </dc:title>
  <dc:creator>Avia Cheriker</dc:creator>
  <cp:lastModifiedBy>Chanan Merari</cp:lastModifiedBy>
  <cp:revision>92</cp:revision>
  <dcterms:created xsi:type="dcterms:W3CDTF">2018-06-17T12:46:55Z</dcterms:created>
  <dcterms:modified xsi:type="dcterms:W3CDTF">2019-07-22T17:00:18Z</dcterms:modified>
</cp:coreProperties>
</file>