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3" d="100"/>
          <a:sy n="103" d="100"/>
        </p:scale>
        <p:origin x="91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1A48828-3C2D-4E0A-B602-81651B53D887}" type="datetimeFigureOut">
              <a:rPr lang="en-IL" smtClean="0"/>
              <a:t>26/07/2024</a:t>
            </a:fld>
            <a:endParaRPr lang="en-IL"/>
          </a:p>
        </p:txBody>
      </p:sp>
      <p:sp>
        <p:nvSpPr>
          <p:cNvPr id="5" name="Footer Placeholder 4"/>
          <p:cNvSpPr>
            <a:spLocks noGrp="1"/>
          </p:cNvSpPr>
          <p:nvPr>
            <p:ph type="ftr" sz="quarter" idx="11"/>
          </p:nvPr>
        </p:nvSpPr>
        <p:spPr>
          <a:xfrm>
            <a:off x="1876424" y="5410201"/>
            <a:ext cx="5124886" cy="365125"/>
          </a:xfrm>
        </p:spPr>
        <p:txBody>
          <a:bodyPr/>
          <a:lstStyle/>
          <a:p>
            <a:endParaRPr lang="en-IL"/>
          </a:p>
        </p:txBody>
      </p:sp>
      <p:sp>
        <p:nvSpPr>
          <p:cNvPr id="6" name="Slide Number Placeholder 5"/>
          <p:cNvSpPr>
            <a:spLocks noGrp="1"/>
          </p:cNvSpPr>
          <p:nvPr>
            <p:ph type="sldNum" sz="quarter" idx="12"/>
          </p:nvPr>
        </p:nvSpPr>
        <p:spPr>
          <a:xfrm>
            <a:off x="9896911" y="5410199"/>
            <a:ext cx="771089" cy="365125"/>
          </a:xfrm>
        </p:spPr>
        <p:txBody>
          <a:bodyPr/>
          <a:lstStyle/>
          <a:p>
            <a:fld id="{F712E595-97AE-471A-BC84-A8708DB46AAB}" type="slidenum">
              <a:rPr lang="en-IL" smtClean="0"/>
              <a:t>‹#›</a:t>
            </a:fld>
            <a:endParaRPr lang="en-IL"/>
          </a:p>
        </p:txBody>
      </p:sp>
    </p:spTree>
    <p:extLst>
      <p:ext uri="{BB962C8B-B14F-4D97-AF65-F5344CB8AC3E}">
        <p14:creationId xmlns:p14="http://schemas.microsoft.com/office/powerpoint/2010/main" val="3723557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A48828-3C2D-4E0A-B602-81651B53D887}" type="datetimeFigureOut">
              <a:rPr lang="en-IL" smtClean="0"/>
              <a:t>26/07/2024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F712E595-97AE-471A-BC84-A8708DB46AAB}" type="slidenum">
              <a:rPr lang="en-IL" smtClean="0"/>
              <a:t>‹#›</a:t>
            </a:fld>
            <a:endParaRPr lang="en-IL"/>
          </a:p>
        </p:txBody>
      </p:sp>
    </p:spTree>
    <p:extLst>
      <p:ext uri="{BB962C8B-B14F-4D97-AF65-F5344CB8AC3E}">
        <p14:creationId xmlns:p14="http://schemas.microsoft.com/office/powerpoint/2010/main" val="82475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A48828-3C2D-4E0A-B602-81651B53D887}" type="datetimeFigureOut">
              <a:rPr lang="en-IL" smtClean="0"/>
              <a:t>26/07/2024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F712E595-97AE-471A-BC84-A8708DB46AAB}" type="slidenum">
              <a:rPr lang="en-IL" smtClean="0"/>
              <a:t>‹#›</a:t>
            </a:fld>
            <a:endParaRPr lang="en-IL"/>
          </a:p>
        </p:txBody>
      </p:sp>
    </p:spTree>
    <p:extLst>
      <p:ext uri="{BB962C8B-B14F-4D97-AF65-F5344CB8AC3E}">
        <p14:creationId xmlns:p14="http://schemas.microsoft.com/office/powerpoint/2010/main" val="3120992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A48828-3C2D-4E0A-B602-81651B53D887}" type="datetimeFigureOut">
              <a:rPr lang="en-IL" smtClean="0"/>
              <a:t>26/07/2024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F712E595-97AE-471A-BC84-A8708DB46AAB}" type="slidenum">
              <a:rPr lang="en-IL" smtClean="0"/>
              <a:t>‹#›</a:t>
            </a:fld>
            <a:endParaRPr lang="en-I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55692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A48828-3C2D-4E0A-B602-81651B53D887}" type="datetimeFigureOut">
              <a:rPr lang="en-IL" smtClean="0"/>
              <a:t>26/07/2024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F712E595-97AE-471A-BC84-A8708DB46AAB}" type="slidenum">
              <a:rPr lang="en-IL" smtClean="0"/>
              <a:t>‹#›</a:t>
            </a:fld>
            <a:endParaRPr lang="en-IL"/>
          </a:p>
        </p:txBody>
      </p:sp>
    </p:spTree>
    <p:extLst>
      <p:ext uri="{BB962C8B-B14F-4D97-AF65-F5344CB8AC3E}">
        <p14:creationId xmlns:p14="http://schemas.microsoft.com/office/powerpoint/2010/main" val="675635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A48828-3C2D-4E0A-B602-81651B53D887}" type="datetimeFigureOut">
              <a:rPr lang="en-IL" smtClean="0"/>
              <a:t>26/07/2024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F712E595-97AE-471A-BC84-A8708DB46AAB}" type="slidenum">
              <a:rPr lang="en-IL" smtClean="0"/>
              <a:t>‹#›</a:t>
            </a:fld>
            <a:endParaRPr lang="en-IL"/>
          </a:p>
        </p:txBody>
      </p:sp>
    </p:spTree>
    <p:extLst>
      <p:ext uri="{BB962C8B-B14F-4D97-AF65-F5344CB8AC3E}">
        <p14:creationId xmlns:p14="http://schemas.microsoft.com/office/powerpoint/2010/main" val="4250436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A48828-3C2D-4E0A-B602-81651B53D887}" type="datetimeFigureOut">
              <a:rPr lang="en-IL" smtClean="0"/>
              <a:t>26/07/2024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F712E595-97AE-471A-BC84-A8708DB46AAB}" type="slidenum">
              <a:rPr lang="en-IL" smtClean="0"/>
              <a:t>‹#›</a:t>
            </a:fld>
            <a:endParaRPr lang="en-IL"/>
          </a:p>
        </p:txBody>
      </p:sp>
    </p:spTree>
    <p:extLst>
      <p:ext uri="{BB962C8B-B14F-4D97-AF65-F5344CB8AC3E}">
        <p14:creationId xmlns:p14="http://schemas.microsoft.com/office/powerpoint/2010/main" val="1387001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48828-3C2D-4E0A-B602-81651B53D887}" type="datetimeFigureOut">
              <a:rPr lang="en-IL" smtClean="0"/>
              <a:t>26/07/2024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F712E595-97AE-471A-BC84-A8708DB46AAB}" type="slidenum">
              <a:rPr lang="en-IL" smtClean="0"/>
              <a:t>‹#›</a:t>
            </a:fld>
            <a:endParaRPr lang="en-IL"/>
          </a:p>
        </p:txBody>
      </p:sp>
    </p:spTree>
    <p:extLst>
      <p:ext uri="{BB962C8B-B14F-4D97-AF65-F5344CB8AC3E}">
        <p14:creationId xmlns:p14="http://schemas.microsoft.com/office/powerpoint/2010/main" val="1323227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48828-3C2D-4E0A-B602-81651B53D887}" type="datetimeFigureOut">
              <a:rPr lang="en-IL" smtClean="0"/>
              <a:t>26/07/2024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F712E595-97AE-471A-BC84-A8708DB46AAB}" type="slidenum">
              <a:rPr lang="en-IL" smtClean="0"/>
              <a:t>‹#›</a:t>
            </a:fld>
            <a:endParaRPr lang="en-IL"/>
          </a:p>
        </p:txBody>
      </p:sp>
    </p:spTree>
    <p:extLst>
      <p:ext uri="{BB962C8B-B14F-4D97-AF65-F5344CB8AC3E}">
        <p14:creationId xmlns:p14="http://schemas.microsoft.com/office/powerpoint/2010/main" val="481963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48828-3C2D-4E0A-B602-81651B53D887}" type="datetimeFigureOut">
              <a:rPr lang="en-IL" smtClean="0"/>
              <a:t>26/07/2024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F712E595-97AE-471A-BC84-A8708DB46AAB}" type="slidenum">
              <a:rPr lang="en-IL" smtClean="0"/>
              <a:t>‹#›</a:t>
            </a:fld>
            <a:endParaRPr lang="en-IL"/>
          </a:p>
        </p:txBody>
      </p:sp>
    </p:spTree>
    <p:extLst>
      <p:ext uri="{BB962C8B-B14F-4D97-AF65-F5344CB8AC3E}">
        <p14:creationId xmlns:p14="http://schemas.microsoft.com/office/powerpoint/2010/main" val="2186328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A48828-3C2D-4E0A-B602-81651B53D887}" type="datetimeFigureOut">
              <a:rPr lang="en-IL" smtClean="0"/>
              <a:t>26/07/2024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F712E595-97AE-471A-BC84-A8708DB46AAB}" type="slidenum">
              <a:rPr lang="en-IL" smtClean="0"/>
              <a:t>‹#›</a:t>
            </a:fld>
            <a:endParaRPr lang="en-IL"/>
          </a:p>
        </p:txBody>
      </p:sp>
    </p:spTree>
    <p:extLst>
      <p:ext uri="{BB962C8B-B14F-4D97-AF65-F5344CB8AC3E}">
        <p14:creationId xmlns:p14="http://schemas.microsoft.com/office/powerpoint/2010/main" val="3705634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A48828-3C2D-4E0A-B602-81651B53D887}" type="datetimeFigureOut">
              <a:rPr lang="en-IL" smtClean="0"/>
              <a:t>26/07/2024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F712E595-97AE-471A-BC84-A8708DB46AAB}" type="slidenum">
              <a:rPr lang="en-IL" smtClean="0"/>
              <a:t>‹#›</a:t>
            </a:fld>
            <a:endParaRPr lang="en-IL"/>
          </a:p>
        </p:txBody>
      </p:sp>
    </p:spTree>
    <p:extLst>
      <p:ext uri="{BB962C8B-B14F-4D97-AF65-F5344CB8AC3E}">
        <p14:creationId xmlns:p14="http://schemas.microsoft.com/office/powerpoint/2010/main" val="80587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A48828-3C2D-4E0A-B602-81651B53D887}" type="datetimeFigureOut">
              <a:rPr lang="en-IL" smtClean="0"/>
              <a:t>26/07/2024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F712E595-97AE-471A-BC84-A8708DB46AAB}" type="slidenum">
              <a:rPr lang="en-IL" smtClean="0"/>
              <a:t>‹#›</a:t>
            </a:fld>
            <a:endParaRPr lang="en-IL"/>
          </a:p>
        </p:txBody>
      </p:sp>
    </p:spTree>
    <p:extLst>
      <p:ext uri="{BB962C8B-B14F-4D97-AF65-F5344CB8AC3E}">
        <p14:creationId xmlns:p14="http://schemas.microsoft.com/office/powerpoint/2010/main" val="2560400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A48828-3C2D-4E0A-B602-81651B53D887}" type="datetimeFigureOut">
              <a:rPr lang="en-IL" smtClean="0"/>
              <a:t>26/07/2024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F712E595-97AE-471A-BC84-A8708DB46AAB}" type="slidenum">
              <a:rPr lang="en-IL" smtClean="0"/>
              <a:t>‹#›</a:t>
            </a:fld>
            <a:endParaRPr lang="en-IL"/>
          </a:p>
        </p:txBody>
      </p:sp>
    </p:spTree>
    <p:extLst>
      <p:ext uri="{BB962C8B-B14F-4D97-AF65-F5344CB8AC3E}">
        <p14:creationId xmlns:p14="http://schemas.microsoft.com/office/powerpoint/2010/main" val="2392492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A48828-3C2D-4E0A-B602-81651B53D887}" type="datetimeFigureOut">
              <a:rPr lang="en-IL" smtClean="0"/>
              <a:t>26/07/2024</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F712E595-97AE-471A-BC84-A8708DB46AAB}" type="slidenum">
              <a:rPr lang="en-IL" smtClean="0"/>
              <a:t>‹#›</a:t>
            </a:fld>
            <a:endParaRPr lang="en-IL"/>
          </a:p>
        </p:txBody>
      </p:sp>
    </p:spTree>
    <p:extLst>
      <p:ext uri="{BB962C8B-B14F-4D97-AF65-F5344CB8AC3E}">
        <p14:creationId xmlns:p14="http://schemas.microsoft.com/office/powerpoint/2010/main" val="2250311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A48828-3C2D-4E0A-B602-81651B53D887}" type="datetimeFigureOut">
              <a:rPr lang="en-IL" smtClean="0"/>
              <a:t>26/07/2024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F712E595-97AE-471A-BC84-A8708DB46AAB}" type="slidenum">
              <a:rPr lang="en-IL" smtClean="0"/>
              <a:t>‹#›</a:t>
            </a:fld>
            <a:endParaRPr lang="en-IL"/>
          </a:p>
        </p:txBody>
      </p:sp>
    </p:spTree>
    <p:extLst>
      <p:ext uri="{BB962C8B-B14F-4D97-AF65-F5344CB8AC3E}">
        <p14:creationId xmlns:p14="http://schemas.microsoft.com/office/powerpoint/2010/main" val="2410939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A48828-3C2D-4E0A-B602-81651B53D887}" type="datetimeFigureOut">
              <a:rPr lang="en-IL" smtClean="0"/>
              <a:t>26/07/2024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F712E595-97AE-471A-BC84-A8708DB46AAB}" type="slidenum">
              <a:rPr lang="en-IL" smtClean="0"/>
              <a:t>‹#›</a:t>
            </a:fld>
            <a:endParaRPr lang="en-IL"/>
          </a:p>
        </p:txBody>
      </p:sp>
    </p:spTree>
    <p:extLst>
      <p:ext uri="{BB962C8B-B14F-4D97-AF65-F5344CB8AC3E}">
        <p14:creationId xmlns:p14="http://schemas.microsoft.com/office/powerpoint/2010/main" val="767374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A48828-3C2D-4E0A-B602-81651B53D887}" type="datetimeFigureOut">
              <a:rPr lang="en-IL" smtClean="0"/>
              <a:t>26/07/2024</a:t>
            </a:fld>
            <a:endParaRPr lang="en-I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712E595-97AE-471A-BC84-A8708DB46AAB}" type="slidenum">
              <a:rPr lang="en-IL" smtClean="0"/>
              <a:t>‹#›</a:t>
            </a:fld>
            <a:endParaRPr lang="en-IL"/>
          </a:p>
        </p:txBody>
      </p:sp>
    </p:spTree>
    <p:extLst>
      <p:ext uri="{BB962C8B-B14F-4D97-AF65-F5344CB8AC3E}">
        <p14:creationId xmlns:p14="http://schemas.microsoft.com/office/powerpoint/2010/main" val="2086301515"/>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4FD66-8557-EB7A-13BE-4748CA56E643}"/>
              </a:ext>
            </a:extLst>
          </p:cNvPr>
          <p:cNvSpPr>
            <a:spLocks noGrp="1"/>
          </p:cNvSpPr>
          <p:nvPr>
            <p:ph type="ctrTitle"/>
          </p:nvPr>
        </p:nvSpPr>
        <p:spPr>
          <a:xfrm>
            <a:off x="1876421" y="1761091"/>
            <a:ext cx="8791575" cy="2387600"/>
          </a:xfrm>
        </p:spPr>
        <p:txBody>
          <a:bodyPr/>
          <a:lstStyle/>
          <a:p>
            <a:r>
              <a:rPr lang="en-US" dirty="0" err="1"/>
              <a:t>Overthewire</a:t>
            </a:r>
            <a:r>
              <a:rPr lang="en-US" dirty="0"/>
              <a:t> – </a:t>
            </a:r>
            <a:r>
              <a:rPr lang="en-US" dirty="0" err="1"/>
              <a:t>natas</a:t>
            </a:r>
            <a:r>
              <a:rPr lang="en-US" dirty="0"/>
              <a:t> 0-5</a:t>
            </a:r>
            <a:endParaRPr lang="en-IL" dirty="0"/>
          </a:p>
        </p:txBody>
      </p:sp>
      <p:sp>
        <p:nvSpPr>
          <p:cNvPr id="3" name="Subtitle 2">
            <a:extLst>
              <a:ext uri="{FF2B5EF4-FFF2-40B4-BE49-F238E27FC236}">
                <a16:creationId xmlns:a16="http://schemas.microsoft.com/office/drawing/2014/main" id="{0C782522-C6A9-FA50-6C8F-8ABA847A5FC7}"/>
              </a:ext>
            </a:extLst>
          </p:cNvPr>
          <p:cNvSpPr>
            <a:spLocks noGrp="1"/>
          </p:cNvSpPr>
          <p:nvPr>
            <p:ph type="subTitle" idx="1"/>
          </p:nvPr>
        </p:nvSpPr>
        <p:spPr>
          <a:xfrm>
            <a:off x="1876422" y="4148691"/>
            <a:ext cx="8791575" cy="1655762"/>
          </a:xfrm>
        </p:spPr>
        <p:txBody>
          <a:bodyPr/>
          <a:lstStyle/>
          <a:p>
            <a:r>
              <a:rPr lang="en-US" dirty="0"/>
              <a:t>Write up by Chanan shenker</a:t>
            </a:r>
            <a:endParaRPr lang="en-IL" dirty="0"/>
          </a:p>
        </p:txBody>
      </p:sp>
      <p:pic>
        <p:nvPicPr>
          <p:cNvPr id="5" name="Picture 4">
            <a:extLst>
              <a:ext uri="{FF2B5EF4-FFF2-40B4-BE49-F238E27FC236}">
                <a16:creationId xmlns:a16="http://schemas.microsoft.com/office/drawing/2014/main" id="{8199BF60-B2AE-087A-4067-935637350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515" y="1999216"/>
            <a:ext cx="4505115" cy="992463"/>
          </a:xfrm>
          <a:prstGeom prst="rect">
            <a:avLst/>
          </a:prstGeom>
        </p:spPr>
      </p:pic>
    </p:spTree>
    <p:extLst>
      <p:ext uri="{BB962C8B-B14F-4D97-AF65-F5344CB8AC3E}">
        <p14:creationId xmlns:p14="http://schemas.microsoft.com/office/powerpoint/2010/main" val="3860959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E810BA-A3E5-5F47-11CA-6CECF9628EFC}"/>
              </a:ext>
            </a:extLst>
          </p:cNvPr>
          <p:cNvSpPr>
            <a:spLocks noGrp="1"/>
          </p:cNvSpPr>
          <p:nvPr>
            <p:ph idx="1"/>
          </p:nvPr>
        </p:nvSpPr>
        <p:spPr>
          <a:xfrm>
            <a:off x="1143000" y="196752"/>
            <a:ext cx="9905999" cy="3541714"/>
          </a:xfrm>
        </p:spPr>
        <p:txBody>
          <a:bodyPr/>
          <a:lstStyle/>
          <a:p>
            <a:r>
              <a:rPr lang="en-US" u="sng" dirty="0"/>
              <a:t>Natas4:</a:t>
            </a:r>
            <a:endParaRPr lang="en-IL" u="sng" dirty="0"/>
          </a:p>
        </p:txBody>
      </p:sp>
      <p:pic>
        <p:nvPicPr>
          <p:cNvPr id="5" name="Picture 4">
            <a:extLst>
              <a:ext uri="{FF2B5EF4-FFF2-40B4-BE49-F238E27FC236}">
                <a16:creationId xmlns:a16="http://schemas.microsoft.com/office/drawing/2014/main" id="{A9BB1774-4289-6CB3-213B-C06833E5F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5726" y="833976"/>
            <a:ext cx="6973273" cy="2267266"/>
          </a:xfrm>
          <a:prstGeom prst="rect">
            <a:avLst/>
          </a:prstGeom>
        </p:spPr>
      </p:pic>
      <p:pic>
        <p:nvPicPr>
          <p:cNvPr id="7" name="Picture 6">
            <a:extLst>
              <a:ext uri="{FF2B5EF4-FFF2-40B4-BE49-F238E27FC236}">
                <a16:creationId xmlns:a16="http://schemas.microsoft.com/office/drawing/2014/main" id="{EF9A02C0-9614-E60B-1E64-F7E258485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7205" y="3320429"/>
            <a:ext cx="3181794" cy="2848373"/>
          </a:xfrm>
          <a:prstGeom prst="rect">
            <a:avLst/>
          </a:prstGeom>
        </p:spPr>
      </p:pic>
      <p:sp>
        <p:nvSpPr>
          <p:cNvPr id="8" name="TextBox 7">
            <a:extLst>
              <a:ext uri="{FF2B5EF4-FFF2-40B4-BE49-F238E27FC236}">
                <a16:creationId xmlns:a16="http://schemas.microsoft.com/office/drawing/2014/main" id="{F95F294D-066D-846A-F07B-C62E2B9A154B}"/>
              </a:ext>
            </a:extLst>
          </p:cNvPr>
          <p:cNvSpPr txBox="1"/>
          <p:nvPr/>
        </p:nvSpPr>
        <p:spPr>
          <a:xfrm>
            <a:off x="1143000" y="833976"/>
            <a:ext cx="2785188"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Here we are told that we are unauthorized to enter from the </a:t>
            </a:r>
            <a:r>
              <a:rPr lang="en-US" sz="2400" dirty="0" err="1"/>
              <a:t>url</a:t>
            </a:r>
            <a:r>
              <a:rPr lang="en-US" sz="2400" dirty="0"/>
              <a:t> of natas4.</a:t>
            </a:r>
          </a:p>
          <a:p>
            <a:pPr marL="342900" indent="-342900">
              <a:buFont typeface="Arial" panose="020B0604020202020204" pitchFamily="34" charset="0"/>
              <a:buChar char="•"/>
            </a:pPr>
            <a:r>
              <a:rPr lang="en-US" sz="2400" dirty="0"/>
              <a:t>So lets fire up burp suite and </a:t>
            </a:r>
            <a:r>
              <a:rPr lang="en-US" sz="2400" dirty="0" err="1"/>
              <a:t>seewhat</a:t>
            </a:r>
            <a:r>
              <a:rPr lang="en-US" sz="2400" dirty="0"/>
              <a:t> the request looks like.</a:t>
            </a:r>
          </a:p>
        </p:txBody>
      </p:sp>
      <p:sp>
        <p:nvSpPr>
          <p:cNvPr id="9" name="TextBox 8">
            <a:extLst>
              <a:ext uri="{FF2B5EF4-FFF2-40B4-BE49-F238E27FC236}">
                <a16:creationId xmlns:a16="http://schemas.microsoft.com/office/drawing/2014/main" id="{DADD1EFB-0127-9E4F-8D6F-9A4B43C957BC}"/>
              </a:ext>
            </a:extLst>
          </p:cNvPr>
          <p:cNvSpPr txBox="1"/>
          <p:nvPr/>
        </p:nvSpPr>
        <p:spPr>
          <a:xfrm>
            <a:off x="1143000" y="4250296"/>
            <a:ext cx="6517433"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a:t>
            </a:r>
            <a:r>
              <a:rPr lang="en-US" sz="2400" dirty="0" err="1"/>
              <a:t>foxyproxy</a:t>
            </a:r>
            <a:r>
              <a:rPr lang="en-US" sz="2400" dirty="0"/>
              <a:t>” is a personal favorite when working with burp suite. Since burp suite intercepts traffic through a proxy, ‘</a:t>
            </a:r>
            <a:r>
              <a:rPr lang="en-US" sz="2400" dirty="0" err="1"/>
              <a:t>foxyproxy</a:t>
            </a:r>
            <a:r>
              <a:rPr lang="en-US" sz="2400" dirty="0"/>
              <a:t>’ can make it easy to jump from using burb suite to accessing other site. </a:t>
            </a:r>
            <a:endParaRPr lang="en-IL" sz="2400" dirty="0"/>
          </a:p>
        </p:txBody>
      </p:sp>
    </p:spTree>
    <p:extLst>
      <p:ext uri="{BB962C8B-B14F-4D97-AF65-F5344CB8AC3E}">
        <p14:creationId xmlns:p14="http://schemas.microsoft.com/office/powerpoint/2010/main" val="21985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1E70E3-A653-2784-3E5D-7FC3DC9B4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6348" y="361972"/>
            <a:ext cx="6269007" cy="2200549"/>
          </a:xfrm>
          <a:prstGeom prst="rect">
            <a:avLst/>
          </a:prstGeom>
        </p:spPr>
      </p:pic>
      <p:pic>
        <p:nvPicPr>
          <p:cNvPr id="7" name="Picture 6">
            <a:extLst>
              <a:ext uri="{FF2B5EF4-FFF2-40B4-BE49-F238E27FC236}">
                <a16:creationId xmlns:a16="http://schemas.microsoft.com/office/drawing/2014/main" id="{4750F4E0-CF68-4C07-3D0E-5E6D4A0C2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348" y="2904969"/>
            <a:ext cx="3781953" cy="562053"/>
          </a:xfrm>
          <a:prstGeom prst="rect">
            <a:avLst/>
          </a:prstGeom>
        </p:spPr>
      </p:pic>
      <p:pic>
        <p:nvPicPr>
          <p:cNvPr id="9" name="Picture 8">
            <a:extLst>
              <a:ext uri="{FF2B5EF4-FFF2-40B4-BE49-F238E27FC236}">
                <a16:creationId xmlns:a16="http://schemas.microsoft.com/office/drawing/2014/main" id="{FFC7679B-2FE0-345C-E387-24940986AB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348" y="3809470"/>
            <a:ext cx="6277851" cy="2019582"/>
          </a:xfrm>
          <a:prstGeom prst="rect">
            <a:avLst/>
          </a:prstGeom>
        </p:spPr>
      </p:pic>
      <p:sp>
        <p:nvSpPr>
          <p:cNvPr id="10" name="TextBox 9">
            <a:extLst>
              <a:ext uri="{FF2B5EF4-FFF2-40B4-BE49-F238E27FC236}">
                <a16:creationId xmlns:a16="http://schemas.microsoft.com/office/drawing/2014/main" id="{B16A6BB7-7C9E-9219-086A-F9D2D5FCF2E7}"/>
              </a:ext>
            </a:extLst>
          </p:cNvPr>
          <p:cNvSpPr txBox="1"/>
          <p:nvPr/>
        </p:nvSpPr>
        <p:spPr>
          <a:xfrm>
            <a:off x="1153940" y="1293169"/>
            <a:ext cx="3713583"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I captured the request.</a:t>
            </a:r>
          </a:p>
          <a:p>
            <a:pPr marL="285750" indent="-285750">
              <a:buFont typeface="Arial" panose="020B0604020202020204" pitchFamily="34" charset="0"/>
              <a:buChar char="•"/>
            </a:pPr>
            <a:r>
              <a:rPr lang="en-US" sz="2400" dirty="0"/>
              <a:t>Note at the bottom of the request is the </a:t>
            </a:r>
            <a:r>
              <a:rPr lang="en-US" sz="2400" dirty="0" err="1"/>
              <a:t>referer</a:t>
            </a:r>
            <a:r>
              <a:rPr lang="en-US" sz="2400" dirty="0"/>
              <a:t>, that currently has the natas4 </a:t>
            </a:r>
            <a:r>
              <a:rPr lang="en-US" sz="2400" dirty="0" err="1"/>
              <a:t>url</a:t>
            </a:r>
            <a:r>
              <a:rPr lang="en-US" sz="2400" dirty="0"/>
              <a:t>.</a:t>
            </a:r>
          </a:p>
          <a:p>
            <a:pPr marL="285750" indent="-285750">
              <a:buFont typeface="Arial" panose="020B0604020202020204" pitchFamily="34" charset="0"/>
              <a:buChar char="•"/>
            </a:pPr>
            <a:r>
              <a:rPr lang="en-US" sz="2400" dirty="0"/>
              <a:t>So lets edit it. I erase it and put the natas5 </a:t>
            </a:r>
            <a:r>
              <a:rPr lang="en-US" sz="2400" dirty="0" err="1"/>
              <a:t>url</a:t>
            </a:r>
            <a:r>
              <a:rPr lang="en-US" sz="2400" dirty="0"/>
              <a:t> from the page to see if it lets us in.</a:t>
            </a:r>
          </a:p>
          <a:p>
            <a:pPr marL="285750" indent="-285750">
              <a:buFont typeface="Arial" panose="020B0604020202020204" pitchFamily="34" charset="0"/>
              <a:buChar char="•"/>
            </a:pPr>
            <a:r>
              <a:rPr lang="en-US" sz="2400" dirty="0"/>
              <a:t>Viola!</a:t>
            </a:r>
            <a:endParaRPr lang="en-IL" sz="2400" dirty="0"/>
          </a:p>
        </p:txBody>
      </p:sp>
    </p:spTree>
    <p:extLst>
      <p:ext uri="{BB962C8B-B14F-4D97-AF65-F5344CB8AC3E}">
        <p14:creationId xmlns:p14="http://schemas.microsoft.com/office/powerpoint/2010/main" val="1410357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C734E7-404A-77AA-675F-AE8E838807ED}"/>
              </a:ext>
            </a:extLst>
          </p:cNvPr>
          <p:cNvSpPr>
            <a:spLocks noGrp="1"/>
          </p:cNvSpPr>
          <p:nvPr>
            <p:ph idx="1"/>
          </p:nvPr>
        </p:nvSpPr>
        <p:spPr>
          <a:xfrm>
            <a:off x="1141412" y="242596"/>
            <a:ext cx="9905999" cy="522514"/>
          </a:xfrm>
        </p:spPr>
        <p:txBody>
          <a:bodyPr>
            <a:normAutofit/>
          </a:bodyPr>
          <a:lstStyle/>
          <a:p>
            <a:r>
              <a:rPr lang="en-US" u="sng" dirty="0"/>
              <a:t>Natas5:</a:t>
            </a:r>
            <a:endParaRPr lang="en-IL" u="sng" dirty="0"/>
          </a:p>
        </p:txBody>
      </p:sp>
      <p:pic>
        <p:nvPicPr>
          <p:cNvPr id="5" name="Picture 4">
            <a:extLst>
              <a:ext uri="{FF2B5EF4-FFF2-40B4-BE49-F238E27FC236}">
                <a16:creationId xmlns:a16="http://schemas.microsoft.com/office/drawing/2014/main" id="{CDF2FA03-2011-58C9-0DA2-2DC333085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3223" y="669035"/>
            <a:ext cx="5834188" cy="1652894"/>
          </a:xfrm>
          <a:prstGeom prst="rect">
            <a:avLst/>
          </a:prstGeom>
        </p:spPr>
      </p:pic>
      <p:pic>
        <p:nvPicPr>
          <p:cNvPr id="7" name="Picture 6">
            <a:extLst>
              <a:ext uri="{FF2B5EF4-FFF2-40B4-BE49-F238E27FC236}">
                <a16:creationId xmlns:a16="http://schemas.microsoft.com/office/drawing/2014/main" id="{34B2F404-858F-0F64-C947-BD8E4741A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3223" y="2573379"/>
            <a:ext cx="6210304" cy="1395008"/>
          </a:xfrm>
          <a:prstGeom prst="rect">
            <a:avLst/>
          </a:prstGeom>
        </p:spPr>
      </p:pic>
      <p:pic>
        <p:nvPicPr>
          <p:cNvPr id="9" name="Picture 8">
            <a:extLst>
              <a:ext uri="{FF2B5EF4-FFF2-40B4-BE49-F238E27FC236}">
                <a16:creationId xmlns:a16="http://schemas.microsoft.com/office/drawing/2014/main" id="{DF3302BF-AE90-BA9D-98BA-D8DD092EAE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2278" y="4130198"/>
            <a:ext cx="1724266" cy="409632"/>
          </a:xfrm>
          <a:prstGeom prst="rect">
            <a:avLst/>
          </a:prstGeom>
        </p:spPr>
      </p:pic>
      <p:pic>
        <p:nvPicPr>
          <p:cNvPr id="11" name="Picture 10">
            <a:extLst>
              <a:ext uri="{FF2B5EF4-FFF2-40B4-BE49-F238E27FC236}">
                <a16:creationId xmlns:a16="http://schemas.microsoft.com/office/drawing/2014/main" id="{8C19B986-F20B-DBBF-8903-83A953629B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3223" y="4848895"/>
            <a:ext cx="5365310" cy="1339537"/>
          </a:xfrm>
          <a:prstGeom prst="rect">
            <a:avLst/>
          </a:prstGeom>
        </p:spPr>
      </p:pic>
      <p:sp>
        <p:nvSpPr>
          <p:cNvPr id="12" name="TextBox 11">
            <a:extLst>
              <a:ext uri="{FF2B5EF4-FFF2-40B4-BE49-F238E27FC236}">
                <a16:creationId xmlns:a16="http://schemas.microsoft.com/office/drawing/2014/main" id="{74EC739B-CD38-AB99-7F5D-107C357462C0}"/>
              </a:ext>
            </a:extLst>
          </p:cNvPr>
          <p:cNvSpPr txBox="1"/>
          <p:nvPr/>
        </p:nvSpPr>
        <p:spPr>
          <a:xfrm>
            <a:off x="1141412" y="765110"/>
            <a:ext cx="3915780"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For natas5 we are told that we are not logged in. so lets capture another request and see what's there.</a:t>
            </a:r>
          </a:p>
          <a:p>
            <a:pPr marL="285750" indent="-285750">
              <a:buFont typeface="Arial" panose="020B0604020202020204" pitchFamily="34" charset="0"/>
              <a:buChar char="•"/>
            </a:pPr>
            <a:r>
              <a:rPr lang="en-US" sz="2400" dirty="0"/>
              <a:t>At the bottom we see the cookie has a ‘</a:t>
            </a:r>
            <a:r>
              <a:rPr lang="en-US" sz="2400" dirty="0" err="1"/>
              <a:t>loggedin</a:t>
            </a:r>
            <a:r>
              <a:rPr lang="en-US" sz="2400" dirty="0"/>
              <a:t>=0’, since its 0 it probably means false, like Boolean numbers 0=false 1=true.</a:t>
            </a:r>
          </a:p>
          <a:p>
            <a:pPr marL="285750" indent="-285750">
              <a:buFont typeface="Arial" panose="020B0604020202020204" pitchFamily="34" charset="0"/>
              <a:buChar char="•"/>
            </a:pPr>
            <a:r>
              <a:rPr lang="en-US" sz="2400" dirty="0"/>
              <a:t>So lets change that to true. I edit the 0 to be </a:t>
            </a:r>
            <a:r>
              <a:rPr lang="en-US" sz="2400"/>
              <a:t>a 1 </a:t>
            </a:r>
            <a:r>
              <a:rPr lang="en-US" sz="2400" dirty="0"/>
              <a:t>and send the request over.</a:t>
            </a:r>
          </a:p>
          <a:p>
            <a:pPr marL="285750" indent="-285750">
              <a:buFont typeface="Arial" panose="020B0604020202020204" pitchFamily="34" charset="0"/>
              <a:buChar char="•"/>
            </a:pPr>
            <a:r>
              <a:rPr lang="en-US" sz="2400" dirty="0"/>
              <a:t>And there we go!</a:t>
            </a:r>
          </a:p>
        </p:txBody>
      </p:sp>
    </p:spTree>
    <p:extLst>
      <p:ext uri="{BB962C8B-B14F-4D97-AF65-F5344CB8AC3E}">
        <p14:creationId xmlns:p14="http://schemas.microsoft.com/office/powerpoint/2010/main" val="1256166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383ADB-6C11-B9FC-96D4-F289FCA95BE4}"/>
              </a:ext>
            </a:extLst>
          </p:cNvPr>
          <p:cNvSpPr>
            <a:spLocks noGrp="1"/>
          </p:cNvSpPr>
          <p:nvPr>
            <p:ph idx="1"/>
          </p:nvPr>
        </p:nvSpPr>
        <p:spPr>
          <a:xfrm>
            <a:off x="1141412" y="516835"/>
            <a:ext cx="9905999" cy="5555974"/>
          </a:xfrm>
        </p:spPr>
        <p:txBody>
          <a:bodyPr/>
          <a:lstStyle/>
          <a:p>
            <a:r>
              <a:rPr lang="en-US" u="sng" dirty="0"/>
              <a:t>info:</a:t>
            </a:r>
          </a:p>
          <a:p>
            <a:r>
              <a:rPr lang="en-US" dirty="0"/>
              <a:t>Overthewire.org is a fun website that has a bunch of cyber security challenges that the answer to the level you solved is the key to access the next level.</a:t>
            </a:r>
          </a:p>
          <a:p>
            <a:r>
              <a:rPr lang="en-US" dirty="0"/>
              <a:t>This write up is the </a:t>
            </a:r>
            <a:r>
              <a:rPr lang="en-US" dirty="0" err="1"/>
              <a:t>soloutions</a:t>
            </a:r>
            <a:r>
              <a:rPr lang="en-US" dirty="0"/>
              <a:t> to the first 5 level of ‘</a:t>
            </a:r>
            <a:r>
              <a:rPr lang="en-US" dirty="0" err="1"/>
              <a:t>natas</a:t>
            </a:r>
            <a:r>
              <a:rPr lang="en-US" dirty="0"/>
              <a:t>’ which is a web application challenge.</a:t>
            </a:r>
          </a:p>
          <a:p>
            <a:r>
              <a:rPr lang="en-US" dirty="0"/>
              <a:t>We start with the first link that the access is the username ‘natas0’ and the password ‘natas0’.</a:t>
            </a:r>
          </a:p>
          <a:p>
            <a:r>
              <a:rPr lang="en-US" dirty="0"/>
              <a:t>With that said lets jump in!</a:t>
            </a:r>
            <a:endParaRPr lang="en-IL" dirty="0"/>
          </a:p>
        </p:txBody>
      </p:sp>
    </p:spTree>
    <p:extLst>
      <p:ext uri="{BB962C8B-B14F-4D97-AF65-F5344CB8AC3E}">
        <p14:creationId xmlns:p14="http://schemas.microsoft.com/office/powerpoint/2010/main" val="274260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9D101E-5F07-9FF8-FAF8-B7D6B8B326A7}"/>
              </a:ext>
            </a:extLst>
          </p:cNvPr>
          <p:cNvSpPr>
            <a:spLocks noGrp="1"/>
          </p:cNvSpPr>
          <p:nvPr>
            <p:ph idx="1"/>
          </p:nvPr>
        </p:nvSpPr>
        <p:spPr>
          <a:xfrm>
            <a:off x="1141412" y="556591"/>
            <a:ext cx="9905999" cy="2474844"/>
          </a:xfrm>
        </p:spPr>
        <p:txBody>
          <a:bodyPr/>
          <a:lstStyle/>
          <a:p>
            <a:r>
              <a:rPr lang="en-US" u="sng" dirty="0"/>
              <a:t>Natas0:</a:t>
            </a:r>
          </a:p>
          <a:p>
            <a:endParaRPr lang="en-US" u="sng" dirty="0"/>
          </a:p>
          <a:p>
            <a:endParaRPr lang="en-US" u="sng" dirty="0"/>
          </a:p>
          <a:p>
            <a:endParaRPr lang="en-US" u="sng" dirty="0"/>
          </a:p>
          <a:p>
            <a:endParaRPr lang="en-US" u="sng" dirty="0"/>
          </a:p>
        </p:txBody>
      </p:sp>
      <p:pic>
        <p:nvPicPr>
          <p:cNvPr id="11" name="Picture 10">
            <a:extLst>
              <a:ext uri="{FF2B5EF4-FFF2-40B4-BE49-F238E27FC236}">
                <a16:creationId xmlns:a16="http://schemas.microsoft.com/office/drawing/2014/main" id="{4E2D8C9C-22B7-D5F1-3FFB-E9118567C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667" y="1077324"/>
            <a:ext cx="10795487" cy="2351676"/>
          </a:xfrm>
          <a:prstGeom prst="rect">
            <a:avLst/>
          </a:prstGeom>
        </p:spPr>
      </p:pic>
      <p:pic>
        <p:nvPicPr>
          <p:cNvPr id="13" name="Picture 12">
            <a:extLst>
              <a:ext uri="{FF2B5EF4-FFF2-40B4-BE49-F238E27FC236}">
                <a16:creationId xmlns:a16="http://schemas.microsoft.com/office/drawing/2014/main" id="{DDAED973-55D0-BB5E-7610-9196A5C423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0248" y="3504193"/>
            <a:ext cx="3677163" cy="2553056"/>
          </a:xfrm>
          <a:prstGeom prst="rect">
            <a:avLst/>
          </a:prstGeom>
        </p:spPr>
      </p:pic>
      <p:sp>
        <p:nvSpPr>
          <p:cNvPr id="15" name="TextBox 14">
            <a:extLst>
              <a:ext uri="{FF2B5EF4-FFF2-40B4-BE49-F238E27FC236}">
                <a16:creationId xmlns:a16="http://schemas.microsoft.com/office/drawing/2014/main" id="{C499946C-2A9B-403A-FD84-46DF1AFF5B0D}"/>
              </a:ext>
            </a:extLst>
          </p:cNvPr>
          <p:cNvSpPr txBox="1"/>
          <p:nvPr/>
        </p:nvSpPr>
        <p:spPr>
          <a:xfrm>
            <a:off x="1141412" y="3655737"/>
            <a:ext cx="5935249"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first answer is pretty simple. When right clicking on a page we can click on view source page to see the code that is run to display the webpage we see in front of us.</a:t>
            </a:r>
            <a:endParaRPr lang="en-IL" sz="2400" dirty="0"/>
          </a:p>
        </p:txBody>
      </p:sp>
    </p:spTree>
    <p:extLst>
      <p:ext uri="{BB962C8B-B14F-4D97-AF65-F5344CB8AC3E}">
        <p14:creationId xmlns:p14="http://schemas.microsoft.com/office/powerpoint/2010/main" val="2652018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D66886-95E7-ABF2-5EC8-8D27C894B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145" y="317192"/>
            <a:ext cx="7517975" cy="3774849"/>
          </a:xfrm>
          <a:prstGeom prst="rect">
            <a:avLst/>
          </a:prstGeom>
        </p:spPr>
      </p:pic>
      <p:sp>
        <p:nvSpPr>
          <p:cNvPr id="6" name="TextBox 5">
            <a:extLst>
              <a:ext uri="{FF2B5EF4-FFF2-40B4-BE49-F238E27FC236}">
                <a16:creationId xmlns:a16="http://schemas.microsoft.com/office/drawing/2014/main" id="{EB793480-83B7-A0CB-A76A-F055F401FE36}"/>
              </a:ext>
            </a:extLst>
          </p:cNvPr>
          <p:cNvSpPr txBox="1"/>
          <p:nvPr/>
        </p:nvSpPr>
        <p:spPr>
          <a:xfrm>
            <a:off x="1606145" y="4422912"/>
            <a:ext cx="7517975"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And there we solve natas0 by getting the password to natas1, so lets hope on to the natas1.</a:t>
            </a:r>
            <a:endParaRPr lang="en-IL" sz="2400" dirty="0"/>
          </a:p>
        </p:txBody>
      </p:sp>
    </p:spTree>
    <p:extLst>
      <p:ext uri="{BB962C8B-B14F-4D97-AF65-F5344CB8AC3E}">
        <p14:creationId xmlns:p14="http://schemas.microsoft.com/office/powerpoint/2010/main" val="202183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1B6C45-E288-B025-90C1-6E6A6B09796C}"/>
              </a:ext>
            </a:extLst>
          </p:cNvPr>
          <p:cNvSpPr>
            <a:spLocks noGrp="1"/>
          </p:cNvSpPr>
          <p:nvPr>
            <p:ph idx="1"/>
          </p:nvPr>
        </p:nvSpPr>
        <p:spPr>
          <a:xfrm>
            <a:off x="1141412" y="337930"/>
            <a:ext cx="9905999" cy="5834269"/>
          </a:xfrm>
        </p:spPr>
        <p:txBody>
          <a:bodyPr/>
          <a:lstStyle/>
          <a:p>
            <a:r>
              <a:rPr lang="en-US" u="sng" dirty="0"/>
              <a:t>Natas1:</a:t>
            </a:r>
            <a:endParaRPr lang="en-IL" u="sng" dirty="0"/>
          </a:p>
        </p:txBody>
      </p:sp>
      <p:pic>
        <p:nvPicPr>
          <p:cNvPr id="5" name="Picture 4">
            <a:extLst>
              <a:ext uri="{FF2B5EF4-FFF2-40B4-BE49-F238E27FC236}">
                <a16:creationId xmlns:a16="http://schemas.microsoft.com/office/drawing/2014/main" id="{D7C52694-758D-3E63-7FEE-E3358201F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908593"/>
            <a:ext cx="7674597" cy="2520407"/>
          </a:xfrm>
          <a:prstGeom prst="rect">
            <a:avLst/>
          </a:prstGeom>
        </p:spPr>
      </p:pic>
      <p:pic>
        <p:nvPicPr>
          <p:cNvPr id="7" name="Picture 6">
            <a:extLst>
              <a:ext uri="{FF2B5EF4-FFF2-40B4-BE49-F238E27FC236}">
                <a16:creationId xmlns:a16="http://schemas.microsoft.com/office/drawing/2014/main" id="{D1C56090-1A61-57AA-2AA2-B70525F8E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688" y="3590755"/>
            <a:ext cx="4725059" cy="1209844"/>
          </a:xfrm>
          <a:prstGeom prst="rect">
            <a:avLst/>
          </a:prstGeom>
        </p:spPr>
      </p:pic>
      <p:sp>
        <p:nvSpPr>
          <p:cNvPr id="8" name="TextBox 7">
            <a:extLst>
              <a:ext uri="{FF2B5EF4-FFF2-40B4-BE49-F238E27FC236}">
                <a16:creationId xmlns:a16="http://schemas.microsoft.com/office/drawing/2014/main" id="{E5ADE65A-12F1-7D0A-2A99-2039294DAC41}"/>
              </a:ext>
            </a:extLst>
          </p:cNvPr>
          <p:cNvSpPr txBox="1"/>
          <p:nvPr/>
        </p:nvSpPr>
        <p:spPr>
          <a:xfrm>
            <a:off x="1141412" y="3727175"/>
            <a:ext cx="5597318"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Here we see that right clicking is disabled but there are other ways of getting to the source code, such as hitting ctrl + U</a:t>
            </a:r>
          </a:p>
          <a:p>
            <a:pPr marL="285750" indent="-285750">
              <a:buFont typeface="Arial" panose="020B0604020202020204" pitchFamily="34" charset="0"/>
              <a:buChar char="•"/>
            </a:pPr>
            <a:r>
              <a:rPr lang="en-US" sz="2400" dirty="0"/>
              <a:t>And there we see the password to natas2.</a:t>
            </a:r>
          </a:p>
          <a:p>
            <a:pPr marL="285750" indent="-285750">
              <a:buFont typeface="Arial" panose="020B0604020202020204" pitchFamily="34" charset="0"/>
              <a:buChar char="•"/>
            </a:pPr>
            <a:r>
              <a:rPr lang="en-US" sz="2400" dirty="0"/>
              <a:t>Onwards!</a:t>
            </a:r>
            <a:endParaRPr lang="en-IL" sz="2400" dirty="0"/>
          </a:p>
        </p:txBody>
      </p:sp>
    </p:spTree>
    <p:extLst>
      <p:ext uri="{BB962C8B-B14F-4D97-AF65-F5344CB8AC3E}">
        <p14:creationId xmlns:p14="http://schemas.microsoft.com/office/powerpoint/2010/main" val="2625930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A885E-5675-ACD9-A328-E8C8496D3C15}"/>
              </a:ext>
            </a:extLst>
          </p:cNvPr>
          <p:cNvSpPr>
            <a:spLocks noGrp="1"/>
          </p:cNvSpPr>
          <p:nvPr>
            <p:ph idx="1"/>
          </p:nvPr>
        </p:nvSpPr>
        <p:spPr>
          <a:xfrm>
            <a:off x="1141412" y="457201"/>
            <a:ext cx="9905999" cy="576469"/>
          </a:xfrm>
        </p:spPr>
        <p:txBody>
          <a:bodyPr/>
          <a:lstStyle/>
          <a:p>
            <a:r>
              <a:rPr lang="en-US" u="sng" dirty="0"/>
              <a:t>Natas2:</a:t>
            </a:r>
            <a:endParaRPr lang="en-US" dirty="0"/>
          </a:p>
          <a:p>
            <a:endParaRPr lang="en-IL" u="sng" dirty="0"/>
          </a:p>
        </p:txBody>
      </p:sp>
      <p:pic>
        <p:nvPicPr>
          <p:cNvPr id="5" name="Picture 4">
            <a:extLst>
              <a:ext uri="{FF2B5EF4-FFF2-40B4-BE49-F238E27FC236}">
                <a16:creationId xmlns:a16="http://schemas.microsoft.com/office/drawing/2014/main" id="{09B42518-F5F4-AF49-4511-64E52FE6A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9951" y="1146955"/>
            <a:ext cx="6060353" cy="2118049"/>
          </a:xfrm>
          <a:prstGeom prst="rect">
            <a:avLst/>
          </a:prstGeom>
        </p:spPr>
      </p:pic>
      <p:pic>
        <p:nvPicPr>
          <p:cNvPr id="7" name="Picture 6">
            <a:extLst>
              <a:ext uri="{FF2B5EF4-FFF2-40B4-BE49-F238E27FC236}">
                <a16:creationId xmlns:a16="http://schemas.microsoft.com/office/drawing/2014/main" id="{868135A2-B904-BEDF-0B74-EA3C9F352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113" y="3617619"/>
            <a:ext cx="10117191" cy="2402833"/>
          </a:xfrm>
          <a:prstGeom prst="rect">
            <a:avLst/>
          </a:prstGeom>
        </p:spPr>
      </p:pic>
      <p:sp>
        <p:nvSpPr>
          <p:cNvPr id="8" name="TextBox 7">
            <a:extLst>
              <a:ext uri="{FF2B5EF4-FFF2-40B4-BE49-F238E27FC236}">
                <a16:creationId xmlns:a16="http://schemas.microsoft.com/office/drawing/2014/main" id="{C0CF4283-65BC-7600-FBA3-09AF0925508C}"/>
              </a:ext>
            </a:extLst>
          </p:cNvPr>
          <p:cNvSpPr txBox="1"/>
          <p:nvPr/>
        </p:nvSpPr>
        <p:spPr>
          <a:xfrm>
            <a:off x="1141412" y="1033670"/>
            <a:ext cx="3965713"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Here when we look at source code we don’t get the answer immediately. But we do see an interesting path. Files/pixel.png</a:t>
            </a:r>
          </a:p>
          <a:p>
            <a:pPr marL="342900" indent="-342900">
              <a:buFont typeface="Arial" panose="020B0604020202020204" pitchFamily="34" charset="0"/>
              <a:buChar char="•"/>
            </a:pPr>
            <a:r>
              <a:rPr lang="en-US" sz="2400" dirty="0"/>
              <a:t>Lets check it out.</a:t>
            </a:r>
            <a:endParaRPr lang="en-IL" sz="2400" dirty="0"/>
          </a:p>
        </p:txBody>
      </p:sp>
    </p:spTree>
    <p:extLst>
      <p:ext uri="{BB962C8B-B14F-4D97-AF65-F5344CB8AC3E}">
        <p14:creationId xmlns:p14="http://schemas.microsoft.com/office/powerpoint/2010/main" val="3950617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CC8D33-E7BA-63B3-F6A1-BDE4F2C03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1965" y="635214"/>
            <a:ext cx="3905795" cy="876422"/>
          </a:xfrm>
          <a:prstGeom prst="rect">
            <a:avLst/>
          </a:prstGeom>
        </p:spPr>
      </p:pic>
      <p:pic>
        <p:nvPicPr>
          <p:cNvPr id="7" name="Picture 6">
            <a:extLst>
              <a:ext uri="{FF2B5EF4-FFF2-40B4-BE49-F238E27FC236}">
                <a16:creationId xmlns:a16="http://schemas.microsoft.com/office/drawing/2014/main" id="{6F9A59AF-4D6E-AE49-403E-776AA6304A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1965" y="1744935"/>
            <a:ext cx="5743626" cy="2441693"/>
          </a:xfrm>
          <a:prstGeom prst="rect">
            <a:avLst/>
          </a:prstGeom>
        </p:spPr>
      </p:pic>
      <p:pic>
        <p:nvPicPr>
          <p:cNvPr id="9" name="Picture 8">
            <a:extLst>
              <a:ext uri="{FF2B5EF4-FFF2-40B4-BE49-F238E27FC236}">
                <a16:creationId xmlns:a16="http://schemas.microsoft.com/office/drawing/2014/main" id="{3C4A9F47-400F-863F-3FC8-CAF1D005C5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1965" y="4419927"/>
            <a:ext cx="3010320" cy="1238423"/>
          </a:xfrm>
          <a:prstGeom prst="rect">
            <a:avLst/>
          </a:prstGeom>
        </p:spPr>
      </p:pic>
      <p:sp>
        <p:nvSpPr>
          <p:cNvPr id="10" name="TextBox 9">
            <a:extLst>
              <a:ext uri="{FF2B5EF4-FFF2-40B4-BE49-F238E27FC236}">
                <a16:creationId xmlns:a16="http://schemas.microsoft.com/office/drawing/2014/main" id="{AD86AD92-FB71-BEC0-29D7-58FA953C18B1}"/>
              </a:ext>
            </a:extLst>
          </p:cNvPr>
          <p:cNvSpPr txBox="1"/>
          <p:nvPr/>
        </p:nvSpPr>
        <p:spPr>
          <a:xfrm>
            <a:off x="1550504" y="2274838"/>
            <a:ext cx="3588026"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So I added the path to the </a:t>
            </a:r>
            <a:r>
              <a:rPr lang="en-US" sz="2400" dirty="0" err="1"/>
              <a:t>url</a:t>
            </a:r>
            <a:r>
              <a:rPr lang="en-US" sz="2400" dirty="0"/>
              <a:t> and found the files directory, in it we see a file named users.txt.</a:t>
            </a:r>
          </a:p>
          <a:p>
            <a:pPr marL="285750" indent="-285750">
              <a:buFont typeface="Arial" panose="020B0604020202020204" pitchFamily="34" charset="0"/>
              <a:buChar char="•"/>
            </a:pPr>
            <a:r>
              <a:rPr lang="en-US" sz="2400" dirty="0"/>
              <a:t>When we open it we see the password for natas3.</a:t>
            </a:r>
          </a:p>
        </p:txBody>
      </p:sp>
    </p:spTree>
    <p:extLst>
      <p:ext uri="{BB962C8B-B14F-4D97-AF65-F5344CB8AC3E}">
        <p14:creationId xmlns:p14="http://schemas.microsoft.com/office/powerpoint/2010/main" val="4191189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09D534-75FE-6B89-2E7A-16F9A72CC149}"/>
              </a:ext>
            </a:extLst>
          </p:cNvPr>
          <p:cNvSpPr>
            <a:spLocks noGrp="1"/>
          </p:cNvSpPr>
          <p:nvPr>
            <p:ph idx="1"/>
          </p:nvPr>
        </p:nvSpPr>
        <p:spPr>
          <a:xfrm>
            <a:off x="1141412" y="626165"/>
            <a:ext cx="9905999" cy="536713"/>
          </a:xfrm>
        </p:spPr>
        <p:txBody>
          <a:bodyPr/>
          <a:lstStyle/>
          <a:p>
            <a:r>
              <a:rPr lang="en-US" u="sng" dirty="0"/>
              <a:t>Natas3:</a:t>
            </a:r>
            <a:endParaRPr lang="en-US" dirty="0"/>
          </a:p>
          <a:p>
            <a:pPr marL="0" indent="0">
              <a:buNone/>
            </a:pPr>
            <a:endParaRPr lang="en-IL" dirty="0"/>
          </a:p>
        </p:txBody>
      </p:sp>
      <p:pic>
        <p:nvPicPr>
          <p:cNvPr id="5" name="Picture 4">
            <a:extLst>
              <a:ext uri="{FF2B5EF4-FFF2-40B4-BE49-F238E27FC236}">
                <a16:creationId xmlns:a16="http://schemas.microsoft.com/office/drawing/2014/main" id="{CAE1B029-479B-EA1F-4F9B-EF15CE3B9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9952" y="1241850"/>
            <a:ext cx="6677957" cy="1810003"/>
          </a:xfrm>
          <a:prstGeom prst="rect">
            <a:avLst/>
          </a:prstGeom>
        </p:spPr>
      </p:pic>
      <p:pic>
        <p:nvPicPr>
          <p:cNvPr id="7" name="Picture 6">
            <a:extLst>
              <a:ext uri="{FF2B5EF4-FFF2-40B4-BE49-F238E27FC236}">
                <a16:creationId xmlns:a16="http://schemas.microsoft.com/office/drawing/2014/main" id="{74793933-CF62-FD67-0731-80CEFC4B3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9952" y="3250095"/>
            <a:ext cx="6496957" cy="1714739"/>
          </a:xfrm>
          <a:prstGeom prst="rect">
            <a:avLst/>
          </a:prstGeom>
        </p:spPr>
      </p:pic>
      <p:sp>
        <p:nvSpPr>
          <p:cNvPr id="8" name="TextBox 7">
            <a:extLst>
              <a:ext uri="{FF2B5EF4-FFF2-40B4-BE49-F238E27FC236}">
                <a16:creationId xmlns:a16="http://schemas.microsoft.com/office/drawing/2014/main" id="{A54F03BC-79A4-F7C4-ECD4-14AD27EA33A4}"/>
              </a:ext>
            </a:extLst>
          </p:cNvPr>
          <p:cNvSpPr txBox="1"/>
          <p:nvPr/>
        </p:nvSpPr>
        <p:spPr>
          <a:xfrm>
            <a:off x="1252330" y="1241850"/>
            <a:ext cx="3478696"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When we look at the source code we get a nice clue.</a:t>
            </a:r>
          </a:p>
          <a:p>
            <a:pPr marL="285750" indent="-285750">
              <a:buFont typeface="Arial" panose="020B0604020202020204" pitchFamily="34" charset="0"/>
              <a:buChar char="•"/>
            </a:pPr>
            <a:r>
              <a:rPr lang="en-US" sz="2400" dirty="0"/>
              <a:t>Robots.txt is a file that web applications can use to block users form searching certain paths that are on the web app by writing them down in the robots.txt file, google will then not index them according to the file. </a:t>
            </a:r>
            <a:endParaRPr lang="en-IL" sz="2400" dirty="0"/>
          </a:p>
        </p:txBody>
      </p:sp>
    </p:spTree>
    <p:extLst>
      <p:ext uri="{BB962C8B-B14F-4D97-AF65-F5344CB8AC3E}">
        <p14:creationId xmlns:p14="http://schemas.microsoft.com/office/powerpoint/2010/main" val="33409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004B71C-7844-2CB4-3C24-0E8D6681E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465" y="507900"/>
            <a:ext cx="3715268" cy="447737"/>
          </a:xfrm>
          <a:prstGeom prst="rect">
            <a:avLst/>
          </a:prstGeom>
        </p:spPr>
      </p:pic>
      <p:pic>
        <p:nvPicPr>
          <p:cNvPr id="9" name="Picture 8">
            <a:extLst>
              <a:ext uri="{FF2B5EF4-FFF2-40B4-BE49-F238E27FC236}">
                <a16:creationId xmlns:a16="http://schemas.microsoft.com/office/drawing/2014/main" id="{741163DB-73F4-0C96-E30E-88829D48C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7226" y="1378154"/>
            <a:ext cx="2200582" cy="724001"/>
          </a:xfrm>
          <a:prstGeom prst="rect">
            <a:avLst/>
          </a:prstGeom>
        </p:spPr>
      </p:pic>
      <p:pic>
        <p:nvPicPr>
          <p:cNvPr id="11" name="Picture 10">
            <a:extLst>
              <a:ext uri="{FF2B5EF4-FFF2-40B4-BE49-F238E27FC236}">
                <a16:creationId xmlns:a16="http://schemas.microsoft.com/office/drawing/2014/main" id="{128AD39D-450F-5ABC-78B5-3EDAC036B5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465" y="2600533"/>
            <a:ext cx="6134956" cy="2286319"/>
          </a:xfrm>
          <a:prstGeom prst="rect">
            <a:avLst/>
          </a:prstGeom>
        </p:spPr>
      </p:pic>
      <p:pic>
        <p:nvPicPr>
          <p:cNvPr id="13" name="Picture 12">
            <a:extLst>
              <a:ext uri="{FF2B5EF4-FFF2-40B4-BE49-F238E27FC236}">
                <a16:creationId xmlns:a16="http://schemas.microsoft.com/office/drawing/2014/main" id="{6E5B36D9-65DD-F43D-9D3B-38F556A88B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6465" y="5222635"/>
            <a:ext cx="3200847" cy="514422"/>
          </a:xfrm>
          <a:prstGeom prst="rect">
            <a:avLst/>
          </a:prstGeom>
        </p:spPr>
      </p:pic>
      <p:sp>
        <p:nvSpPr>
          <p:cNvPr id="14" name="TextBox 13">
            <a:extLst>
              <a:ext uri="{FF2B5EF4-FFF2-40B4-BE49-F238E27FC236}">
                <a16:creationId xmlns:a16="http://schemas.microsoft.com/office/drawing/2014/main" id="{FF73673A-0465-8E52-7140-7EA1626593B4}"/>
              </a:ext>
            </a:extLst>
          </p:cNvPr>
          <p:cNvSpPr txBox="1"/>
          <p:nvPr/>
        </p:nvSpPr>
        <p:spPr>
          <a:xfrm>
            <a:off x="1147665" y="2459504"/>
            <a:ext cx="4245429"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So we go to the robots.txt file and we see only one directory that is not indexed.</a:t>
            </a:r>
          </a:p>
          <a:p>
            <a:pPr marL="285750" indent="-285750">
              <a:buFont typeface="Arial" panose="020B0604020202020204" pitchFamily="34" charset="0"/>
              <a:buChar char="•"/>
            </a:pPr>
            <a:r>
              <a:rPr lang="en-US" sz="2400" dirty="0"/>
              <a:t>A quick look and we find the password for natas4.</a:t>
            </a:r>
            <a:endParaRPr lang="en-IL" sz="2400" dirty="0"/>
          </a:p>
        </p:txBody>
      </p:sp>
    </p:spTree>
    <p:extLst>
      <p:ext uri="{BB962C8B-B14F-4D97-AF65-F5344CB8AC3E}">
        <p14:creationId xmlns:p14="http://schemas.microsoft.com/office/powerpoint/2010/main" val="2284204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Circuit</Template>
  <TotalTime>708</TotalTime>
  <Words>556</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Circuit</vt:lpstr>
      <vt:lpstr>Overthewire – natas 0-5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chanashka shenker</dc:creator>
  <cp:lastModifiedBy>chanashka shenker</cp:lastModifiedBy>
  <cp:revision>9</cp:revision>
  <dcterms:created xsi:type="dcterms:W3CDTF">2024-07-26T19:11:48Z</dcterms:created>
  <dcterms:modified xsi:type="dcterms:W3CDTF">2024-07-27T07:00:00Z</dcterms:modified>
</cp:coreProperties>
</file>