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8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F745292-D808-4251-9273-F692ED19E6F3}" type="datetimeFigureOut">
              <a:rPr lang="en-IL" smtClean="0"/>
              <a:t>21/08/2024</a:t>
            </a:fld>
            <a:endParaRPr lang="en-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F1E7D3F-1BFF-41B6-BD5C-E29E68D30176}" type="slidenum">
              <a:rPr lang="en-IL" smtClean="0"/>
              <a:t>‹#›</a:t>
            </a:fld>
            <a:endParaRPr lang="en-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6426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45292-D808-4251-9273-F692ED19E6F3}" type="datetimeFigureOut">
              <a:rPr lang="en-IL" smtClean="0"/>
              <a:t>21/08/2024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239912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45292-D808-4251-9273-F692ED19E6F3}" type="datetimeFigureOut">
              <a:rPr lang="en-IL" smtClean="0"/>
              <a:t>21/08/2024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29517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45292-D808-4251-9273-F692ED19E6F3}" type="datetimeFigureOut">
              <a:rPr lang="en-IL" smtClean="0"/>
              <a:t>21/08/2024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211304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45292-D808-4251-9273-F692ED19E6F3}" type="datetimeFigureOut">
              <a:rPr lang="en-IL" smtClean="0"/>
              <a:t>21/08/2024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8F1E7D3F-1BFF-41B6-BD5C-E29E68D30176}" type="slidenum">
              <a:rPr lang="en-IL" smtClean="0"/>
              <a:t>‹#›</a:t>
            </a:fld>
            <a:endParaRPr lang="en-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506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45292-D808-4251-9273-F692ED19E6F3}" type="datetimeFigureOut">
              <a:rPr lang="en-IL" smtClean="0"/>
              <a:t>21/08/2024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380950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45292-D808-4251-9273-F692ED19E6F3}" type="datetimeFigureOut">
              <a:rPr lang="en-IL" smtClean="0"/>
              <a:t>21/08/2024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400151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45292-D808-4251-9273-F692ED19E6F3}" type="datetimeFigureOut">
              <a:rPr lang="en-IL" smtClean="0"/>
              <a:t>21/08/2024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153200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45292-D808-4251-9273-F692ED19E6F3}" type="datetimeFigureOut">
              <a:rPr lang="en-IL" smtClean="0"/>
              <a:t>21/08/2024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252459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45292-D808-4251-9273-F692ED19E6F3}" type="datetimeFigureOut">
              <a:rPr lang="en-IL" smtClean="0"/>
              <a:t>21/08/2024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104573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45292-D808-4251-9273-F692ED19E6F3}" type="datetimeFigureOut">
              <a:rPr lang="en-IL" smtClean="0"/>
              <a:t>21/08/2024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8F1E7D3F-1BFF-41B6-BD5C-E29E68D30176}" type="slidenum">
              <a:rPr lang="en-IL" smtClean="0"/>
              <a:t>‹#›</a:t>
            </a:fld>
            <a:endParaRPr lang="en-IL"/>
          </a:p>
        </p:txBody>
      </p:sp>
    </p:spTree>
    <p:extLst>
      <p:ext uri="{BB962C8B-B14F-4D97-AF65-F5344CB8AC3E}">
        <p14:creationId xmlns:p14="http://schemas.microsoft.com/office/powerpoint/2010/main" val="323796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745292-D808-4251-9273-F692ED19E6F3}" type="datetimeFigureOut">
              <a:rPr lang="en-IL" smtClean="0"/>
              <a:t>21/08/2024</a:t>
            </a:fld>
            <a:endParaRPr lang="en-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F1E7D3F-1BFF-41B6-BD5C-E29E68D30176}" type="slidenum">
              <a:rPr lang="en-IL" smtClean="0"/>
              <a:t>‹#›</a:t>
            </a:fld>
            <a:endParaRPr lang="en-IL"/>
          </a:p>
        </p:txBody>
      </p:sp>
    </p:spTree>
    <p:extLst>
      <p:ext uri="{BB962C8B-B14F-4D97-AF65-F5344CB8AC3E}">
        <p14:creationId xmlns:p14="http://schemas.microsoft.com/office/powerpoint/2010/main" val="2354922765"/>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github.com/flast101/php-8.1.0-dev-backdoor-rce/blob/main/revshell_php_8.1.0-dev.p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7D06-01D5-738B-F42E-8CB02888900E}"/>
              </a:ext>
            </a:extLst>
          </p:cNvPr>
          <p:cNvSpPr>
            <a:spLocks noGrp="1"/>
          </p:cNvSpPr>
          <p:nvPr>
            <p:ph type="ctrTitle"/>
          </p:nvPr>
        </p:nvSpPr>
        <p:spPr/>
        <p:txBody>
          <a:bodyPr>
            <a:normAutofit/>
          </a:bodyPr>
          <a:lstStyle/>
          <a:p>
            <a:r>
              <a:rPr lang="en-US" sz="7000" dirty="0"/>
              <a:t>HTB machines - Knife</a:t>
            </a:r>
            <a:endParaRPr lang="en-IL" sz="7000" dirty="0"/>
          </a:p>
        </p:txBody>
      </p:sp>
      <p:sp>
        <p:nvSpPr>
          <p:cNvPr id="3" name="Subtitle 2">
            <a:extLst>
              <a:ext uri="{FF2B5EF4-FFF2-40B4-BE49-F238E27FC236}">
                <a16:creationId xmlns:a16="http://schemas.microsoft.com/office/drawing/2014/main" id="{BB8584EF-62D6-0CC3-1778-9252377CC03D}"/>
              </a:ext>
            </a:extLst>
          </p:cNvPr>
          <p:cNvSpPr>
            <a:spLocks noGrp="1"/>
          </p:cNvSpPr>
          <p:nvPr>
            <p:ph type="subTitle" idx="1"/>
          </p:nvPr>
        </p:nvSpPr>
        <p:spPr/>
        <p:txBody>
          <a:bodyPr/>
          <a:lstStyle/>
          <a:p>
            <a:r>
              <a:rPr lang="en-US" dirty="0"/>
              <a:t>Write up by Chanan shenker</a:t>
            </a:r>
            <a:endParaRPr lang="en-IL" dirty="0"/>
          </a:p>
        </p:txBody>
      </p:sp>
      <p:pic>
        <p:nvPicPr>
          <p:cNvPr id="5" name="Picture 4">
            <a:extLst>
              <a:ext uri="{FF2B5EF4-FFF2-40B4-BE49-F238E27FC236}">
                <a16:creationId xmlns:a16="http://schemas.microsoft.com/office/drawing/2014/main" id="{A45B0A37-0203-228F-C6E4-D35786433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840" y="1631074"/>
            <a:ext cx="3256383" cy="1797926"/>
          </a:xfrm>
          <a:prstGeom prst="rect">
            <a:avLst/>
          </a:prstGeom>
        </p:spPr>
      </p:pic>
    </p:spTree>
    <p:extLst>
      <p:ext uri="{BB962C8B-B14F-4D97-AF65-F5344CB8AC3E}">
        <p14:creationId xmlns:p14="http://schemas.microsoft.com/office/powerpoint/2010/main" val="278704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52AA73-F4C4-A92D-2C5B-01389072D095}"/>
              </a:ext>
            </a:extLst>
          </p:cNvPr>
          <p:cNvSpPr txBox="1"/>
          <p:nvPr/>
        </p:nvSpPr>
        <p:spPr>
          <a:xfrm>
            <a:off x="345233" y="354076"/>
            <a:ext cx="4562669" cy="2585323"/>
          </a:xfrm>
          <a:prstGeom prst="rect">
            <a:avLst/>
          </a:prstGeom>
          <a:noFill/>
        </p:spPr>
        <p:txBody>
          <a:bodyPr wrap="square" rtlCol="0">
            <a:spAutoFit/>
          </a:bodyPr>
          <a:lstStyle/>
          <a:p>
            <a:pPr marL="285750" indent="-285750">
              <a:buFont typeface="Arial" panose="020B0604020202020204" pitchFamily="34" charset="0"/>
              <a:buChar char="•"/>
            </a:pPr>
            <a:r>
              <a:rPr lang="en-US" u="sng" dirty="0"/>
              <a:t>Start: Enumeration</a:t>
            </a:r>
          </a:p>
          <a:p>
            <a:pPr marL="285750" indent="-285750">
              <a:buFont typeface="Arial" panose="020B0604020202020204" pitchFamily="34" charset="0"/>
              <a:buChar char="•"/>
            </a:pPr>
            <a:r>
              <a:rPr lang="en-US" dirty="0"/>
              <a:t>I started with a basic Nmap scan and uncovered two port running on the  target machine.</a:t>
            </a:r>
          </a:p>
          <a:p>
            <a:pPr marL="285750" indent="-285750">
              <a:buFont typeface="Arial" panose="020B0604020202020204" pitchFamily="34" charset="0"/>
              <a:buChar char="•"/>
            </a:pPr>
            <a:r>
              <a:rPr lang="en-US" dirty="0"/>
              <a:t>Port 22 that is ssh and port 80 that has a web application running on it.</a:t>
            </a:r>
          </a:p>
          <a:p>
            <a:pPr marL="285750" indent="-285750">
              <a:buFont typeface="Arial" panose="020B0604020202020204" pitchFamily="34" charset="0"/>
              <a:buChar char="•"/>
            </a:pPr>
            <a:r>
              <a:rPr lang="en-US" dirty="0"/>
              <a:t>For further investigation I go look at the web application running on the target.</a:t>
            </a:r>
            <a:endParaRPr lang="en-IL" dirty="0"/>
          </a:p>
        </p:txBody>
      </p:sp>
      <p:pic>
        <p:nvPicPr>
          <p:cNvPr id="8" name="Picture 7">
            <a:extLst>
              <a:ext uri="{FF2B5EF4-FFF2-40B4-BE49-F238E27FC236}">
                <a16:creationId xmlns:a16="http://schemas.microsoft.com/office/drawing/2014/main" id="{1E04BD70-2E06-CF21-67A2-372D061F6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830" y="404180"/>
            <a:ext cx="5831632" cy="2485113"/>
          </a:xfrm>
          <a:prstGeom prst="rect">
            <a:avLst/>
          </a:prstGeom>
        </p:spPr>
      </p:pic>
      <p:pic>
        <p:nvPicPr>
          <p:cNvPr id="12" name="Picture 11">
            <a:extLst>
              <a:ext uri="{FF2B5EF4-FFF2-40B4-BE49-F238E27FC236}">
                <a16:creationId xmlns:a16="http://schemas.microsoft.com/office/drawing/2014/main" id="{8E9A896F-AA0D-2270-B2B5-9A24DC138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830" y="3354488"/>
            <a:ext cx="2686425" cy="895475"/>
          </a:xfrm>
          <a:prstGeom prst="rect">
            <a:avLst/>
          </a:prstGeom>
        </p:spPr>
      </p:pic>
      <p:pic>
        <p:nvPicPr>
          <p:cNvPr id="14" name="Picture 13">
            <a:extLst>
              <a:ext uri="{FF2B5EF4-FFF2-40B4-BE49-F238E27FC236}">
                <a16:creationId xmlns:a16="http://schemas.microsoft.com/office/drawing/2014/main" id="{E928FCF0-483D-6CE6-2F13-7F1161C0F8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9830" y="4354715"/>
            <a:ext cx="5766317" cy="2051921"/>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4BE24D47-5F61-1048-D940-541E08CF0109}"/>
              </a:ext>
            </a:extLst>
          </p:cNvPr>
          <p:cNvSpPr txBox="1"/>
          <p:nvPr/>
        </p:nvSpPr>
        <p:spPr>
          <a:xfrm>
            <a:off x="345233" y="3895275"/>
            <a:ext cx="472128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the actual web page it looks quite broken and has not much to see or click on. I tried using </a:t>
            </a:r>
            <a:r>
              <a:rPr lang="en-US" dirty="0" err="1"/>
              <a:t>gobusetr</a:t>
            </a:r>
            <a:r>
              <a:rPr lang="en-US" dirty="0"/>
              <a:t> to find any directories or sub domains and found nothing.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Next  I decided to use “</a:t>
            </a:r>
            <a:r>
              <a:rPr lang="en-US" dirty="0" err="1"/>
              <a:t>wappalyzer</a:t>
            </a:r>
            <a:r>
              <a:rPr lang="en-US" dirty="0"/>
              <a:t>”.</a:t>
            </a:r>
            <a:endParaRPr lang="en-IL" dirty="0"/>
          </a:p>
        </p:txBody>
      </p:sp>
    </p:spTree>
    <p:extLst>
      <p:ext uri="{BB962C8B-B14F-4D97-AF65-F5344CB8AC3E}">
        <p14:creationId xmlns:p14="http://schemas.microsoft.com/office/powerpoint/2010/main" val="209834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B49C8-6B63-BD67-600B-D93193982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9701" y="358969"/>
            <a:ext cx="2600688" cy="9335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9BF9F4B-6EC8-6171-3F82-87AECAAC1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566" y="1828976"/>
            <a:ext cx="2038635" cy="83831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69C1FA7-F465-50C2-451F-7FF5E960A9E4}"/>
              </a:ext>
            </a:extLst>
          </p:cNvPr>
          <p:cNvSpPr txBox="1"/>
          <p:nvPr/>
        </p:nvSpPr>
        <p:spPr>
          <a:xfrm>
            <a:off x="477298" y="751344"/>
            <a:ext cx="7063274" cy="5355312"/>
          </a:xfrm>
          <a:prstGeom prst="rect">
            <a:avLst/>
          </a:prstGeom>
          <a:noFill/>
        </p:spPr>
        <p:txBody>
          <a:bodyPr wrap="square" rtlCol="0">
            <a:spAutoFit/>
          </a:bodyPr>
          <a:lstStyle/>
          <a:p>
            <a:pPr marL="285750" indent="-285750">
              <a:buFont typeface="Arial" panose="020B0604020202020204" pitchFamily="34" charset="0"/>
              <a:buChar char="•"/>
            </a:pPr>
            <a:r>
              <a:rPr lang="en-US" u="sng" dirty="0" err="1"/>
              <a:t>Wappalyzer</a:t>
            </a:r>
            <a:r>
              <a:rPr lang="en-US" u="sng" dirty="0"/>
              <a:t>:</a:t>
            </a:r>
            <a:endParaRPr lang="en-US" dirty="0"/>
          </a:p>
          <a:p>
            <a:pPr marL="285750" indent="-285750">
              <a:buFont typeface="Arial" panose="020B0604020202020204" pitchFamily="34" charset="0"/>
              <a:buChar char="•"/>
            </a:pPr>
            <a:r>
              <a:rPr lang="en-US" dirty="0" err="1"/>
              <a:t>Wappalyzer</a:t>
            </a:r>
            <a:r>
              <a:rPr lang="en-US" dirty="0"/>
              <a:t> is a tool that identifies the technologies used on websites, such as web frameworks, CMS, and analytics tools. It's useful for gaining insights into a website's tech stack, helping developers, marketers, and security professionals analyze and understand the underlying architecture.</a:t>
            </a:r>
          </a:p>
          <a:p>
            <a:pPr marL="285750" indent="-285750">
              <a:buFont typeface="Arial" panose="020B0604020202020204" pitchFamily="34" charset="0"/>
              <a:buChar char="•"/>
            </a:pPr>
            <a:r>
              <a:rPr lang="en-US" dirty="0"/>
              <a:t>When looking at the information given by </a:t>
            </a:r>
            <a:r>
              <a:rPr lang="en-US" dirty="0" err="1"/>
              <a:t>wappalyzer</a:t>
            </a:r>
            <a:r>
              <a:rPr lang="en-US" dirty="0"/>
              <a:t> we can see that the programming  language on the page is “PHP 8.1.0.”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searching for “PHP 8.1.0 exploits” I immediately find multiple options presented. A bunch of RCE (remote code execution) scripts, but looking a further a bit I find a </a:t>
            </a:r>
            <a:r>
              <a:rPr lang="en-US" dirty="0" err="1"/>
              <a:t>github</a:t>
            </a:r>
            <a:r>
              <a:rPr lang="en-US" dirty="0"/>
              <a:t> page with a reverse shell exploit for this exact PHP version.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Exploit by flast101:</a:t>
            </a:r>
          </a:p>
          <a:p>
            <a:pPr marL="285750" indent="-285750">
              <a:buFont typeface="Arial" panose="020B0604020202020204" pitchFamily="34" charset="0"/>
              <a:buChar char="•"/>
            </a:pPr>
            <a:r>
              <a:rPr lang="en-US" dirty="0">
                <a:hlinkClick r:id="rId4"/>
              </a:rPr>
              <a:t>https://github.com/flast101/php-8.1.0-dev-backdoor-rce/blob/main/revshell_php_8.1.0-dev.py </a:t>
            </a:r>
            <a:endParaRPr lang="en-US" dirty="0"/>
          </a:p>
          <a:p>
            <a:pPr marL="285750" indent="-285750">
              <a:buFont typeface="Arial" panose="020B0604020202020204" pitchFamily="34" charset="0"/>
              <a:buChar char="•"/>
            </a:pPr>
            <a:endParaRPr lang="en-IL" dirty="0"/>
          </a:p>
        </p:txBody>
      </p:sp>
      <p:pic>
        <p:nvPicPr>
          <p:cNvPr id="10" name="Picture 9">
            <a:extLst>
              <a:ext uri="{FF2B5EF4-FFF2-40B4-BE49-F238E27FC236}">
                <a16:creationId xmlns:a16="http://schemas.microsoft.com/office/drawing/2014/main" id="{D85EFBDE-B8B8-D267-159C-50AC13D229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9701" y="3028043"/>
            <a:ext cx="3995001" cy="3470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912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BEB74D-8842-1685-262C-CF86175D322E}"/>
              </a:ext>
            </a:extLst>
          </p:cNvPr>
          <p:cNvSpPr txBox="1"/>
          <p:nvPr/>
        </p:nvSpPr>
        <p:spPr>
          <a:xfrm>
            <a:off x="653144" y="438539"/>
            <a:ext cx="1784463" cy="646331"/>
          </a:xfrm>
          <a:prstGeom prst="rect">
            <a:avLst/>
          </a:prstGeom>
          <a:noFill/>
        </p:spPr>
        <p:txBody>
          <a:bodyPr wrap="none" rtlCol="0">
            <a:spAutoFit/>
          </a:bodyPr>
          <a:lstStyle/>
          <a:p>
            <a:pPr marL="285750" indent="-285750">
              <a:buFont typeface="Arial" panose="020B0604020202020204" pitchFamily="34" charset="0"/>
              <a:buChar char="•"/>
            </a:pPr>
            <a:r>
              <a:rPr lang="en-US" u="sng" dirty="0" err="1"/>
              <a:t>Explotation</a:t>
            </a:r>
            <a:r>
              <a:rPr lang="en-US" u="sng" dirty="0"/>
              <a:t>:</a:t>
            </a:r>
          </a:p>
          <a:p>
            <a:pPr marL="285750" indent="-285750">
              <a:buFont typeface="Arial" panose="020B0604020202020204" pitchFamily="34" charset="0"/>
              <a:buChar char="•"/>
            </a:pPr>
            <a:endParaRPr lang="en-IL" dirty="0"/>
          </a:p>
        </p:txBody>
      </p:sp>
      <p:pic>
        <p:nvPicPr>
          <p:cNvPr id="6" name="Picture 5">
            <a:extLst>
              <a:ext uri="{FF2B5EF4-FFF2-40B4-BE49-F238E27FC236}">
                <a16:creationId xmlns:a16="http://schemas.microsoft.com/office/drawing/2014/main" id="{4D05C8C5-3567-58FC-E12C-0913AB34E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374" y="518223"/>
            <a:ext cx="7086769" cy="56664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B138C95-98C1-0760-B20E-77A51C638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190" y="1494023"/>
            <a:ext cx="5658640" cy="75258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CF3F1E0-8238-F7FC-ED45-19E01BCDB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0190" y="2734664"/>
            <a:ext cx="5658640" cy="114749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23F3368E-1F0E-2454-B2E7-1FDF4EBDF2AE}"/>
              </a:ext>
            </a:extLst>
          </p:cNvPr>
          <p:cNvSpPr txBox="1"/>
          <p:nvPr/>
        </p:nvSpPr>
        <p:spPr>
          <a:xfrm>
            <a:off x="653144" y="1084870"/>
            <a:ext cx="46373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After downloading the script and figuring out the how to use the exploit it was quite easy to obtain a shell with a </a:t>
            </a:r>
            <a:r>
              <a:rPr lang="en-US" dirty="0" err="1"/>
              <a:t>netcat</a:t>
            </a:r>
            <a:r>
              <a:rPr lang="en-US" dirty="0"/>
              <a:t> listener.</a:t>
            </a:r>
          </a:p>
          <a:p>
            <a:pPr marL="285750" indent="-285750">
              <a:buFont typeface="Arial" panose="020B0604020202020204" pitchFamily="34" charset="0"/>
              <a:buChar char="•"/>
            </a:pPr>
            <a:r>
              <a:rPr lang="en-US" dirty="0"/>
              <a:t>And </a:t>
            </a:r>
            <a:r>
              <a:rPr lang="en-US" dirty="0" err="1"/>
              <a:t>lastley</a:t>
            </a:r>
            <a:r>
              <a:rPr lang="en-US" dirty="0"/>
              <a:t> locating the user flag.</a:t>
            </a:r>
            <a:endParaRPr lang="en-IL" dirty="0"/>
          </a:p>
        </p:txBody>
      </p:sp>
      <p:pic>
        <p:nvPicPr>
          <p:cNvPr id="17" name="Picture 16">
            <a:extLst>
              <a:ext uri="{FF2B5EF4-FFF2-40B4-BE49-F238E27FC236}">
                <a16:creationId xmlns:a16="http://schemas.microsoft.com/office/drawing/2014/main" id="{7F929064-F36A-3B72-4F0E-2324504D0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324" y="2796157"/>
            <a:ext cx="3077004" cy="1086002"/>
          </a:xfrm>
          <a:prstGeom prst="rect">
            <a:avLst/>
          </a:prstGeom>
          <a:ln>
            <a:noFill/>
          </a:ln>
          <a:effectLst>
            <a:outerShdw blurRad="292100" dist="139700" dir="2700000" algn="tl" rotWithShape="0">
              <a:srgbClr val="333333">
                <a:alpha val="65000"/>
              </a:srgbClr>
            </a:outerShdw>
          </a:effectLst>
        </p:spPr>
      </p:pic>
      <p:sp>
        <p:nvSpPr>
          <p:cNvPr id="18" name="Rectangle 17">
            <a:extLst>
              <a:ext uri="{FF2B5EF4-FFF2-40B4-BE49-F238E27FC236}">
                <a16:creationId xmlns:a16="http://schemas.microsoft.com/office/drawing/2014/main" id="{22DE9D56-A3AC-C102-8146-1DECF552A420}"/>
              </a:ext>
            </a:extLst>
          </p:cNvPr>
          <p:cNvSpPr/>
          <p:nvPr/>
        </p:nvSpPr>
        <p:spPr>
          <a:xfrm>
            <a:off x="1306285" y="3572974"/>
            <a:ext cx="1963847" cy="17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21" name="Picture 20">
            <a:extLst>
              <a:ext uri="{FF2B5EF4-FFF2-40B4-BE49-F238E27FC236}">
                <a16:creationId xmlns:a16="http://schemas.microsoft.com/office/drawing/2014/main" id="{249E5AAD-9714-53D5-7824-E852113BD8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0456" y="4763917"/>
            <a:ext cx="6625676" cy="1337454"/>
          </a:xfrm>
          <a:prstGeom prst="rect">
            <a:avLst/>
          </a:prstGeom>
        </p:spPr>
      </p:pic>
      <p:sp>
        <p:nvSpPr>
          <p:cNvPr id="22" name="TextBox 21">
            <a:extLst>
              <a:ext uri="{FF2B5EF4-FFF2-40B4-BE49-F238E27FC236}">
                <a16:creationId xmlns:a16="http://schemas.microsoft.com/office/drawing/2014/main" id="{D32834BD-01C8-5FD8-7978-C8921D320973}"/>
              </a:ext>
            </a:extLst>
          </p:cNvPr>
          <p:cNvSpPr txBox="1"/>
          <p:nvPr/>
        </p:nvSpPr>
        <p:spPr>
          <a:xfrm>
            <a:off x="653143" y="4386151"/>
            <a:ext cx="4637313" cy="2031325"/>
          </a:xfrm>
          <a:prstGeom prst="rect">
            <a:avLst/>
          </a:prstGeom>
          <a:noFill/>
        </p:spPr>
        <p:txBody>
          <a:bodyPr wrap="square" rtlCol="0">
            <a:spAutoFit/>
          </a:bodyPr>
          <a:lstStyle/>
          <a:p>
            <a:pPr marL="285750" indent="-285750">
              <a:buFont typeface="Arial" panose="020B0604020202020204" pitchFamily="34" charset="0"/>
              <a:buChar char="•"/>
            </a:pPr>
            <a:r>
              <a:rPr lang="en-US" u="sng" dirty="0"/>
              <a:t>Privilege escalation:</a:t>
            </a:r>
          </a:p>
          <a:p>
            <a:pPr marL="285750" indent="-285750">
              <a:buFont typeface="Arial" panose="020B0604020202020204" pitchFamily="34" charset="0"/>
              <a:buChar char="•"/>
            </a:pPr>
            <a:r>
              <a:rPr lang="en-US" dirty="0"/>
              <a:t>To find the root flag I must see how  we can get higher privileges.</a:t>
            </a:r>
          </a:p>
          <a:p>
            <a:pPr marL="285750" indent="-285750">
              <a:buFont typeface="Arial" panose="020B0604020202020204" pitchFamily="34" charset="0"/>
              <a:buChar char="•"/>
            </a:pPr>
            <a:r>
              <a:rPr lang="en-US" dirty="0"/>
              <a:t>When running “</a:t>
            </a:r>
            <a:r>
              <a:rPr lang="en-US" dirty="0" err="1"/>
              <a:t>sudo</a:t>
            </a:r>
            <a:r>
              <a:rPr lang="en-US" dirty="0"/>
              <a:t> -l” we can see what command “</a:t>
            </a:r>
            <a:r>
              <a:rPr lang="en-US" dirty="0" err="1"/>
              <a:t>james</a:t>
            </a:r>
            <a:r>
              <a:rPr lang="en-US" dirty="0"/>
              <a:t>” can run as a root user.</a:t>
            </a:r>
          </a:p>
          <a:p>
            <a:pPr marL="285750" indent="-285750">
              <a:buFont typeface="Arial" panose="020B0604020202020204" pitchFamily="34" charset="0"/>
              <a:buChar char="•"/>
            </a:pPr>
            <a:r>
              <a:rPr lang="en-US" dirty="0"/>
              <a:t>As we can see he can run knife as root.</a:t>
            </a:r>
            <a:endParaRPr lang="en-IL" dirty="0"/>
          </a:p>
        </p:txBody>
      </p:sp>
    </p:spTree>
    <p:extLst>
      <p:ext uri="{BB962C8B-B14F-4D97-AF65-F5344CB8AC3E}">
        <p14:creationId xmlns:p14="http://schemas.microsoft.com/office/powerpoint/2010/main" val="122020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7EA1A5-8383-6E29-34D6-B4A1665981B4}"/>
              </a:ext>
            </a:extLst>
          </p:cNvPr>
          <p:cNvSpPr txBox="1"/>
          <p:nvPr/>
        </p:nvSpPr>
        <p:spPr>
          <a:xfrm>
            <a:off x="606490" y="485192"/>
            <a:ext cx="10105053" cy="1477328"/>
          </a:xfrm>
          <a:prstGeom prst="rect">
            <a:avLst/>
          </a:prstGeom>
          <a:noFill/>
        </p:spPr>
        <p:txBody>
          <a:bodyPr wrap="square" rtlCol="0">
            <a:spAutoFit/>
          </a:bodyPr>
          <a:lstStyle/>
          <a:p>
            <a:pPr marL="285750" indent="-285750">
              <a:buFont typeface="Arial" panose="020B0604020202020204" pitchFamily="34" charset="0"/>
              <a:buChar char="•"/>
            </a:pPr>
            <a:r>
              <a:rPr lang="en-US" u="sng" dirty="0"/>
              <a:t>Knife:</a:t>
            </a:r>
          </a:p>
          <a:p>
            <a:pPr marL="285750" indent="-285750">
              <a:buFont typeface="Arial" panose="020B0604020202020204" pitchFamily="34" charset="0"/>
              <a:buChar char="•"/>
            </a:pPr>
            <a:r>
              <a:rPr lang="en-US" dirty="0"/>
              <a:t>Knife is a command-line tool for Chef, a configuration management platform. It manages nodes, cookbooks, and environments, and interacts with the Chef server and your infrastructure. Knife allows you to automate tasks, deploy configurations, and manage servers efficiently, making it a central tool in Chef's ecosystem.</a:t>
            </a:r>
          </a:p>
        </p:txBody>
      </p:sp>
      <p:pic>
        <p:nvPicPr>
          <p:cNvPr id="6" name="Picture 5">
            <a:extLst>
              <a:ext uri="{FF2B5EF4-FFF2-40B4-BE49-F238E27FC236}">
                <a16:creationId xmlns:a16="http://schemas.microsoft.com/office/drawing/2014/main" id="{BE79BD46-AC6E-22C1-88CC-98733961F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064" y="3604096"/>
            <a:ext cx="2648320" cy="476316"/>
          </a:xfrm>
          <a:prstGeom prst="rect">
            <a:avLst/>
          </a:prstGeom>
        </p:spPr>
      </p:pic>
      <p:pic>
        <p:nvPicPr>
          <p:cNvPr id="8" name="Picture 7">
            <a:extLst>
              <a:ext uri="{FF2B5EF4-FFF2-40B4-BE49-F238E27FC236}">
                <a16:creationId xmlns:a16="http://schemas.microsoft.com/office/drawing/2014/main" id="{E0526B3C-46B5-62B6-348B-9482F61C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064" y="4377872"/>
            <a:ext cx="5096586" cy="724001"/>
          </a:xfrm>
          <a:prstGeom prst="rect">
            <a:avLst/>
          </a:prstGeom>
        </p:spPr>
      </p:pic>
      <p:pic>
        <p:nvPicPr>
          <p:cNvPr id="10" name="Picture 9">
            <a:extLst>
              <a:ext uri="{FF2B5EF4-FFF2-40B4-BE49-F238E27FC236}">
                <a16:creationId xmlns:a16="http://schemas.microsoft.com/office/drawing/2014/main" id="{025B8802-0C8C-8E7C-508B-5D92BD8B0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064" y="2639793"/>
            <a:ext cx="3524742" cy="666843"/>
          </a:xfrm>
          <a:prstGeom prst="rect">
            <a:avLst/>
          </a:prstGeom>
        </p:spPr>
      </p:pic>
      <p:sp>
        <p:nvSpPr>
          <p:cNvPr id="11" name="TextBox 10">
            <a:extLst>
              <a:ext uri="{FF2B5EF4-FFF2-40B4-BE49-F238E27FC236}">
                <a16:creationId xmlns:a16="http://schemas.microsoft.com/office/drawing/2014/main" id="{8BF9BDBA-8E58-C91C-FFD9-C3B669502A8D}"/>
              </a:ext>
            </a:extLst>
          </p:cNvPr>
          <p:cNvSpPr txBox="1"/>
          <p:nvPr/>
        </p:nvSpPr>
        <p:spPr>
          <a:xfrm>
            <a:off x="606490" y="2623546"/>
            <a:ext cx="533657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When looking at the knife help menu I found a option to run commands.  A little digging led me to figure out it runs ruby commands.</a:t>
            </a:r>
          </a:p>
          <a:p>
            <a:pPr marL="285750" indent="-285750">
              <a:buFont typeface="Arial" panose="020B0604020202020204" pitchFamily="34" charset="0"/>
              <a:buChar char="•"/>
            </a:pPr>
            <a:r>
              <a:rPr lang="en-US" dirty="0"/>
              <a:t>After finding out how to run system command with ruby I can successfully retrieve the root flag.</a:t>
            </a:r>
          </a:p>
        </p:txBody>
      </p:sp>
      <p:sp>
        <p:nvSpPr>
          <p:cNvPr id="12" name="Rectangle 11">
            <a:extLst>
              <a:ext uri="{FF2B5EF4-FFF2-40B4-BE49-F238E27FC236}">
                <a16:creationId xmlns:a16="http://schemas.microsoft.com/office/drawing/2014/main" id="{47B584BE-33EC-DEEA-88AC-794EE010CA7C}"/>
              </a:ext>
            </a:extLst>
          </p:cNvPr>
          <p:cNvSpPr/>
          <p:nvPr/>
        </p:nvSpPr>
        <p:spPr>
          <a:xfrm>
            <a:off x="6335486" y="4777273"/>
            <a:ext cx="1800808" cy="1306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68585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25AC05-9D0C-0CC9-5530-EF9580142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116" y="1528497"/>
            <a:ext cx="6849431" cy="3801005"/>
          </a:xfrm>
        </p:spPr>
      </p:pic>
    </p:spTree>
    <p:extLst>
      <p:ext uri="{BB962C8B-B14F-4D97-AF65-F5344CB8AC3E}">
        <p14:creationId xmlns:p14="http://schemas.microsoft.com/office/powerpoint/2010/main" val="336094788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74</TotalTime>
  <Words>440</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HTB machines - Knife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chanashka shenker</dc:creator>
  <cp:lastModifiedBy>chanashka shenker</cp:lastModifiedBy>
  <cp:revision>6</cp:revision>
  <dcterms:created xsi:type="dcterms:W3CDTF">2024-08-21T19:43:44Z</dcterms:created>
  <dcterms:modified xsi:type="dcterms:W3CDTF">2024-08-21T20:58:00Z</dcterms:modified>
</cp:coreProperties>
</file>