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healthcare.digital/single-post/evolving-nhs-cyber-security-ics-landscape"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dfs.ny.gov/Twitter_Report" TargetMode="External"/><Relationship Id="rId5" Type="http://schemas.openxmlformats.org/officeDocument/2006/relationships/hyperlink" Target="https://www.cisa.gov/news-events/news/attack-colonial-pipeline-what-weve-learned-what-weve-done-over-past-two-years" TargetMode="External"/><Relationship Id="rId4" Type="http://schemas.openxmlformats.org/officeDocument/2006/relationships/hyperlink" Target="https://learn.microsoft.com/en-us/visualstudio/test/writing-unit-tests-for-c-cpp?view=vs-202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Chance Roy</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5BE1-B7C3-F698-A089-E5A4E739E383}"/>
              </a:ext>
            </a:extLst>
          </p:cNvPr>
          <p:cNvSpPr>
            <a:spLocks noGrp="1"/>
          </p:cNvSpPr>
          <p:nvPr>
            <p:ph type="title"/>
          </p:nvPr>
        </p:nvSpPr>
        <p:spPr/>
        <p:txBody>
          <a:bodyPr/>
          <a:lstStyle/>
          <a:p>
            <a:r>
              <a:rPr lang="en-US" dirty="0"/>
              <a:t>Unit Test #3</a:t>
            </a:r>
          </a:p>
        </p:txBody>
      </p:sp>
      <p:sp>
        <p:nvSpPr>
          <p:cNvPr id="3" name="Text Placeholder 2">
            <a:extLst>
              <a:ext uri="{FF2B5EF4-FFF2-40B4-BE49-F238E27FC236}">
                <a16:creationId xmlns:a16="http://schemas.microsoft.com/office/drawing/2014/main" id="{D2A1607C-9578-0D20-85FE-263D054496FF}"/>
              </a:ext>
            </a:extLst>
          </p:cNvPr>
          <p:cNvSpPr>
            <a:spLocks noGrp="1"/>
          </p:cNvSpPr>
          <p:nvPr>
            <p:ph type="body" idx="1"/>
          </p:nvPr>
        </p:nvSpPr>
        <p:spPr/>
        <p:txBody>
          <a:bodyPr/>
          <a:lstStyle/>
          <a:p>
            <a:pPr marL="114300" indent="0">
              <a:buNone/>
            </a:pPr>
            <a:r>
              <a:rPr lang="en-US" b="1" u="sng" dirty="0"/>
              <a:t>Memory Management Test</a:t>
            </a:r>
            <a:endParaRPr lang="en-US" dirty="0"/>
          </a:p>
          <a:p>
            <a:pPr marL="114300" indent="0">
              <a:buNone/>
            </a:pPr>
            <a:endParaRPr lang="en-US" dirty="0"/>
          </a:p>
          <a:p>
            <a:pPr marL="114300" indent="0">
              <a:buNone/>
            </a:pPr>
            <a:r>
              <a:rPr lang="en-US" b="1" dirty="0"/>
              <a:t>Positive Result</a:t>
            </a:r>
            <a:r>
              <a:rPr lang="en-US" dirty="0"/>
              <a:t> – Allocates memory for an array and then frees it, verifying that no memory leaks or double frees occur.</a:t>
            </a:r>
          </a:p>
          <a:p>
            <a:pPr marL="114300" indent="0">
              <a:buNone/>
            </a:pPr>
            <a:endParaRPr lang="en-US" b="1" dirty="0"/>
          </a:p>
          <a:p>
            <a:pPr marL="114300" indent="0">
              <a:buNone/>
            </a:pPr>
            <a:r>
              <a:rPr lang="en-US" b="1" dirty="0"/>
              <a:t>Negative Result</a:t>
            </a:r>
            <a:r>
              <a:rPr lang="en-US" dirty="0"/>
              <a:t> – Deliberately skips the memory deallocation step after allocation, simulating a memory leak. It then verifies that the testing framework detects the leak.</a:t>
            </a:r>
            <a:endParaRPr lang="en-US" b="1" dirty="0"/>
          </a:p>
        </p:txBody>
      </p:sp>
    </p:spTree>
    <p:extLst>
      <p:ext uri="{BB962C8B-B14F-4D97-AF65-F5344CB8AC3E}">
        <p14:creationId xmlns:p14="http://schemas.microsoft.com/office/powerpoint/2010/main" val="21395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0F51-FF9E-2FED-C0E4-21865498A64E}"/>
              </a:ext>
            </a:extLst>
          </p:cNvPr>
          <p:cNvSpPr>
            <a:spLocks noGrp="1"/>
          </p:cNvSpPr>
          <p:nvPr>
            <p:ph type="title"/>
          </p:nvPr>
        </p:nvSpPr>
        <p:spPr/>
        <p:txBody>
          <a:bodyPr/>
          <a:lstStyle/>
          <a:p>
            <a:r>
              <a:rPr lang="en-US" dirty="0"/>
              <a:t>Unit Test #4</a:t>
            </a:r>
          </a:p>
        </p:txBody>
      </p:sp>
      <p:sp>
        <p:nvSpPr>
          <p:cNvPr id="3" name="Text Placeholder 2">
            <a:extLst>
              <a:ext uri="{FF2B5EF4-FFF2-40B4-BE49-F238E27FC236}">
                <a16:creationId xmlns:a16="http://schemas.microsoft.com/office/drawing/2014/main" id="{37C0F321-6231-8E06-B626-AFB47F6FC31F}"/>
              </a:ext>
            </a:extLst>
          </p:cNvPr>
          <p:cNvSpPr>
            <a:spLocks noGrp="1"/>
          </p:cNvSpPr>
          <p:nvPr>
            <p:ph type="body" idx="1"/>
          </p:nvPr>
        </p:nvSpPr>
        <p:spPr/>
        <p:txBody>
          <a:bodyPr/>
          <a:lstStyle/>
          <a:p>
            <a:pPr marL="114300" indent="0">
              <a:buNone/>
            </a:pPr>
            <a:r>
              <a:rPr lang="en-US" b="1" u="sng" dirty="0"/>
              <a:t>Thread Safety Test</a:t>
            </a:r>
            <a:endParaRPr lang="en-US" dirty="0"/>
          </a:p>
          <a:p>
            <a:pPr marL="114300" indent="0">
              <a:buNone/>
            </a:pPr>
            <a:endParaRPr lang="en-US" b="1" u="sng" dirty="0"/>
          </a:p>
          <a:p>
            <a:pPr marL="114300" indent="0">
              <a:buNone/>
            </a:pPr>
            <a:r>
              <a:rPr lang="en-US" b="1" dirty="0"/>
              <a:t>Positive Result</a:t>
            </a:r>
            <a:r>
              <a:rPr lang="en-US" dirty="0"/>
              <a:t> – Launches multiple threads that access and modify shared data using proper synchronization.</a:t>
            </a:r>
          </a:p>
          <a:p>
            <a:pPr marL="114300" indent="0">
              <a:buNone/>
            </a:pPr>
            <a:endParaRPr lang="en-US" b="1" dirty="0"/>
          </a:p>
          <a:p>
            <a:pPr marL="114300" indent="0">
              <a:buNone/>
            </a:pPr>
            <a:r>
              <a:rPr lang="en-US" b="1" dirty="0"/>
              <a:t>Negative Result</a:t>
            </a:r>
            <a:r>
              <a:rPr lang="en-US" dirty="0"/>
              <a:t> – Omits synchronization mechanisms, allowing multiple threads to access shared data simultaneously, and verifies that this leads to race conditions, which should be detected by the testing framework.</a:t>
            </a:r>
            <a:endParaRPr lang="en-US" b="1" dirty="0"/>
          </a:p>
        </p:txBody>
      </p:sp>
    </p:spTree>
    <p:extLst>
      <p:ext uri="{BB962C8B-B14F-4D97-AF65-F5344CB8AC3E}">
        <p14:creationId xmlns:p14="http://schemas.microsoft.com/office/powerpoint/2010/main" val="17308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integrates security into every phase of the software development lifecycle, creating a continuous loop that embeds security practices from planning to deployment.</a:t>
            </a:r>
          </a:p>
          <a:p>
            <a:pPr marL="685800" lvl="1" indent="-228600" algn="l" rtl="0">
              <a:lnSpc>
                <a:spcPct val="90000"/>
              </a:lnSpc>
              <a:spcBef>
                <a:spcPts val="0"/>
              </a:spcBef>
              <a:spcAft>
                <a:spcPts val="0"/>
              </a:spcAft>
              <a:buClr>
                <a:schemeClr val="lt1"/>
              </a:buClr>
              <a:buSzPts val="2000"/>
              <a:buChar char="•"/>
            </a:pPr>
            <a:endParaRPr lang="en-US" dirty="0"/>
          </a:p>
          <a:p>
            <a:pPr marL="457200" lvl="1" indent="0" algn="l" rtl="0">
              <a:lnSpc>
                <a:spcPct val="90000"/>
              </a:lnSpc>
              <a:spcBef>
                <a:spcPts val="0"/>
              </a:spcBef>
              <a:spcAft>
                <a:spcPts val="0"/>
              </a:spcAft>
              <a:buClr>
                <a:schemeClr val="lt1"/>
              </a:buClr>
              <a:buSzPts val="2000"/>
              <a:buNone/>
            </a:pPr>
            <a:endParaRPr lang="en-US" dirty="0"/>
          </a:p>
          <a:p>
            <a:pPr marL="685800" lvl="1" indent="-228600" algn="l" rtl="0">
              <a:lnSpc>
                <a:spcPct val="90000"/>
              </a:lnSpc>
              <a:spcBef>
                <a:spcPts val="0"/>
              </a:spcBef>
              <a:spcAft>
                <a:spcPts val="0"/>
              </a:spcAft>
              <a:buClr>
                <a:schemeClr val="lt1"/>
              </a:buClr>
              <a:buSzPts val="2000"/>
              <a:buChar char="•"/>
            </a:pPr>
            <a:r>
              <a:rPr lang="en-US" dirty="0"/>
              <a:t>In the </a:t>
            </a:r>
            <a:r>
              <a:rPr lang="en-US" dirty="0" err="1"/>
              <a:t>DevSecOps</a:t>
            </a:r>
            <a:r>
              <a:rPr lang="en-US" dirty="0"/>
              <a:t> pipeline, external tools play a crucial role in automating security checks and integrating security into the development process. These tools include IDE security plug-ins, SAST/DAST/IAST scanners, and runtime security measures like RASP, which monitor and protect applications during runtime.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b="1" dirty="0"/>
              <a:t>Benefits of Acting Now </a:t>
            </a:r>
            <a:r>
              <a:rPr lang="en-US" sz="2000" dirty="0"/>
              <a:t>- Immediate implementation enhances data security, ensures compliance, and improves operational efficiency. It builds trust with stakeholders and avoids potential breaches.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b="1" dirty="0"/>
              <a:t>Risks of Waiting</a:t>
            </a:r>
            <a:r>
              <a:rPr lang="en-US" sz="2000" dirty="0"/>
              <a:t> - Delaying implementation increases the risk of security breaches, compliance violations, and potential data loss or misuse. It also prolongs exposure to operational inefficiencies.</a:t>
            </a:r>
            <a:endParaRPr sz="2000"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b="1" u="sng" dirty="0"/>
              <a:t>Current Gaps:</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Lack of Regular Policy Updates</a:t>
            </a:r>
          </a:p>
          <a:p>
            <a:pPr marL="1143000" lvl="2" indent="-228600" algn="l" rtl="0">
              <a:lnSpc>
                <a:spcPct val="90000"/>
              </a:lnSpc>
              <a:spcBef>
                <a:spcPts val="0"/>
              </a:spcBef>
              <a:spcAft>
                <a:spcPts val="0"/>
              </a:spcAft>
              <a:buClr>
                <a:schemeClr val="lt1"/>
              </a:buClr>
              <a:buSzPts val="1800"/>
              <a:buChar char="•"/>
            </a:pPr>
            <a:r>
              <a:rPr lang="en-US" sz="2000" dirty="0"/>
              <a:t>Inadequate Coverage for Emerging Threats</a:t>
            </a:r>
          </a:p>
          <a:p>
            <a:pPr marL="1143000" lvl="2" indent="-228600" algn="l" rtl="0">
              <a:lnSpc>
                <a:spcPct val="90000"/>
              </a:lnSpc>
              <a:spcBef>
                <a:spcPts val="0"/>
              </a:spcBef>
              <a:spcAft>
                <a:spcPts val="0"/>
              </a:spcAft>
              <a:buClr>
                <a:schemeClr val="lt1"/>
              </a:buClr>
              <a:buSzPts val="1800"/>
              <a:buChar char="•"/>
            </a:pPr>
            <a:r>
              <a:rPr lang="en-US" sz="2000" dirty="0"/>
              <a:t>Limited Automation and Integration</a:t>
            </a:r>
          </a:p>
          <a:p>
            <a:pPr marL="1143000" lvl="2" indent="-228600" algn="l" rtl="0">
              <a:lnSpc>
                <a:spcPct val="90000"/>
              </a:lnSpc>
              <a:spcBef>
                <a:spcPts val="0"/>
              </a:spcBef>
              <a:spcAft>
                <a:spcPts val="0"/>
              </a:spcAft>
              <a:buClr>
                <a:schemeClr val="lt1"/>
              </a:buClr>
              <a:buSzPts val="1800"/>
              <a:buChar char="•"/>
            </a:pPr>
            <a:r>
              <a:rPr lang="en-US" sz="2000" dirty="0"/>
              <a:t>Insufficient Training and Awareness Programs.</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endParaRPr lang="en-US" sz="2000" dirty="0"/>
          </a:p>
          <a:p>
            <a:pPr marL="914400" lvl="2" indent="0" algn="l" rtl="0">
              <a:lnSpc>
                <a:spcPct val="90000"/>
              </a:lnSpc>
              <a:spcBef>
                <a:spcPts val="0"/>
              </a:spcBef>
              <a:spcAft>
                <a:spcPts val="0"/>
              </a:spcAft>
              <a:buClr>
                <a:schemeClr val="lt1"/>
              </a:buClr>
              <a:buSzPts val="1800"/>
              <a:buNone/>
            </a:pPr>
            <a:r>
              <a:rPr lang="en-US" sz="2000" b="1" u="sng" dirty="0"/>
              <a:t>Potential Gaps:</a:t>
            </a:r>
            <a:endParaRPr lang="en-US" sz="2000" dirty="0"/>
          </a:p>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Zero Trust Architecture</a:t>
            </a:r>
          </a:p>
          <a:p>
            <a:pPr marL="1143000" lvl="2" indent="-228600" algn="l" rtl="0">
              <a:lnSpc>
                <a:spcPct val="90000"/>
              </a:lnSpc>
              <a:spcBef>
                <a:spcPts val="0"/>
              </a:spcBef>
              <a:spcAft>
                <a:spcPts val="0"/>
              </a:spcAft>
              <a:buClr>
                <a:schemeClr val="lt1"/>
              </a:buClr>
              <a:buSzPts val="1800"/>
              <a:buChar char="•"/>
            </a:pPr>
            <a:r>
              <a:rPr lang="en-US" sz="2000" dirty="0"/>
              <a:t>Enhanced Threat Intelligence Integration</a:t>
            </a:r>
          </a:p>
          <a:p>
            <a:pPr marL="1143000" lvl="2" indent="-228600" algn="l" rtl="0">
              <a:lnSpc>
                <a:spcPct val="90000"/>
              </a:lnSpc>
              <a:spcBef>
                <a:spcPts val="0"/>
              </a:spcBef>
              <a:spcAft>
                <a:spcPts val="0"/>
              </a:spcAft>
              <a:buClr>
                <a:schemeClr val="lt1"/>
              </a:buClr>
              <a:buSzPts val="1800"/>
              <a:buChar char="•"/>
            </a:pPr>
            <a:r>
              <a:rPr lang="en-US" sz="2000" dirty="0"/>
              <a:t>Advanced Encryption Practices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897812"/>
            <a:ext cx="10820400" cy="4320874"/>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b="1" u="sng" dirty="0"/>
              <a:t>Key Standards for Future Prevention:</a:t>
            </a:r>
          </a:p>
          <a:p>
            <a:pPr marL="228600" lvl="0" indent="-88900" algn="l" rtl="0">
              <a:lnSpc>
                <a:spcPct val="90000"/>
              </a:lnSpc>
              <a:spcBef>
                <a:spcPts val="1000"/>
              </a:spcBef>
              <a:spcAft>
                <a:spcPts val="0"/>
              </a:spcAft>
              <a:buClr>
                <a:schemeClr val="lt1"/>
              </a:buClr>
              <a:buSzPts val="2200"/>
              <a:buNone/>
            </a:pPr>
            <a:endParaRPr lang="en-US" b="1" u="sng" dirty="0"/>
          </a:p>
          <a:p>
            <a:pPr>
              <a:buFont typeface="Arial" panose="020B0604020202020204" pitchFamily="34" charset="0"/>
              <a:buChar char="•"/>
            </a:pPr>
            <a:r>
              <a:rPr lang="en-US" sz="2000" b="1" dirty="0"/>
              <a:t>Adopt Comprehensive Encryption:</a:t>
            </a:r>
            <a:r>
              <a:rPr lang="en-US" sz="2000" dirty="0"/>
              <a:t> Secure data at rest, in flight, and in use.</a:t>
            </a:r>
          </a:p>
          <a:p>
            <a:pPr>
              <a:buFont typeface="Arial" panose="020B0604020202020204" pitchFamily="34" charset="0"/>
              <a:buChar char="•"/>
            </a:pPr>
            <a:r>
              <a:rPr lang="en-US" sz="2000" b="1" dirty="0"/>
              <a:t>Implement Strong Authentication:</a:t>
            </a:r>
            <a:r>
              <a:rPr lang="en-US" sz="2000" dirty="0"/>
              <a:t> Use multi-factor authentication and role-based access controls.</a:t>
            </a:r>
          </a:p>
          <a:p>
            <a:pPr>
              <a:buFont typeface="Arial" panose="020B0604020202020204" pitchFamily="34" charset="0"/>
              <a:buChar char="•"/>
            </a:pPr>
            <a:r>
              <a:rPr lang="en-US" sz="2000" b="1" dirty="0"/>
              <a:t>Enhance Threat Detection:</a:t>
            </a:r>
            <a:r>
              <a:rPr lang="en-US" sz="2000" dirty="0"/>
              <a:t> Integrate continuous monitoring and real-time threat detection.</a:t>
            </a:r>
          </a:p>
          <a:p>
            <a:pPr>
              <a:buFont typeface="Arial" panose="020B0604020202020204" pitchFamily="34" charset="0"/>
              <a:buChar char="•"/>
            </a:pPr>
            <a:r>
              <a:rPr lang="en-US" sz="2000" b="1" dirty="0"/>
              <a:t>Regularly Update Policies:</a:t>
            </a:r>
            <a:r>
              <a:rPr lang="en-US" sz="2000" dirty="0"/>
              <a:t> Keep security measures current and relevant.</a:t>
            </a:r>
          </a:p>
          <a:p>
            <a:pPr>
              <a:buFont typeface="Arial" panose="020B0604020202020204" pitchFamily="34" charset="0"/>
              <a:buChar char="•"/>
            </a:pPr>
            <a:r>
              <a:rPr lang="en-US" sz="2000" b="1" dirty="0"/>
              <a:t>Prioritize Employee Training:</a:t>
            </a:r>
            <a:r>
              <a:rPr lang="en-US" sz="2000" dirty="0"/>
              <a:t> Ensure staff are well-informed about security best practices.</a:t>
            </a:r>
          </a:p>
          <a:p>
            <a:pPr marL="482600">
              <a:buSzPts val="2200"/>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	</a:t>
            </a:r>
            <a:r>
              <a:rPr lang="en-US" dirty="0">
                <a:hlinkClick r:id="rId4"/>
              </a:rPr>
              <a:t>https://learn.microsoft.com/en-us/visualstudio/test/writing-unit-tests-for-c-cpp?view=vs-2022</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	</a:t>
            </a:r>
            <a:r>
              <a:rPr lang="en-US" dirty="0">
                <a:hlinkClick r:id="rId5"/>
              </a:rPr>
              <a:t>https://www.cisa.gov/news-events/news/attack-colonial-pipeline-what-weve-learned-what-weve-done-over-past-two-years</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	</a:t>
            </a:r>
            <a:r>
              <a:rPr lang="en-US" dirty="0">
                <a:hlinkClick r:id="rId6"/>
              </a:rPr>
              <a:t>https://www.dfs.ny.gov/Twitter_Report</a:t>
            </a:r>
            <a:endParaRPr lang="en-US" dirty="0"/>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	</a:t>
            </a:r>
            <a:r>
              <a:rPr lang="en-US" dirty="0">
                <a:hlinkClick r:id="rId7"/>
              </a:rPr>
              <a:t>https://www.healthcare.digital/single-post/evolving-nhs-cyber-security-ics-landscape</a:t>
            </a:r>
            <a:endParaRPr lang="en-US" dirty="0"/>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090893" y="20279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1358420" y="1556867"/>
            <a:ext cx="9475159" cy="122149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lt1"/>
              </a:buClr>
              <a:buSzPts val="2200"/>
              <a:buNone/>
            </a:pPr>
            <a:r>
              <a:rPr lang="en-US" sz="1800" dirty="0"/>
              <a:t>This policy integrates security into every stage of the software development lifecycle through multiple layers of security. With these layers we protect against evolving cyber threats, ensuring that even if one layer is compromised, others will prevent breaches.</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508945978"/>
              </p:ext>
            </p:extLst>
          </p:nvPr>
        </p:nvGraphicFramePr>
        <p:xfrm>
          <a:off x="2178387" y="222993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800" b="1" u="sng" strike="noStrike" cap="none" dirty="0">
                          <a:solidFill>
                            <a:schemeClr val="tx1"/>
                          </a:solidFill>
                        </a:rPr>
                        <a:t>Likely Attacks</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SQL Injection (OWASP-ASVS)</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Inconsistent Authentication (Triple-A)</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Insecure Exception Handling (ERR56-CPP)</a:t>
                      </a:r>
                      <a:endParaRPr sz="1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800" b="1" u="sng" strike="noStrike" cap="none" dirty="0">
                          <a:solidFill>
                            <a:schemeClr val="tx1"/>
                          </a:solidFill>
                        </a:rPr>
                        <a:t>Priority</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Memory Corruption (MEM01-C)</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Privilege Escalation</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Insecure Data Encryption (Triple-A)</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800" b="1" u="sng" strike="noStrike" cap="none" dirty="0">
                          <a:solidFill>
                            <a:schemeClr val="tx1"/>
                          </a:solidFill>
                        </a:rPr>
                        <a:t>Low Priority</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String Incorrectness (STR05-C)</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Assertion Misuse (EXP06-J)</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Minimized Trust Issues (SEC03-J)</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3600"/>
                        <a:buFont typeface="Arial" panose="020B0604020202020204" pitchFamily="34" charset="0"/>
                        <a:buNone/>
                      </a:pPr>
                      <a:r>
                        <a:rPr lang="en-US" sz="1800" b="1" u="sng" strike="noStrike" cap="none" dirty="0">
                          <a:solidFill>
                            <a:schemeClr val="tx1"/>
                          </a:solidFill>
                        </a:rPr>
                        <a:t>Unlikely Threats</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Thread Safety Violations(</a:t>
                      </a:r>
                      <a:r>
                        <a:rPr lang="en-US" sz="1800" dirty="0"/>
                        <a:t>TSM00-J</a:t>
                      </a:r>
                      <a:r>
                        <a:rPr lang="en-US" sz="1800" u="none" strike="noStrike" cap="none" dirty="0">
                          <a:solidFill>
                            <a:schemeClr val="tx1"/>
                          </a:solidFill>
                        </a:rPr>
                        <a:t>)</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dirty="0"/>
                        <a:t>Serialization Flaws (SER03-J)</a:t>
                      </a:r>
                    </a:p>
                    <a:p>
                      <a:pPr marL="342900" marR="0" lvl="0" indent="-3429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tx1"/>
                          </a:solidFill>
                        </a:rPr>
                        <a:t>Complex Serialization Vulnerabilities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024333" y="13464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90112" y="1427672"/>
            <a:ext cx="10816087" cy="4791013"/>
          </a:xfrm>
          <a:prstGeom prst="rect">
            <a:avLst/>
          </a:prstGeom>
          <a:noFill/>
          <a:ln>
            <a:noFill/>
          </a:ln>
        </p:spPr>
        <p:txBody>
          <a:bodyPr spcFirstLastPara="1" wrap="square" lIns="91425" tIns="45700" rIns="91425" bIns="45700" anchor="t" anchorCtr="0">
            <a:normAutofit fontScale="92500" lnSpcReduction="10000"/>
          </a:bodyPr>
          <a:lstStyle/>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Least Privilege – </a:t>
            </a:r>
            <a:r>
              <a:rPr lang="en-US" sz="2400" dirty="0"/>
              <a:t>Memory Protection and Platform Security</a:t>
            </a:r>
          </a:p>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Defense in Depth – </a:t>
            </a:r>
            <a:r>
              <a:rPr lang="en-US" sz="2400" dirty="0"/>
              <a:t>SQL Injection and Thread Safety</a:t>
            </a:r>
          </a:p>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Fail-Safe Defaults – </a:t>
            </a:r>
            <a:r>
              <a:rPr lang="en-US" sz="2400" dirty="0"/>
              <a:t>Exceptions and Assertions</a:t>
            </a:r>
          </a:p>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Economy and Mechanism – </a:t>
            </a:r>
            <a:r>
              <a:rPr lang="en-US" sz="2400" dirty="0"/>
              <a:t>Data Type and Data Value</a:t>
            </a:r>
          </a:p>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Complete Mediation – </a:t>
            </a:r>
            <a:r>
              <a:rPr lang="en-US" sz="2400" dirty="0"/>
              <a:t>Serialization and String Correctness</a:t>
            </a:r>
          </a:p>
          <a:p>
            <a:pPr marL="342900" lvl="0" algn="l" rtl="0">
              <a:lnSpc>
                <a:spcPct val="90000"/>
              </a:lnSpc>
              <a:spcBef>
                <a:spcPts val="0"/>
              </a:spcBef>
              <a:spcAft>
                <a:spcPts val="1200"/>
              </a:spcAft>
              <a:buClr>
                <a:schemeClr val="lt1"/>
              </a:buClr>
              <a:buSzPts val="2200"/>
              <a:buFont typeface="+mj-lt"/>
              <a:buAutoNum type="arabicPeriod"/>
            </a:pPr>
            <a:r>
              <a:rPr lang="en-US" sz="2400" b="1" dirty="0"/>
              <a:t>Principle of Open Design – </a:t>
            </a:r>
            <a:r>
              <a:rPr lang="en-US" sz="2400" dirty="0"/>
              <a:t>Platform Security and Assertions</a:t>
            </a:r>
          </a:p>
          <a:p>
            <a:pPr marL="342900">
              <a:spcBef>
                <a:spcPts val="0"/>
              </a:spcBef>
              <a:spcAft>
                <a:spcPts val="1200"/>
              </a:spcAft>
              <a:buSzPts val="2200"/>
              <a:buFont typeface="+mj-lt"/>
              <a:buAutoNum type="arabicPeriod"/>
            </a:pPr>
            <a:r>
              <a:rPr lang="en-US" sz="2400" b="1" dirty="0"/>
              <a:t>Principle of Separation of Privilege – </a:t>
            </a:r>
            <a:r>
              <a:rPr lang="en-US" sz="2400" dirty="0"/>
              <a:t>Memory Protection and Platform Security</a:t>
            </a:r>
          </a:p>
          <a:p>
            <a:pPr marL="342900">
              <a:spcBef>
                <a:spcPts val="0"/>
              </a:spcBef>
              <a:spcAft>
                <a:spcPts val="1200"/>
              </a:spcAft>
              <a:buSzPts val="2200"/>
              <a:buFont typeface="+mj-lt"/>
              <a:buAutoNum type="arabicPeriod"/>
            </a:pPr>
            <a:r>
              <a:rPr lang="en-US" sz="2400" b="1" dirty="0"/>
              <a:t>Principle of Least Astonishment – </a:t>
            </a:r>
            <a:r>
              <a:rPr lang="en-US" sz="2400" dirty="0"/>
              <a:t>String Correctness and Data Value</a:t>
            </a:r>
          </a:p>
          <a:p>
            <a:pPr marL="342900">
              <a:spcBef>
                <a:spcPts val="0"/>
              </a:spcBef>
              <a:spcAft>
                <a:spcPts val="1200"/>
              </a:spcAft>
              <a:buSzPts val="2200"/>
              <a:buFont typeface="+mj-lt"/>
              <a:buAutoNum type="arabicPeriod"/>
            </a:pPr>
            <a:r>
              <a:rPr lang="en-US" sz="2400" b="1" dirty="0"/>
              <a:t>Principle of Minimize Trust – </a:t>
            </a:r>
            <a:r>
              <a:rPr lang="en-US" sz="2400" dirty="0"/>
              <a:t>Platform Security and Exceptions</a:t>
            </a:r>
          </a:p>
          <a:p>
            <a:pPr marL="342900">
              <a:spcBef>
                <a:spcPts val="0"/>
              </a:spcBef>
              <a:spcAft>
                <a:spcPts val="1200"/>
              </a:spcAft>
              <a:buSzPts val="2200"/>
              <a:buFont typeface="+mj-lt"/>
              <a:buAutoNum type="arabicPeriod"/>
            </a:pPr>
            <a:r>
              <a:rPr lang="en-US" sz="2400" b="1" dirty="0"/>
              <a:t>Principle of Layered Security – </a:t>
            </a:r>
            <a:r>
              <a:rPr lang="en-US" sz="2400" dirty="0"/>
              <a:t>SQL Injection and Thread Safety</a:t>
            </a:r>
            <a:endParaRPr lang="en-US" sz="2400" b="1" dirty="0"/>
          </a:p>
          <a:p>
            <a:pPr marL="342900" lvl="0" algn="l" rtl="0">
              <a:lnSpc>
                <a:spcPct val="90000"/>
              </a:lnSpc>
              <a:spcBef>
                <a:spcPts val="0"/>
              </a:spcBef>
              <a:spcAft>
                <a:spcPts val="0"/>
              </a:spcAft>
              <a:buClr>
                <a:schemeClr val="lt1"/>
              </a:buClr>
              <a:buSzPts val="2200"/>
              <a:buFont typeface="+mj-lt"/>
              <a:buAutoNum type="arabicPeriod"/>
            </a:pPr>
            <a:endParaRPr lang="en-US" sz="1400" b="1"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 Placeholder 3">
            <a:extLst>
              <a:ext uri="{FF2B5EF4-FFF2-40B4-BE49-F238E27FC236}">
                <a16:creationId xmlns:a16="http://schemas.microsoft.com/office/drawing/2014/main" id="{800DD988-5D2B-C54D-6B48-C3FC162E901D}"/>
              </a:ext>
            </a:extLst>
          </p:cNvPr>
          <p:cNvSpPr>
            <a:spLocks noGrp="1" noChangeArrowheads="1"/>
          </p:cNvSpPr>
          <p:nvPr>
            <p:ph type="body" idx="1"/>
          </p:nvPr>
        </p:nvSpPr>
        <p:spPr bwMode="auto">
          <a:xfrm>
            <a:off x="1274099" y="1907866"/>
            <a:ext cx="964380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NUM04-J</a:t>
            </a:r>
            <a:r>
              <a:rPr kumimoji="0" lang="en-US" altLang="en-US" sz="1800" b="0" i="0" u="none" strike="noStrike" cap="none" normalizeH="0" baseline="0" dirty="0">
                <a:ln>
                  <a:noFill/>
                </a:ln>
                <a:solidFill>
                  <a:schemeClr val="bg1"/>
                </a:solidFill>
                <a:effectLst/>
                <a:latin typeface="Century Gothic" panose="020B0502020202020204" pitchFamily="34" charset="0"/>
              </a:rPr>
              <a:t>: Ensure that floating-point numbers are not compared directly.</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STR05-C</a:t>
            </a:r>
            <a:r>
              <a:rPr kumimoji="0" lang="en-US" altLang="en-US" sz="1800" b="0" i="0" u="none" strike="noStrike" cap="none" normalizeH="0" baseline="0" dirty="0">
                <a:ln>
                  <a:noFill/>
                </a:ln>
                <a:solidFill>
                  <a:schemeClr val="bg1"/>
                </a:solidFill>
                <a:effectLst/>
                <a:latin typeface="Century Gothic" panose="020B0502020202020204" pitchFamily="34" charset="0"/>
              </a:rPr>
              <a:t>: Avoid using functions that operate on null-terminated strings.</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OWASP-ASVS</a:t>
            </a:r>
            <a:r>
              <a:rPr kumimoji="0" lang="en-US" altLang="en-US" sz="1800" b="0" i="0" u="none" strike="noStrike" cap="none" normalizeH="0" baseline="0" dirty="0">
                <a:ln>
                  <a:noFill/>
                </a:ln>
                <a:solidFill>
                  <a:schemeClr val="bg1"/>
                </a:solidFill>
                <a:effectLst/>
                <a:latin typeface="Century Gothic" panose="020B0502020202020204" pitchFamily="34" charset="0"/>
              </a:rPr>
              <a:t>: Validate all input to guard against SQL Injection.</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MEM01-C</a:t>
            </a:r>
            <a:r>
              <a:rPr kumimoji="0" lang="en-US" altLang="en-US" sz="1800" b="0" i="0" u="none" strike="noStrike" cap="none" normalizeH="0" baseline="0" dirty="0">
                <a:ln>
                  <a:noFill/>
                </a:ln>
                <a:solidFill>
                  <a:schemeClr val="bg1"/>
                </a:solidFill>
                <a:effectLst/>
                <a:latin typeface="Century Gothic" panose="020B0502020202020204" pitchFamily="34" charset="0"/>
              </a:rPr>
              <a:t>: Allocate and free memory correctly.</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EXP06-J</a:t>
            </a:r>
            <a:r>
              <a:rPr kumimoji="0" lang="en-US" altLang="en-US" sz="1800" b="0" i="0" u="none" strike="noStrike" cap="none" normalizeH="0" baseline="0" dirty="0">
                <a:ln>
                  <a:noFill/>
                </a:ln>
                <a:solidFill>
                  <a:schemeClr val="bg1"/>
                </a:solidFill>
                <a:effectLst/>
                <a:latin typeface="Century Gothic" panose="020B0502020202020204" pitchFamily="34" charset="0"/>
              </a:rPr>
              <a:t>: Do not ignore values returned by methods.</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ERR-56-CPP</a:t>
            </a:r>
            <a:r>
              <a:rPr kumimoji="0" lang="en-US" altLang="en-US" sz="1800" b="0" i="0" u="none" strike="noStrike" cap="none" normalizeH="0" baseline="0" dirty="0">
                <a:ln>
                  <a:noFill/>
                </a:ln>
                <a:solidFill>
                  <a:schemeClr val="bg1"/>
                </a:solidFill>
                <a:effectLst/>
                <a:latin typeface="Century Gothic" panose="020B0502020202020204" pitchFamily="34" charset="0"/>
              </a:rPr>
              <a:t>: Handle exceptions properly in C++.</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TSM00-J</a:t>
            </a:r>
            <a:r>
              <a:rPr kumimoji="0" lang="en-US" altLang="en-US" sz="1800" b="0" i="0" u="none" strike="noStrike" cap="none" normalizeH="0" baseline="0" dirty="0">
                <a:ln>
                  <a:noFill/>
                </a:ln>
                <a:solidFill>
                  <a:schemeClr val="bg1"/>
                </a:solidFill>
                <a:effectLst/>
                <a:latin typeface="Century Gothic" panose="020B0502020202020204" pitchFamily="34" charset="0"/>
              </a:rPr>
              <a:t>: Implement thread safety in shared data.</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SER03-J</a:t>
            </a:r>
            <a:r>
              <a:rPr kumimoji="0" lang="en-US" altLang="en-US" sz="1800" b="0" i="0" u="none" strike="noStrike" cap="none" normalizeH="0" baseline="0" dirty="0">
                <a:ln>
                  <a:noFill/>
                </a:ln>
                <a:solidFill>
                  <a:schemeClr val="bg1"/>
                </a:solidFill>
                <a:effectLst/>
                <a:latin typeface="Century Gothic" panose="020B0502020202020204" pitchFamily="34" charset="0"/>
              </a:rPr>
              <a:t>: Avoid deserialization of untrusted data.</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SEC02-J</a:t>
            </a:r>
            <a:r>
              <a:rPr kumimoji="0" lang="en-US" altLang="en-US" sz="1800" b="0" i="0" u="none" strike="noStrike" cap="none" normalizeH="0" baseline="0" dirty="0">
                <a:ln>
                  <a:noFill/>
                </a:ln>
                <a:solidFill>
                  <a:schemeClr val="bg1"/>
                </a:solidFill>
                <a:effectLst/>
                <a:latin typeface="Century Gothic" panose="020B0502020202020204" pitchFamily="34" charset="0"/>
              </a:rPr>
              <a:t>: Apply platform security settings to protect data.</a:t>
            </a:r>
          </a:p>
          <a:p>
            <a:pPr marL="342900" marR="0" lvl="0" algn="l" defTabSz="914400" rtl="0" eaLnBrk="0" fontAlgn="base" latinLnBrk="0" hangingPunct="0">
              <a:lnSpc>
                <a:spcPct val="100000"/>
              </a:lnSpc>
              <a:spcBef>
                <a:spcPct val="0"/>
              </a:spcBef>
              <a:spcAft>
                <a:spcPts val="60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Encryption and Triple-A Framework</a:t>
            </a:r>
            <a:r>
              <a:rPr kumimoji="0" lang="en-US" altLang="en-US" sz="1800" b="0" i="0" u="none" strike="noStrike" cap="none" normalizeH="0" baseline="0" dirty="0">
                <a:ln>
                  <a:noFill/>
                </a:ln>
                <a:solidFill>
                  <a:schemeClr val="bg1"/>
                </a:solidFill>
                <a:effectLst/>
                <a:latin typeface="Century Gothic" panose="020B0502020202020204" pitchFamily="34" charset="0"/>
              </a:rPr>
              <a:t>: Ensure proper encryption (in-flight, at rest, in use) and Triple-A (Authentication, Authorization, and Accounting) implementation.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405117"/>
            <a:ext cx="10820400" cy="30071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800"/>
              </a:spcAft>
              <a:buClr>
                <a:schemeClr val="lt1"/>
              </a:buClr>
              <a:buSzPts val="2000"/>
              <a:buChar char="•"/>
            </a:pPr>
            <a:r>
              <a:rPr lang="en-US" sz="2000" b="1" dirty="0">
                <a:latin typeface="Century Gothic" panose="020B0502020202020204" pitchFamily="34" charset="0"/>
              </a:rPr>
              <a:t>Encryption at Rest - </a:t>
            </a:r>
            <a:r>
              <a:rPr lang="en-US" sz="1800" dirty="0">
                <a:effectLst/>
                <a:latin typeface="Century Gothic" panose="020B0502020202020204" pitchFamily="34" charset="0"/>
                <a:ea typeface="Calibri" panose="020F0502020204030204" pitchFamily="34" charset="0"/>
              </a:rPr>
              <a:t>Encrypts data stored on disks and backups by implementing AES encryption and secure key management. This is done to protect data from unauthorized access if the media becomes compromised.</a:t>
            </a:r>
          </a:p>
          <a:p>
            <a:pPr marL="228600" lvl="0" indent="-228600" algn="l" rtl="0">
              <a:lnSpc>
                <a:spcPct val="90000"/>
              </a:lnSpc>
              <a:spcBef>
                <a:spcPts val="0"/>
              </a:spcBef>
              <a:spcAft>
                <a:spcPts val="1800"/>
              </a:spcAft>
              <a:buClr>
                <a:schemeClr val="lt1"/>
              </a:buClr>
              <a:buSzPts val="2000"/>
              <a:buChar char="•"/>
            </a:pPr>
            <a:r>
              <a:rPr lang="en-US" sz="1800" b="1" dirty="0">
                <a:latin typeface="Century Gothic" panose="020B0502020202020204" pitchFamily="34" charset="0"/>
              </a:rPr>
              <a:t>Encryption in Flight - </a:t>
            </a:r>
            <a:r>
              <a:rPr lang="en-US" sz="1800" dirty="0">
                <a:effectLst/>
                <a:latin typeface="Century Gothic" panose="020B0502020202020204" pitchFamily="34" charset="0"/>
                <a:ea typeface="Calibri" panose="020F0502020204030204" pitchFamily="34" charset="0"/>
              </a:rPr>
              <a:t>Encrypts data during the transmission across networks by using protocols like TLS and S/MIME. This prevents unauthorized interceptions and eavesdropping.</a:t>
            </a:r>
          </a:p>
          <a:p>
            <a:pPr marL="228600" lvl="0" indent="-228600" algn="l" rtl="0">
              <a:lnSpc>
                <a:spcPct val="90000"/>
              </a:lnSpc>
              <a:spcBef>
                <a:spcPts val="0"/>
              </a:spcBef>
              <a:spcAft>
                <a:spcPts val="1800"/>
              </a:spcAft>
              <a:buClr>
                <a:schemeClr val="lt1"/>
              </a:buClr>
              <a:buSzPts val="2000"/>
              <a:buChar char="•"/>
            </a:pPr>
            <a:r>
              <a:rPr lang="en-US" sz="1800" b="1" dirty="0">
                <a:latin typeface="Century Gothic" panose="020B0502020202020204" pitchFamily="34" charset="0"/>
              </a:rPr>
              <a:t>Encryption in Use - </a:t>
            </a:r>
            <a:r>
              <a:rPr lang="en-US" sz="1800" dirty="0">
                <a:effectLst/>
                <a:latin typeface="Century Gothic" panose="020B0502020202020204" pitchFamily="34" charset="0"/>
                <a:ea typeface="Calibri" panose="020F0502020204030204" pitchFamily="34" charset="0"/>
              </a:rPr>
              <a:t>Encrypts data while it is being processed by applying homomorphic encryption or secure enclaves. This secures data during computation and prevents exposure.</a:t>
            </a:r>
            <a:endParaRPr sz="1800" b="1" dirty="0">
              <a:latin typeface="Century Gothic" panose="020B050202020202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1800"/>
              </a:spcAft>
              <a:buClr>
                <a:schemeClr val="lt1"/>
              </a:buClr>
              <a:buSzPts val="2400"/>
              <a:buChar char="•"/>
            </a:pPr>
            <a:r>
              <a:rPr lang="en-US" sz="2000" b="1" dirty="0"/>
              <a:t>Authentication</a:t>
            </a:r>
            <a:r>
              <a:rPr lang="en-US" sz="2000" dirty="0"/>
              <a:t> - Verifies user or system identities by using multi-factor authentication and IAM systems. Ensures only authorized entities access resources.</a:t>
            </a:r>
          </a:p>
          <a:p>
            <a:pPr marL="228600" lvl="0" indent="-228600" algn="l" rtl="0">
              <a:lnSpc>
                <a:spcPct val="90000"/>
              </a:lnSpc>
              <a:spcBef>
                <a:spcPts val="0"/>
              </a:spcBef>
              <a:spcAft>
                <a:spcPts val="1800"/>
              </a:spcAft>
              <a:buClr>
                <a:schemeClr val="lt1"/>
              </a:buClr>
              <a:buSzPts val="2400"/>
              <a:buChar char="•"/>
            </a:pPr>
            <a:r>
              <a:rPr lang="en-US" b="1" dirty="0"/>
              <a:t>Authorization</a:t>
            </a:r>
            <a:r>
              <a:rPr lang="en-US" dirty="0"/>
              <a:t> - Controls permissions for accessing resources by implementing role-based or attribute-based access controls. Enforces least privilege and limits access to authorized users.</a:t>
            </a:r>
            <a:endParaRPr lang="en-US" sz="2000" dirty="0"/>
          </a:p>
          <a:p>
            <a:pPr marL="228600" lvl="0" indent="-228600" algn="l" rtl="0">
              <a:lnSpc>
                <a:spcPct val="90000"/>
              </a:lnSpc>
              <a:spcBef>
                <a:spcPts val="0"/>
              </a:spcBef>
              <a:spcAft>
                <a:spcPts val="1800"/>
              </a:spcAft>
              <a:buClr>
                <a:schemeClr val="lt1"/>
              </a:buClr>
              <a:buSzPts val="2400"/>
              <a:buChar char="•"/>
            </a:pPr>
            <a:r>
              <a:rPr lang="en-US" b="1" dirty="0"/>
              <a:t>Accounting</a:t>
            </a:r>
            <a:r>
              <a:rPr lang="en-US" dirty="0"/>
              <a:t> - Tracks and records user actions and system activities by logging and monitoring solutions with audit reporting. Provides visibility for detecting anomalies and ensuring compliance.</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#1</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b="1" u="sng" dirty="0"/>
              <a:t>SQL Injection Test</a:t>
            </a:r>
          </a:p>
          <a:p>
            <a:pPr marL="0" lvl="0" indent="0" algn="l" rtl="0">
              <a:lnSpc>
                <a:spcPct val="90000"/>
              </a:lnSpc>
              <a:spcBef>
                <a:spcPts val="1000"/>
              </a:spcBef>
              <a:spcAft>
                <a:spcPts val="0"/>
              </a:spcAft>
              <a:buSzPts val="1800"/>
              <a:buNone/>
            </a:pPr>
            <a:endParaRPr lang="en-US" b="1" dirty="0"/>
          </a:p>
          <a:p>
            <a:pPr marL="0" lvl="0" indent="0" algn="l" rtl="0">
              <a:lnSpc>
                <a:spcPct val="90000"/>
              </a:lnSpc>
              <a:spcBef>
                <a:spcPts val="1000"/>
              </a:spcBef>
              <a:spcAft>
                <a:spcPts val="0"/>
              </a:spcAft>
              <a:buSzPts val="1800"/>
              <a:buNone/>
            </a:pPr>
            <a:r>
              <a:rPr lang="en-US" b="1" dirty="0"/>
              <a:t>Positive Result </a:t>
            </a:r>
            <a:r>
              <a:rPr lang="en-US" dirty="0"/>
              <a:t>– Passes valid input (username = Timmy) and verifies that the query executes correctly without modification.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b="1" dirty="0"/>
              <a:t>Negative Result </a:t>
            </a:r>
            <a:r>
              <a:rPr lang="en-US" dirty="0"/>
              <a:t>– Provides an input designed to exploit SQL injection (username = OR 1 = 1).</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285A-CE11-4E7F-58CC-1B97CE4C12DD}"/>
              </a:ext>
            </a:extLst>
          </p:cNvPr>
          <p:cNvSpPr>
            <a:spLocks noGrp="1"/>
          </p:cNvSpPr>
          <p:nvPr>
            <p:ph type="title"/>
          </p:nvPr>
        </p:nvSpPr>
        <p:spPr/>
        <p:txBody>
          <a:bodyPr/>
          <a:lstStyle/>
          <a:p>
            <a:r>
              <a:rPr lang="en-US" dirty="0"/>
              <a:t>Unit Test #2</a:t>
            </a:r>
          </a:p>
        </p:txBody>
      </p:sp>
      <p:sp>
        <p:nvSpPr>
          <p:cNvPr id="3" name="Text Placeholder 2">
            <a:extLst>
              <a:ext uri="{FF2B5EF4-FFF2-40B4-BE49-F238E27FC236}">
                <a16:creationId xmlns:a16="http://schemas.microsoft.com/office/drawing/2014/main" id="{7F832CE2-1D81-9701-64E1-B7895543B8F3}"/>
              </a:ext>
            </a:extLst>
          </p:cNvPr>
          <p:cNvSpPr>
            <a:spLocks noGrp="1"/>
          </p:cNvSpPr>
          <p:nvPr>
            <p:ph type="body" idx="1"/>
          </p:nvPr>
        </p:nvSpPr>
        <p:spPr/>
        <p:txBody>
          <a:bodyPr/>
          <a:lstStyle/>
          <a:p>
            <a:pPr marL="114300" indent="0">
              <a:buNone/>
            </a:pPr>
            <a:r>
              <a:rPr lang="en-US" b="1" u="sng" dirty="0"/>
              <a:t>Null Pointer Dereference Test</a:t>
            </a:r>
            <a:endParaRPr lang="en-US" dirty="0"/>
          </a:p>
          <a:p>
            <a:pPr marL="114300" indent="0">
              <a:buNone/>
            </a:pPr>
            <a:endParaRPr lang="en-US" b="1" u="sng" dirty="0"/>
          </a:p>
          <a:p>
            <a:pPr marL="114300" indent="0">
              <a:buNone/>
            </a:pPr>
            <a:r>
              <a:rPr lang="en-US" b="1" dirty="0"/>
              <a:t>Positive Result</a:t>
            </a:r>
            <a:r>
              <a:rPr lang="en-US" dirty="0"/>
              <a:t> – Passes a valid string and verifies that the function operates correctly without errors.</a:t>
            </a:r>
          </a:p>
          <a:p>
            <a:pPr marL="114300" indent="0">
              <a:buNone/>
            </a:pPr>
            <a:endParaRPr lang="en-US" b="1" dirty="0"/>
          </a:p>
          <a:p>
            <a:pPr marL="114300" indent="0">
              <a:buNone/>
            </a:pPr>
            <a:r>
              <a:rPr lang="en-US" b="1" dirty="0"/>
              <a:t>Negative Result</a:t>
            </a:r>
            <a:r>
              <a:rPr lang="en-US" dirty="0"/>
              <a:t> – Passes a null pointer and verifies that the function handles the null input safely by returning an error or failing without crashing.</a:t>
            </a:r>
            <a:endParaRPr lang="en-US" b="1" dirty="0"/>
          </a:p>
        </p:txBody>
      </p:sp>
    </p:spTree>
    <p:extLst>
      <p:ext uri="{BB962C8B-B14F-4D97-AF65-F5344CB8AC3E}">
        <p14:creationId xmlns:p14="http://schemas.microsoft.com/office/powerpoint/2010/main" val="3986818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452</TotalTime>
  <Words>1038</Words>
  <Application>Microsoft Office PowerPoint</Application>
  <PresentationFormat>Widescreen</PresentationFormat>
  <Paragraphs>116</Paragraphs>
  <Slides>17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 #1</vt:lpstr>
      <vt:lpstr>Unit Test #2</vt:lpstr>
      <vt:lpstr>Unit Test #3</vt:lpstr>
      <vt:lpstr>Unit Test #4</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Roy, Chance</cp:lastModifiedBy>
  <cp:revision>22</cp:revision>
  <dcterms:created xsi:type="dcterms:W3CDTF">2020-08-19T17:59:24Z</dcterms:created>
  <dcterms:modified xsi:type="dcterms:W3CDTF">2024-08-16T00:05:14Z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