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62" r:id="rId3"/>
    <p:sldId id="263" r:id="rId4"/>
    <p:sldId id="264" r:id="rId5"/>
    <p:sldId id="265" r:id="rId6"/>
    <p:sldId id="266" r:id="rId7"/>
    <p:sldId id="273" r:id="rId9"/>
    <p:sldId id="274" r:id="rId10"/>
  </p:sldIdLst>
  <p:sldSz cx="9144000" cy="6858000" type="screen4x3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964565" y="3108960"/>
            <a:ext cx="7134225" cy="1014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MY" altLang="en-US" sz="6000"/>
              <a:t>Hi. </a:t>
            </a:r>
            <a:endParaRPr lang="en-MY" altLang="en-US"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08000" y="345440"/>
            <a:ext cx="6604635" cy="829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MY" altLang="en-US" sz="4800"/>
              <a:t>Abstract - Dealing in Ideas</a:t>
            </a:r>
            <a:endParaRPr lang="en-MY" altLang="en-US" sz="4800"/>
          </a:p>
        </p:txBody>
      </p:sp>
      <p:sp>
        <p:nvSpPr>
          <p:cNvPr id="4" name="Text Box 3"/>
          <p:cNvSpPr txBox="1"/>
          <p:nvPr/>
        </p:nvSpPr>
        <p:spPr>
          <a:xfrm>
            <a:off x="5921375" y="6475730"/>
            <a:ext cx="302450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MY" altLang="en-US" sz="1000"/>
              <a:t>“But how do you deal in ideas? We're not IP lawyers...”</a:t>
            </a:r>
            <a:endParaRPr lang="en-MY" altLang="en-US" sz="1000"/>
          </a:p>
        </p:txBody>
      </p:sp>
      <p:sp>
        <p:nvSpPr>
          <p:cNvPr id="5" name="Text Box 4"/>
          <p:cNvSpPr txBox="1"/>
          <p:nvPr/>
        </p:nvSpPr>
        <p:spPr>
          <a:xfrm>
            <a:off x="1296670" y="1565910"/>
            <a:ext cx="671195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MY" altLang="en-US"/>
              <a:t>The </a:t>
            </a:r>
            <a:r>
              <a:rPr lang="en-MY" altLang="en-US">
                <a:latin typeface="Lucida Console" panose="020B0609040504020204" charset="0"/>
              </a:rPr>
              <a:t>abstract</a:t>
            </a:r>
            <a:r>
              <a:rPr lang="en-MY" altLang="en-US"/>
              <a:t> keyword is used to define a class or method that is abstract.</a:t>
            </a:r>
            <a:endParaRPr lang="en-MY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0440" y="2478405"/>
            <a:ext cx="7345045" cy="68326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013460" y="3503930"/>
            <a:ext cx="727964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MY" altLang="en-US"/>
              <a:t>What it does in human terms: it turns the class </a:t>
            </a:r>
            <a:r>
              <a:rPr lang="en-MY" altLang="en-US">
                <a:latin typeface="Lucida Console" panose="020B0609040504020204" charset="0"/>
              </a:rPr>
              <a:t>BaseGame</a:t>
            </a:r>
            <a:r>
              <a:rPr lang="en-MY" altLang="en-US"/>
              <a:t> into an idea.</a:t>
            </a:r>
            <a:endParaRPr lang="en-MY" altLang="en-US"/>
          </a:p>
          <a:p>
            <a:pPr algn="ctr"/>
            <a:r>
              <a:rPr lang="en-MY" altLang="en-US"/>
              <a:t>An idea, no more, no less. It cannot be instantiated, only extended.</a:t>
            </a:r>
            <a:endParaRPr lang="en-MY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1296670" y="4229735"/>
            <a:ext cx="3199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MY" altLang="en-US"/>
              <a:t>I mean, if you don't believe me...</a:t>
            </a:r>
            <a:endParaRPr lang="en-MY" altLang="en-US"/>
          </a:p>
        </p:txBody>
      </p:sp>
      <p:pic>
        <p:nvPicPr>
          <p:cNvPr id="9" name="Picture 8" descr="Captu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980" y="4598035"/>
            <a:ext cx="3885565" cy="419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215" y="5017135"/>
            <a:ext cx="3680460" cy="40005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1418590" y="5536565"/>
            <a:ext cx="646811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MY" altLang="en-US"/>
              <a:t>If the idea analogy doesn't help, think of abstract classes as ideas that need to be filled with execution.</a:t>
            </a:r>
            <a:endParaRPr lang="en-MY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08000" y="345440"/>
            <a:ext cx="6604635" cy="829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MY" altLang="en-US" sz="4800"/>
              <a:t>Abstract - Dealing in Ideas</a:t>
            </a:r>
            <a:endParaRPr lang="en-MY" altLang="en-US" sz="4800"/>
          </a:p>
        </p:txBody>
      </p:sp>
      <p:sp>
        <p:nvSpPr>
          <p:cNvPr id="4" name="Text Box 3"/>
          <p:cNvSpPr txBox="1"/>
          <p:nvPr/>
        </p:nvSpPr>
        <p:spPr>
          <a:xfrm>
            <a:off x="950595" y="1174750"/>
            <a:ext cx="4199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MY" altLang="en-US"/>
              <a:t>Once you </a:t>
            </a:r>
            <a:r>
              <a:rPr lang="en-MY" altLang="en-US">
                <a:latin typeface="Lucida Console" panose="020B0609040504020204" charset="0"/>
              </a:rPr>
              <a:t>extend</a:t>
            </a:r>
            <a:r>
              <a:rPr lang="en-MY" altLang="en-US">
                <a:latin typeface="Calibri" panose="020F0502020204030204" charset="0"/>
              </a:rPr>
              <a:t> the </a:t>
            </a:r>
            <a:r>
              <a:rPr lang="en-MY" altLang="en-US">
                <a:latin typeface="Lucida Console" panose="020B0609040504020204" charset="0"/>
              </a:rPr>
              <a:t>abstract </a:t>
            </a:r>
            <a:r>
              <a:rPr lang="en-MY" altLang="en-US">
                <a:latin typeface="Calibri" panose="020F0502020204030204" charset="0"/>
              </a:rPr>
              <a:t>class...</a:t>
            </a:r>
            <a:endParaRPr lang="en-MY" altLang="en-US">
              <a:latin typeface="Calibri" panose="020F0502020204030204" charset="0"/>
            </a:endParaRPr>
          </a:p>
        </p:txBody>
      </p:sp>
      <p:pic>
        <p:nvPicPr>
          <p:cNvPr id="5" name="Picture 4" descr="Captu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8390" y="1678940"/>
            <a:ext cx="6966585" cy="51625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267460" y="2360295"/>
            <a:ext cx="660971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MY" altLang="en-US"/>
              <a:t>You may use all the methods and attributes as determined by their privacy factor in the </a:t>
            </a:r>
            <a:r>
              <a:rPr lang="en-MY" altLang="en-US">
                <a:latin typeface="Lucida Console" panose="020B0609040504020204" charset="0"/>
              </a:rPr>
              <a:t>abstract</a:t>
            </a:r>
            <a:r>
              <a:rPr lang="en-MY" altLang="en-US">
                <a:latin typeface="Calibri" panose="020F0502020204030204" charset="0"/>
              </a:rPr>
              <a:t> class</a:t>
            </a:r>
            <a:r>
              <a:rPr lang="en-MY" altLang="en-US"/>
              <a:t>.</a:t>
            </a:r>
            <a:endParaRPr lang="en-MY" altLang="en-US"/>
          </a:p>
        </p:txBody>
      </p:sp>
      <p:pic>
        <p:nvPicPr>
          <p:cNvPr id="7" name="Picture 6" descr="Captu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030" y="3002915"/>
            <a:ext cx="3581400" cy="96647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560195" y="3895725"/>
            <a:ext cx="6021070" cy="916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MY" altLang="en-US"/>
              <a:t>In fact, it ties fairly well into what we'll be talking about next, but a (probably the most) important note on </a:t>
            </a:r>
            <a:r>
              <a:rPr lang="en-MY" altLang="en-US">
                <a:latin typeface="Lucida Console" panose="020B0609040504020204" charset="0"/>
              </a:rPr>
              <a:t>abstract </a:t>
            </a:r>
            <a:r>
              <a:rPr lang="en-MY" altLang="en-US"/>
              <a:t>before we leave...</a:t>
            </a:r>
            <a:endParaRPr lang="en-MY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2851785" y="4713605"/>
            <a:ext cx="3441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MY" altLang="en-US" i="1"/>
              <a:t>You can make methods abstract. </a:t>
            </a:r>
            <a:r>
              <a:rPr lang="en-MY" altLang="en-US"/>
              <a:t>:O</a:t>
            </a:r>
            <a:endParaRPr lang="en-MY" altLang="en-US"/>
          </a:p>
        </p:txBody>
      </p:sp>
      <p:pic>
        <p:nvPicPr>
          <p:cNvPr id="13" name="Picture 12" descr="Captur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680" y="5081905"/>
            <a:ext cx="4863465" cy="361950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1664335" y="5520690"/>
            <a:ext cx="5817235" cy="916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MY" altLang="en-US"/>
              <a:t>Abstract methods require definition in their child classes, and is best used when you're sure a child will </a:t>
            </a:r>
            <a:r>
              <a:rPr lang="en-MY" altLang="en-US" b="1" i="1"/>
              <a:t>NEED </a:t>
            </a:r>
            <a:r>
              <a:rPr lang="en-MY" altLang="en-US"/>
              <a:t>this method but aren't sure </a:t>
            </a:r>
            <a:r>
              <a:rPr lang="en-MY" altLang="en-US" i="1"/>
              <a:t>how </a:t>
            </a:r>
            <a:r>
              <a:rPr lang="en-MY" altLang="en-US"/>
              <a:t>each child will implement them.</a:t>
            </a:r>
            <a:endParaRPr lang="en-MY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08000" y="345440"/>
            <a:ext cx="3002915" cy="829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MY" altLang="en-US" sz="4800"/>
              <a:t>Inheritance</a:t>
            </a:r>
            <a:endParaRPr lang="en-MY" altLang="en-US" sz="4800"/>
          </a:p>
        </p:txBody>
      </p:sp>
      <p:sp>
        <p:nvSpPr>
          <p:cNvPr id="3" name="Text Box 2"/>
          <p:cNvSpPr txBox="1"/>
          <p:nvPr/>
        </p:nvSpPr>
        <p:spPr>
          <a:xfrm>
            <a:off x="768985" y="1254760"/>
            <a:ext cx="7604760" cy="916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MY" altLang="en-US"/>
              <a:t>The word is misleading, since no one - or in our case, nothing - dies.</a:t>
            </a:r>
            <a:endParaRPr lang="en-MY" altLang="en-US"/>
          </a:p>
          <a:p>
            <a:pPr algn="ctr"/>
            <a:r>
              <a:rPr lang="en-MY" altLang="en-US"/>
              <a:t>Inheritance is the idea that a child (sub) class can inherit certain properties and methods from the parent (super) class.</a:t>
            </a:r>
            <a:endParaRPr lang="en-MY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1800860" y="4106545"/>
            <a:ext cx="5540375" cy="14655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MY" altLang="en-US"/>
              <a:t>The will analogy doesn't hold up - it's better to think of children </a:t>
            </a:r>
            <a:r>
              <a:rPr lang="en-MY" altLang="en-US" b="1"/>
              <a:t>inheriting </a:t>
            </a:r>
            <a:r>
              <a:rPr lang="en-MY" altLang="en-US"/>
              <a:t>certain </a:t>
            </a:r>
            <a:r>
              <a:rPr lang="en-MY" altLang="en-US" b="1"/>
              <a:t>properties </a:t>
            </a:r>
            <a:r>
              <a:rPr lang="en-MY" altLang="en-US"/>
              <a:t>from their parents (blue eyes, wide nose, big lips).</a:t>
            </a:r>
            <a:endParaRPr lang="en-MY" altLang="en-US"/>
          </a:p>
          <a:p>
            <a:pPr algn="ctr"/>
            <a:r>
              <a:rPr lang="en-MY" altLang="en-US"/>
              <a:t>Private properties don't get passed down to the child class either. </a:t>
            </a:r>
            <a:endParaRPr lang="en-MY" altLang="en-US"/>
          </a:p>
        </p:txBody>
      </p:sp>
      <p:pic>
        <p:nvPicPr>
          <p:cNvPr id="7" name="Picture 6" descr="Captu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9025" y="2397125"/>
            <a:ext cx="6966585" cy="516255"/>
          </a:xfrm>
          <a:prstGeom prst="rect">
            <a:avLst/>
          </a:prstGeom>
        </p:spPr>
      </p:pic>
      <p:pic>
        <p:nvPicPr>
          <p:cNvPr id="8" name="Picture 7" descr="Captu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665" y="2945765"/>
            <a:ext cx="3581400" cy="96647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2780665" y="5821680"/>
            <a:ext cx="35693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MY" altLang="en-US"/>
              <a:t>This ties into our main meaty topic...</a:t>
            </a:r>
            <a:endParaRPr lang="en-MY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95300" y="333375"/>
            <a:ext cx="6755765" cy="829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MY" altLang="en-US" sz="4800"/>
              <a:t>Polymorphism and Casting</a:t>
            </a:r>
            <a:endParaRPr lang="en-MY" altLang="en-US" sz="4800"/>
          </a:p>
        </p:txBody>
      </p:sp>
      <p:sp>
        <p:nvSpPr>
          <p:cNvPr id="3" name="Text Box 2"/>
          <p:cNvSpPr txBox="1"/>
          <p:nvPr/>
        </p:nvSpPr>
        <p:spPr>
          <a:xfrm>
            <a:off x="1467485" y="1256030"/>
            <a:ext cx="6208395" cy="916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MY" altLang="en-US"/>
              <a:t>We touched on this briefly last week - the idea that something can be considered something else. Let's look at Birdie and Animal again...</a:t>
            </a:r>
            <a:endParaRPr lang="en-MY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1098233" y="5525770"/>
            <a:ext cx="6947535" cy="9169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MY" altLang="en-US"/>
              <a:t>Really, these three pictures tell you all you need to know, but just in case:</a:t>
            </a:r>
            <a:endParaRPr lang="en-MY" altLang="en-US"/>
          </a:p>
          <a:p>
            <a:pPr algn="ctr"/>
            <a:r>
              <a:rPr lang="en-MY" altLang="en-US"/>
              <a:t>Birdie is a child of Animal, </a:t>
            </a:r>
            <a:r>
              <a:rPr lang="en-MY" altLang="en-US" i="1"/>
              <a:t>and can be considered an Animal class.</a:t>
            </a:r>
            <a:endParaRPr lang="en-MY" altLang="en-US"/>
          </a:p>
          <a:p>
            <a:pPr algn="ctr"/>
            <a:r>
              <a:rPr lang="en-MY" altLang="en-US"/>
              <a:t>Therefore, when in the identify method, both cases pass through.</a:t>
            </a:r>
            <a:endParaRPr lang="en-MY" altLang="en-US"/>
          </a:p>
        </p:txBody>
      </p:sp>
      <p:pic>
        <p:nvPicPr>
          <p:cNvPr id="5" name="Picture 4" descr="Capture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7525" y="2266315"/>
            <a:ext cx="3028315" cy="1294765"/>
          </a:xfrm>
          <a:prstGeom prst="rect">
            <a:avLst/>
          </a:prstGeom>
        </p:spPr>
      </p:pic>
      <p:pic>
        <p:nvPicPr>
          <p:cNvPr id="6" name="Picture 5" descr="Captu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3561080"/>
            <a:ext cx="6983095" cy="1019175"/>
          </a:xfrm>
          <a:prstGeom prst="rect">
            <a:avLst/>
          </a:prstGeom>
        </p:spPr>
      </p:pic>
      <p:pic>
        <p:nvPicPr>
          <p:cNvPr id="8" name="Picture 7" descr="Captur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80" y="4664710"/>
            <a:ext cx="7890510" cy="56197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 flipH="1">
            <a:off x="50800" y="6553835"/>
            <a:ext cx="90443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MY" altLang="en-US" sz="1000"/>
              <a:t>You may have noticed the word </a:t>
            </a:r>
            <a:r>
              <a:rPr lang="en-MY" altLang="en-US" sz="1000">
                <a:latin typeface="Lucida Console" panose="020B0609040504020204" charset="0"/>
              </a:rPr>
              <a:t>instanceof</a:t>
            </a:r>
            <a:r>
              <a:rPr lang="en-MY" altLang="en-US" sz="1000">
                <a:latin typeface="Calibri" panose="020F0502020204030204" charset="0"/>
              </a:rPr>
              <a:t> in there as well, if the LHS class is part of the family tree of the RHS argument of </a:t>
            </a:r>
            <a:r>
              <a:rPr lang="en-MY" altLang="en-US" sz="1000">
                <a:latin typeface="Lucida Console" panose="020B0609040504020204" charset="0"/>
              </a:rPr>
              <a:t>instanceof</a:t>
            </a:r>
            <a:r>
              <a:rPr lang="en-MY" altLang="en-US" sz="1000">
                <a:latin typeface="Calibri" panose="020F0502020204030204" charset="0"/>
              </a:rPr>
              <a:t>, then it returns true.</a:t>
            </a:r>
            <a:endParaRPr lang="en-MY" altLang="en-US" sz="1000"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95300" y="333375"/>
            <a:ext cx="6755765" cy="829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MY" altLang="en-US" sz="4800"/>
              <a:t>Polymorphism and Casting</a:t>
            </a:r>
            <a:endParaRPr lang="en-MY" altLang="en-US" sz="4800"/>
          </a:p>
        </p:txBody>
      </p:sp>
      <p:sp>
        <p:nvSpPr>
          <p:cNvPr id="7" name="Text Box 6"/>
          <p:cNvSpPr txBox="1"/>
          <p:nvPr/>
        </p:nvSpPr>
        <p:spPr>
          <a:xfrm>
            <a:off x="1499870" y="1503680"/>
            <a:ext cx="3985260" cy="916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MY" altLang="en-US"/>
              <a:t>Let's talk about casting. If you've played </a:t>
            </a:r>
            <a:r>
              <a:rPr lang="en-MY" altLang="en-US" i="1"/>
              <a:t>Runescape</a:t>
            </a:r>
            <a:r>
              <a:rPr lang="en-MY" altLang="en-US"/>
              <a:t> at any point in your life, you may have come across moulds.</a:t>
            </a:r>
            <a:endParaRPr lang="en-MY" altLang="en-US"/>
          </a:p>
        </p:txBody>
      </p:sp>
      <p:pic>
        <p:nvPicPr>
          <p:cNvPr id="9" name="Picture 8" descr="Holy_moul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8670" y="1294130"/>
            <a:ext cx="1382395" cy="133604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1617345" y="2970530"/>
            <a:ext cx="5909945" cy="916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MY" altLang="en-US"/>
              <a:t>Bars of silver are a key component in making holy symbols, but to do that you need a holy mould. Once you pour molten silver into the mould - or </a:t>
            </a:r>
            <a:r>
              <a:rPr lang="en-MY" altLang="en-US" i="1"/>
              <a:t>cast </a:t>
            </a:r>
            <a:r>
              <a:rPr lang="en-MY" altLang="en-US"/>
              <a:t>- it becomes a holy symbol.</a:t>
            </a:r>
            <a:endParaRPr lang="en-MY" altLang="en-US"/>
          </a:p>
        </p:txBody>
      </p:sp>
      <p:pic>
        <p:nvPicPr>
          <p:cNvPr id="11" name="Picture 10" descr="Captu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965" y="4091940"/>
            <a:ext cx="6147435" cy="65532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2830195" y="4944110"/>
            <a:ext cx="3482975" cy="916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MY" altLang="en-US"/>
              <a:t>Casting in Java is basically like that, but with a lot more qualifying statements.</a:t>
            </a:r>
            <a:endParaRPr lang="en-MY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495300" y="333375"/>
            <a:ext cx="2086610" cy="829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MY" altLang="en-US" sz="4800"/>
              <a:t>Thenks.</a:t>
            </a:r>
            <a:endParaRPr lang="en-MY" altLang="en-US"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2342</Words>
  <Application>WPS Presentation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Lucida Console</vt:lpstr>
      <vt:lpstr>Calibri</vt:lpstr>
      <vt:lpstr>Microsoft YaHei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CV</dc:creator>
  <cp:lastModifiedBy>CV</cp:lastModifiedBy>
  <cp:revision>22</cp:revision>
  <dcterms:created xsi:type="dcterms:W3CDTF">2016-11-25T09:40:00Z</dcterms:created>
  <dcterms:modified xsi:type="dcterms:W3CDTF">2016-11-30T10:07:15Z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1033-10.2.0.5804</vt:lpwstr>
  </property>
</Properties>
</file>