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Masters/slideMaster17.xml" ContentType="application/vnd.openxmlformats-officedocument.presentationml.slideMaster+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18.xml" ContentType="application/vnd.openxmlformats-officedocument.them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16.xml" ContentType="application/vnd.openxmlformats-officedocument.them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theme/theme14.xml" ContentType="application/vnd.openxmlformats-officedocument.them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19.xml" ContentType="application/vnd.openxmlformats-officedocument.theme+xml"/>
  <Override PartName="/docProps/app.xml" ContentType="application/vnd.openxmlformats-officedocument.extended-properties+xml"/>
  <Override PartName="/ppt/slideMasters/slideMaster14.xml" ContentType="application/vnd.openxmlformats-officedocument.presentationml.slideMaster+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59" r:id="rId3"/>
    <p:sldMasterId id="2147483661" r:id="rId4"/>
    <p:sldMasterId id="2147483663" r:id="rId5"/>
    <p:sldMasterId id="2147483665" r:id="rId6"/>
    <p:sldMasterId id="2147483667" r:id="rId7"/>
    <p:sldMasterId id="2147483669" r:id="rId8"/>
    <p:sldMasterId id="2147483671" r:id="rId9"/>
    <p:sldMasterId id="2147483673" r:id="rId10"/>
    <p:sldMasterId id="2147483675" r:id="rId11"/>
    <p:sldMasterId id="2147483677" r:id="rId12"/>
    <p:sldMasterId id="2147483679" r:id="rId13"/>
    <p:sldMasterId id="2147483681" r:id="rId14"/>
    <p:sldMasterId id="2147483683" r:id="rId15"/>
    <p:sldMasterId id="2147483685" r:id="rId16"/>
    <p:sldMasterId id="2147483687" r:id="rId17"/>
  </p:sldMasterIdLst>
  <p:notesMasterIdLst>
    <p:notesMasterId r:id="rId33"/>
  </p:notesMasterIdLst>
  <p:handoutMasterIdLst>
    <p:handoutMasterId r:id="rId34"/>
  </p:handoutMasterIdLst>
  <p:sldIdLst>
    <p:sldId id="258" r:id="rId18"/>
    <p:sldId id="259" r:id="rId19"/>
    <p:sldId id="260" r:id="rId20"/>
    <p:sldId id="261" r:id="rId21"/>
    <p:sldId id="263" r:id="rId22"/>
    <p:sldId id="264" r:id="rId23"/>
    <p:sldId id="265" r:id="rId24"/>
    <p:sldId id="266" r:id="rId25"/>
    <p:sldId id="267" r:id="rId26"/>
    <p:sldId id="268" r:id="rId27"/>
    <p:sldId id="270" r:id="rId28"/>
    <p:sldId id="269" r:id="rId29"/>
    <p:sldId id="271" r:id="rId30"/>
    <p:sldId id="272" r:id="rId31"/>
    <p:sldId id="273"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A14E0F"/>
    <a:srgbClr val="931D1D"/>
    <a:srgbClr val="0036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4" autoAdjust="0"/>
    <p:restoredTop sz="94620" autoAdjust="0"/>
  </p:normalViewPr>
  <p:slideViewPr>
    <p:cSldViewPr>
      <p:cViewPr varScale="1">
        <p:scale>
          <a:sx n="82" d="100"/>
          <a:sy n="82" d="100"/>
        </p:scale>
        <p:origin x="-1022"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1CF79-DF5F-47EC-8935-7E5D100BF44F}" type="datetimeFigureOut">
              <a:rPr lang="zh-CN" altLang="en-US" smtClean="0"/>
              <a:pPr/>
              <a:t>2019/5/12 Sunday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567287-4235-45C0-B924-EED4C442E7A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69205-1FBE-4D83-9580-1D709027BF79}" type="datetimeFigureOut">
              <a:rPr lang="zh-CN" altLang="en-US" smtClean="0"/>
              <a:pPr/>
              <a:t>2019/5/12 Sunday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EE1133-4656-4FD2-824C-22E6E43BC58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33"/>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33"/>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33"/>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43"/>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43"/>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43"/>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5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51"/>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5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6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61"/>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6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63"/>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63"/>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63"/>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63"/>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63"/>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63"/>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8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381"/>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38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43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431"/>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43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473"/>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473"/>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473"/>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63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55"/>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55"/>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53"/>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43"/>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35"/>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25"/>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40013"/>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39999"/>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39983"/>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39965"/>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39945"/>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39923"/>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34854774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p:nvSpPr>
        <p:spPr>
          <a:xfrm>
            <a:off x="7158605" y="6439873"/>
            <a:ext cx="734944" cy="227421"/>
          </a:xfrm>
          <a:prstGeom prst="rect">
            <a:avLst/>
          </a:prstGeom>
        </p:spPr>
        <p:txBody>
          <a:bodyPr wrap="square" lIns="72823" tIns="36411" rIns="72823" bIns="36411">
            <a:spAutoFit/>
          </a:bodyPr>
          <a:lstStyle/>
          <a:p>
            <a:r>
              <a:rPr lang="en-US" altLang="zh-CN" sz="100" dirty="0">
                <a:solidFill>
                  <a:prstClr val="white"/>
                </a:solidFill>
              </a:rPr>
              <a:t>PPT</a:t>
            </a:r>
            <a:r>
              <a:rPr lang="zh-CN" altLang="en-US" sz="100" dirty="0">
                <a:solidFill>
                  <a:prstClr val="white"/>
                </a:solidFill>
              </a:rPr>
              <a:t>模板下载：</a:t>
            </a:r>
            <a:r>
              <a:rPr lang="en-US" altLang="zh-CN" sz="100" dirty="0">
                <a:solidFill>
                  <a:prstClr val="white"/>
                </a:solidFill>
              </a:rPr>
              <a:t>www.1ppt.com/moban/     </a:t>
            </a:r>
            <a:r>
              <a:rPr lang="zh-CN" altLang="en-US" sz="100" dirty="0">
                <a:solidFill>
                  <a:prstClr val="white"/>
                </a:solidFill>
              </a:rPr>
              <a:t>行业</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www.1ppt.com/hangye/ </a:t>
            </a:r>
          </a:p>
          <a:p>
            <a:r>
              <a:rPr lang="zh-CN" altLang="en-US" sz="100" dirty="0">
                <a:solidFill>
                  <a:prstClr val="white"/>
                </a:solidFill>
              </a:rPr>
              <a:t>节日</a:t>
            </a:r>
            <a:r>
              <a:rPr lang="en-US" altLang="zh-CN" sz="100" dirty="0">
                <a:solidFill>
                  <a:prstClr val="white"/>
                </a:solidFill>
              </a:rPr>
              <a:t>PPT</a:t>
            </a:r>
            <a:r>
              <a:rPr lang="zh-CN" altLang="en-US" sz="100" dirty="0">
                <a:solidFill>
                  <a:prstClr val="white"/>
                </a:solidFill>
              </a:rPr>
              <a:t>模板：</a:t>
            </a:r>
            <a:r>
              <a:rPr lang="en-US" altLang="zh-CN" sz="100" dirty="0">
                <a:solidFill>
                  <a:prstClr val="white"/>
                </a:solidFill>
              </a:rPr>
              <a:t>www.1ppt.com/jieri/           PPT</a:t>
            </a:r>
            <a:r>
              <a:rPr lang="zh-CN" altLang="en-US" sz="100" dirty="0">
                <a:solidFill>
                  <a:prstClr val="white"/>
                </a:solidFill>
              </a:rPr>
              <a:t>素材下载：</a:t>
            </a:r>
            <a:r>
              <a:rPr lang="en-US" altLang="zh-CN" sz="100" dirty="0">
                <a:solidFill>
                  <a:prstClr val="white"/>
                </a:solidFill>
              </a:rPr>
              <a:t>www.1ppt.com/sucai/</a:t>
            </a:r>
          </a:p>
          <a:p>
            <a:r>
              <a:rPr lang="en-US" altLang="zh-CN" sz="100" dirty="0">
                <a:solidFill>
                  <a:prstClr val="white"/>
                </a:solidFill>
              </a:rPr>
              <a:t>PPT</a:t>
            </a:r>
            <a:r>
              <a:rPr lang="zh-CN" altLang="en-US" sz="100" dirty="0">
                <a:solidFill>
                  <a:prstClr val="white"/>
                </a:solidFill>
              </a:rPr>
              <a:t>背景图片：</a:t>
            </a:r>
            <a:r>
              <a:rPr lang="en-US" altLang="zh-CN" sz="100" dirty="0">
                <a:solidFill>
                  <a:prstClr val="white"/>
                </a:solidFill>
              </a:rPr>
              <a:t>www.1ppt.com/beijing/      PPT</a:t>
            </a:r>
            <a:r>
              <a:rPr lang="zh-CN" altLang="en-US" sz="100" dirty="0">
                <a:solidFill>
                  <a:prstClr val="white"/>
                </a:solidFill>
              </a:rPr>
              <a:t>图表下载：</a:t>
            </a:r>
            <a:r>
              <a:rPr lang="en-US" altLang="zh-CN" sz="100" dirty="0">
                <a:solidFill>
                  <a:prstClr val="white"/>
                </a:solidFill>
              </a:rPr>
              <a:t>www.1ppt.com/tubiao/      </a:t>
            </a:r>
          </a:p>
          <a:p>
            <a:r>
              <a:rPr lang="zh-CN" altLang="en-US" sz="100" dirty="0">
                <a:solidFill>
                  <a:prstClr val="white"/>
                </a:solidFill>
              </a:rPr>
              <a:t>优秀</a:t>
            </a:r>
            <a:r>
              <a:rPr lang="en-US" altLang="zh-CN" sz="100" dirty="0">
                <a:solidFill>
                  <a:prstClr val="white"/>
                </a:solidFill>
              </a:rPr>
              <a:t>PPT</a:t>
            </a:r>
            <a:r>
              <a:rPr lang="zh-CN" altLang="en-US" sz="100" dirty="0">
                <a:solidFill>
                  <a:prstClr val="white"/>
                </a:solidFill>
              </a:rPr>
              <a:t>下载：</a:t>
            </a:r>
            <a:r>
              <a:rPr lang="en-US" altLang="zh-CN" sz="100" dirty="0">
                <a:solidFill>
                  <a:prstClr val="white"/>
                </a:solidFill>
              </a:rPr>
              <a:t>www.1ppt.com/xiazai/        PPT</a:t>
            </a:r>
            <a:r>
              <a:rPr lang="zh-CN" altLang="en-US" sz="100" dirty="0">
                <a:solidFill>
                  <a:prstClr val="white"/>
                </a:solidFill>
              </a:rPr>
              <a:t>教程： </a:t>
            </a:r>
            <a:r>
              <a:rPr lang="en-US" altLang="zh-CN" sz="100" dirty="0">
                <a:solidFill>
                  <a:prstClr val="white"/>
                </a:solidFill>
              </a:rPr>
              <a:t>www.1ppt.com/powerpoint/      </a:t>
            </a:r>
          </a:p>
          <a:p>
            <a:r>
              <a:rPr lang="en-US" altLang="zh-CN" sz="100" dirty="0">
                <a:solidFill>
                  <a:prstClr val="white"/>
                </a:solidFill>
              </a:rPr>
              <a:t>Word</a:t>
            </a:r>
            <a:r>
              <a:rPr lang="zh-CN" altLang="en-US" sz="100" dirty="0">
                <a:solidFill>
                  <a:prstClr val="white"/>
                </a:solidFill>
              </a:rPr>
              <a:t>教程： </a:t>
            </a:r>
            <a:r>
              <a:rPr lang="en-US" altLang="zh-CN" sz="100" dirty="0">
                <a:solidFill>
                  <a:prstClr val="white"/>
                </a:solidFill>
              </a:rPr>
              <a:t>www.1ppt.com/word/              Excel</a:t>
            </a:r>
            <a:r>
              <a:rPr lang="zh-CN" altLang="en-US" sz="100" dirty="0">
                <a:solidFill>
                  <a:prstClr val="white"/>
                </a:solidFill>
              </a:rPr>
              <a:t>教程：</a:t>
            </a:r>
            <a:r>
              <a:rPr lang="en-US" altLang="zh-CN" sz="100" dirty="0">
                <a:solidFill>
                  <a:prstClr val="white"/>
                </a:solidFill>
              </a:rPr>
              <a:t>www.1ppt.com/excel/  </a:t>
            </a:r>
          </a:p>
          <a:p>
            <a:r>
              <a:rPr lang="zh-CN" altLang="en-US" sz="100" dirty="0">
                <a:solidFill>
                  <a:prstClr val="white"/>
                </a:solidFill>
              </a:rPr>
              <a:t>资料下载：</a:t>
            </a:r>
            <a:r>
              <a:rPr lang="en-US" altLang="zh-CN" sz="100" dirty="0">
                <a:solidFill>
                  <a:prstClr val="white"/>
                </a:solidFill>
              </a:rPr>
              <a:t>www.1ppt.com/ziliao/                PPT</a:t>
            </a:r>
            <a:r>
              <a:rPr lang="zh-CN" altLang="en-US" sz="100" dirty="0">
                <a:solidFill>
                  <a:prstClr val="white"/>
                </a:solidFill>
              </a:rPr>
              <a:t>课件下载：</a:t>
            </a:r>
            <a:r>
              <a:rPr lang="en-US" altLang="zh-CN" sz="100" dirty="0">
                <a:solidFill>
                  <a:prstClr val="white"/>
                </a:solidFill>
              </a:rPr>
              <a:t>www.1ppt.com/kejian/ </a:t>
            </a:r>
          </a:p>
          <a:p>
            <a:r>
              <a:rPr lang="zh-CN" altLang="en-US" sz="100" dirty="0">
                <a:solidFill>
                  <a:prstClr val="white"/>
                </a:solidFill>
              </a:rPr>
              <a:t>范文下载：</a:t>
            </a:r>
            <a:r>
              <a:rPr lang="en-US" altLang="zh-CN" sz="100" dirty="0">
                <a:solidFill>
                  <a:prstClr val="white"/>
                </a:solidFill>
              </a:rPr>
              <a:t>www.1ppt.com/fanwen/             </a:t>
            </a:r>
            <a:r>
              <a:rPr lang="zh-CN" altLang="en-US" sz="100" dirty="0">
                <a:solidFill>
                  <a:prstClr val="white"/>
                </a:solidFill>
              </a:rPr>
              <a:t>试卷下载：</a:t>
            </a:r>
            <a:r>
              <a:rPr lang="en-US" altLang="zh-CN" sz="100" dirty="0">
                <a:solidFill>
                  <a:prstClr val="white"/>
                </a:solidFill>
              </a:rPr>
              <a:t>www.1ppt.com/shiti/  </a:t>
            </a:r>
          </a:p>
          <a:p>
            <a:r>
              <a:rPr lang="zh-CN" altLang="en-US" sz="100" dirty="0">
                <a:solidFill>
                  <a:prstClr val="white"/>
                </a:solidFill>
              </a:rPr>
              <a:t>教案下载：</a:t>
            </a:r>
            <a:r>
              <a:rPr lang="en-US" altLang="zh-CN" sz="100" dirty="0">
                <a:solidFill>
                  <a:prstClr val="white"/>
                </a:solidFill>
              </a:rPr>
              <a:t>www.1ppt.com/jiaoan/  </a:t>
            </a:r>
            <a:r>
              <a:rPr lang="en-US" altLang="zh-CN" sz="100" dirty="0" smtClean="0">
                <a:solidFill>
                  <a:prstClr val="white"/>
                </a:solidFill>
              </a:rPr>
              <a:t>      </a:t>
            </a:r>
            <a:endParaRPr lang="en-US" altLang="zh-CN" sz="100" dirty="0">
              <a:solidFill>
                <a:prstClr val="white"/>
              </a:solidFill>
            </a:endParaRPr>
          </a:p>
          <a:p>
            <a:r>
              <a:rPr lang="zh-CN" altLang="en-US" sz="100" dirty="0" smtClean="0">
                <a:solidFill>
                  <a:prstClr val="white"/>
                </a:solidFill>
              </a:rPr>
              <a:t>字体下载：</a:t>
            </a:r>
            <a:r>
              <a:rPr lang="en-US" altLang="zh-CN" sz="100" dirty="0" smtClean="0">
                <a:solidFill>
                  <a:prstClr val="white"/>
                </a:solidFill>
              </a:rPr>
              <a:t>www.1ppt.com/ziti/</a:t>
            </a:r>
            <a:endParaRPr lang="en-US" altLang="zh-CN" sz="100" dirty="0">
              <a:solidFill>
                <a:prstClr val="white"/>
              </a:solidFill>
            </a:endParaRPr>
          </a:p>
          <a:p>
            <a:r>
              <a:rPr lang="en-US" altLang="zh-CN" sz="100" dirty="0">
                <a:solidFill>
                  <a:prstClr val="white"/>
                </a:solidFill>
              </a:rPr>
              <a:t> </a:t>
            </a:r>
            <a:endParaRPr lang="zh-CN" altLang="en-US" sz="100" dirty="0">
              <a:solidFill>
                <a:prstClr val="white"/>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A4C65AF8-D3CE-4C4D-8D51-DB0E0AB7958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808" y="0"/>
            <a:ext cx="12188389" cy="6858000"/>
          </a:xfrm>
          <a:prstGeom prst="rect">
            <a:avLst/>
          </a:prstGeom>
        </p:spPr>
      </p:pic>
    </p:spTree>
    <p:extLst>
      <p:ext uri="{BB962C8B-B14F-4D97-AF65-F5344CB8AC3E}">
        <p14:creationId xmlns:p14="http://schemas.microsoft.com/office/powerpoint/2010/main" xmlns="" val="3163379026"/>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638"/>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56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561"/>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56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453"/>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453"/>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453"/>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49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491"/>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49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07"/>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07"/>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07"/>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521"/>
            <a:ext cx="2743200" cy="365125"/>
          </a:xfrm>
          <a:prstGeom prst="rect">
            <a:avLst/>
          </a:prstGeom>
        </p:spPr>
        <p:txBody>
          <a:body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521"/>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521"/>
            <a:ext cx="2743200" cy="365125"/>
          </a:xfrm>
          <a:prstGeom prst="rect">
            <a:avLst/>
          </a:prstGeom>
        </p:spPr>
        <p:txBody>
          <a:body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0469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26.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27.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28.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29.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30.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31.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32.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3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4.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FB2F8AA7-86A5-4B97-9B6C-C7F8C898EAF4}"/>
              </a:ext>
            </a:extLst>
          </p:cNvPr>
          <p:cNvPicPr>
            <a:picLocks noChangeAspect="1"/>
          </p:cNvPicPr>
          <p:nvPr userDrawn="1"/>
        </p:nvPicPr>
        <p:blipFill>
          <a:blip r:embed="rId21"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2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2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2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74"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07"/>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07"/>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07"/>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49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49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49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78"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473"/>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473"/>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473"/>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453"/>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453"/>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453"/>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82"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43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43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43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407"/>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407"/>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407"/>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8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8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8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88"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6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6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6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63"/>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63"/>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63"/>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63"/>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63"/>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63"/>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6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6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6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57"/>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57"/>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57"/>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51"/>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51"/>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51"/>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43"/>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43"/>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43"/>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72823" tIns="36411" rIns="72823" bIns="3641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72823" tIns="36411" rIns="72823" bIns="364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533"/>
            <a:ext cx="2743200" cy="365125"/>
          </a:xfrm>
          <a:prstGeom prst="rect">
            <a:avLst/>
          </a:prstGeom>
        </p:spPr>
        <p:txBody>
          <a:bodyPr vert="horz" lIns="72823" tIns="36411" rIns="72823" bIns="36411" rtlCol="0" anchor="ctr"/>
          <a:lstStyle>
            <a:lvl1pPr algn="l">
              <a:defRPr sz="1000">
                <a:solidFill>
                  <a:schemeClr val="tx1">
                    <a:tint val="75000"/>
                  </a:schemeClr>
                </a:solidFill>
              </a:defRPr>
            </a:lvl1pPr>
          </a:lstStyle>
          <a:p>
            <a:fld id="{FA7497D1-C832-4583-8E50-682E1158CBBC}" type="datetimeFigureOut">
              <a:rPr lang="zh-CN" altLang="en-US" smtClean="0">
                <a:solidFill>
                  <a:prstClr val="black">
                    <a:tint val="75000"/>
                  </a:prstClr>
                </a:solidFill>
              </a:rPr>
              <a:pPr/>
              <a:t>2019/5/12 Sunday</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533"/>
            <a:ext cx="4114800" cy="365125"/>
          </a:xfrm>
          <a:prstGeom prst="rect">
            <a:avLst/>
          </a:prstGeom>
        </p:spPr>
        <p:txBody>
          <a:bodyPr vert="horz" lIns="72823" tIns="36411" rIns="72823" bIns="36411" rtlCol="0" anchor="ctr"/>
          <a:lstStyle>
            <a:lvl1pPr algn="ctr">
              <a:defRPr sz="10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533"/>
            <a:ext cx="2743200" cy="365125"/>
          </a:xfrm>
          <a:prstGeom prst="rect">
            <a:avLst/>
          </a:prstGeom>
        </p:spPr>
        <p:txBody>
          <a:bodyPr vert="horz" lIns="72823" tIns="36411" rIns="72823" bIns="36411" rtlCol="0" anchor="ctr"/>
          <a:lstStyle>
            <a:lvl1pPr algn="r">
              <a:defRPr sz="1000">
                <a:solidFill>
                  <a:schemeClr val="tx1">
                    <a:tint val="75000"/>
                  </a:schemeClr>
                </a:solidFill>
              </a:defRPr>
            </a:lvl1pPr>
          </a:lstStyle>
          <a:p>
            <a:fld id="{5BB04755-A9EA-4ABF-BC13-AAD4BC6AB40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txStyles>
    <p:titleStyle>
      <a:lvl1pPr algn="l" defTabSz="767989" rtl="0" eaLnBrk="1" latinLnBrk="0" hangingPunct="1">
        <a:lnSpc>
          <a:spcPct val="90000"/>
        </a:lnSpc>
        <a:spcBef>
          <a:spcPct val="0"/>
        </a:spcBef>
        <a:buNone/>
        <a:defRPr sz="3700" kern="1200">
          <a:solidFill>
            <a:schemeClr val="tx1"/>
          </a:solidFill>
          <a:latin typeface="+mj-lt"/>
          <a:ea typeface="+mj-ea"/>
          <a:cs typeface="+mj-cs"/>
        </a:defRPr>
      </a:lvl1pPr>
    </p:titleStyle>
    <p:bodyStyle>
      <a:lvl1pPr marL="191998" indent="-191998" algn="l" defTabSz="767989" rtl="0" eaLnBrk="1" latinLnBrk="0" hangingPunct="1">
        <a:lnSpc>
          <a:spcPct val="90000"/>
        </a:lnSpc>
        <a:spcBef>
          <a:spcPts val="840"/>
        </a:spcBef>
        <a:buFont typeface="Arial" panose="020B0604020202020204" pitchFamily="34" charset="0"/>
        <a:buChar char="•"/>
        <a:defRPr sz="2400" kern="1200">
          <a:solidFill>
            <a:schemeClr val="tx1"/>
          </a:solidFill>
          <a:latin typeface="+mn-lt"/>
          <a:ea typeface="+mn-ea"/>
          <a:cs typeface="+mn-cs"/>
        </a:defRPr>
      </a:lvl1pPr>
      <a:lvl2pPr marL="575992" indent="-191998" algn="l" defTabSz="767989" rtl="0" eaLnBrk="1" latinLnBrk="0" hangingPunct="1">
        <a:lnSpc>
          <a:spcPct val="90000"/>
        </a:lnSpc>
        <a:spcBef>
          <a:spcPts val="420"/>
        </a:spcBef>
        <a:buFont typeface="Arial" panose="020B0604020202020204" pitchFamily="34" charset="0"/>
        <a:buChar char="•"/>
        <a:defRPr sz="2000" kern="1200">
          <a:solidFill>
            <a:schemeClr val="tx1"/>
          </a:solidFill>
          <a:latin typeface="+mn-lt"/>
          <a:ea typeface="+mn-ea"/>
          <a:cs typeface="+mn-cs"/>
        </a:defRPr>
      </a:lvl2pPr>
      <a:lvl3pPr marL="959987" indent="-191998" algn="l" defTabSz="767989" rtl="0" eaLnBrk="1" latinLnBrk="0" hangingPunct="1">
        <a:lnSpc>
          <a:spcPct val="90000"/>
        </a:lnSpc>
        <a:spcBef>
          <a:spcPts val="420"/>
        </a:spcBef>
        <a:buFont typeface="Arial" panose="020B0604020202020204" pitchFamily="34" charset="0"/>
        <a:buChar char="•"/>
        <a:defRPr sz="1700" kern="1200">
          <a:solidFill>
            <a:schemeClr val="tx1"/>
          </a:solidFill>
          <a:latin typeface="+mn-lt"/>
          <a:ea typeface="+mn-ea"/>
          <a:cs typeface="+mn-cs"/>
        </a:defRPr>
      </a:lvl3pPr>
      <a:lvl4pPr marL="1343982"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4pPr>
      <a:lvl5pPr marL="1727976"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5pPr>
      <a:lvl6pPr marL="2111971"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6pPr>
      <a:lvl7pPr marL="249596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7pPr>
      <a:lvl8pPr marL="2879960"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8pPr>
      <a:lvl9pPr marL="3263955" indent="-191998" algn="l" defTabSz="767989" rtl="0" eaLnBrk="1" latinLnBrk="0" hangingPunct="1">
        <a:lnSpc>
          <a:spcPct val="90000"/>
        </a:lnSpc>
        <a:spcBef>
          <a:spcPts val="42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7989" rtl="0" eaLnBrk="1" latinLnBrk="0" hangingPunct="1">
        <a:defRPr sz="1500" kern="1200">
          <a:solidFill>
            <a:schemeClr val="tx1"/>
          </a:solidFill>
          <a:latin typeface="+mn-lt"/>
          <a:ea typeface="+mn-ea"/>
          <a:cs typeface="+mn-cs"/>
        </a:defRPr>
      </a:lvl1pPr>
      <a:lvl2pPr marL="383995" algn="l" defTabSz="767989" rtl="0" eaLnBrk="1" latinLnBrk="0" hangingPunct="1">
        <a:defRPr sz="1500" kern="1200">
          <a:solidFill>
            <a:schemeClr val="tx1"/>
          </a:solidFill>
          <a:latin typeface="+mn-lt"/>
          <a:ea typeface="+mn-ea"/>
          <a:cs typeface="+mn-cs"/>
        </a:defRPr>
      </a:lvl2pPr>
      <a:lvl3pPr marL="767989" algn="l" defTabSz="767989" rtl="0" eaLnBrk="1" latinLnBrk="0" hangingPunct="1">
        <a:defRPr sz="1500" kern="1200">
          <a:solidFill>
            <a:schemeClr val="tx1"/>
          </a:solidFill>
          <a:latin typeface="+mn-lt"/>
          <a:ea typeface="+mn-ea"/>
          <a:cs typeface="+mn-cs"/>
        </a:defRPr>
      </a:lvl3pPr>
      <a:lvl4pPr marL="1151984" algn="l" defTabSz="767989" rtl="0" eaLnBrk="1" latinLnBrk="0" hangingPunct="1">
        <a:defRPr sz="1500" kern="1200">
          <a:solidFill>
            <a:schemeClr val="tx1"/>
          </a:solidFill>
          <a:latin typeface="+mn-lt"/>
          <a:ea typeface="+mn-ea"/>
          <a:cs typeface="+mn-cs"/>
        </a:defRPr>
      </a:lvl4pPr>
      <a:lvl5pPr marL="1535978" algn="l" defTabSz="767989" rtl="0" eaLnBrk="1" latinLnBrk="0" hangingPunct="1">
        <a:defRPr sz="1500" kern="1200">
          <a:solidFill>
            <a:schemeClr val="tx1"/>
          </a:solidFill>
          <a:latin typeface="+mn-lt"/>
          <a:ea typeface="+mn-ea"/>
          <a:cs typeface="+mn-cs"/>
        </a:defRPr>
      </a:lvl5pPr>
      <a:lvl6pPr marL="1919974" algn="l" defTabSz="767989" rtl="0" eaLnBrk="1" latinLnBrk="0" hangingPunct="1">
        <a:defRPr sz="1500" kern="1200">
          <a:solidFill>
            <a:schemeClr val="tx1"/>
          </a:solidFill>
          <a:latin typeface="+mn-lt"/>
          <a:ea typeface="+mn-ea"/>
          <a:cs typeface="+mn-cs"/>
        </a:defRPr>
      </a:lvl6pPr>
      <a:lvl7pPr marL="2303968" algn="l" defTabSz="767989" rtl="0" eaLnBrk="1" latinLnBrk="0" hangingPunct="1">
        <a:defRPr sz="1500" kern="1200">
          <a:solidFill>
            <a:schemeClr val="tx1"/>
          </a:solidFill>
          <a:latin typeface="+mn-lt"/>
          <a:ea typeface="+mn-ea"/>
          <a:cs typeface="+mn-cs"/>
        </a:defRPr>
      </a:lvl7pPr>
      <a:lvl8pPr marL="2687963" algn="l" defTabSz="767989" rtl="0" eaLnBrk="1" latinLnBrk="0" hangingPunct="1">
        <a:defRPr sz="1500" kern="1200">
          <a:solidFill>
            <a:schemeClr val="tx1"/>
          </a:solidFill>
          <a:latin typeface="+mn-lt"/>
          <a:ea typeface="+mn-ea"/>
          <a:cs typeface="+mn-cs"/>
        </a:defRPr>
      </a:lvl8pPr>
      <a:lvl9pPr marL="3071958" algn="l" defTabSz="767989"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3392" y="692909"/>
            <a:ext cx="10363200" cy="1470025"/>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9600" b="1" cap="all" dirty="0" smtClean="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手势识别</a:t>
            </a:r>
            <a:endParaRPr lang="zh-CN" altLang="en-US" sz="9600" b="1" cap="all" dirty="0">
              <a:ln/>
              <a:solidFill>
                <a:srgbClr val="FF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副标题 2"/>
          <p:cNvSpPr>
            <a:spLocks noGrp="1"/>
          </p:cNvSpPr>
          <p:nvPr>
            <p:ph type="subTitle" idx="1"/>
          </p:nvPr>
        </p:nvSpPr>
        <p:spPr>
          <a:xfrm>
            <a:off x="1828800" y="3212976"/>
            <a:ext cx="8534400" cy="2736304"/>
          </a:xfrm>
        </p:spPr>
        <p:txBody>
          <a:bodyPr>
            <a:normAutofit fontScale="92500" lnSpcReduction="10000"/>
          </a:bodyPr>
          <a:lstStyle/>
          <a:p>
            <a:pPr algn="l">
              <a:lnSpc>
                <a:spcPct val="150000"/>
              </a:lnSpc>
              <a:spcBef>
                <a:spcPts val="0"/>
              </a:spcBef>
            </a:pPr>
            <a:r>
              <a:rPr lang="zh-CN" altLang="zh-CN" b="1" dirty="0" smtClean="0">
                <a:solidFill>
                  <a:schemeClr val="tx1"/>
                </a:solidFill>
                <a:latin typeface="+mj-ea"/>
                <a:ea typeface="+mj-ea"/>
              </a:rPr>
              <a:t>参赛组别：</a:t>
            </a:r>
            <a:r>
              <a:rPr lang="zh-CN" altLang="zh-CN" b="1" u="sng" dirty="0" smtClean="0">
                <a:solidFill>
                  <a:schemeClr val="tx1"/>
                </a:solidFill>
                <a:latin typeface="+mj-ea"/>
                <a:ea typeface="+mj-ea"/>
              </a:rPr>
              <a:t> </a:t>
            </a:r>
            <a:r>
              <a:rPr lang="en-US" altLang="zh-CN" b="1" u="sng" dirty="0" smtClean="0">
                <a:solidFill>
                  <a:schemeClr val="tx1"/>
                </a:solidFill>
                <a:latin typeface="+mj-ea"/>
                <a:ea typeface="+mj-ea"/>
              </a:rPr>
              <a:t>   </a:t>
            </a:r>
            <a:r>
              <a:rPr lang="zh-CN" altLang="zh-CN" b="1" u="sng" dirty="0" smtClean="0">
                <a:solidFill>
                  <a:schemeClr val="tx1"/>
                </a:solidFill>
                <a:latin typeface="+mj-ea"/>
                <a:ea typeface="+mj-ea"/>
              </a:rPr>
              <a:t>命题组</a:t>
            </a:r>
            <a:endParaRPr lang="en-US" altLang="zh-CN" b="1" dirty="0" smtClean="0">
              <a:solidFill>
                <a:schemeClr val="tx1"/>
              </a:solidFill>
              <a:latin typeface="+mj-ea"/>
              <a:ea typeface="+mj-ea"/>
            </a:endParaRPr>
          </a:p>
          <a:p>
            <a:pPr algn="l">
              <a:lnSpc>
                <a:spcPct val="150000"/>
              </a:lnSpc>
              <a:spcBef>
                <a:spcPts val="0"/>
              </a:spcBef>
            </a:pPr>
            <a:r>
              <a:rPr lang="zh-CN" altLang="zh-CN" b="1" dirty="0" smtClean="0">
                <a:solidFill>
                  <a:schemeClr val="tx1"/>
                </a:solidFill>
                <a:latin typeface="+mj-ea"/>
                <a:ea typeface="+mj-ea"/>
              </a:rPr>
              <a:t>所选命题</a:t>
            </a:r>
            <a:r>
              <a:rPr lang="en-US" altLang="zh-CN" b="1" u="sng" dirty="0" smtClean="0">
                <a:solidFill>
                  <a:schemeClr val="tx1"/>
                </a:solidFill>
                <a:latin typeface="+mj-ea"/>
                <a:ea typeface="+mj-ea"/>
              </a:rPr>
              <a:t>2018</a:t>
            </a:r>
            <a:r>
              <a:rPr lang="zh-CN" altLang="zh-CN" b="1" u="sng" dirty="0" smtClean="0">
                <a:solidFill>
                  <a:schemeClr val="tx1"/>
                </a:solidFill>
                <a:latin typeface="+mj-ea"/>
                <a:ea typeface="+mj-ea"/>
              </a:rPr>
              <a:t>年</a:t>
            </a:r>
            <a:r>
              <a:rPr lang="en-US" altLang="zh-CN" b="1" u="sng" dirty="0" smtClean="0">
                <a:solidFill>
                  <a:schemeClr val="tx1"/>
                </a:solidFill>
                <a:latin typeface="+mj-ea"/>
                <a:ea typeface="+mj-ea"/>
              </a:rPr>
              <a:t>TI</a:t>
            </a:r>
            <a:r>
              <a:rPr lang="zh-CN" altLang="zh-CN" b="1" u="sng" dirty="0" smtClean="0">
                <a:solidFill>
                  <a:schemeClr val="tx1"/>
                </a:solidFill>
                <a:latin typeface="+mj-ea"/>
                <a:ea typeface="+mj-ea"/>
              </a:rPr>
              <a:t>杯大学生电子设计竞赛</a:t>
            </a:r>
            <a:r>
              <a:rPr lang="en-US" altLang="zh-CN" b="1" u="sng" dirty="0" smtClean="0">
                <a:solidFill>
                  <a:schemeClr val="tx1"/>
                </a:solidFill>
                <a:latin typeface="+mj-ea"/>
                <a:ea typeface="+mj-ea"/>
              </a:rPr>
              <a:t>D</a:t>
            </a:r>
            <a:r>
              <a:rPr lang="zh-CN" altLang="zh-CN" b="1" u="sng" dirty="0" smtClean="0">
                <a:solidFill>
                  <a:schemeClr val="tx1"/>
                </a:solidFill>
                <a:latin typeface="+mj-ea"/>
                <a:ea typeface="+mj-ea"/>
              </a:rPr>
              <a:t>题 </a:t>
            </a:r>
            <a:endParaRPr lang="zh-CN" altLang="zh-CN" b="1" dirty="0" smtClean="0">
              <a:solidFill>
                <a:schemeClr val="tx1"/>
              </a:solidFill>
              <a:latin typeface="+mj-ea"/>
              <a:ea typeface="+mj-ea"/>
            </a:endParaRPr>
          </a:p>
          <a:p>
            <a:pPr algn="l">
              <a:lnSpc>
                <a:spcPct val="150000"/>
              </a:lnSpc>
              <a:spcBef>
                <a:spcPts val="0"/>
              </a:spcBef>
            </a:pPr>
            <a:r>
              <a:rPr lang="zh-CN" altLang="zh-CN" b="1" dirty="0" smtClean="0">
                <a:solidFill>
                  <a:schemeClr val="tx1"/>
                </a:solidFill>
                <a:latin typeface="+mj-ea"/>
                <a:ea typeface="+mj-ea"/>
              </a:rPr>
              <a:t>作品名称：</a:t>
            </a:r>
            <a:r>
              <a:rPr lang="zh-CN" altLang="zh-CN" b="1" u="sng" dirty="0" smtClean="0">
                <a:solidFill>
                  <a:schemeClr val="tx1"/>
                </a:solidFill>
                <a:latin typeface="+mj-ea"/>
                <a:ea typeface="+mj-ea"/>
              </a:rPr>
              <a:t> 基于</a:t>
            </a:r>
            <a:r>
              <a:rPr lang="en-US" altLang="zh-CN" b="1" u="sng" dirty="0" smtClean="0">
                <a:solidFill>
                  <a:schemeClr val="tx1"/>
                </a:solidFill>
                <a:latin typeface="+mj-ea"/>
                <a:ea typeface="+mj-ea"/>
              </a:rPr>
              <a:t>FDC2214</a:t>
            </a:r>
            <a:r>
              <a:rPr lang="zh-CN" altLang="zh-CN" b="1" u="sng" dirty="0" smtClean="0">
                <a:solidFill>
                  <a:schemeClr val="tx1"/>
                </a:solidFill>
                <a:latin typeface="+mj-ea"/>
                <a:ea typeface="+mj-ea"/>
              </a:rPr>
              <a:t>芯片的手势识别装置 </a:t>
            </a:r>
            <a:r>
              <a:rPr lang="en-US" altLang="zh-CN" b="1" u="sng" dirty="0" smtClean="0">
                <a:solidFill>
                  <a:schemeClr val="tx1"/>
                </a:solidFill>
                <a:latin typeface="+mj-ea"/>
                <a:ea typeface="+mj-ea"/>
              </a:rPr>
              <a:t>  </a:t>
            </a:r>
            <a:r>
              <a:rPr lang="zh-CN" altLang="zh-CN" b="1" dirty="0" smtClean="0">
                <a:solidFill>
                  <a:schemeClr val="tx1"/>
                </a:solidFill>
                <a:latin typeface="+mj-ea"/>
                <a:ea typeface="+mj-ea"/>
              </a:rPr>
              <a:t>参赛人：</a:t>
            </a:r>
            <a:r>
              <a:rPr lang="zh-CN" altLang="zh-CN" b="1" u="sng" dirty="0" smtClean="0">
                <a:solidFill>
                  <a:schemeClr val="tx1"/>
                </a:solidFill>
                <a:latin typeface="+mj-ea"/>
                <a:ea typeface="+mj-ea"/>
              </a:rPr>
              <a:t>周传琦</a:t>
            </a:r>
            <a:r>
              <a:rPr lang="en-US" altLang="zh-CN" b="1" u="sng" dirty="0" smtClean="0">
                <a:solidFill>
                  <a:schemeClr val="tx1"/>
                </a:solidFill>
                <a:latin typeface="+mj-ea"/>
                <a:ea typeface="+mj-ea"/>
              </a:rPr>
              <a:t>  </a:t>
            </a:r>
            <a:r>
              <a:rPr lang="zh-CN" altLang="zh-CN" b="1" u="sng" dirty="0" smtClean="0">
                <a:solidFill>
                  <a:schemeClr val="tx1"/>
                </a:solidFill>
                <a:latin typeface="+mj-ea"/>
                <a:ea typeface="+mj-ea"/>
              </a:rPr>
              <a:t>刘紫光 </a:t>
            </a:r>
            <a:r>
              <a:rPr lang="en-US" altLang="zh-CN" b="1" u="sng" dirty="0" smtClean="0">
                <a:solidFill>
                  <a:schemeClr val="tx1"/>
                </a:solidFill>
                <a:latin typeface="+mj-ea"/>
                <a:ea typeface="+mj-ea"/>
              </a:rPr>
              <a:t> </a:t>
            </a:r>
            <a:r>
              <a:rPr lang="zh-CN" altLang="zh-CN" b="1" u="sng" dirty="0" smtClean="0">
                <a:solidFill>
                  <a:schemeClr val="tx1"/>
                </a:solidFill>
                <a:latin typeface="+mj-ea"/>
                <a:ea typeface="+mj-ea"/>
              </a:rPr>
              <a:t>杨皓翔  曹筱曼  </a:t>
            </a:r>
            <a:endParaRPr lang="zh-CN" altLang="zh-CN" b="1" dirty="0" smtClean="0">
              <a:solidFill>
                <a:schemeClr val="tx1"/>
              </a:solidFill>
              <a:latin typeface="+mj-ea"/>
              <a:ea typeface="+mj-ea"/>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403" y="4149080"/>
            <a:ext cx="10515600" cy="2232248"/>
          </a:xfrm>
        </p:spPr>
        <p:txBody>
          <a:bodyPr>
            <a:normAutofit fontScale="90000"/>
          </a:bodyPr>
          <a:lstStyle/>
          <a:p>
            <a:r>
              <a:rPr lang="zh-CN" altLang="zh-CN" dirty="0" smtClean="0">
                <a:solidFill>
                  <a:srgbClr val="FF0000"/>
                </a:solidFill>
                <a:latin typeface="楷体" pitchFamily="49" charset="-122"/>
                <a:ea typeface="楷体" pitchFamily="49" charset="-122"/>
              </a:rPr>
              <a:t>经过对表格的分析我们将“小拇指”和“无名指”放在了一个通道；将“手掌“和“食指“放在一个通道。这样可以比较容易的区分各个手势。</a:t>
            </a:r>
            <a:r>
              <a:rPr lang="en-US" altLang="zh-CN" dirty="0" smtClean="0"/>
              <a:t/>
            </a:r>
            <a:br>
              <a:rPr lang="en-US" altLang="zh-CN" dirty="0" smtClean="0"/>
            </a:br>
            <a:r>
              <a:rPr lang="zh-CN" altLang="zh-CN" dirty="0" smtClean="0"/>
              <a:t/>
            </a:r>
            <a:br>
              <a:rPr lang="zh-CN" altLang="zh-CN" dirty="0" smtClean="0"/>
            </a:br>
            <a:endParaRPr lang="zh-CN" altLang="en-US" dirty="0"/>
          </a:p>
        </p:txBody>
      </p:sp>
      <p:pic>
        <p:nvPicPr>
          <p:cNvPr id="3" name="图片 2" descr="C:\Users\12586\AppData\Local\Microsoft\Windows\INetCache\Content.Word\捕获.jpg"/>
          <p:cNvPicPr/>
          <p:nvPr/>
        </p:nvPicPr>
        <p:blipFill>
          <a:blip r:embed="rId2"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871532" y="692696"/>
            <a:ext cx="9121013" cy="302433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980728"/>
            <a:ext cx="10515600" cy="4143995"/>
          </a:xfrm>
        </p:spPr>
        <p:txBody>
          <a:bodyPr>
            <a:normAutofit fontScale="90000"/>
          </a:bodyPr>
          <a:lstStyle/>
          <a:p>
            <a:r>
              <a:rPr lang="zh-CN" altLang="zh-CN" dirty="0" smtClean="0">
                <a:solidFill>
                  <a:srgbClr val="FFFF00"/>
                </a:solidFill>
                <a:latin typeface="楷体" pitchFamily="49" charset="-122"/>
                <a:ea typeface="楷体" pitchFamily="49" charset="-122"/>
              </a:rPr>
              <a:t>对于第二种方案的小铜板而言，有手指放在在上面就是“</a:t>
            </a:r>
            <a:r>
              <a:rPr lang="en-US" altLang="zh-CN" dirty="0" smtClean="0">
                <a:solidFill>
                  <a:srgbClr val="FFFF00"/>
                </a:solidFill>
                <a:latin typeface="楷体" pitchFamily="49" charset="-122"/>
                <a:ea typeface="楷体" pitchFamily="49" charset="-122"/>
              </a:rPr>
              <a:t>1</a:t>
            </a:r>
            <a:r>
              <a:rPr lang="zh-CN" altLang="zh-CN" dirty="0" smtClean="0">
                <a:solidFill>
                  <a:srgbClr val="FFFF00"/>
                </a:solidFill>
                <a:latin typeface="楷体" pitchFamily="49" charset="-122"/>
                <a:ea typeface="楷体" pitchFamily="49" charset="-122"/>
              </a:rPr>
              <a:t>“，没有手指就是”</a:t>
            </a:r>
            <a:r>
              <a:rPr lang="en-US" altLang="zh-CN" dirty="0" smtClean="0">
                <a:solidFill>
                  <a:srgbClr val="FFFF00"/>
                </a:solidFill>
                <a:latin typeface="楷体" pitchFamily="49" charset="-122"/>
                <a:ea typeface="楷体" pitchFamily="49" charset="-122"/>
              </a:rPr>
              <a:t>0</a:t>
            </a:r>
            <a:r>
              <a:rPr lang="zh-CN" altLang="zh-CN" dirty="0" smtClean="0">
                <a:solidFill>
                  <a:srgbClr val="FFFF00"/>
                </a:solidFill>
                <a:latin typeface="楷体" pitchFamily="49" charset="-122"/>
                <a:ea typeface="楷体" pitchFamily="49" charset="-122"/>
              </a:rPr>
              <a:t>“。</a:t>
            </a:r>
            <a:br>
              <a:rPr lang="zh-CN" altLang="zh-CN" dirty="0" smtClean="0">
                <a:solidFill>
                  <a:srgbClr val="FFFF00"/>
                </a:solidFill>
                <a:latin typeface="楷体" pitchFamily="49" charset="-122"/>
                <a:ea typeface="楷体" pitchFamily="49" charset="-122"/>
              </a:rPr>
            </a:br>
            <a:r>
              <a:rPr lang="zh-CN" altLang="zh-CN" dirty="0" smtClean="0">
                <a:solidFill>
                  <a:srgbClr val="FFFF00"/>
                </a:solidFill>
                <a:latin typeface="楷体" pitchFamily="49" charset="-122"/>
                <a:ea typeface="楷体" pitchFamily="49" charset="-122"/>
              </a:rPr>
              <a:t>此外，如果有两个铜板连到一个通道的，其中有一个手指在上面就是“</a:t>
            </a:r>
            <a:r>
              <a:rPr lang="en-US" altLang="zh-CN" dirty="0" smtClean="0">
                <a:solidFill>
                  <a:srgbClr val="FFFF00"/>
                </a:solidFill>
                <a:latin typeface="楷体" pitchFamily="49" charset="-122"/>
                <a:ea typeface="楷体" pitchFamily="49" charset="-122"/>
              </a:rPr>
              <a:t>0.5</a:t>
            </a:r>
            <a:r>
              <a:rPr lang="zh-CN" altLang="zh-CN" dirty="0" smtClean="0">
                <a:solidFill>
                  <a:srgbClr val="FFFF00"/>
                </a:solidFill>
                <a:latin typeface="楷体" pitchFamily="49" charset="-122"/>
                <a:ea typeface="楷体" pitchFamily="49" charset="-122"/>
              </a:rPr>
              <a:t>“，两个手指头都在上面就是”</a:t>
            </a:r>
            <a:r>
              <a:rPr lang="en-US" altLang="zh-CN" dirty="0" smtClean="0">
                <a:solidFill>
                  <a:srgbClr val="FFFF00"/>
                </a:solidFill>
                <a:latin typeface="楷体" pitchFamily="49" charset="-122"/>
                <a:ea typeface="楷体" pitchFamily="49" charset="-122"/>
              </a:rPr>
              <a:t>1</a:t>
            </a:r>
            <a:r>
              <a:rPr lang="zh-CN" altLang="zh-CN" dirty="0" smtClean="0">
                <a:solidFill>
                  <a:srgbClr val="FFFF00"/>
                </a:solidFill>
                <a:latin typeface="楷体" pitchFamily="49" charset="-122"/>
                <a:ea typeface="楷体" pitchFamily="49" charset="-122"/>
              </a:rPr>
              <a:t>“，没有手指在上面就是”</a:t>
            </a:r>
            <a:r>
              <a:rPr lang="en-US" altLang="zh-CN" dirty="0" smtClean="0">
                <a:solidFill>
                  <a:srgbClr val="FFFF00"/>
                </a:solidFill>
                <a:latin typeface="楷体" pitchFamily="49" charset="-122"/>
                <a:ea typeface="楷体" pitchFamily="49" charset="-122"/>
              </a:rPr>
              <a:t>0</a:t>
            </a:r>
            <a:r>
              <a:rPr lang="zh-CN" altLang="zh-CN" dirty="0" smtClean="0">
                <a:solidFill>
                  <a:srgbClr val="FFFF00"/>
                </a:solidFill>
                <a:latin typeface="楷体" pitchFamily="49" charset="-122"/>
                <a:ea typeface="楷体" pitchFamily="49" charset="-122"/>
              </a:rPr>
              <a:t>“。</a:t>
            </a:r>
            <a:r>
              <a:rPr lang="zh-CN" altLang="zh-CN" dirty="0" smtClean="0">
                <a:latin typeface="楷体" pitchFamily="49" charset="-122"/>
                <a:ea typeface="楷体" pitchFamily="49" charset="-122"/>
              </a:rPr>
              <a:t/>
            </a:r>
            <a:br>
              <a:rPr lang="zh-CN" altLang="zh-CN" dirty="0" smtClean="0">
                <a:latin typeface="楷体" pitchFamily="49" charset="-122"/>
                <a:ea typeface="楷体" pitchFamily="49" charset="-122"/>
              </a:rPr>
            </a:b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rgbClr val="FFFF00"/>
                </a:solidFill>
                <a:latin typeface="楷体" pitchFamily="49" charset="-122"/>
                <a:ea typeface="楷体" pitchFamily="49" charset="-122"/>
              </a:rPr>
              <a:t>为此我们创建了区分不同手势的通道检测表格：</a:t>
            </a:r>
            <a:endParaRPr lang="zh-CN" altLang="en-US" dirty="0">
              <a:solidFill>
                <a:srgbClr val="FFFF00"/>
              </a:solidFill>
              <a:latin typeface="楷体" pitchFamily="49" charset="-122"/>
              <a:ea typeface="楷体" pitchFamily="49" charset="-122"/>
            </a:endParaRPr>
          </a:p>
        </p:txBody>
      </p:sp>
      <p:pic>
        <p:nvPicPr>
          <p:cNvPr id="3" name="图片 2" descr="C:\Users\12586\AppData\Local\Microsoft\Windows\INetCache\Content.Word\捕获.jpg"/>
          <p:cNvPicPr/>
          <p:nvPr/>
        </p:nvPicPr>
        <p:blipFill>
          <a:blip r:embed="rId2"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11427" y="1772941"/>
            <a:ext cx="10561172" cy="3168351"/>
          </a:xfrm>
          <a:prstGeom prst="rect">
            <a:avLst/>
          </a:prstGeom>
          <a:noFill/>
          <a:ln>
            <a:noFill/>
          </a:ln>
        </p:spPr>
      </p:pic>
      <p:sp>
        <p:nvSpPr>
          <p:cNvPr id="1025" name="Rectangle 1"/>
          <p:cNvSpPr>
            <a:spLocks noChangeArrowheads="1"/>
          </p:cNvSpPr>
          <p:nvPr/>
        </p:nvSpPr>
        <p:spPr bwMode="auto">
          <a:xfrm>
            <a:off x="143339" y="5769260"/>
            <a:ext cx="12192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dirty="0" smtClean="0">
                <a:solidFill>
                  <a:srgbClr val="FFFF00"/>
                </a:solidFill>
                <a:latin typeface="楷体" pitchFamily="49" charset="-122"/>
                <a:ea typeface="楷体" pitchFamily="49" charset="-122"/>
                <a:cs typeface="Times New Roman" pitchFamily="18" charset="0"/>
              </a:rPr>
              <a:t>通过对不同通道值的检测与分析，便可以准确的检测出不同的手势。</a:t>
            </a:r>
            <a:endParaRPr lang="zh-CN" altLang="en-US" dirty="0" smtClean="0">
              <a:solidFill>
                <a:srgbClr val="FFFF00"/>
              </a:solidFill>
              <a:latin typeface="楷体" pitchFamily="49" charset="-122"/>
              <a:ea typeface="楷体" pitchFamily="49" charset="-122"/>
              <a:cs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电路与程序设计：</a:t>
            </a:r>
            <a:r>
              <a:rPr lang="zh-CN" altLang="zh-CN" dirty="0" smtClean="0"/>
              <a:t/>
            </a:r>
            <a:br>
              <a:rPr lang="zh-CN" altLang="zh-CN" dirty="0" smtClean="0"/>
            </a:br>
            <a:endParaRPr lang="zh-CN" altLang="en-US" dirty="0"/>
          </a:p>
        </p:txBody>
      </p:sp>
      <p:pic>
        <p:nvPicPr>
          <p:cNvPr id="3" name="图片 2" descr="C:\Users\12586\AppData\Local\Microsoft\Windows\INetCache\Content.Word\2.jpg"/>
          <p:cNvPicPr/>
          <p:nvPr/>
        </p:nvPicPr>
        <p:blipFill>
          <a:blip r:embed="rId2"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8838" t="12401" r="10112" b="12190"/>
          <a:stretch>
            <a:fillRect/>
          </a:stretch>
        </p:blipFill>
        <p:spPr bwMode="auto">
          <a:xfrm>
            <a:off x="431373" y="1124744"/>
            <a:ext cx="3840427" cy="3096344"/>
          </a:xfrm>
          <a:prstGeom prst="rect">
            <a:avLst/>
          </a:prstGeom>
          <a:noFill/>
          <a:ln>
            <a:noFill/>
          </a:ln>
        </p:spPr>
      </p:pic>
      <p:pic>
        <p:nvPicPr>
          <p:cNvPr id="4" name="图片 3" descr="C:\Users\12586\AppData\Local\Microsoft\Windows\INetCache\Content.Word\1.jpg"/>
          <p:cNvPicPr/>
          <p:nvPr/>
        </p:nvPicPr>
        <p:blipFill>
          <a:blip r:embed="rId3"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4128" r="4317"/>
          <a:stretch>
            <a:fillRect/>
          </a:stretch>
        </p:blipFill>
        <p:spPr bwMode="auto">
          <a:xfrm>
            <a:off x="7248128" y="1196835"/>
            <a:ext cx="4943872" cy="2994501"/>
          </a:xfrm>
          <a:prstGeom prst="rect">
            <a:avLst/>
          </a:prstGeom>
          <a:noFill/>
          <a:ln>
            <a:noFill/>
          </a:ln>
        </p:spPr>
      </p:pic>
      <p:pic>
        <p:nvPicPr>
          <p:cNvPr id="5" name="图片 4" descr="C:\Users\12586\AppData\Local\Microsoft\Windows\INetCache\Content.Word\3.jpg"/>
          <p:cNvPicPr/>
          <p:nvPr/>
        </p:nvPicPr>
        <p:blipFill>
          <a:blip r:embed="rId4"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4463" r="12878"/>
          <a:stretch>
            <a:fillRect/>
          </a:stretch>
        </p:blipFill>
        <p:spPr bwMode="auto">
          <a:xfrm>
            <a:off x="4463820" y="3573016"/>
            <a:ext cx="3635733" cy="328498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735625" y="548680"/>
            <a:ext cx="6144040" cy="5400600"/>
            <a:chOff x="7552" y="3794"/>
            <a:chExt cx="2623" cy="6360"/>
          </a:xfrm>
        </p:grpSpPr>
        <p:grpSp>
          <p:nvGrpSpPr>
            <p:cNvPr id="3" name="Group 16"/>
            <p:cNvGrpSpPr>
              <a:grpSpLocks/>
            </p:cNvGrpSpPr>
            <p:nvPr/>
          </p:nvGrpSpPr>
          <p:grpSpPr bwMode="auto">
            <a:xfrm>
              <a:off x="8070" y="3794"/>
              <a:ext cx="1688" cy="6347"/>
              <a:chOff x="8070" y="3794"/>
              <a:chExt cx="1688" cy="6347"/>
            </a:xfrm>
          </p:grpSpPr>
          <p:sp>
            <p:nvSpPr>
              <p:cNvPr id="1041" name="矩形 5"/>
              <p:cNvSpPr>
                <a:spLocks noChangeArrowheads="1"/>
              </p:cNvSpPr>
              <p:nvPr/>
            </p:nvSpPr>
            <p:spPr bwMode="auto">
              <a:xfrm>
                <a:off x="8070" y="3794"/>
                <a:ext cx="1680" cy="665"/>
              </a:xfrm>
              <a:prstGeom prst="rect">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solidFill>
                    <a:prstClr val="black"/>
                  </a:solidFill>
                </a:endParaRPr>
              </a:p>
            </p:txBody>
          </p:sp>
          <p:sp>
            <p:nvSpPr>
              <p:cNvPr id="1042" name="矩形 7"/>
              <p:cNvSpPr>
                <a:spLocks noChangeArrowheads="1"/>
              </p:cNvSpPr>
              <p:nvPr/>
            </p:nvSpPr>
            <p:spPr bwMode="auto">
              <a:xfrm>
                <a:off x="8393" y="6607"/>
                <a:ext cx="1058" cy="708"/>
              </a:xfrm>
              <a:prstGeom prst="rect">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solidFill>
                    <a:prstClr val="black"/>
                  </a:solidFill>
                </a:endParaRPr>
              </a:p>
            </p:txBody>
          </p:sp>
          <p:cxnSp>
            <p:nvCxnSpPr>
              <p:cNvPr id="1043" name="AutoShape 19"/>
              <p:cNvCxnSpPr>
                <a:cxnSpLocks noChangeShapeType="1"/>
              </p:cNvCxnSpPr>
              <p:nvPr/>
            </p:nvCxnSpPr>
            <p:spPr bwMode="auto">
              <a:xfrm>
                <a:off x="8916" y="4459"/>
                <a:ext cx="1" cy="2148"/>
              </a:xfrm>
              <a:prstGeom prst="straightConnector1">
                <a:avLst/>
              </a:prstGeom>
              <a:noFill/>
              <a:ln w="9525">
                <a:solidFill>
                  <a:srgbClr val="000000"/>
                </a:solidFill>
                <a:round/>
                <a:headEnd/>
                <a:tailEnd type="triangle" w="med" len="med"/>
              </a:ln>
            </p:spPr>
          </p:cxnSp>
          <p:cxnSp>
            <p:nvCxnSpPr>
              <p:cNvPr id="1044" name="AutoShape 20"/>
              <p:cNvCxnSpPr>
                <a:cxnSpLocks noChangeShapeType="1"/>
              </p:cNvCxnSpPr>
              <p:nvPr/>
            </p:nvCxnSpPr>
            <p:spPr bwMode="auto">
              <a:xfrm>
                <a:off x="8916" y="7315"/>
                <a:ext cx="0" cy="2174"/>
              </a:xfrm>
              <a:prstGeom prst="straightConnector1">
                <a:avLst/>
              </a:prstGeom>
              <a:noFill/>
              <a:ln w="9525">
                <a:solidFill>
                  <a:srgbClr val="000000"/>
                </a:solidFill>
                <a:round/>
                <a:headEnd/>
                <a:tailEnd type="triangle" w="med" len="med"/>
              </a:ln>
            </p:spPr>
          </p:cxnSp>
          <p:sp>
            <p:nvSpPr>
              <p:cNvPr id="1045" name="矩形 15"/>
              <p:cNvSpPr>
                <a:spLocks noChangeArrowheads="1"/>
              </p:cNvSpPr>
              <p:nvPr/>
            </p:nvSpPr>
            <p:spPr bwMode="auto">
              <a:xfrm>
                <a:off x="8078" y="9476"/>
                <a:ext cx="1680" cy="665"/>
              </a:xfrm>
              <a:prstGeom prst="rect">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zh-CN" altLang="en-US">
                  <a:solidFill>
                    <a:prstClr val="black"/>
                  </a:solidFill>
                </a:endParaRPr>
              </a:p>
            </p:txBody>
          </p:sp>
        </p:grpSp>
        <p:grpSp>
          <p:nvGrpSpPr>
            <p:cNvPr id="4" name="Group 22"/>
            <p:cNvGrpSpPr>
              <a:grpSpLocks/>
            </p:cNvGrpSpPr>
            <p:nvPr/>
          </p:nvGrpSpPr>
          <p:grpSpPr bwMode="auto">
            <a:xfrm>
              <a:off x="7552" y="3857"/>
              <a:ext cx="2623" cy="6297"/>
              <a:chOff x="4672" y="3754"/>
              <a:chExt cx="2623" cy="6297"/>
            </a:xfrm>
          </p:grpSpPr>
          <p:sp>
            <p:nvSpPr>
              <p:cNvPr id="1047" name="文本框 20"/>
              <p:cNvSpPr txBox="1">
                <a:spLocks noChangeArrowheads="1"/>
              </p:cNvSpPr>
              <p:nvPr/>
            </p:nvSpPr>
            <p:spPr bwMode="auto">
              <a:xfrm>
                <a:off x="5141" y="9582"/>
                <a:ext cx="1724" cy="469"/>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zh-CN" altLang="en-US" sz="1000" dirty="0" smtClean="0">
                    <a:solidFill>
                      <a:prstClr val="black"/>
                    </a:solidFill>
                    <a:cs typeface="宋体" pitchFamily="2" charset="-122"/>
                  </a:rPr>
                  <a:t>         </a:t>
                </a:r>
                <a:r>
                  <a:rPr lang="zh-CN" altLang="en-US" dirty="0" smtClean="0">
                    <a:solidFill>
                      <a:prstClr val="black"/>
                    </a:solidFill>
                    <a:cs typeface="宋体" pitchFamily="2" charset="-122"/>
                  </a:rPr>
                  <a:t>舵机指针模块</a:t>
                </a:r>
                <a:endParaRPr lang="zh-CN" altLang="en-US" dirty="0" smtClean="0">
                  <a:solidFill>
                    <a:prstClr val="black"/>
                  </a:solidFill>
                  <a:latin typeface="Arial" pitchFamily="34" charset="0"/>
                  <a:cs typeface="宋体" pitchFamily="2" charset="-122"/>
                </a:endParaRPr>
              </a:p>
            </p:txBody>
          </p:sp>
          <p:sp>
            <p:nvSpPr>
              <p:cNvPr id="1048" name="文本框 6"/>
              <p:cNvSpPr txBox="1">
                <a:spLocks noChangeArrowheads="1"/>
              </p:cNvSpPr>
              <p:nvPr/>
            </p:nvSpPr>
            <p:spPr bwMode="auto">
              <a:xfrm>
                <a:off x="5230" y="3754"/>
                <a:ext cx="1571" cy="458"/>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zh-CN" dirty="0" smtClean="0">
                    <a:solidFill>
                      <a:prstClr val="black"/>
                    </a:solidFill>
                    <a:cs typeface="宋体" pitchFamily="2" charset="-122"/>
                  </a:rPr>
                  <a:t>  FDC2214</a:t>
                </a:r>
                <a:r>
                  <a:rPr lang="zh-CN" altLang="en-US" dirty="0" smtClean="0">
                    <a:solidFill>
                      <a:prstClr val="black"/>
                    </a:solidFill>
                    <a:cs typeface="宋体" pitchFamily="2" charset="-122"/>
                  </a:rPr>
                  <a:t>芯片</a:t>
                </a:r>
                <a:endParaRPr lang="zh-CN" altLang="en-US" dirty="0" smtClean="0">
                  <a:solidFill>
                    <a:prstClr val="black"/>
                  </a:solidFill>
                  <a:latin typeface="Arial" pitchFamily="34" charset="0"/>
                  <a:cs typeface="宋体" pitchFamily="2" charset="-122"/>
                </a:endParaRPr>
              </a:p>
            </p:txBody>
          </p:sp>
          <p:sp>
            <p:nvSpPr>
              <p:cNvPr id="1049" name="文本框 9"/>
              <p:cNvSpPr txBox="1">
                <a:spLocks noChangeArrowheads="1"/>
              </p:cNvSpPr>
              <p:nvPr/>
            </p:nvSpPr>
            <p:spPr bwMode="auto">
              <a:xfrm>
                <a:off x="5617" y="6658"/>
                <a:ext cx="905" cy="458"/>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dirty="0" smtClean="0">
                    <a:solidFill>
                      <a:prstClr val="black"/>
                    </a:solidFill>
                    <a:cs typeface="宋体" pitchFamily="2" charset="-122"/>
                  </a:rPr>
                  <a:t>          MCU</a:t>
                </a:r>
                <a:endParaRPr lang="zh-CN" altLang="zh-CN" dirty="0" smtClean="0">
                  <a:solidFill>
                    <a:prstClr val="black"/>
                  </a:solidFill>
                  <a:latin typeface="Arial" pitchFamily="34" charset="0"/>
                  <a:cs typeface="宋体" pitchFamily="2" charset="-122"/>
                </a:endParaRPr>
              </a:p>
            </p:txBody>
          </p:sp>
          <p:sp>
            <p:nvSpPr>
              <p:cNvPr id="1050" name="文本框 13"/>
              <p:cNvSpPr txBox="1">
                <a:spLocks noChangeArrowheads="1"/>
              </p:cNvSpPr>
              <p:nvPr/>
            </p:nvSpPr>
            <p:spPr bwMode="auto">
              <a:xfrm>
                <a:off x="4672" y="5140"/>
                <a:ext cx="2575" cy="469"/>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zh-CN" altLang="en-US" dirty="0" smtClean="0">
                    <a:solidFill>
                      <a:prstClr val="black"/>
                    </a:solidFill>
                    <a:cs typeface="宋体" pitchFamily="2" charset="-122"/>
                  </a:rPr>
                  <a:t>传输四个通道的值</a:t>
                </a:r>
                <a:endParaRPr lang="zh-CN" altLang="en-US" dirty="0" smtClean="0">
                  <a:solidFill>
                    <a:prstClr val="black"/>
                  </a:solidFill>
                  <a:latin typeface="Arial" pitchFamily="34" charset="0"/>
                  <a:cs typeface="宋体" pitchFamily="2" charset="-122"/>
                </a:endParaRPr>
              </a:p>
            </p:txBody>
          </p:sp>
          <p:sp>
            <p:nvSpPr>
              <p:cNvPr id="1051" name="文本框 19"/>
              <p:cNvSpPr txBox="1">
                <a:spLocks noChangeArrowheads="1"/>
              </p:cNvSpPr>
              <p:nvPr/>
            </p:nvSpPr>
            <p:spPr bwMode="auto">
              <a:xfrm>
                <a:off x="5615" y="7931"/>
                <a:ext cx="1680" cy="469"/>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zh-CN" altLang="en-US" dirty="0" smtClean="0">
                    <a:solidFill>
                      <a:prstClr val="black"/>
                    </a:solidFill>
                    <a:cs typeface="宋体" pitchFamily="2" charset="-122"/>
                  </a:rPr>
                  <a:t>传输控制信号</a:t>
                </a:r>
                <a:endParaRPr lang="zh-CN" altLang="en-US" dirty="0" smtClean="0">
                  <a:solidFill>
                    <a:prstClr val="black"/>
                  </a:solidFill>
                  <a:latin typeface="Arial" pitchFamily="34" charset="0"/>
                  <a:cs typeface="宋体" pitchFamily="2" charset="-122"/>
                </a:endParaRPr>
              </a:p>
            </p:txBody>
          </p:sp>
        </p:grpSp>
      </p:grpSp>
    </p:spTree>
  </p:cSld>
  <p:clrMapOvr>
    <a:masterClrMapping/>
  </p:clrMapOvr>
  <p:transition spd="slow" advTm="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0649"/>
            <a:ext cx="10515600" cy="1430040"/>
          </a:xfrm>
        </p:spPr>
        <p:txBody>
          <a:bodyPr/>
          <a:lstStyle/>
          <a:p>
            <a:pPr algn="ctr"/>
            <a:r>
              <a:rPr lang="zh-CN" altLang="en-US" dirty="0" smtClean="0">
                <a:solidFill>
                  <a:srgbClr val="FF0000"/>
                </a:solidFill>
              </a:rPr>
              <a:t>成果展示</a:t>
            </a:r>
            <a:endParaRPr lang="zh-CN" altLang="en-US" dirty="0">
              <a:solidFill>
                <a:srgbClr val="FF0000"/>
              </a:solidFill>
            </a:endParaRPr>
          </a:p>
        </p:txBody>
      </p:sp>
      <p:pic>
        <p:nvPicPr>
          <p:cNvPr id="3" name="图片 2" descr="6b9324cf3a522c0ea80626e62bb019f.jpg"/>
          <p:cNvPicPr>
            <a:picLocks noChangeAspect="1"/>
          </p:cNvPicPr>
          <p:nvPr/>
        </p:nvPicPr>
        <p:blipFill>
          <a:blip r:embed="rId2" cstate="print"/>
          <a:stretch>
            <a:fillRect/>
          </a:stretch>
        </p:blipFill>
        <p:spPr>
          <a:xfrm>
            <a:off x="2639617" y="1412776"/>
            <a:ext cx="7008779" cy="530120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371" y="620688"/>
            <a:ext cx="10515600" cy="4824536"/>
          </a:xfrm>
        </p:spPr>
        <p:txBody>
          <a:bodyPr>
            <a:normAutofit/>
          </a:bodyPr>
          <a:lstStyle/>
          <a:p>
            <a:pPr algn="l"/>
            <a:r>
              <a:rPr lang="zh-CN" altLang="en-US" sz="4000" dirty="0" smtClean="0">
                <a:solidFill>
                  <a:srgbClr val="FFFF00"/>
                </a:solidFill>
              </a:rPr>
              <a:t>硬件模块</a:t>
            </a:r>
            <a:r>
              <a:rPr lang="en-US" altLang="zh-CN" sz="4000" dirty="0" smtClean="0">
                <a:solidFill>
                  <a:srgbClr val="FFFF00"/>
                </a:solidFill>
              </a:rPr>
              <a:t/>
            </a:r>
            <a:br>
              <a:rPr lang="en-US" altLang="zh-CN" sz="4000" dirty="0" smtClean="0">
                <a:solidFill>
                  <a:srgbClr val="FFFF00"/>
                </a:solidFill>
              </a:rPr>
            </a:br>
            <a:r>
              <a:rPr lang="en-US" altLang="zh-CN" sz="4000" dirty="0" smtClean="0">
                <a:solidFill>
                  <a:srgbClr val="FFFF00"/>
                </a:solidFill>
              </a:rPr>
              <a:t/>
            </a:r>
            <a:br>
              <a:rPr lang="en-US" altLang="zh-CN" sz="4000" dirty="0" smtClean="0">
                <a:solidFill>
                  <a:srgbClr val="FFFF00"/>
                </a:solidFill>
              </a:rPr>
            </a:br>
            <a:r>
              <a:rPr lang="en-US" altLang="zh-CN" sz="3200" dirty="0" smtClean="0">
                <a:solidFill>
                  <a:srgbClr val="FFFF00"/>
                </a:solidFill>
              </a:rPr>
              <a:t>FDC2214     1    </a:t>
            </a:r>
            <a:r>
              <a:rPr lang="zh-CN" altLang="en-US" sz="3200" dirty="0" smtClean="0">
                <a:solidFill>
                  <a:srgbClr val="FFFF00"/>
                </a:solidFill>
              </a:rPr>
              <a:t>手势数据采</a:t>
            </a:r>
            <a:r>
              <a:rPr lang="zh-CN" altLang="en-US" sz="3200" dirty="0" smtClean="0">
                <a:solidFill>
                  <a:srgbClr val="FFFF00"/>
                </a:solidFill>
              </a:rPr>
              <a:t>集</a:t>
            </a:r>
            <a:r>
              <a:rPr lang="en-US" altLang="zh-CN" sz="3200" dirty="0" smtClean="0">
                <a:solidFill>
                  <a:srgbClr val="FFFF00"/>
                </a:solidFill>
              </a:rPr>
              <a:t/>
            </a:r>
            <a:br>
              <a:rPr lang="en-US" altLang="zh-CN" sz="3200" dirty="0" smtClean="0">
                <a:solidFill>
                  <a:srgbClr val="FFFF00"/>
                </a:solidFill>
              </a:rPr>
            </a:br>
            <a:r>
              <a:rPr lang="zh-CN" altLang="en-US" sz="3200" dirty="0" smtClean="0">
                <a:solidFill>
                  <a:srgbClr val="FFFF00"/>
                </a:solidFill>
              </a:rPr>
              <a:t>覆</a:t>
            </a:r>
            <a:r>
              <a:rPr lang="zh-CN" altLang="en-US" sz="3200" dirty="0" smtClean="0">
                <a:solidFill>
                  <a:srgbClr val="FFFF00"/>
                </a:solidFill>
              </a:rPr>
              <a:t>铜板        </a:t>
            </a:r>
            <a:r>
              <a:rPr lang="en-US" altLang="zh-CN" sz="3200" dirty="0" smtClean="0">
                <a:solidFill>
                  <a:srgbClr val="FFFF00"/>
                </a:solidFill>
              </a:rPr>
              <a:t>1</a:t>
            </a:r>
            <a:r>
              <a:rPr lang="zh-CN" altLang="en-US" sz="3200" dirty="0" smtClean="0">
                <a:solidFill>
                  <a:srgbClr val="FFFF00"/>
                </a:solidFill>
              </a:rPr>
              <a:t>    构成极板</a:t>
            </a:r>
            <a:r>
              <a:rPr lang="en-US" altLang="zh-CN" sz="3200" dirty="0" smtClean="0">
                <a:solidFill>
                  <a:srgbClr val="FFFF00"/>
                </a:solidFill>
              </a:rPr>
              <a:t/>
            </a:r>
            <a:br>
              <a:rPr lang="en-US" altLang="zh-CN" sz="3200" dirty="0" smtClean="0">
                <a:solidFill>
                  <a:srgbClr val="FFFF00"/>
                </a:solidFill>
              </a:rPr>
            </a:br>
            <a:r>
              <a:rPr lang="zh-CN" altLang="en-US" sz="3200" dirty="0" smtClean="0">
                <a:solidFill>
                  <a:srgbClr val="FFFF00"/>
                </a:solidFill>
              </a:rPr>
              <a:t>亚克力板    </a:t>
            </a:r>
            <a:r>
              <a:rPr lang="en-US" altLang="zh-CN" sz="3200" dirty="0" smtClean="0">
                <a:solidFill>
                  <a:srgbClr val="FFFF00"/>
                </a:solidFill>
              </a:rPr>
              <a:t>4</a:t>
            </a:r>
            <a:r>
              <a:rPr lang="zh-CN" altLang="en-US" sz="3200" dirty="0" smtClean="0">
                <a:solidFill>
                  <a:srgbClr val="FFFF00"/>
                </a:solidFill>
              </a:rPr>
              <a:t>    作品外壳</a:t>
            </a:r>
            <a:r>
              <a:rPr lang="en-US" altLang="zh-CN" sz="3200" dirty="0" smtClean="0">
                <a:solidFill>
                  <a:srgbClr val="FFFF00"/>
                </a:solidFill>
              </a:rPr>
              <a:t/>
            </a:r>
            <a:br>
              <a:rPr lang="en-US" altLang="zh-CN" sz="3200" dirty="0" smtClean="0">
                <a:solidFill>
                  <a:srgbClr val="FFFF00"/>
                </a:solidFill>
              </a:rPr>
            </a:br>
            <a:r>
              <a:rPr lang="zh-CN" altLang="en-US" sz="3200" dirty="0" smtClean="0">
                <a:solidFill>
                  <a:srgbClr val="FFFF00"/>
                </a:solidFill>
              </a:rPr>
              <a:t>电源             </a:t>
            </a:r>
            <a:r>
              <a:rPr lang="en-US" altLang="zh-CN" sz="3200" dirty="0" smtClean="0">
                <a:solidFill>
                  <a:srgbClr val="FFFF00"/>
                </a:solidFill>
              </a:rPr>
              <a:t>1    </a:t>
            </a:r>
            <a:r>
              <a:rPr lang="zh-CN" altLang="en-US" sz="3200" dirty="0" smtClean="0">
                <a:solidFill>
                  <a:srgbClr val="FFFF00"/>
                </a:solidFill>
              </a:rPr>
              <a:t>对</a:t>
            </a:r>
            <a:r>
              <a:rPr lang="en-US" altLang="zh-CN" sz="3200" dirty="0" smtClean="0">
                <a:solidFill>
                  <a:srgbClr val="FFFF00"/>
                </a:solidFill>
              </a:rPr>
              <a:t>MCU</a:t>
            </a:r>
            <a:r>
              <a:rPr lang="zh-CN" altLang="en-US" sz="3200" dirty="0" smtClean="0">
                <a:solidFill>
                  <a:srgbClr val="FFFF00"/>
                </a:solidFill>
              </a:rPr>
              <a:t>供电</a:t>
            </a:r>
            <a:r>
              <a:rPr lang="en-US" altLang="zh-CN" sz="3200" dirty="0" smtClean="0">
                <a:solidFill>
                  <a:srgbClr val="FFFF00"/>
                </a:solidFill>
              </a:rPr>
              <a:t/>
            </a:r>
            <a:br>
              <a:rPr lang="en-US" altLang="zh-CN" sz="3200" dirty="0" smtClean="0">
                <a:solidFill>
                  <a:srgbClr val="FFFF00"/>
                </a:solidFill>
              </a:rPr>
            </a:br>
            <a:r>
              <a:rPr lang="zh-CN" altLang="en-US" sz="3200" dirty="0" smtClean="0">
                <a:solidFill>
                  <a:srgbClr val="FFFF00"/>
                </a:solidFill>
              </a:rPr>
              <a:t>舵机             </a:t>
            </a:r>
            <a:r>
              <a:rPr lang="en-US" altLang="zh-CN" sz="3200" dirty="0" smtClean="0">
                <a:solidFill>
                  <a:srgbClr val="FFFF00"/>
                </a:solidFill>
              </a:rPr>
              <a:t>1</a:t>
            </a:r>
            <a:r>
              <a:rPr lang="zh-CN" altLang="en-US" sz="3200" dirty="0" smtClean="0">
                <a:solidFill>
                  <a:srgbClr val="FFFF00"/>
                </a:solidFill>
              </a:rPr>
              <a:t>    控制某物体转动</a:t>
            </a:r>
            <a:r>
              <a:rPr lang="en-US" altLang="zh-CN" sz="3200" dirty="0" smtClean="0">
                <a:solidFill>
                  <a:srgbClr val="FFFF00"/>
                </a:solidFill>
              </a:rPr>
              <a:t/>
            </a:r>
            <a:br>
              <a:rPr lang="en-US" altLang="zh-CN" sz="3200" dirty="0" smtClean="0">
                <a:solidFill>
                  <a:srgbClr val="FFFF00"/>
                </a:solidFill>
              </a:rPr>
            </a:br>
            <a:r>
              <a:rPr lang="en-US" altLang="zh-CN" sz="1800" dirty="0" smtClean="0"/>
              <a:t/>
            </a:r>
            <a:br>
              <a:rPr lang="en-US" altLang="zh-CN" sz="1800" dirty="0" smtClean="0"/>
            </a:br>
            <a:endParaRPr lang="zh-CN" alt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340"/>
            <a:ext cx="10515600" cy="5368131"/>
          </a:xfrm>
        </p:spPr>
        <p:txBody>
          <a:bodyPr>
            <a:normAutofit/>
          </a:bodyPr>
          <a:lstStyle/>
          <a:p>
            <a:r>
              <a:rPr lang="zh-CN" altLang="en-US" b="1" dirty="0" smtClean="0">
                <a:solidFill>
                  <a:schemeClr val="accent6"/>
                </a:solidFill>
                <a:latin typeface="楷体" pitchFamily="49" charset="-122"/>
                <a:ea typeface="楷体" pitchFamily="49" charset="-122"/>
              </a:rPr>
              <a:t>预想方案</a:t>
            </a:r>
            <a:r>
              <a:rPr lang="zh-CN" altLang="en-US" b="1" dirty="0" smtClean="0">
                <a:latin typeface="楷体" pitchFamily="49" charset="-122"/>
                <a:ea typeface="楷体" pitchFamily="49" charset="-122"/>
              </a:rPr>
              <a:t/>
            </a:r>
            <a:br>
              <a:rPr lang="zh-CN" altLang="en-US" b="1" dirty="0" smtClean="0">
                <a:latin typeface="楷体" pitchFamily="49" charset="-122"/>
                <a:ea typeface="楷体" pitchFamily="49" charset="-122"/>
              </a:rPr>
            </a:br>
            <a:r>
              <a:rPr lang="zh-CN" altLang="en-US" dirty="0" smtClean="0">
                <a:solidFill>
                  <a:schemeClr val="accent6"/>
                </a:solidFill>
                <a:latin typeface="楷体" pitchFamily="49" charset="-122"/>
                <a:ea typeface="楷体" pitchFamily="49" charset="-122"/>
              </a:rPr>
              <a:t>单极板方案</a:t>
            </a:r>
            <a:r>
              <a:rPr lang="zh-CN" altLang="en-US" dirty="0" smtClean="0">
                <a:latin typeface="楷体" pitchFamily="49" charset="-122"/>
                <a:ea typeface="楷体" pitchFamily="49" charset="-122"/>
              </a:rPr>
              <a:t/>
            </a:r>
            <a:br>
              <a:rPr lang="zh-CN" altLang="en-US" dirty="0" smtClean="0">
                <a:latin typeface="楷体" pitchFamily="49" charset="-122"/>
                <a:ea typeface="楷体" pitchFamily="49" charset="-122"/>
              </a:rPr>
            </a:br>
            <a:r>
              <a:rPr lang="zh-CN" altLang="en-US" sz="3100" dirty="0" smtClean="0">
                <a:solidFill>
                  <a:srgbClr val="FF0000"/>
                </a:solidFill>
                <a:latin typeface="楷体" pitchFamily="49" charset="-122"/>
                <a:ea typeface="楷体" pitchFamily="49" charset="-122"/>
              </a:rPr>
              <a:t>优点：对测试者手势的摆放要求低，有较好的适应性</a:t>
            </a:r>
            <a:r>
              <a:rPr lang="zh-CN" altLang="en-US" sz="3100" dirty="0" smtClean="0">
                <a:latin typeface="楷体" pitchFamily="49" charset="-122"/>
                <a:ea typeface="楷体" pitchFamily="49" charset="-122"/>
              </a:rPr>
              <a:t/>
            </a:r>
            <a:br>
              <a:rPr lang="zh-CN" altLang="en-US" sz="3100" dirty="0" smtClean="0">
                <a:latin typeface="楷体" pitchFamily="49" charset="-122"/>
                <a:ea typeface="楷体" pitchFamily="49" charset="-122"/>
              </a:rPr>
            </a:br>
            <a:r>
              <a:rPr lang="zh-CN" altLang="en-US" sz="3100" dirty="0" smtClean="0">
                <a:solidFill>
                  <a:srgbClr val="92D050"/>
                </a:solidFill>
                <a:latin typeface="楷体" pitchFamily="49" charset="-122"/>
                <a:ea typeface="楷体" pitchFamily="49" charset="-122"/>
              </a:rPr>
              <a:t>缺点：同一手势不同测试者之间数值差异较大</a:t>
            </a:r>
            <a:r>
              <a:rPr lang="zh-CN" altLang="en-US" dirty="0" smtClean="0">
                <a:latin typeface="楷体" pitchFamily="49" charset="-122"/>
                <a:ea typeface="楷体" pitchFamily="49" charset="-122"/>
              </a:rPr>
              <a:t/>
            </a:r>
            <a:br>
              <a:rPr lang="zh-CN" altLang="en-US" dirty="0" smtClean="0">
                <a:latin typeface="楷体" pitchFamily="49" charset="-122"/>
                <a:ea typeface="楷体" pitchFamily="49" charset="-122"/>
              </a:rPr>
            </a:br>
            <a:r>
              <a:rPr lang="zh-CN" altLang="en-US" dirty="0" smtClean="0">
                <a:solidFill>
                  <a:schemeClr val="accent6"/>
                </a:solidFill>
                <a:latin typeface="楷体" pitchFamily="49" charset="-122"/>
                <a:ea typeface="楷体" pitchFamily="49" charset="-122"/>
              </a:rPr>
              <a:t>多极板方案</a:t>
            </a:r>
            <a:r>
              <a:rPr lang="zh-CN" altLang="en-US" dirty="0" smtClean="0">
                <a:latin typeface="楷体" pitchFamily="49" charset="-122"/>
                <a:ea typeface="楷体" pitchFamily="49" charset="-122"/>
              </a:rPr>
              <a:t/>
            </a:r>
            <a:br>
              <a:rPr lang="zh-CN" altLang="en-US" dirty="0" smtClean="0">
                <a:latin typeface="楷体" pitchFamily="49" charset="-122"/>
                <a:ea typeface="楷体" pitchFamily="49" charset="-122"/>
              </a:rPr>
            </a:br>
            <a:r>
              <a:rPr lang="zh-CN" altLang="en-US" sz="3100" dirty="0" smtClean="0">
                <a:solidFill>
                  <a:srgbClr val="FF0000"/>
                </a:solidFill>
                <a:latin typeface="楷体" pitchFamily="49" charset="-122"/>
                <a:ea typeface="楷体" pitchFamily="49" charset="-122"/>
              </a:rPr>
              <a:t>优点：手势判别难度降低，准确率提高</a:t>
            </a:r>
            <a:r>
              <a:rPr lang="zh-CN" altLang="en-US" sz="3100" dirty="0" smtClean="0">
                <a:latin typeface="楷体" pitchFamily="49" charset="-122"/>
                <a:ea typeface="楷体" pitchFamily="49" charset="-122"/>
              </a:rPr>
              <a:t/>
            </a:r>
            <a:br>
              <a:rPr lang="zh-CN" altLang="en-US" sz="3100" dirty="0" smtClean="0">
                <a:latin typeface="楷体" pitchFamily="49" charset="-122"/>
                <a:ea typeface="楷体" pitchFamily="49" charset="-122"/>
              </a:rPr>
            </a:br>
            <a:r>
              <a:rPr lang="zh-CN" altLang="en-US" sz="3100" dirty="0" smtClean="0">
                <a:solidFill>
                  <a:srgbClr val="92D050"/>
                </a:solidFill>
                <a:latin typeface="楷体" pitchFamily="49" charset="-122"/>
                <a:ea typeface="楷体" pitchFamily="49" charset="-122"/>
              </a:rPr>
              <a:t>缺点：对测试者手势摆放有明确要求，适应性差</a:t>
            </a:r>
            <a:r>
              <a:rPr lang="zh-CN" altLang="en-US" sz="3100" dirty="0" smtClean="0"/>
              <a:t/>
            </a:r>
            <a:br>
              <a:rPr lang="zh-CN" altLang="en-US" sz="3100" dirty="0" smtClean="0"/>
            </a:br>
            <a:endParaRPr lang="zh-CN" altLang="en-US" sz="3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2847851"/>
          </a:xfrm>
        </p:spPr>
        <p:txBody>
          <a:bodyPr>
            <a:normAutofit fontScale="90000"/>
          </a:bodyPr>
          <a:lstStyle/>
          <a:p>
            <a:r>
              <a:rPr lang="en-US" altLang="zh-CN" dirty="0" smtClean="0">
                <a:solidFill>
                  <a:srgbClr val="FF0000"/>
                </a:solidFill>
                <a:latin typeface="楷体" pitchFamily="49" charset="-122"/>
                <a:ea typeface="楷体" pitchFamily="49" charset="-122"/>
              </a:rPr>
              <a:t>FDC2214</a:t>
            </a:r>
            <a:r>
              <a:rPr lang="zh-CN" altLang="zh-CN" dirty="0" smtClean="0">
                <a:solidFill>
                  <a:srgbClr val="FF0000"/>
                </a:solidFill>
                <a:latin typeface="楷体" pitchFamily="49" charset="-122"/>
                <a:ea typeface="楷体" pitchFamily="49" charset="-122"/>
              </a:rPr>
              <a:t>是基于</a:t>
            </a:r>
            <a:r>
              <a:rPr lang="en-US" altLang="zh-CN" dirty="0" smtClean="0">
                <a:solidFill>
                  <a:srgbClr val="FF0000"/>
                </a:solidFill>
                <a:latin typeface="楷体" pitchFamily="49" charset="-122"/>
                <a:ea typeface="楷体" pitchFamily="49" charset="-122"/>
              </a:rPr>
              <a:t>LC</a:t>
            </a:r>
            <a:r>
              <a:rPr lang="zh-CN" altLang="zh-CN" dirty="0" smtClean="0">
                <a:solidFill>
                  <a:srgbClr val="FF0000"/>
                </a:solidFill>
                <a:latin typeface="楷体" pitchFamily="49" charset="-122"/>
                <a:ea typeface="楷体" pitchFamily="49" charset="-122"/>
              </a:rPr>
              <a:t>谐振电路原理的一个电容检测传感器。其基本原理如图</a:t>
            </a:r>
            <a:r>
              <a:rPr lang="en-US" altLang="zh-CN" dirty="0" smtClean="0">
                <a:solidFill>
                  <a:srgbClr val="FF0000"/>
                </a:solidFill>
                <a:latin typeface="楷体" pitchFamily="49" charset="-122"/>
                <a:ea typeface="楷体" pitchFamily="49" charset="-122"/>
              </a:rPr>
              <a:t>1</a:t>
            </a:r>
            <a:r>
              <a:rPr lang="zh-CN" altLang="zh-CN" dirty="0" smtClean="0">
                <a:solidFill>
                  <a:srgbClr val="FF0000"/>
                </a:solidFill>
                <a:latin typeface="楷体" pitchFamily="49" charset="-122"/>
                <a:ea typeface="楷体" pitchFamily="49" charset="-122"/>
              </a:rPr>
              <a:t>所示，在芯片每个检测通道的输入端连接一个电感和电容，组成</a:t>
            </a:r>
            <a:r>
              <a:rPr lang="en-US" altLang="zh-CN" dirty="0" smtClean="0">
                <a:solidFill>
                  <a:srgbClr val="FF0000"/>
                </a:solidFill>
                <a:latin typeface="楷体" pitchFamily="49" charset="-122"/>
                <a:ea typeface="楷体" pitchFamily="49" charset="-122"/>
              </a:rPr>
              <a:t>LC</a:t>
            </a:r>
            <a:r>
              <a:rPr lang="zh-CN" altLang="zh-CN" dirty="0" smtClean="0">
                <a:solidFill>
                  <a:srgbClr val="FF0000"/>
                </a:solidFill>
                <a:latin typeface="楷体" pitchFamily="49" charset="-122"/>
                <a:ea typeface="楷体" pitchFamily="49" charset="-122"/>
              </a:rPr>
              <a:t>电路，被测电容传感端（图中灰色标识部分即为被测电容）与</a:t>
            </a:r>
            <a:r>
              <a:rPr lang="en-US" altLang="zh-CN" dirty="0" smtClean="0">
                <a:solidFill>
                  <a:srgbClr val="FF0000"/>
                </a:solidFill>
                <a:latin typeface="楷体" pitchFamily="49" charset="-122"/>
                <a:ea typeface="楷体" pitchFamily="49" charset="-122"/>
              </a:rPr>
              <a:t>LC</a:t>
            </a:r>
            <a:r>
              <a:rPr lang="zh-CN" altLang="zh-CN" dirty="0" smtClean="0">
                <a:solidFill>
                  <a:srgbClr val="FF0000"/>
                </a:solidFill>
                <a:latin typeface="楷体" pitchFamily="49" charset="-122"/>
                <a:ea typeface="楷体" pitchFamily="49" charset="-122"/>
              </a:rPr>
              <a:t>电路相连接，将产生一个振荡频率，根据该频率值可计算出被测电容</a:t>
            </a:r>
            <a:r>
              <a:rPr lang="zh-CN" altLang="zh-CN" dirty="0" smtClean="0">
                <a:latin typeface="楷体" pitchFamily="49" charset="-122"/>
                <a:ea typeface="楷体" pitchFamily="49" charset="-122"/>
              </a:rPr>
              <a:t>值。</a:t>
            </a:r>
            <a:endParaRPr lang="zh-CN" altLang="en-US" dirty="0">
              <a:latin typeface="楷体" pitchFamily="49" charset="-122"/>
              <a:ea typeface="楷体" pitchFamily="49" charset="-122"/>
            </a:endParaRPr>
          </a:p>
        </p:txBody>
      </p:sp>
      <p:pic>
        <p:nvPicPr>
          <p:cNvPr id="3" name="Picture 1"/>
          <p:cNvPicPr/>
          <p:nvPr/>
        </p:nvPicPr>
        <p:blipFill>
          <a:blip r:embed="rId2" cstate="print"/>
          <a:stretch>
            <a:fillRect/>
          </a:stretch>
        </p:blipFill>
        <p:spPr>
          <a:xfrm>
            <a:off x="2351584" y="4221088"/>
            <a:ext cx="7392821" cy="25202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328"/>
            <a:ext cx="6505939" cy="5944195"/>
          </a:xfrm>
        </p:spPr>
        <p:txBody>
          <a:bodyPr>
            <a:normAutofit fontScale="90000"/>
          </a:bodyPr>
          <a:lstStyle/>
          <a:p>
            <a:r>
              <a:rPr lang="zh-CN" altLang="zh-CN" dirty="0" smtClean="0">
                <a:solidFill>
                  <a:srgbClr val="FFC000"/>
                </a:solidFill>
                <a:latin typeface="楷体" pitchFamily="49" charset="-122"/>
                <a:ea typeface="楷体" pitchFamily="49" charset="-122"/>
              </a:rPr>
              <a:t>利用</a:t>
            </a:r>
            <a:r>
              <a:rPr lang="en-US" altLang="zh-CN" dirty="0" smtClean="0">
                <a:solidFill>
                  <a:srgbClr val="FFC000"/>
                </a:solidFill>
                <a:latin typeface="楷体" pitchFamily="49" charset="-122"/>
                <a:ea typeface="楷体" pitchFamily="49" charset="-122"/>
              </a:rPr>
              <a:t>FDC2214</a:t>
            </a:r>
            <a:r>
              <a:rPr lang="zh-CN" altLang="zh-CN" dirty="0" smtClean="0">
                <a:solidFill>
                  <a:srgbClr val="FFC000"/>
                </a:solidFill>
                <a:latin typeface="楷体" pitchFamily="49" charset="-122"/>
                <a:ea typeface="楷体" pitchFamily="49" charset="-122"/>
              </a:rPr>
              <a:t>的工作原理可实现手势接近和识别的功能，如图</a:t>
            </a:r>
            <a:r>
              <a:rPr lang="en-US" altLang="zh-CN" dirty="0" smtClean="0">
                <a:solidFill>
                  <a:srgbClr val="FFC000"/>
                </a:solidFill>
                <a:latin typeface="楷体" pitchFamily="49" charset="-122"/>
                <a:ea typeface="楷体" pitchFamily="49" charset="-122"/>
              </a:rPr>
              <a:t>2</a:t>
            </a:r>
            <a:r>
              <a:rPr lang="zh-CN" altLang="zh-CN" dirty="0" smtClean="0">
                <a:solidFill>
                  <a:srgbClr val="FFC000"/>
                </a:solidFill>
                <a:latin typeface="楷体" pitchFamily="49" charset="-122"/>
                <a:ea typeface="楷体" pitchFamily="49" charset="-122"/>
              </a:rPr>
              <a:t>所示，黄色部分称为</a:t>
            </a:r>
            <a:r>
              <a:rPr lang="en-US" altLang="zh-CN" dirty="0" smtClean="0">
                <a:solidFill>
                  <a:srgbClr val="FFC000"/>
                </a:solidFill>
                <a:latin typeface="楷体" pitchFamily="49" charset="-122"/>
                <a:ea typeface="楷体" pitchFamily="49" charset="-122"/>
              </a:rPr>
              <a:t>“FDC2214</a:t>
            </a:r>
            <a:r>
              <a:rPr lang="zh-CN" altLang="zh-CN" dirty="0" smtClean="0">
                <a:solidFill>
                  <a:srgbClr val="FFC000"/>
                </a:solidFill>
                <a:latin typeface="楷体" pitchFamily="49" charset="-122"/>
                <a:ea typeface="楷体" pitchFamily="49" charset="-122"/>
              </a:rPr>
              <a:t>的传感平面</a:t>
            </a:r>
            <a:r>
              <a:rPr lang="en-US" altLang="zh-CN" dirty="0" smtClean="0">
                <a:solidFill>
                  <a:srgbClr val="FFC000"/>
                </a:solidFill>
                <a:latin typeface="楷体" pitchFamily="49" charset="-122"/>
                <a:ea typeface="楷体" pitchFamily="49" charset="-122"/>
              </a:rPr>
              <a:t>”</a:t>
            </a:r>
            <a:r>
              <a:rPr lang="zh-CN" altLang="zh-CN" dirty="0" smtClean="0">
                <a:solidFill>
                  <a:srgbClr val="FFC000"/>
                </a:solidFill>
                <a:latin typeface="楷体" pitchFamily="49" charset="-122"/>
                <a:ea typeface="楷体" pitchFamily="49" charset="-122"/>
              </a:rPr>
              <a:t>，该平面为导体材质，当人手接近该导体传感平面时，传感端的电容发生了变化，这就会导致</a:t>
            </a:r>
            <a:r>
              <a:rPr lang="en-US" altLang="zh-CN" dirty="0" smtClean="0">
                <a:solidFill>
                  <a:srgbClr val="FFC000"/>
                </a:solidFill>
                <a:latin typeface="楷体" pitchFamily="49" charset="-122"/>
                <a:ea typeface="楷体" pitchFamily="49" charset="-122"/>
              </a:rPr>
              <a:t>LC</a:t>
            </a:r>
            <a:r>
              <a:rPr lang="zh-CN" altLang="zh-CN" dirty="0" smtClean="0">
                <a:solidFill>
                  <a:srgbClr val="FFC000"/>
                </a:solidFill>
                <a:latin typeface="楷体" pitchFamily="49" charset="-122"/>
                <a:ea typeface="楷体" pitchFamily="49" charset="-122"/>
              </a:rPr>
              <a:t>电路振荡频率的变化，从而反映出手势接近，以及手势的判定。</a:t>
            </a:r>
            <a:endParaRPr lang="zh-CN" altLang="en-US" dirty="0">
              <a:solidFill>
                <a:srgbClr val="FFC000"/>
              </a:solidFill>
              <a:latin typeface="楷体" pitchFamily="49" charset="-122"/>
              <a:ea typeface="楷体" pitchFamily="49" charset="-122"/>
            </a:endParaRPr>
          </a:p>
        </p:txBody>
      </p:sp>
      <p:pic>
        <p:nvPicPr>
          <p:cNvPr id="3" name="Picture 2"/>
          <p:cNvPicPr/>
          <p:nvPr/>
        </p:nvPicPr>
        <p:blipFill>
          <a:blip r:embed="rId2" cstate="print"/>
          <a:stretch>
            <a:fillRect/>
          </a:stretch>
        </p:blipFill>
        <p:spPr>
          <a:xfrm>
            <a:off x="7536161" y="1340768"/>
            <a:ext cx="4128459" cy="461278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8"/>
            <a:ext cx="10515600" cy="3351907"/>
          </a:xfrm>
        </p:spPr>
        <p:txBody>
          <a:bodyPr>
            <a:normAutofit fontScale="90000"/>
          </a:bodyPr>
          <a:lstStyle/>
          <a:p>
            <a:r>
              <a:rPr lang="zh-CN" altLang="zh-CN" dirty="0" smtClean="0">
                <a:solidFill>
                  <a:srgbClr val="FFFF00"/>
                </a:solidFill>
                <a:latin typeface="楷体" pitchFamily="49" charset="-122"/>
                <a:ea typeface="楷体" pitchFamily="49" charset="-122"/>
              </a:rPr>
              <a:t>为了便于进行训练和判决测试，建议学生作品可以对测试区进行指定，如图所示。在测试或者训练时要求测试者的手势紧贴在测试板上，建议测试者手势与作品的</a:t>
            </a:r>
            <a:r>
              <a:rPr lang="en-US" altLang="zh-CN" dirty="0" smtClean="0">
                <a:solidFill>
                  <a:srgbClr val="FFFF00"/>
                </a:solidFill>
                <a:latin typeface="楷体" pitchFamily="49" charset="-122"/>
                <a:ea typeface="楷体" pitchFamily="49" charset="-122"/>
              </a:rPr>
              <a:t>FDC2214</a:t>
            </a:r>
            <a:r>
              <a:rPr lang="zh-CN" altLang="zh-CN" dirty="0" smtClean="0">
                <a:solidFill>
                  <a:srgbClr val="FFFF00"/>
                </a:solidFill>
                <a:latin typeface="楷体" pitchFamily="49" charset="-122"/>
                <a:ea typeface="楷体" pitchFamily="49" charset="-122"/>
              </a:rPr>
              <a:t>传感器距离不小于</a:t>
            </a:r>
            <a:r>
              <a:rPr lang="en-US" altLang="zh-CN" dirty="0" smtClean="0">
                <a:solidFill>
                  <a:srgbClr val="FFFF00"/>
                </a:solidFill>
                <a:latin typeface="楷体" pitchFamily="49" charset="-122"/>
                <a:ea typeface="楷体" pitchFamily="49" charset="-122"/>
              </a:rPr>
              <a:t>1</a:t>
            </a:r>
            <a:r>
              <a:rPr lang="zh-CN" altLang="zh-CN" dirty="0" smtClean="0">
                <a:solidFill>
                  <a:srgbClr val="FFFF00"/>
                </a:solidFill>
                <a:latin typeface="楷体" pitchFamily="49" charset="-122"/>
                <a:ea typeface="楷体" pitchFamily="49" charset="-122"/>
              </a:rPr>
              <a:t>厘米。</a:t>
            </a:r>
            <a:r>
              <a:rPr lang="zh-CN" altLang="zh-CN" dirty="0" smtClean="0"/>
              <a:t/>
            </a:r>
            <a:br>
              <a:rPr lang="zh-CN" altLang="zh-CN" dirty="0" smtClean="0"/>
            </a:br>
            <a:endParaRPr lang="zh-CN" altLang="en-US" dirty="0"/>
          </a:p>
        </p:txBody>
      </p:sp>
      <p:pic>
        <p:nvPicPr>
          <p:cNvPr id="3" name="图片 2"/>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http://schemas.microsoft.com/office/drawing/2014/chartex" xmlns:wpc="http://schemas.microsoft.com/office/word/2010/wordprocessingCanvas" xmlns="" val="0"/>
              </a:ext>
            </a:extLst>
          </a:blip>
          <a:srcRect/>
          <a:stretch>
            <a:fillRect/>
          </a:stretch>
        </p:blipFill>
        <p:spPr bwMode="auto">
          <a:xfrm>
            <a:off x="3215680" y="3501203"/>
            <a:ext cx="5760640" cy="2602523"/>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548680"/>
            <a:ext cx="10515600" cy="5472608"/>
          </a:xfrm>
        </p:spPr>
        <p:txBody>
          <a:bodyPr>
            <a:normAutofit/>
          </a:bodyPr>
          <a:lstStyle/>
          <a:p>
            <a:pPr indent="457200"/>
            <a:r>
              <a:rPr lang="zh-CN" altLang="zh-CN" dirty="0" smtClean="0">
                <a:solidFill>
                  <a:srgbClr val="FF0000"/>
                </a:solidFill>
                <a:latin typeface="楷体" pitchFamily="49" charset="-122"/>
                <a:ea typeface="楷体" pitchFamily="49" charset="-122"/>
              </a:rPr>
              <a:t>得知</a:t>
            </a:r>
            <a:r>
              <a:rPr lang="en-US" altLang="zh-CN" dirty="0" smtClean="0">
                <a:solidFill>
                  <a:srgbClr val="FF0000"/>
                </a:solidFill>
                <a:latin typeface="楷体" pitchFamily="49" charset="-122"/>
                <a:ea typeface="楷体" pitchFamily="49" charset="-122"/>
              </a:rPr>
              <a:t>FDC2214</a:t>
            </a:r>
            <a:r>
              <a:rPr lang="zh-CN" altLang="zh-CN" dirty="0" smtClean="0">
                <a:solidFill>
                  <a:srgbClr val="FF0000"/>
                </a:solidFill>
                <a:latin typeface="楷体" pitchFamily="49" charset="-122"/>
                <a:ea typeface="楷体" pitchFamily="49" charset="-122"/>
              </a:rPr>
              <a:t>芯片是一款电容测量传感器，经过分析我们想了三种方案来解决此问题</a:t>
            </a:r>
            <a:r>
              <a:rPr lang="zh-CN" altLang="en-US" dirty="0" smtClean="0">
                <a:solidFill>
                  <a:srgbClr val="FF0000"/>
                </a:solidFill>
                <a:latin typeface="楷体" pitchFamily="49" charset="-122"/>
                <a:ea typeface="楷体" pitchFamily="49" charset="-122"/>
              </a:rPr>
              <a:t>。</a:t>
            </a:r>
            <a:r>
              <a:rPr lang="en-US" altLang="zh-CN" dirty="0" smtClean="0">
                <a:latin typeface="楷体" pitchFamily="49" charset="-122"/>
                <a:ea typeface="楷体" pitchFamily="49" charset="-122"/>
              </a:rPr>
              <a:t/>
            </a:r>
            <a:br>
              <a:rPr lang="en-US" altLang="zh-CN" dirty="0" smtClean="0">
                <a:latin typeface="楷体" pitchFamily="49" charset="-122"/>
                <a:ea typeface="楷体" pitchFamily="49" charset="-122"/>
              </a:rPr>
            </a:br>
            <a:r>
              <a:rPr lang="en-US" altLang="zh-CN" dirty="0" smtClean="0">
                <a:latin typeface="楷体" pitchFamily="49" charset="-122"/>
                <a:ea typeface="楷体" pitchFamily="49" charset="-122"/>
              </a:rPr>
              <a:t/>
            </a:r>
            <a:br>
              <a:rPr lang="en-US" altLang="zh-CN" dirty="0" smtClean="0">
                <a:latin typeface="楷体" pitchFamily="49" charset="-122"/>
                <a:ea typeface="楷体" pitchFamily="49" charset="-122"/>
              </a:rPr>
            </a:br>
            <a:r>
              <a:rPr lang="en-US" altLang="zh-CN" dirty="0" smtClean="0">
                <a:latin typeface="楷体" pitchFamily="49" charset="-122"/>
                <a:ea typeface="楷体" pitchFamily="49" charset="-122"/>
              </a:rPr>
              <a:t/>
            </a:r>
            <a:br>
              <a:rPr lang="en-US" altLang="zh-CN" dirty="0" smtClean="0">
                <a:latin typeface="楷体" pitchFamily="49" charset="-122"/>
                <a:ea typeface="楷体" pitchFamily="49" charset="-122"/>
              </a:rPr>
            </a:br>
            <a:r>
              <a:rPr lang="en-US" altLang="zh-CN" dirty="0" smtClean="0">
                <a:latin typeface="楷体" pitchFamily="49" charset="-122"/>
                <a:ea typeface="楷体" pitchFamily="49" charset="-122"/>
              </a:rPr>
              <a:t>  </a:t>
            </a:r>
            <a:r>
              <a:rPr lang="zh-CN" altLang="zh-CN" sz="3100" dirty="0" smtClean="0">
                <a:solidFill>
                  <a:srgbClr val="00B050"/>
                </a:solidFill>
                <a:latin typeface="楷体" pitchFamily="49" charset="-122"/>
                <a:ea typeface="楷体" pitchFamily="49" charset="-122"/>
              </a:rPr>
              <a:t>第一种方案是采用六个小铜板，接到</a:t>
            </a:r>
            <a:r>
              <a:rPr lang="en-US" altLang="zh-CN" sz="3100" dirty="0" smtClean="0">
                <a:solidFill>
                  <a:srgbClr val="00B050"/>
                </a:solidFill>
                <a:latin typeface="楷体" pitchFamily="49" charset="-122"/>
                <a:ea typeface="楷体" pitchFamily="49" charset="-122"/>
              </a:rPr>
              <a:t>FDC2214</a:t>
            </a:r>
            <a:r>
              <a:rPr lang="zh-CN" altLang="zh-CN" sz="3100" dirty="0" smtClean="0">
                <a:solidFill>
                  <a:srgbClr val="00B050"/>
                </a:solidFill>
                <a:latin typeface="楷体" pitchFamily="49" charset="-122"/>
                <a:ea typeface="楷体" pitchFamily="49" charset="-122"/>
              </a:rPr>
              <a:t>的某一个通道上。因为不同手势在六块小铜板上留下的电容值不同，通过对该电容值的处理，比较容易区分出不同的手势；</a:t>
            </a:r>
            <a:br>
              <a:rPr lang="zh-CN" altLang="zh-CN" sz="3100" dirty="0" smtClean="0">
                <a:solidFill>
                  <a:srgbClr val="00B050"/>
                </a:solidFill>
                <a:latin typeface="楷体" pitchFamily="49" charset="-122"/>
                <a:ea typeface="楷体" pitchFamily="49" charset="-122"/>
              </a:rPr>
            </a:br>
            <a:endParaRPr lang="zh-CN" altLang="en-US" sz="3100" dirty="0">
              <a:solidFill>
                <a:srgbClr val="00B050"/>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188640"/>
            <a:ext cx="10515600" cy="6408712"/>
          </a:xfrm>
        </p:spPr>
        <p:txBody>
          <a:bodyPr>
            <a:normAutofit fontScale="90000"/>
          </a:bodyPr>
          <a:lstStyle/>
          <a:p>
            <a:pPr indent="457200"/>
            <a:r>
              <a:rPr lang="zh-CN" altLang="zh-CN" dirty="0" smtClean="0">
                <a:solidFill>
                  <a:srgbClr val="FFFF00"/>
                </a:solidFill>
                <a:latin typeface="楷体" pitchFamily="49" charset="-122"/>
                <a:ea typeface="楷体" pitchFamily="49" charset="-122"/>
              </a:rPr>
              <a:t>第二种方案也是采用六个小铜板，但分别接到</a:t>
            </a:r>
            <a:r>
              <a:rPr lang="en-US" altLang="zh-CN" dirty="0" smtClean="0">
                <a:solidFill>
                  <a:srgbClr val="FFFF00"/>
                </a:solidFill>
                <a:latin typeface="楷体" pitchFamily="49" charset="-122"/>
                <a:ea typeface="楷体" pitchFamily="49" charset="-122"/>
              </a:rPr>
              <a:t>FDC2214</a:t>
            </a:r>
            <a:r>
              <a:rPr lang="zh-CN" altLang="zh-CN" dirty="0" smtClean="0">
                <a:solidFill>
                  <a:srgbClr val="FFFF00"/>
                </a:solidFill>
                <a:latin typeface="楷体" pitchFamily="49" charset="-122"/>
                <a:ea typeface="楷体" pitchFamily="49" charset="-122"/>
              </a:rPr>
              <a:t>的不同通道上。虽然芯片只有四个独立通道，但是可以通过合理的计算和分配，将其中的某两对铜板接到不同的两个通道，其余的两个铜板分别接一个通道。通过对不同手势对应四个通道特征值的变化来判别出不</a:t>
            </a:r>
            <a:r>
              <a:rPr lang="zh-CN" altLang="zh-CN" dirty="0" smtClean="0">
                <a:solidFill>
                  <a:srgbClr val="FFFF00"/>
                </a:solidFill>
                <a:latin typeface="楷体" pitchFamily="49" charset="-122"/>
                <a:ea typeface="楷体" pitchFamily="49" charset="-122"/>
              </a:rPr>
              <a:t>同手势；</a:t>
            </a:r>
            <a:r>
              <a:rPr lang="en-US" altLang="zh-CN" dirty="0" smtClean="0">
                <a:solidFill>
                  <a:srgbClr val="FFFF00"/>
                </a:solidFill>
                <a:latin typeface="楷体" pitchFamily="49" charset="-122"/>
                <a:ea typeface="楷体" pitchFamily="49" charset="-122"/>
              </a:rPr>
              <a:t>  </a:t>
            </a:r>
            <a:r>
              <a:rPr lang="en-US" altLang="zh-CN" dirty="0" smtClean="0">
                <a:solidFill>
                  <a:srgbClr val="FFFF00"/>
                </a:solidFill>
                <a:latin typeface="楷体" pitchFamily="49" charset="-122"/>
                <a:ea typeface="楷体" pitchFamily="49" charset="-122"/>
              </a:rPr>
              <a:t/>
            </a:r>
            <a:br>
              <a:rPr lang="en-US" altLang="zh-CN" dirty="0" smtClean="0">
                <a:solidFill>
                  <a:srgbClr val="FFFF00"/>
                </a:solidFill>
                <a:latin typeface="楷体" pitchFamily="49" charset="-122"/>
                <a:ea typeface="楷体" pitchFamily="49" charset="-122"/>
              </a:rPr>
            </a:br>
            <a:r>
              <a:rPr lang="en-US" altLang="zh-CN" dirty="0" smtClean="0">
                <a:solidFill>
                  <a:srgbClr val="FFFF00"/>
                </a:solidFill>
                <a:latin typeface="楷体" pitchFamily="49" charset="-122"/>
                <a:ea typeface="楷体" pitchFamily="49" charset="-122"/>
              </a:rPr>
              <a:t>  </a:t>
            </a:r>
            <a:r>
              <a:rPr lang="zh-CN" altLang="zh-CN" dirty="0" smtClean="0">
                <a:solidFill>
                  <a:srgbClr val="FFFF00"/>
                </a:solidFill>
                <a:latin typeface="楷体" pitchFamily="49" charset="-122"/>
                <a:ea typeface="楷体" pitchFamily="49" charset="-122"/>
              </a:rPr>
              <a:t>第三种是采用一块能够覆盖手掌的大铜板，通过计算不同手势在铜板上产生的电容值的差异来判别出不同的手势。</a:t>
            </a:r>
            <a:r>
              <a:rPr lang="zh-CN" altLang="zh-CN" dirty="0" smtClean="0">
                <a:latin typeface="楷体" pitchFamily="49" charset="-122"/>
                <a:ea typeface="楷体" pitchFamily="49" charset="-122"/>
              </a:rPr>
              <a:t/>
            </a:r>
            <a:br>
              <a:rPr lang="zh-CN" altLang="zh-CN" dirty="0" smtClean="0">
                <a:latin typeface="楷体" pitchFamily="49" charset="-122"/>
                <a:ea typeface="楷体" pitchFamily="49" charset="-122"/>
              </a:rPr>
            </a:b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284"/>
            <a:ext cx="10515600" cy="5368131"/>
          </a:xfrm>
        </p:spPr>
        <p:txBody>
          <a:bodyPr>
            <a:normAutofit fontScale="90000"/>
          </a:bodyPr>
          <a:lstStyle/>
          <a:p>
            <a:pPr indent="457200"/>
            <a:r>
              <a:rPr lang="zh-CN" altLang="zh-CN" dirty="0" smtClean="0">
                <a:solidFill>
                  <a:srgbClr val="FF0000"/>
                </a:solidFill>
                <a:latin typeface="楷体" pitchFamily="49" charset="-122"/>
                <a:ea typeface="楷体" pitchFamily="49" charset="-122"/>
              </a:rPr>
              <a:t>第一种方案和第三种方案大同小异，且单一的测量面积没有对不同手型进行自适应。</a:t>
            </a:r>
            <a:br>
              <a:rPr lang="zh-CN" altLang="zh-CN" dirty="0" smtClean="0">
                <a:solidFill>
                  <a:srgbClr val="FF0000"/>
                </a:solidFill>
                <a:latin typeface="楷体" pitchFamily="49" charset="-122"/>
                <a:ea typeface="楷体" pitchFamily="49" charset="-122"/>
              </a:rPr>
            </a:br>
            <a:r>
              <a:rPr lang="en-US" altLang="zh-CN" dirty="0" smtClean="0">
                <a:solidFill>
                  <a:srgbClr val="FF0000"/>
                </a:solidFill>
                <a:latin typeface="楷体" pitchFamily="49" charset="-122"/>
                <a:ea typeface="楷体" pitchFamily="49" charset="-122"/>
              </a:rPr>
              <a:t>  </a:t>
            </a:r>
            <a:r>
              <a:rPr lang="zh-CN" altLang="zh-CN" dirty="0" smtClean="0">
                <a:solidFill>
                  <a:srgbClr val="FF0000"/>
                </a:solidFill>
                <a:latin typeface="楷体" pitchFamily="49" charset="-122"/>
                <a:ea typeface="楷体" pitchFamily="49" charset="-122"/>
              </a:rPr>
              <a:t>经过我们的交流讨论我们选择了第二种方案。</a:t>
            </a:r>
            <a:r>
              <a:rPr lang="en-US" altLang="zh-CN" dirty="0" smtClean="0">
                <a:solidFill>
                  <a:srgbClr val="FF0000"/>
                </a:solidFill>
                <a:latin typeface="楷体" pitchFamily="49" charset="-122"/>
                <a:ea typeface="楷体" pitchFamily="49" charset="-122"/>
              </a:rPr>
              <a:t/>
            </a:r>
            <a:br>
              <a:rPr lang="en-US" altLang="zh-CN" dirty="0" smtClean="0">
                <a:solidFill>
                  <a:srgbClr val="FF0000"/>
                </a:solidFill>
                <a:latin typeface="楷体" pitchFamily="49" charset="-122"/>
                <a:ea typeface="楷体" pitchFamily="49" charset="-122"/>
              </a:rPr>
            </a:br>
            <a:r>
              <a:rPr lang="en-US" altLang="zh-CN" dirty="0" smtClean="0">
                <a:solidFill>
                  <a:srgbClr val="FF0000"/>
                </a:solidFill>
                <a:latin typeface="楷体" pitchFamily="49" charset="-122"/>
                <a:ea typeface="楷体" pitchFamily="49" charset="-122"/>
              </a:rPr>
              <a:t>    </a:t>
            </a:r>
            <a:r>
              <a:rPr lang="zh-CN" altLang="zh-CN" dirty="0" smtClean="0">
                <a:solidFill>
                  <a:srgbClr val="FF0000"/>
                </a:solidFill>
                <a:latin typeface="楷体" pitchFamily="49" charset="-122"/>
                <a:ea typeface="楷体" pitchFamily="49" charset="-122"/>
              </a:rPr>
              <a:t>就题目而言，需要我们准确的判断出石头、剪刀、布，一、二、三、四、五等手势。我们为此创建了手指频率分布表格：</a:t>
            </a:r>
            <a:r>
              <a:rPr lang="zh-CN" altLang="zh-CN" dirty="0" smtClean="0">
                <a:solidFill>
                  <a:srgbClr val="FF0000"/>
                </a:solidFill>
              </a:rPr>
              <a:t/>
            </a:r>
            <a:br>
              <a:rPr lang="zh-CN" altLang="zh-CN" dirty="0" smtClean="0">
                <a:solidFill>
                  <a:srgbClr val="FF0000"/>
                </a:solidFill>
              </a:rPr>
            </a:br>
            <a:endParaRPr lang="zh-CN" altLang="en-US" dirty="0">
              <a:solidFill>
                <a:srgbClr val="FF000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8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9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10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11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12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3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4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5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5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6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7_主题1">
  <a:themeElements>
    <a:clrScheme name="自定义 367">
      <a:dk1>
        <a:sysClr val="windowText" lastClr="000000"/>
      </a:dk1>
      <a:lt1>
        <a:sysClr val="window" lastClr="FFFFFF"/>
      </a:lt1>
      <a:dk2>
        <a:srgbClr val="002436"/>
      </a:dk2>
      <a:lt2>
        <a:srgbClr val="E7E6E6"/>
      </a:lt2>
      <a:accent1>
        <a:srgbClr val="002436"/>
      </a:accent1>
      <a:accent2>
        <a:srgbClr val="00709F"/>
      </a:accent2>
      <a:accent3>
        <a:srgbClr val="002436"/>
      </a:accent3>
      <a:accent4>
        <a:srgbClr val="00709F"/>
      </a:accent4>
      <a:accent5>
        <a:srgbClr val="002436"/>
      </a:accent5>
      <a:accent6>
        <a:srgbClr val="00709F"/>
      </a:accent6>
      <a:hlink>
        <a:srgbClr val="002436"/>
      </a:hlink>
      <a:folHlink>
        <a:srgbClr val="00709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766</Words>
  <Application>Microsoft Office PowerPoint</Application>
  <PresentationFormat>自定义</PresentationFormat>
  <Paragraphs>23</Paragraphs>
  <Slides>15</Slides>
  <Notes>0</Notes>
  <HiddenSlides>0</HiddenSlides>
  <MMClips>0</MMClips>
  <ScaleCrop>false</ScaleCrop>
  <HeadingPairs>
    <vt:vector size="4" baseType="variant">
      <vt:variant>
        <vt:lpstr>主题</vt:lpstr>
      </vt:variant>
      <vt:variant>
        <vt:i4>17</vt:i4>
      </vt:variant>
      <vt:variant>
        <vt:lpstr>幻灯片标题</vt:lpstr>
      </vt:variant>
      <vt:variant>
        <vt:i4>15</vt:i4>
      </vt:variant>
    </vt:vector>
  </HeadingPairs>
  <TitlesOfParts>
    <vt:vector size="32" baseType="lpstr">
      <vt:lpstr>Office 主题</vt:lpstr>
      <vt:lpstr>1_主题1</vt:lpstr>
      <vt:lpstr>主题1</vt:lpstr>
      <vt:lpstr>2_主题1</vt:lpstr>
      <vt:lpstr>3_主题1</vt:lpstr>
      <vt:lpstr>4_主题1</vt:lpstr>
      <vt:lpstr>5_主题1</vt:lpstr>
      <vt:lpstr>6_主题1</vt:lpstr>
      <vt:lpstr>7_主题1</vt:lpstr>
      <vt:lpstr>8_主题1</vt:lpstr>
      <vt:lpstr>9_主题1</vt:lpstr>
      <vt:lpstr>10_主题1</vt:lpstr>
      <vt:lpstr>11_主题1</vt:lpstr>
      <vt:lpstr>12_主题1</vt:lpstr>
      <vt:lpstr>13_主题1</vt:lpstr>
      <vt:lpstr>14_主题1</vt:lpstr>
      <vt:lpstr>15_主题1</vt:lpstr>
      <vt:lpstr>手势识别</vt:lpstr>
      <vt:lpstr>硬件模块  FDC2214     1    手势数据采集 覆铜板        1    构成极板 亚克力板    4    作品外壳 电源             1    对MCU供电 舵机             1    控制某物体转动  </vt:lpstr>
      <vt:lpstr>预想方案 单极板方案 优点：对测试者手势的摆放要求低，有较好的适应性 缺点：同一手势不同测试者之间数值差异较大 多极板方案 优点：手势判别难度降低，准确率提高 缺点：对测试者手势摆放有明确要求，适应性差 </vt:lpstr>
      <vt:lpstr>FDC2214是基于LC谐振电路原理的一个电容检测传感器。其基本原理如图1所示，在芯片每个检测通道的输入端连接一个电感和电容，组成LC电路，被测电容传感端（图中灰色标识部分即为被测电容）与LC电路相连接，将产生一个振荡频率，根据该频率值可计算出被测电容值。</vt:lpstr>
      <vt:lpstr>利用FDC2214的工作原理可实现手势接近和识别的功能，如图2所示，黄色部分称为“FDC2214的传感平面”，该平面为导体材质，当人手接近该导体传感平面时，传感端的电容发生了变化，这就会导致LC电路振荡频率的变化，从而反映出手势接近，以及手势的判定。</vt:lpstr>
      <vt:lpstr>为了便于进行训练和判决测试，建议学生作品可以对测试区进行指定，如图所示。在测试或者训练时要求测试者的手势紧贴在测试板上，建议测试者手势与作品的FDC2214传感器距离不小于1厘米。 </vt:lpstr>
      <vt:lpstr>得知FDC2214芯片是一款电容测量传感器，经过分析我们想了三种方案来解决此问题。     第一种方案是采用六个小铜板，接到FDC2214的某一个通道上。因为不同手势在六块小铜板上留下的电容值不同，通过对该电容值的处理，比较容易区分出不同的手势； </vt:lpstr>
      <vt:lpstr>第二种方案也是采用六个小铜板，但分别接到FDC2214的不同通道上。虽然芯片只有四个独立通道，但是可以通过合理的计算和分配，将其中的某两对铜板接到不同的两个通道，其余的两个铜板分别接一个通道。通过对不同手势对应四个通道特征值的变化来判别出不同手势；     第三种是采用一块能够覆盖手掌的大铜板，通过计算不同手势在铜板上产生的电容值的差异来判别出不同的手势。 </vt:lpstr>
      <vt:lpstr>第一种方案和第三种方案大同小异，且单一的测量面积没有对不同手型进行自适应。   经过我们的交流讨论我们选择了第二种方案。     就题目而言，需要我们准确的判断出石头、剪刀、布，一、二、三、四、五等手势。我们为此创建了手指频率分布表格： </vt:lpstr>
      <vt:lpstr>经过对表格的分析我们将“小拇指”和“无名指”放在了一个通道；将“手掌“和“食指“放在一个通道。这样可以比较容易的区分各个手势。  </vt:lpstr>
      <vt:lpstr>对于第二种方案的小铜板而言，有手指放在在上面就是“1“，没有手指就是”0“。 此外，如果有两个铜板连到一个通道的，其中有一个手指在上面就是“0.5“，两个手指头都在上面就是”1“，没有手指在上面就是”0“。 </vt:lpstr>
      <vt:lpstr>为此我们创建了区分不同手势的通道检测表格：</vt:lpstr>
      <vt:lpstr>电路与程序设计： </vt:lpstr>
      <vt:lpstr>幻灯片 14</vt:lpstr>
      <vt:lpstr>成果展示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Administrator</dc:creator>
  <cp:lastModifiedBy>Administrator</cp:lastModifiedBy>
  <cp:revision>162</cp:revision>
  <dcterms:created xsi:type="dcterms:W3CDTF">2015-04-08T14:20:08Z</dcterms:created>
  <dcterms:modified xsi:type="dcterms:W3CDTF">2019-05-12T06:41:46Z</dcterms:modified>
</cp:coreProperties>
</file>