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Assignment Operators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4393174"/>
                  </p:ext>
                </p:extLst>
              </p:nvPr>
            </p:nvGraphicFramePr>
            <p:xfrm>
              <a:off x="2133600" y="819150"/>
              <a:ext cx="5029200" cy="38740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3000"/>
                    <a:gridCol w="1295400"/>
                    <a:gridCol w="2590800"/>
                  </a:tblGrid>
                  <a:tr h="307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Operator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Example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Equivalent Expression 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smtClean="0">
                                    <a:latin typeface="Cambria Math"/>
                                    <a:cs typeface="Times New Roman" pitchFamily="18" charset="0"/>
                                  </a:rPr>
                                  <m:t>𝑚</m:t>
                                </m:r>
                                <m:r>
                                  <a:rPr lang="en-US" sz="15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 = 10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smtClean="0">
                                    <a:latin typeface="Cambria Math"/>
                                    <a:cs typeface="Times New Roman" pitchFamily="18" charset="0"/>
                                  </a:rPr>
                                  <m:t>𝑚</m:t>
                                </m:r>
                                <m:r>
                                  <a:rPr lang="en-US" sz="1500" i="1" smtClean="0">
                                    <a:latin typeface="Cambria Math"/>
                                    <a:cs typeface="Times New Roman" pitchFamily="18" charset="0"/>
                                  </a:rPr>
                                  <m:t> = 10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+=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smtClean="0">
                                    <a:latin typeface="Cambria Math"/>
                                    <a:cs typeface="Times New Roman" pitchFamily="18" charset="0"/>
                                  </a:rPr>
                                  <m:t>𝑚</m:t>
                                </m:r>
                                <m:r>
                                  <a:rPr lang="en-US" sz="15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 +=10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smtClean="0">
                                    <a:latin typeface="Cambria Math"/>
                                    <a:cs typeface="Times New Roman" pitchFamily="18" charset="0"/>
                                  </a:rPr>
                                  <m:t>𝑚</m:t>
                                </m:r>
                                <m:r>
                                  <a:rPr lang="en-US" sz="15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 = </m:t>
                                </m:r>
                                <m:r>
                                  <a:rPr lang="en-US" sz="15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𝑚</m:t>
                                </m:r>
                                <m:r>
                                  <a:rPr lang="en-US" sz="15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smtClean="0">
                                    <a:latin typeface="Cambria Math"/>
                                    <a:cs typeface="Times New Roman" pitchFamily="18" charset="0"/>
                                  </a:rPr>
                                  <m:t>−=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𝑚</m:t>
                                </m:r>
                                <m:r>
                                  <a:rPr lang="en-US" sz="1500" i="1" baseline="0" dirty="0" smtClean="0">
                                    <a:latin typeface="Cambria Math"/>
                                    <a:cs typeface="Times New Roman" pitchFamily="18" charset="0"/>
                                  </a:rPr>
                                  <m:t> −=10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smtClean="0">
                                    <a:latin typeface="Cambria Math"/>
                                    <a:cs typeface="Times New Roman" pitchFamily="18" charset="0"/>
                                  </a:rPr>
                                  <m:t>𝑚</m:t>
                                </m:r>
                                <m:r>
                                  <a:rPr lang="en-US" sz="15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 = </m:t>
                                </m:r>
                                <m:r>
                                  <a:rPr lang="en-US" sz="15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𝑚</m:t>
                                </m:r>
                                <m:r>
                                  <a:rPr lang="en-US" sz="15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smtClean="0">
                                    <a:latin typeface="Cambria Math"/>
                                    <a:cs typeface="Times New Roman" pitchFamily="18" charset="0"/>
                                  </a:rPr>
                                  <m:t>∗=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𝑚</m:t>
                                </m:r>
                                <m:r>
                                  <a:rPr lang="en-US" sz="1500" i="1" baseline="0" dirty="0" smtClean="0">
                                    <a:latin typeface="Cambria Math"/>
                                    <a:cs typeface="Times New Roman" pitchFamily="18" charset="0"/>
                                  </a:rPr>
                                  <m:t> ∗=10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smtClean="0">
                                    <a:latin typeface="Cambria Math"/>
                                    <a:cs typeface="Times New Roman" pitchFamily="18" charset="0"/>
                                  </a:rPr>
                                  <m:t>𝑚</m:t>
                                </m:r>
                                <m:r>
                                  <a:rPr lang="en-US" sz="15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 = </m:t>
                                </m:r>
                                <m:r>
                                  <a:rPr lang="en-US" sz="15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𝑚</m:t>
                                </m:r>
                                <m:r>
                                  <a:rPr lang="en-US" sz="15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∗10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/ =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𝑚</m:t>
                                </m:r>
                                <m:r>
                                  <a:rPr lang="en-US" sz="1500" i="1" baseline="0" dirty="0" smtClean="0">
                                    <a:latin typeface="Cambria Math"/>
                                    <a:cs typeface="Times New Roman" pitchFamily="18" charset="0"/>
                                  </a:rPr>
                                  <m:t> / =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smtClean="0">
                                    <a:latin typeface="Cambria Math"/>
                                    <a:cs typeface="Times New Roman" pitchFamily="18" charset="0"/>
                                  </a:rPr>
                                  <m:t>𝑚</m:t>
                                </m:r>
                                <m:r>
                                  <a:rPr lang="en-US" sz="15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 = </m:t>
                                </m:r>
                                <m:r>
                                  <a:rPr lang="en-US" sz="15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𝑚</m:t>
                                </m:r>
                                <m:r>
                                  <a:rPr lang="en-US" sz="15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/10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smtClean="0">
                                    <a:latin typeface="Cambria Math"/>
                                    <a:cs typeface="Times New Roman" pitchFamily="18" charset="0"/>
                                  </a:rPr>
                                  <m:t>%=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𝑚</m:t>
                                </m:r>
                                <m:r>
                                  <a:rPr lang="en-US" sz="1500" i="1" baseline="0" dirty="0" smtClean="0">
                                    <a:latin typeface="Cambria Math"/>
                                    <a:cs typeface="Times New Roman" pitchFamily="18" charset="0"/>
                                  </a:rPr>
                                  <m:t> %=10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𝑚</m:t>
                                </m:r>
                                <m:r>
                                  <a:rPr lang="en-US" sz="1500" i="1" baseline="0" dirty="0" smtClean="0">
                                    <a:latin typeface="Cambria Math"/>
                                    <a:cs typeface="Times New Roman" pitchFamily="18" charset="0"/>
                                  </a:rPr>
                                  <m:t> = </m:t>
                                </m:r>
                                <m:r>
                                  <a:rPr lang="en-US" sz="1500" i="1" baseline="0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𝑚</m:t>
                                </m:r>
                                <m:r>
                                  <a:rPr lang="en-US" sz="1500" i="1" baseline="0" dirty="0" smtClean="0">
                                    <a:latin typeface="Cambria Math"/>
                                    <a:cs typeface="Times New Roman" pitchFamily="18" charset="0"/>
                                  </a:rPr>
                                  <m:t>%10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&lt;&lt;=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&lt;&lt;=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 = 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&lt;&lt;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&gt;&gt;=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&gt;&gt;=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 = 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 &gt;&gt; 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&gt;&gt;&gt;=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 &gt;&gt;&gt;= 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sz="1500" i="1" baseline="0" dirty="0" smtClean="0">
                                    <a:latin typeface="Cambria Math"/>
                                    <a:cs typeface="Times New Roman" pitchFamily="18" charset="0"/>
                                  </a:rPr>
                                  <m:t> = </m:t>
                                </m:r>
                                <m:r>
                                  <a:rPr lang="en-US" sz="1500" i="1" baseline="0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sz="1500" i="1" baseline="0" dirty="0" smtClean="0">
                                    <a:latin typeface="Cambria Math"/>
                                    <a:cs typeface="Times New Roman" pitchFamily="18" charset="0"/>
                                  </a:rPr>
                                  <m:t> &gt;&gt;&gt; </m:t>
                                </m:r>
                                <m:r>
                                  <a:rPr lang="en-US" sz="1500" i="1" baseline="0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&amp;=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 &amp;= </m:t>
                                </m:r>
                                <m:r>
                                  <a:rPr lang="en-US" sz="1500" i="1" baseline="0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 = 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sz="1500" i="1" baseline="0" dirty="0" smtClean="0">
                                    <a:latin typeface="Cambria Math"/>
                                    <a:cs typeface="Times New Roman" pitchFamily="18" charset="0"/>
                                  </a:rPr>
                                  <m:t> &amp; </m:t>
                                </m:r>
                                <m:r>
                                  <a:rPr lang="en-US" sz="1500" i="1" baseline="0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^=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 ^= 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 = 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 ^ 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|=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sz="1500" i="1" baseline="0" dirty="0" smtClean="0">
                                    <a:latin typeface="Cambria Math"/>
                                    <a:cs typeface="Times New Roman" pitchFamily="18" charset="0"/>
                                  </a:rPr>
                                  <m:t> |= </m:t>
                                </m:r>
                                <m:r>
                                  <a:rPr lang="en-US" sz="1500" i="1" baseline="0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 = 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 | </m:t>
                                </m:r>
                                <m:r>
                                  <a:rPr lang="en-US" sz="150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4393174"/>
                  </p:ext>
                </p:extLst>
              </p:nvPr>
            </p:nvGraphicFramePr>
            <p:xfrm>
              <a:off x="2133600" y="819150"/>
              <a:ext cx="5029200" cy="38740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3000"/>
                    <a:gridCol w="1295400"/>
                    <a:gridCol w="2590800"/>
                  </a:tblGrid>
                  <a:tr h="307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Operator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Example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Equivalent Expression 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112500" r="-338830" b="-1135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88679" t="-112500" r="-200472" b="-1135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94118" t="-112500" b="-1135417"/>
                          </a:stretch>
                        </a:blipFill>
                      </a:tcPr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208163" r="-338830" b="-10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88679" t="-208163" r="-200472" b="-10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94118" t="-208163" b="-1012245"/>
                          </a:stretch>
                        </a:blipFill>
                      </a:tcPr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308163" r="-338830" b="-9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88679" t="-308163" r="-200472" b="-9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94118" t="-308163" b="-912245"/>
                          </a:stretch>
                        </a:blipFill>
                      </a:tcPr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408163" r="-338830" b="-8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88679" t="-408163" r="-200472" b="-8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94118" t="-408163" b="-812245"/>
                          </a:stretch>
                        </a:blipFill>
                      </a:tcPr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518750" r="-338830" b="-72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88679" t="-518750" r="-200472" b="-72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94118" t="-518750" b="-729167"/>
                          </a:stretch>
                        </a:blipFill>
                      </a:tcPr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606122" r="-338830" b="-6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88679" t="-606122" r="-200472" b="-6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94118" t="-606122" b="-614286"/>
                          </a:stretch>
                        </a:blipFill>
                      </a:tcPr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706122" r="-338830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88679" t="-706122" r="-200472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94118" t="-706122" b="-514286"/>
                          </a:stretch>
                        </a:blipFill>
                      </a:tcPr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806122" r="-338830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88679" t="-806122" r="-200472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94118" t="-806122" b="-414286"/>
                          </a:stretch>
                        </a:blipFill>
                      </a:tcPr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906122" r="-338830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88679" t="-906122" r="-200472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94118" t="-906122" b="-314286"/>
                          </a:stretch>
                        </a:blipFill>
                      </a:tcPr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1027083" r="-338830" b="-2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88679" t="-1027083" r="-200472" b="-2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94118" t="-1027083" b="-220833"/>
                          </a:stretch>
                        </a:blipFill>
                      </a:tcPr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1104082" r="-338830" b="-1163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88679" t="-1104082" r="-200472" b="-1163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94118" t="-1104082" b="-116327"/>
                          </a:stretch>
                        </a:blipFill>
                      </a:tcPr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1204082" r="-338830" b="-163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88679" t="-1204082" r="-200472" b="-163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94118" t="-1204082" b="-1632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555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117</Words>
  <Application>Microsoft Office PowerPoint</Application>
  <PresentationFormat>On-screen Show (16:9)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Assignment Operators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Operators</dc:title>
  <dc:creator>R</dc:creator>
  <cp:lastModifiedBy>Windows User</cp:lastModifiedBy>
  <cp:revision>4</cp:revision>
  <dcterms:created xsi:type="dcterms:W3CDTF">2006-08-16T00:00:00Z</dcterms:created>
  <dcterms:modified xsi:type="dcterms:W3CDTF">2017-03-12T19:44:45Z</dcterms:modified>
</cp:coreProperties>
</file>