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8" r:id="rId4"/>
    <p:sldId id="269" r:id="rId5"/>
    <p:sldId id="270" r:id="rId6"/>
    <p:sldId id="271" r:id="rId7"/>
    <p:sldId id="262" r:id="rId8"/>
    <p:sldId id="279" r:id="rId9"/>
    <p:sldId id="263" r:id="rId10"/>
    <p:sldId id="272" r:id="rId11"/>
    <p:sldId id="273" r:id="rId12"/>
    <p:sldId id="274" r:id="rId13"/>
    <p:sldId id="275" r:id="rId14"/>
    <p:sldId id="278" r:id="rId15"/>
    <p:sldId id="280" r:id="rId16"/>
    <p:sldId id="276" r:id="rId17"/>
    <p:sldId id="277" r:id="rId18"/>
    <p:sldId id="281" r:id="rId19"/>
    <p:sldId id="282" r:id="rId20"/>
    <p:sldId id="283" r:id="rId21"/>
    <p:sldId id="286" r:id="rId22"/>
    <p:sldId id="284" r:id="rId23"/>
    <p:sldId id="287" r:id="rId24"/>
    <p:sldId id="289" r:id="rId25"/>
    <p:sldId id="288" r:id="rId26"/>
    <p:sldId id="290" r:id="rId27"/>
    <p:sldId id="292" r:id="rId28"/>
    <p:sldId id="296" r:id="rId29"/>
    <p:sldId id="297" r:id="rId30"/>
    <p:sldId id="298" r:id="rId31"/>
    <p:sldId id="299" r:id="rId32"/>
    <p:sldId id="294" r:id="rId33"/>
    <p:sldId id="303" r:id="rId34"/>
    <p:sldId id="300" r:id="rId35"/>
    <p:sldId id="301" r:id="rId36"/>
    <p:sldId id="302" r:id="rId37"/>
    <p:sldId id="304" r:id="rId38"/>
    <p:sldId id="305" r:id="rId39"/>
    <p:sldId id="264" r:id="rId40"/>
    <p:sldId id="265" r:id="rId41"/>
    <p:sldId id="309" r:id="rId42"/>
    <p:sldId id="306" r:id="rId43"/>
    <p:sldId id="307" r:id="rId44"/>
    <p:sldId id="308" r:id="rId45"/>
    <p:sldId id="310"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b="1" u="sng" dirty="0" smtClean="0">
                <a:latin typeface="Times New Roman" pitchFamily="18" charset="0"/>
                <a:cs typeface="Times New Roman" pitchFamily="18" charset="0"/>
              </a:rPr>
              <a:t>Function</a:t>
            </a:r>
            <a:endParaRPr lang="en-IN"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Function </a:t>
            </a:r>
            <a:r>
              <a:rPr lang="en-US" sz="2000" dirty="0">
                <a:latin typeface="Times New Roman" pitchFamily="18" charset="0"/>
                <a:cs typeface="Times New Roman" pitchFamily="18" charset="0"/>
              </a:rPr>
              <a:t>are subprograms which are used to compute a value or perform a task</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400" b="1" u="sng" dirty="0" smtClean="0">
                <a:latin typeface="Times New Roman" pitchFamily="18" charset="0"/>
                <a:cs typeface="Times New Roman" pitchFamily="18" charset="0"/>
              </a:rPr>
              <a:t>Type of Function </a:t>
            </a:r>
          </a:p>
          <a:p>
            <a:pPr lvl="1"/>
            <a:r>
              <a:rPr lang="en-US" sz="1600" dirty="0">
                <a:latin typeface="Times New Roman" pitchFamily="18" charset="0"/>
                <a:cs typeface="Times New Roman" pitchFamily="18" charset="0"/>
              </a:rPr>
              <a:t>Library or Built-in </a:t>
            </a:r>
            <a:r>
              <a:rPr lang="en-US" sz="1600" dirty="0" smtClean="0">
                <a:latin typeface="Times New Roman" pitchFamily="18" charset="0"/>
                <a:cs typeface="Times New Roman" pitchFamily="18" charset="0"/>
              </a:rPr>
              <a:t>functions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Ex: - </a:t>
            </a:r>
            <a:r>
              <a:rPr lang="en-US" sz="1600" dirty="0" err="1" smtClean="0">
                <a:latin typeface="Times New Roman" pitchFamily="18" charset="0"/>
                <a:cs typeface="Times New Roman" pitchFamily="18" charset="0"/>
              </a:rPr>
              <a:t>valueOf</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 </a:t>
            </a:r>
            <a:r>
              <a:rPr lang="en-US" sz="1600" dirty="0" smtClean="0">
                <a:latin typeface="Times New Roman" pitchFamily="18" charset="0"/>
                <a:cs typeface="Times New Roman" pitchFamily="18" charset="0"/>
              </a:rPr>
              <a:t>write( ), alert( ) </a:t>
            </a:r>
            <a:r>
              <a:rPr lang="en-US" sz="1600" dirty="0" err="1">
                <a:latin typeface="Times New Roman" pitchFamily="18" charset="0"/>
                <a:cs typeface="Times New Roman" pitchFamily="18" charset="0"/>
              </a:rPr>
              <a:t>etc</a:t>
            </a: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User-defined functions </a:t>
            </a:r>
          </a:p>
          <a:p>
            <a:pPr marL="0" indent="0">
              <a:buNone/>
            </a:pPr>
            <a:endParaRPr lang="en-US" sz="2000" dirty="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37931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Parameter</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Autofit/>
          </a:bodyPr>
          <a:lstStyle/>
          <a:p>
            <a:pPr marL="0" indent="0">
              <a:buNone/>
            </a:pPr>
            <a:r>
              <a:rPr lang="en-US" sz="1800" dirty="0">
                <a:latin typeface="Times New Roman" pitchFamily="18" charset="0"/>
                <a:cs typeface="Times New Roman" pitchFamily="18" charset="0"/>
              </a:rPr>
              <a:t>Syntax: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a:t>
            </a:r>
            <a:r>
              <a:rPr lang="en-US" sz="1800" dirty="0" smtClean="0">
                <a:latin typeface="Times New Roman" pitchFamily="18" charset="0"/>
                <a:cs typeface="Times New Roman" pitchFamily="18" charset="0"/>
              </a:rPr>
              <a:t>para2, para3=“value”)</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(para1</a:t>
            </a:r>
            <a:r>
              <a:rPr lang="en-US" sz="1800" dirty="0">
                <a:latin typeface="Times New Roman" pitchFamily="18" charset="0"/>
                <a:cs typeface="Times New Roman" pitchFamily="18" charset="0"/>
              </a:rPr>
              <a:t>, para2</a:t>
            </a:r>
            <a:r>
              <a:rPr lang="en-US" sz="1800" dirty="0" smtClean="0">
                <a:latin typeface="Times New Roman" pitchFamily="18" charset="0"/>
                <a:cs typeface="Times New Roman" pitchFamily="18" charset="0"/>
              </a:rPr>
              <a:t>=“value”, para3) 	// problem undefined</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6060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t>
            </a:r>
            <a:r>
              <a:rPr lang="en-US" sz="4000" b="1" u="sng" dirty="0">
                <a:latin typeface="Times New Roman" pitchFamily="18" charset="0"/>
                <a:cs typeface="Times New Roman" pitchFamily="18" charset="0"/>
              </a:rPr>
              <a:t>Parameter</a:t>
            </a:r>
          </a:p>
        </p:txBody>
      </p:sp>
      <p:sp>
        <p:nvSpPr>
          <p:cNvPr id="3" name="Content Placeholder 2"/>
          <p:cNvSpPr>
            <a:spLocks noGrp="1"/>
          </p:cNvSpPr>
          <p:nvPr>
            <p:ph idx="1"/>
          </p:nvPr>
        </p:nvSpPr>
        <p:spPr>
          <a:xfrm>
            <a:off x="457200" y="971550"/>
            <a:ext cx="8229600" cy="3886200"/>
          </a:xfrm>
        </p:spPr>
        <p:txBody>
          <a:bodyPr>
            <a:noAutofit/>
          </a:bodyPr>
          <a:lstStyle/>
          <a:p>
            <a:pPr marL="0" indent="0">
              <a:buNone/>
            </a:pPr>
            <a:r>
              <a:rPr lang="en-US" sz="1800" dirty="0">
                <a:latin typeface="Times New Roman" pitchFamily="18" charset="0"/>
                <a:cs typeface="Times New Roman" pitchFamily="18" charset="0"/>
              </a:rPr>
              <a:t>Syntax: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para2=“value”, para3</a:t>
            </a:r>
            <a:r>
              <a:rPr lang="en-US" sz="1800" dirty="0" smtClean="0">
                <a:latin typeface="Times New Roman" pitchFamily="18" charset="0"/>
                <a:cs typeface="Times New Roman" pitchFamily="18" charset="0"/>
              </a:rPr>
              <a:t>)	// problem undefined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a:t>
            </a:r>
            <a:r>
              <a:rPr lang="en-US" sz="1800" dirty="0" smtClean="0">
                <a:latin typeface="Times New Roman" pitchFamily="18" charset="0"/>
                <a:cs typeface="Times New Roman" pitchFamily="18" charset="0"/>
              </a:rPr>
              <a:t>para2=“value1”, para3=“value2”)</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273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t>
            </a:r>
            <a:r>
              <a:rPr lang="en-US" sz="4000" b="1" u="sng" dirty="0">
                <a:latin typeface="Times New Roman" pitchFamily="18" charset="0"/>
                <a:cs typeface="Times New Roman" pitchFamily="18" charset="0"/>
              </a:rPr>
              <a:t>Parameter</a:t>
            </a:r>
          </a:p>
        </p:txBody>
      </p:sp>
      <p:sp>
        <p:nvSpPr>
          <p:cNvPr id="3" name="Content Placeholder 2"/>
          <p:cNvSpPr>
            <a:spLocks noGrp="1"/>
          </p:cNvSpPr>
          <p:nvPr>
            <p:ph idx="1"/>
          </p:nvPr>
        </p:nvSpPr>
        <p:spPr>
          <a:xfrm>
            <a:off x="457200" y="971550"/>
            <a:ext cx="8229600" cy="3886200"/>
          </a:xfrm>
        </p:spPr>
        <p:txBody>
          <a:bodyPr>
            <a:noAutofit/>
          </a:bodyPr>
          <a:lstStyle/>
          <a:p>
            <a:pPr marL="0" indent="0">
              <a:buNone/>
            </a:pPr>
            <a:r>
              <a:rPr lang="en-US" sz="1800" dirty="0" smtClean="0">
                <a:latin typeface="Times New Roman" pitchFamily="18" charset="0"/>
                <a:cs typeface="Times New Roman" pitchFamily="18" charset="0"/>
              </a:rPr>
              <a:t>Ex: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function </a:t>
            </a:r>
            <a:r>
              <a:rPr lang="en-US" sz="1800" dirty="0" smtClean="0">
                <a:latin typeface="Times New Roman" pitchFamily="18" charset="0"/>
                <a:cs typeface="Times New Roman" pitchFamily="18" charset="0"/>
              </a:rPr>
              <a:t>add (</a:t>
            </a:r>
            <a:r>
              <a:rPr lang="en-US" sz="1800" dirty="0" smtClean="0">
                <a:latin typeface="+mj-lt"/>
                <a:cs typeface="Times New Roman" pitchFamily="18" charset="0"/>
              </a:rPr>
              <a:t>a, b, c=70</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a </a:t>
            </a: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(“B= ” + b </a:t>
            </a: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(“C= ” + c </a:t>
            </a: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 10 20 70</a:t>
            </a: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30);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10 20 30</a:t>
            </a: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 10 undefined 70</a:t>
            </a:r>
          </a:p>
        </p:txBody>
      </p:sp>
    </p:spTree>
    <p:extLst>
      <p:ext uri="{BB962C8B-B14F-4D97-AF65-F5344CB8AC3E}">
        <p14:creationId xmlns:p14="http://schemas.microsoft.com/office/powerpoint/2010/main" val="228205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t>
            </a:r>
            <a:r>
              <a:rPr lang="en-US" sz="4000" b="1" u="sng" dirty="0">
                <a:latin typeface="Times New Roman" pitchFamily="18" charset="0"/>
                <a:cs typeface="Times New Roman" pitchFamily="18" charset="0"/>
              </a:rPr>
              <a:t>Parameter</a:t>
            </a:r>
          </a:p>
        </p:txBody>
      </p:sp>
      <p:sp>
        <p:nvSpPr>
          <p:cNvPr id="3" name="Content Placeholder 2"/>
          <p:cNvSpPr>
            <a:spLocks noGrp="1"/>
          </p:cNvSpPr>
          <p:nvPr>
            <p:ph idx="1"/>
          </p:nvPr>
        </p:nvSpPr>
        <p:spPr>
          <a:xfrm>
            <a:off x="304800" y="895350"/>
            <a:ext cx="8229600" cy="4038600"/>
          </a:xfrm>
        </p:spPr>
        <p:txBody>
          <a:bodyPr>
            <a:noAutofit/>
          </a:bodyPr>
          <a:lstStyle/>
          <a:p>
            <a:pPr marL="0" indent="0">
              <a:buNone/>
            </a:pPr>
            <a:r>
              <a:rPr lang="en-US" sz="1800" dirty="0" smtClean="0">
                <a:latin typeface="Times New Roman" pitchFamily="18" charset="0"/>
                <a:cs typeface="Times New Roman" pitchFamily="18" charset="0"/>
              </a:rPr>
              <a:t>JavaScript also </a:t>
            </a:r>
            <a:r>
              <a:rPr lang="en-US" sz="1800" dirty="0">
                <a:latin typeface="Times New Roman" pitchFamily="18" charset="0"/>
                <a:cs typeface="Times New Roman" pitchFamily="18" charset="0"/>
              </a:rPr>
              <a:t>allows the use of arrays and </a:t>
            </a:r>
            <a:r>
              <a:rPr lang="en-US" sz="1800" dirty="0" smtClean="0">
                <a:latin typeface="Times New Roman" pitchFamily="18" charset="0"/>
                <a:cs typeface="Times New Roman" pitchFamily="18" charset="0"/>
              </a:rPr>
              <a:t>null </a:t>
            </a:r>
            <a:r>
              <a:rPr lang="en-US" sz="1800" dirty="0">
                <a:latin typeface="Times New Roman" pitchFamily="18" charset="0"/>
                <a:cs typeface="Times New Roman" pitchFamily="18" charset="0"/>
              </a:rPr>
              <a:t>as default </a:t>
            </a:r>
            <a:r>
              <a:rPr lang="en-US" sz="1800" dirty="0" smtClean="0">
                <a:latin typeface="Times New Roman" pitchFamily="18" charset="0"/>
                <a:cs typeface="Times New Roman" pitchFamily="18" charset="0"/>
              </a:rPr>
              <a:t>values.</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function add (a, b, c=null)	//  null is case sensitive</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a:latin typeface="Times New Roman" pitchFamily="18" charset="0"/>
                <a:cs typeface="Times New Roman" pitchFamily="18" charset="0"/>
              </a:rPr>
              <a:t>("A= " + a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a:latin typeface="Times New Roman" pitchFamily="18" charset="0"/>
                <a:cs typeface="Times New Roman" pitchFamily="18" charset="0"/>
              </a:rPr>
              <a:t>("B= " + b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a:latin typeface="Times New Roman" pitchFamily="18" charset="0"/>
                <a:cs typeface="Times New Roman" pitchFamily="18" charset="0"/>
              </a:rPr>
              <a:t>("C= " + c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 10 20 </a:t>
            </a:r>
            <a:r>
              <a:rPr lang="en-US" sz="1800" dirty="0" smtClean="0">
                <a:latin typeface="Times New Roman" pitchFamily="18" charset="0"/>
                <a:cs typeface="Times New Roman" pitchFamily="18" charset="0"/>
              </a:rPr>
              <a:t>null</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30);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10 20 30</a:t>
            </a: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 10 undefined </a:t>
            </a:r>
            <a:r>
              <a:rPr lang="en-US" sz="1800" dirty="0" smtClean="0">
                <a:latin typeface="Times New Roman" pitchFamily="18" charset="0"/>
                <a:cs typeface="Times New Roman" pitchFamily="18" charset="0"/>
              </a:rPr>
              <a:t>null</a:t>
            </a:r>
            <a:endParaRPr lang="en-US" sz="1800" dirty="0">
              <a:latin typeface="Times New Roman" pitchFamily="18" charset="0"/>
              <a:cs typeface="Times New Roman" pitchFamily="18" charset="0"/>
            </a:endParaRPr>
          </a:p>
        </p:txBody>
      </p:sp>
      <p:sp>
        <p:nvSpPr>
          <p:cNvPr id="4" name="Rectangle 3"/>
          <p:cNvSpPr/>
          <p:nvPr/>
        </p:nvSpPr>
        <p:spPr>
          <a:xfrm>
            <a:off x="4800600" y="2038350"/>
            <a:ext cx="4114800" cy="1754326"/>
          </a:xfrm>
          <a:prstGeom prst="rect">
            <a:avLst/>
          </a:prstGeom>
        </p:spPr>
        <p:txBody>
          <a:bodyPr wrap="square">
            <a:spAutoFit/>
          </a:bodyPr>
          <a:lstStyle/>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add(a</a:t>
            </a:r>
            <a:r>
              <a:rPr lang="en-US" dirty="0" smtClean="0">
                <a:latin typeface="+mj-lt"/>
                <a:cs typeface="Times New Roman" pitchFamily="18" charset="0"/>
              </a:rPr>
              <a:t>=[101]</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a:latin typeface="Times New Roman" pitchFamily="18" charset="0"/>
                <a:cs typeface="Times New Roman" pitchFamily="18" charset="0"/>
              </a:rPr>
              <a:t>("A= " + a[0] +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add([10</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10</a:t>
            </a:r>
          </a:p>
          <a:p>
            <a:r>
              <a:rPr lang="en-US" dirty="0" smtClean="0">
                <a:latin typeface="Times New Roman" pitchFamily="18" charset="0"/>
                <a:cs typeface="Times New Roman" pitchFamily="18" charset="0"/>
              </a:rPr>
              <a:t>add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101</a:t>
            </a:r>
          </a:p>
        </p:txBody>
      </p:sp>
    </p:spTree>
    <p:extLst>
      <p:ext uri="{BB962C8B-B14F-4D97-AF65-F5344CB8AC3E}">
        <p14:creationId xmlns:p14="http://schemas.microsoft.com/office/powerpoint/2010/main" val="326574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Rest Parameters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The rest parameter allows to represent an indefinite number of arguments as an array</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function_name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Block of statement;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Content Placeholder 2"/>
          <p:cNvSpPr txBox="1">
            <a:spLocks/>
          </p:cNvSpPr>
          <p:nvPr/>
        </p:nvSpPr>
        <p:spPr>
          <a:xfrm>
            <a:off x="4571999" y="1657350"/>
            <a:ext cx="4274713"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Syntax: -</a:t>
            </a:r>
          </a:p>
          <a:p>
            <a:pPr marL="0" indent="0">
              <a:buFont typeface="Arial" pitchFamily="34" charset="0"/>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marL="0" indent="0">
              <a:buFont typeface="Arial" pitchFamily="34" charset="0"/>
              <a:buNone/>
            </a:pPr>
            <a:r>
              <a:rPr lang="en-US" sz="2000" dirty="0" smtClean="0">
                <a:latin typeface="Times New Roman" pitchFamily="18" charset="0"/>
                <a:cs typeface="Times New Roman" pitchFamily="18" charset="0"/>
              </a:rPr>
              <a:t>  {</a:t>
            </a:r>
          </a:p>
          <a:p>
            <a:pPr marL="0" indent="0">
              <a:buFont typeface="Arial" pitchFamily="34" charset="0"/>
              <a:buNone/>
            </a:pPr>
            <a:r>
              <a:rPr lang="en-US" sz="2000" dirty="0" smtClean="0">
                <a:latin typeface="Times New Roman" pitchFamily="18" charset="0"/>
                <a:cs typeface="Times New Roman" pitchFamily="18" charset="0"/>
              </a:rPr>
              <a:t>      Block of statement;   </a:t>
            </a:r>
          </a:p>
          <a:p>
            <a:pPr marL="0" indent="0">
              <a:buFont typeface="Arial" pitchFamily="34" charset="0"/>
              <a:buNone/>
            </a:pPr>
            <a:r>
              <a:rPr lang="en-US" sz="2000" dirty="0" smtClean="0">
                <a:latin typeface="Times New Roman" pitchFamily="18" charset="0"/>
                <a:cs typeface="Times New Roman" pitchFamily="18" charset="0"/>
              </a:rPr>
              <a:t>  }</a:t>
            </a:r>
          </a:p>
          <a:p>
            <a:pPr marL="0" indent="0">
              <a:buFont typeface="Arial" pitchFamily="34" charset="0"/>
              <a:buNone/>
            </a:pPr>
            <a:endParaRPr lang="en-IN" sz="2400" dirty="0">
              <a:latin typeface="Times New Roman" pitchFamily="18" charset="0"/>
              <a:cs typeface="Times New Roman" pitchFamily="18" charset="0"/>
            </a:endParaRPr>
          </a:p>
        </p:txBody>
      </p:sp>
      <p:sp>
        <p:nvSpPr>
          <p:cNvPr id="5" name="Rectangle 4"/>
          <p:cNvSpPr/>
          <p:nvPr/>
        </p:nvSpPr>
        <p:spPr>
          <a:xfrm>
            <a:off x="533400" y="3802618"/>
            <a:ext cx="7620000" cy="369332"/>
          </a:xfrm>
          <a:prstGeom prst="rect">
            <a:avLst/>
          </a:prstGeom>
        </p:spPr>
        <p:txBody>
          <a:bodyPr wrap="square">
            <a:spAutoFit/>
          </a:bodyPr>
          <a:lstStyle/>
          <a:p>
            <a:r>
              <a:rPr lang="en-US" dirty="0"/>
              <a:t>The rest operator must be the last parameter to a function.</a:t>
            </a:r>
            <a:endParaRPr lang="en-IN" dirty="0"/>
          </a:p>
        </p:txBody>
      </p:sp>
    </p:spTree>
    <p:extLst>
      <p:ext uri="{BB962C8B-B14F-4D97-AF65-F5344CB8AC3E}">
        <p14:creationId xmlns:p14="http://schemas.microsoft.com/office/powerpoint/2010/main" val="186852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Rest </a:t>
            </a:r>
            <a:r>
              <a:rPr lang="en-IN" sz="4000" b="1" u="sng" dirty="0" err="1" smtClean="0">
                <a:latin typeface="Times New Roman" pitchFamily="18" charset="0"/>
                <a:cs typeface="Times New Roman" pitchFamily="18" charset="0"/>
              </a:rPr>
              <a:t>Vs</a:t>
            </a:r>
            <a:r>
              <a:rPr lang="en-IN" sz="4000" b="1" u="sng" dirty="0" smtClean="0">
                <a:latin typeface="Times New Roman" pitchFamily="18" charset="0"/>
                <a:cs typeface="Times New Roman" pitchFamily="18" charset="0"/>
              </a:rPr>
              <a:t> Arguments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2000" dirty="0">
                <a:latin typeface="Times New Roman" pitchFamily="18" charset="0"/>
                <a:cs typeface="Times New Roman" pitchFamily="18" charset="0"/>
              </a:rPr>
              <a:t>There are three main differences between rest parameters and the arguments object</a:t>
            </a:r>
            <a:r>
              <a:rPr lang="en-US" sz="2000" dirty="0" smtClean="0">
                <a:latin typeface="Times New Roman" pitchFamily="18" charset="0"/>
                <a:cs typeface="Times New Roman" pitchFamily="18" charset="0"/>
              </a:rPr>
              <a:t>:-</a:t>
            </a:r>
          </a:p>
          <a:p>
            <a:pPr marL="0" indent="0">
              <a:buNone/>
            </a:pPr>
            <a:endParaRPr lang="en-US" sz="1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Rest </a:t>
            </a:r>
            <a:r>
              <a:rPr lang="en-US" sz="2000" dirty="0">
                <a:latin typeface="Times New Roman" pitchFamily="18" charset="0"/>
                <a:cs typeface="Times New Roman" pitchFamily="18" charset="0"/>
              </a:rPr>
              <a:t>parameters are only the ones that haven't been given a separate </a:t>
            </a:r>
            <a:r>
              <a:rPr lang="en-US" sz="2000" dirty="0" smtClean="0">
                <a:latin typeface="Times New Roman" pitchFamily="18" charset="0"/>
                <a:cs typeface="Times New Roman" pitchFamily="18" charset="0"/>
              </a:rPr>
              <a:t>name, </a:t>
            </a:r>
            <a:r>
              <a:rPr lang="en-US" sz="2000" dirty="0">
                <a:latin typeface="Times New Roman" pitchFamily="18" charset="0"/>
                <a:cs typeface="Times New Roman" pitchFamily="18" charset="0"/>
              </a:rPr>
              <a:t>while the arguments object contains all arguments passed to the </a:t>
            </a:r>
            <a:r>
              <a:rPr lang="en-US" sz="2000" dirty="0" smtClean="0">
                <a:latin typeface="Times New Roman" pitchFamily="18" charset="0"/>
                <a:cs typeface="Times New Roman" pitchFamily="18" charset="0"/>
              </a:rPr>
              <a:t>function.</a:t>
            </a:r>
          </a:p>
          <a:p>
            <a:endParaRPr lang="en-US" sz="1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arguments object is not a real array, while </a:t>
            </a:r>
            <a:r>
              <a:rPr lang="en-US" sz="2000" dirty="0" smtClean="0">
                <a:latin typeface="Times New Roman" pitchFamily="18" charset="0"/>
                <a:cs typeface="Times New Roman" pitchFamily="18" charset="0"/>
              </a:rPr>
              <a:t>Rest Parameters </a:t>
            </a:r>
            <a:r>
              <a:rPr lang="en-US" sz="2000" dirty="0">
                <a:latin typeface="Times New Roman" pitchFamily="18" charset="0"/>
                <a:cs typeface="Times New Roman" pitchFamily="18" charset="0"/>
              </a:rPr>
              <a:t>are Array instances, meaning methods like sort, map, </a:t>
            </a:r>
            <a:r>
              <a:rPr lang="en-US" sz="2000" dirty="0" err="1">
                <a:latin typeface="Times New Roman" pitchFamily="18" charset="0"/>
                <a:cs typeface="Times New Roman" pitchFamily="18" charset="0"/>
              </a:rPr>
              <a:t>forEach</a:t>
            </a:r>
            <a:r>
              <a:rPr lang="en-US" sz="2000" dirty="0">
                <a:latin typeface="Times New Roman" pitchFamily="18" charset="0"/>
                <a:cs typeface="Times New Roman" pitchFamily="18" charset="0"/>
              </a:rPr>
              <a:t> or pop can be applied on it </a:t>
            </a:r>
            <a:r>
              <a:rPr lang="en-US" sz="2000" dirty="0" smtClean="0">
                <a:latin typeface="Times New Roman" pitchFamily="18" charset="0"/>
                <a:cs typeface="Times New Roman" pitchFamily="18" charset="0"/>
              </a:rPr>
              <a:t>directly.</a:t>
            </a:r>
          </a:p>
          <a:p>
            <a:endParaRPr lang="en-US" sz="1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arguments object has additional functionality specific to itself (like the </a:t>
            </a:r>
            <a:r>
              <a:rPr lang="en-US" sz="2000" dirty="0" err="1">
                <a:latin typeface="Times New Roman" pitchFamily="18" charset="0"/>
                <a:cs typeface="Times New Roman" pitchFamily="18" charset="0"/>
              </a:rPr>
              <a:t>callee</a:t>
            </a:r>
            <a:r>
              <a:rPr lang="en-US" sz="2000" dirty="0">
                <a:latin typeface="Times New Roman" pitchFamily="18" charset="0"/>
                <a:cs typeface="Times New Roman" pitchFamily="18" charset="0"/>
              </a:rPr>
              <a:t> property).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1748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Return Statement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A return </a:t>
            </a:r>
            <a:r>
              <a:rPr lang="en-US" sz="2000" dirty="0">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may </a:t>
            </a:r>
            <a:r>
              <a:rPr lang="en-US" sz="2000" dirty="0">
                <a:latin typeface="Times New Roman" pitchFamily="18" charset="0"/>
                <a:cs typeface="Times New Roman" pitchFamily="18" charset="0"/>
              </a:rPr>
              <a:t>be </a:t>
            </a:r>
            <a:r>
              <a:rPr lang="en-US" sz="2000" dirty="0" smtClean="0">
                <a:latin typeface="Times New Roman" pitchFamily="18" charset="0"/>
                <a:cs typeface="Times New Roman" pitchFamily="18" charset="0"/>
              </a:rPr>
              <a:t>return </a:t>
            </a:r>
            <a:r>
              <a:rPr lang="en-US" sz="2000" dirty="0">
                <a:latin typeface="Times New Roman" pitchFamily="18" charset="0"/>
                <a:cs typeface="Times New Roman" pitchFamily="18" charset="0"/>
              </a:rPr>
              <a:t>Any </a:t>
            </a:r>
            <a:r>
              <a:rPr lang="en-US" sz="2000" dirty="0" smtClean="0">
                <a:latin typeface="Times New Roman" pitchFamily="18" charset="0"/>
                <a:cs typeface="Times New Roman" pitchFamily="18" charset="0"/>
              </a:rPr>
              <a:t>type data, </a:t>
            </a:r>
            <a:r>
              <a:rPr lang="en-US" sz="2000" dirty="0">
                <a:latin typeface="Times New Roman" pitchFamily="18" charset="0"/>
                <a:cs typeface="Times New Roman" pitchFamily="18" charset="0"/>
              </a:rPr>
              <a:t>including arrays and objects.</a:t>
            </a:r>
            <a:endParaRPr lang="en-US" sz="20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return </a:t>
            </a:r>
            <a:r>
              <a:rPr lang="en-US" sz="1800" dirty="0">
                <a:latin typeface="Times New Roman" pitchFamily="18" charset="0"/>
                <a:cs typeface="Times New Roman" pitchFamily="18" charset="0"/>
              </a:rPr>
              <a:t>(variable or expression);</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	return (3);</a:t>
            </a:r>
          </a:p>
          <a:p>
            <a:pPr marL="0" indent="0">
              <a:buNone/>
            </a:pPr>
            <a:r>
              <a:rPr lang="en-US" sz="1800" dirty="0">
                <a:latin typeface="Times New Roman" pitchFamily="18" charset="0"/>
                <a:cs typeface="Times New Roman" pitchFamily="18" charset="0"/>
              </a:rPr>
              <a:t>	return </a:t>
            </a:r>
            <a:r>
              <a:rPr lang="en-US" sz="1800" dirty="0" smtClean="0">
                <a:latin typeface="Times New Roman" pitchFamily="18" charset="0"/>
                <a:cs typeface="Times New Roman" pitchFamily="18" charset="0"/>
              </a:rPr>
              <a:t>(a + b);</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return </a:t>
            </a:r>
            <a:r>
              <a:rPr lang="en-US" sz="1800" dirty="0" smtClean="0">
                <a:latin typeface="Times New Roman" pitchFamily="18" charset="0"/>
                <a:cs typeface="Times New Roman" pitchFamily="18" charset="0"/>
              </a:rPr>
              <a:t>(a);</a:t>
            </a:r>
          </a:p>
        </p:txBody>
      </p:sp>
    </p:spTree>
    <p:extLst>
      <p:ext uri="{BB962C8B-B14F-4D97-AF65-F5344CB8AC3E}">
        <p14:creationId xmlns:p14="http://schemas.microsoft.com/office/powerpoint/2010/main" val="21259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Return Statement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2000" b="1" dirty="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(para1, para2, ….. </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Block of statement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return (expression);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add(a, b)</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return (a + b);		// return a + b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89347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Variable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a:latin typeface="Times New Roman" pitchFamily="18" charset="0"/>
                <a:cs typeface="Times New Roman" pitchFamily="18" charset="0"/>
              </a:rPr>
              <a:t>JavaScript has two scopes: </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Global </a:t>
            </a:r>
          </a:p>
          <a:p>
            <a:r>
              <a:rPr lang="en-US" sz="2800" dirty="0" smtClean="0">
                <a:latin typeface="Times New Roman" pitchFamily="18" charset="0"/>
                <a:cs typeface="Times New Roman" pitchFamily="18" charset="0"/>
              </a:rPr>
              <a:t>Local</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345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Global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2000" dirty="0">
                <a:latin typeface="Times New Roman" pitchFamily="18" charset="0"/>
                <a:cs typeface="Times New Roman" pitchFamily="18" charset="0"/>
              </a:rPr>
              <a:t>A variable that is declared outside a function definition is a global variable, and its value is accessible and modifiable throughout your program.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 web browser, global variables are deleted when you close the browser window (or tab), but remain available to new pages loaded into the same window.</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 = 10;	// Global variable </a:t>
            </a:r>
          </a:p>
          <a:p>
            <a:pPr marL="0" indent="0">
              <a:buNone/>
            </a:pP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add(b</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return (a + b</a:t>
            </a:r>
            <a:r>
              <a:rPr lang="en-US" sz="2000" dirty="0" smtClean="0">
                <a:latin typeface="Times New Roman" pitchFamily="18" charset="0"/>
                <a:cs typeface="Times New Roman" pitchFamily="18" charset="0"/>
              </a:rPr>
              <a:t>);	// a is global variable </a:t>
            </a:r>
          </a:p>
          <a:p>
            <a:pPr marL="0" indent="0">
              <a:buNone/>
            </a:pP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(add(20));</a:t>
            </a: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7363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8229600" cy="857250"/>
          </a:xfrm>
        </p:spPr>
        <p:txBody>
          <a:bodyPr>
            <a:normAutofit/>
          </a:bodyPr>
          <a:lstStyle/>
          <a:p>
            <a:r>
              <a:rPr lang="en-US" sz="3600" b="1" u="sng" dirty="0" smtClean="0">
                <a:latin typeface="Times New Roman" pitchFamily="18" charset="0"/>
                <a:cs typeface="Times New Roman" pitchFamily="18" charset="0"/>
              </a:rPr>
              <a:t>Creating and Calling a Function</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895350"/>
            <a:ext cx="3733800" cy="3733800"/>
          </a:xfrm>
        </p:spPr>
        <p:txBody>
          <a:bodyPr>
            <a:noAutofit/>
          </a:bodyPr>
          <a:lstStyle/>
          <a:p>
            <a:pPr marL="0" indent="0">
              <a:buNone/>
            </a:pPr>
            <a:r>
              <a:rPr lang="en-US" sz="2400" b="1" u="sng" dirty="0" smtClean="0">
                <a:latin typeface="Times New Roman" pitchFamily="18" charset="0"/>
                <a:cs typeface="Times New Roman" pitchFamily="18" charset="0"/>
              </a:rPr>
              <a:t>Creating a Function</a:t>
            </a:r>
          </a:p>
          <a:p>
            <a:pPr marL="0" indent="0">
              <a:buNone/>
            </a:pPr>
            <a:r>
              <a:rPr lang="en-US" sz="1800" b="1" dirty="0" smtClean="0">
                <a:latin typeface="Times New Roman" pitchFamily="18" charset="0"/>
                <a:cs typeface="Times New Roman" pitchFamily="18" charset="0"/>
              </a:rPr>
              <a:t>Syntax: -</a:t>
            </a:r>
          </a:p>
          <a:p>
            <a:pPr marL="0" indent="0">
              <a:buNone/>
            </a:pPr>
            <a:r>
              <a:rPr lang="en-US" sz="1800" dirty="0" smtClean="0">
                <a:latin typeface="Times New Roman" pitchFamily="18" charset="0"/>
                <a:cs typeface="Times New Roman" pitchFamily="18" charset="0"/>
              </a:rPr>
              <a:t>function </a:t>
            </a: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Block of statement;</a:t>
            </a:r>
          </a:p>
          <a:p>
            <a:pPr marL="0" indent="0">
              <a:buNone/>
            </a:pP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function display( )</a:t>
            </a:r>
          </a:p>
          <a:p>
            <a:pPr marL="0" indent="0">
              <a:buNone/>
            </a:pP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9" name="Rectangle 8"/>
          <p:cNvSpPr/>
          <p:nvPr/>
        </p:nvSpPr>
        <p:spPr>
          <a:xfrm>
            <a:off x="5638800" y="895350"/>
            <a:ext cx="2971800" cy="1846659"/>
          </a:xfrm>
          <a:prstGeom prst="rect">
            <a:avLst/>
          </a:prstGeom>
        </p:spPr>
        <p:txBody>
          <a:bodyPr wrap="square">
            <a:spAutoFit/>
          </a:bodyPr>
          <a:lstStyle/>
          <a:p>
            <a:r>
              <a:rPr lang="en-US" sz="2400" b="1" u="sng" dirty="0">
                <a:latin typeface="Times New Roman" pitchFamily="18" charset="0"/>
                <a:cs typeface="Times New Roman" pitchFamily="18" charset="0"/>
              </a:rPr>
              <a:t>Calling a Function</a:t>
            </a:r>
          </a:p>
          <a:p>
            <a:r>
              <a:rPr lang="en-US" b="1" dirty="0">
                <a:latin typeface="Times New Roman" pitchFamily="18" charset="0"/>
                <a:cs typeface="Times New Roman" pitchFamily="18" charset="0"/>
              </a:rPr>
              <a:t>Syntax: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function_name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a:t>
            </a:r>
            <a:r>
              <a:rPr lang="en-US" b="1" dirty="0">
                <a:latin typeface="Times New Roman" pitchFamily="18" charset="0"/>
                <a:cs typeface="Times New Roman" pitchFamily="18" charset="0"/>
              </a:rPr>
              <a:t>: -</a:t>
            </a:r>
          </a:p>
          <a:p>
            <a:r>
              <a:rPr lang="en-US" dirty="0" smtClean="0">
                <a:latin typeface="Times New Roman" pitchFamily="18" charset="0"/>
                <a:cs typeface="Times New Roman" pitchFamily="18" charset="0"/>
              </a:rPr>
              <a:t>     display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0" name="Right Brace 9"/>
          <p:cNvSpPr/>
          <p:nvPr/>
        </p:nvSpPr>
        <p:spPr>
          <a:xfrm>
            <a:off x="2819400" y="2114550"/>
            <a:ext cx="6858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3534177" y="2387084"/>
            <a:ext cx="1813317" cy="369332"/>
          </a:xfrm>
          <a:prstGeom prst="rect">
            <a:avLst/>
          </a:prstGeom>
          <a:noFill/>
        </p:spPr>
        <p:txBody>
          <a:bodyPr wrap="none" rtlCol="0">
            <a:spAutoFit/>
          </a:bodyPr>
          <a:lstStyle/>
          <a:p>
            <a:r>
              <a:rPr lang="en-US" dirty="0" smtClean="0">
                <a:latin typeface="Times New Roman" pitchFamily="18" charset="0"/>
                <a:cs typeface="Times New Roman" pitchFamily="18" charset="0"/>
              </a:rPr>
              <a:t>Body of Function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098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0" end="0"/>
                                            </p:txEl>
                                          </p:spTgt>
                                        </p:tgtEl>
                                        <p:attrNameLst>
                                          <p:attrName>style.visibility</p:attrName>
                                        </p:attrNameLst>
                                      </p:cBhvr>
                                      <p:to>
                                        <p:strVal val="visible"/>
                                      </p:to>
                                    </p:set>
                                    <p:animEffect transition="in" filter="fade">
                                      <p:cBhvr>
                                        <p:cTn id="70" dur="500"/>
                                        <p:tgtEl>
                                          <p:spTgt spid="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xEl>
                                              <p:pRg st="1" end="1"/>
                                            </p:txEl>
                                          </p:spTgt>
                                        </p:tgtEl>
                                        <p:attrNameLst>
                                          <p:attrName>style.visibility</p:attrName>
                                        </p:attrNameLst>
                                      </p:cBhvr>
                                      <p:to>
                                        <p:strVal val="visible"/>
                                      </p:to>
                                    </p:set>
                                    <p:animEffect transition="in" filter="fade">
                                      <p:cBhvr>
                                        <p:cTn id="75" dur="500"/>
                                        <p:tgtEl>
                                          <p:spTgt spid="9">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xEl>
                                              <p:pRg st="2" end="2"/>
                                            </p:txEl>
                                          </p:spTgt>
                                        </p:tgtEl>
                                        <p:attrNameLst>
                                          <p:attrName>style.visibility</p:attrName>
                                        </p:attrNameLst>
                                      </p:cBhvr>
                                      <p:to>
                                        <p:strVal val="visible"/>
                                      </p:to>
                                    </p:set>
                                    <p:animEffect transition="in" filter="fade">
                                      <p:cBhvr>
                                        <p:cTn id="80" dur="500"/>
                                        <p:tgtEl>
                                          <p:spTgt spid="9">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
                                            <p:txEl>
                                              <p:pRg st="4" end="4"/>
                                            </p:txEl>
                                          </p:spTgt>
                                        </p:tgtEl>
                                        <p:attrNameLst>
                                          <p:attrName>style.visibility</p:attrName>
                                        </p:attrNameLst>
                                      </p:cBhvr>
                                      <p:to>
                                        <p:strVal val="visible"/>
                                      </p:to>
                                    </p:set>
                                    <p:animEffect transition="in" filter="fade">
                                      <p:cBhvr>
                                        <p:cTn id="85" dur="500"/>
                                        <p:tgtEl>
                                          <p:spTgt spid="9">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
                                            <p:txEl>
                                              <p:pRg st="5" end="5"/>
                                            </p:txEl>
                                          </p:spTgt>
                                        </p:tgtEl>
                                        <p:attrNameLst>
                                          <p:attrName>style.visibility</p:attrName>
                                        </p:attrNameLst>
                                      </p:cBhvr>
                                      <p:to>
                                        <p:strVal val="visible"/>
                                      </p:to>
                                    </p:set>
                                    <p:animEffect transition="in" filter="fade">
                                      <p:cBhvr>
                                        <p:cTn id="9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Local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000" dirty="0">
                <a:latin typeface="Times New Roman" pitchFamily="18" charset="0"/>
                <a:cs typeface="Times New Roman" pitchFamily="18" charset="0"/>
              </a:rPr>
              <a:t>A variable that is declared inside a function definition is local. It is created and destroyed every time the function is executed, and it </a:t>
            </a:r>
            <a:r>
              <a:rPr lang="en-US" sz="2000" dirty="0" smtClean="0">
                <a:latin typeface="Times New Roman" pitchFamily="18" charset="0"/>
                <a:cs typeface="Times New Roman" pitchFamily="18" charset="0"/>
              </a:rPr>
              <a:t>cannot be accessed by any code outside the function. Inside a function, if a variable has not been declared with </a:t>
            </a:r>
            <a:r>
              <a:rPr lang="en-US" sz="2000" dirty="0" err="1" smtClean="0">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is created as a global variable.</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function add(b) {</a:t>
            </a:r>
          </a:p>
          <a:p>
            <a:pPr marL="0" indent="0">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 = 10;	// Local Variable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return (a + b</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(add(20));</a:t>
            </a:r>
          </a:p>
          <a:p>
            <a:pPr marL="0" indent="0">
              <a:buNone/>
            </a:pPr>
            <a:endParaRPr lang="en-IN" sz="2000" dirty="0">
              <a:latin typeface="Times New Roman" pitchFamily="18" charset="0"/>
              <a:cs typeface="Times New Roman" pitchFamily="18" charset="0"/>
            </a:endParaRPr>
          </a:p>
        </p:txBody>
      </p:sp>
      <p:sp>
        <p:nvSpPr>
          <p:cNvPr id="4" name="Rectangle 3"/>
          <p:cNvSpPr/>
          <p:nvPr/>
        </p:nvSpPr>
        <p:spPr>
          <a:xfrm>
            <a:off x="4648200" y="2542222"/>
            <a:ext cx="4572000" cy="1477328"/>
          </a:xfrm>
          <a:prstGeom prst="rect">
            <a:avLst/>
          </a:prstGeom>
        </p:spPr>
        <p:txBody>
          <a:bodyPr>
            <a:spAutoFit/>
          </a:bodyPr>
          <a:lstStyle/>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add(b)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 10;	</a:t>
            </a:r>
            <a:r>
              <a:rPr lang="en-US" dirty="0" smtClean="0">
                <a:latin typeface="Times New Roman" pitchFamily="18" charset="0"/>
                <a:cs typeface="Times New Roman" pitchFamily="18" charset="0"/>
              </a:rPr>
              <a:t>// Global </a:t>
            </a:r>
            <a:r>
              <a:rPr lang="en-US" dirty="0">
                <a:latin typeface="Times New Roman" pitchFamily="18" charset="0"/>
                <a:cs typeface="Times New Roman" pitchFamily="18" charset="0"/>
              </a:rPr>
              <a:t>Variable </a:t>
            </a:r>
          </a:p>
          <a:p>
            <a:r>
              <a:rPr lang="en-US" dirty="0">
                <a:latin typeface="Times New Roman" pitchFamily="18" charset="0"/>
                <a:cs typeface="Times New Roman" pitchFamily="18" charset="0"/>
              </a:rPr>
              <a:t>      return (a + b);</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(add(20));</a:t>
            </a:r>
          </a:p>
        </p:txBody>
      </p:sp>
    </p:spTree>
    <p:extLst>
      <p:ext uri="{BB962C8B-B14F-4D97-AF65-F5344CB8AC3E}">
        <p14:creationId xmlns:p14="http://schemas.microsoft.com/office/powerpoint/2010/main" val="425100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Local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000" dirty="0" smtClean="0">
                <a:latin typeface="Times New Roman" pitchFamily="18" charset="0"/>
                <a:cs typeface="Times New Roman" pitchFamily="18" charset="0"/>
              </a:rPr>
              <a:t>If there is function inside a function the inner function can access outer function’s variables but outer function can not access inner function’s variables. </a:t>
            </a:r>
          </a:p>
          <a:p>
            <a:pPr marL="0" indent="0">
              <a:buNone/>
            </a:pPr>
            <a:r>
              <a:rPr lang="en-US" sz="2000" dirty="0">
                <a:latin typeface="Times New Roman" pitchFamily="18" charset="0"/>
                <a:cs typeface="Times New Roman" pitchFamily="18" charset="0"/>
              </a:rPr>
              <a:t>Function arguments (parameters) work as local variables inside functions.</a:t>
            </a: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3289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Block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Variables declared with </a:t>
            </a:r>
            <a:r>
              <a:rPr lang="en-US" sz="2400" i="1" dirty="0" err="1">
                <a:latin typeface="Times New Roman" pitchFamily="18" charset="0"/>
                <a:cs typeface="Times New Roman" pitchFamily="18" charset="0"/>
              </a:rPr>
              <a:t>var</a:t>
            </a:r>
            <a:r>
              <a:rPr lang="en-US" sz="2400" dirty="0">
                <a:latin typeface="Times New Roman" pitchFamily="18" charset="0"/>
                <a:cs typeface="Times New Roman" pitchFamily="18" charset="0"/>
              </a:rPr>
              <a:t> do not have block scope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If(true){</a:t>
            </a: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i = 10;   // accessible from outside block</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p>
          <a:p>
            <a:pPr marL="0" indent="0">
              <a:buNone/>
            </a:pP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  // possible to access i from outside block</a:t>
            </a:r>
          </a:p>
        </p:txBody>
      </p:sp>
    </p:spTree>
    <p:extLst>
      <p:ext uri="{BB962C8B-B14F-4D97-AF65-F5344CB8AC3E}">
        <p14:creationId xmlns:p14="http://schemas.microsoft.com/office/powerpoint/2010/main" val="32821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Block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Identifiers declared with </a:t>
            </a:r>
            <a:r>
              <a:rPr lang="en-US" sz="2400" i="1" dirty="0">
                <a:latin typeface="Times New Roman" pitchFamily="18" charset="0"/>
                <a:cs typeface="Times New Roman" pitchFamily="18" charset="0"/>
              </a:rPr>
              <a:t>let</a:t>
            </a:r>
            <a:r>
              <a:rPr lang="en-US" sz="2400" dirty="0">
                <a:latin typeface="Times New Roman" pitchFamily="18" charset="0"/>
                <a:cs typeface="Times New Roman" pitchFamily="18" charset="0"/>
              </a:rPr>
              <a:t> and </a:t>
            </a:r>
            <a:r>
              <a:rPr lang="en-US" sz="2400" i="1" dirty="0" err="1">
                <a:latin typeface="Times New Roman" pitchFamily="18" charset="0"/>
                <a:cs typeface="Times New Roman" pitchFamily="18" charset="0"/>
              </a:rPr>
              <a:t>const</a:t>
            </a:r>
            <a:r>
              <a:rPr lang="en-US" sz="2400" dirty="0">
                <a:latin typeface="Times New Roman" pitchFamily="18" charset="0"/>
                <a:cs typeface="Times New Roman" pitchFamily="18" charset="0"/>
              </a:rPr>
              <a:t> do have block scope.</a:t>
            </a:r>
          </a:p>
          <a:p>
            <a:pPr marL="0" indent="0">
              <a:buNone/>
            </a:pPr>
            <a:r>
              <a:rPr lang="en-US" sz="2400" dirty="0" smtClean="0">
                <a:latin typeface="Times New Roman" pitchFamily="18" charset="0"/>
                <a:cs typeface="Times New Roman" pitchFamily="18" charset="0"/>
              </a:rPr>
              <a:t>If(true){</a:t>
            </a:r>
          </a:p>
          <a:p>
            <a:pPr marL="0" indent="0">
              <a:buNone/>
            </a:pPr>
            <a:r>
              <a:rPr lang="en-US" sz="2400" dirty="0" smtClean="0">
                <a:latin typeface="Times New Roman" pitchFamily="18" charset="0"/>
                <a:cs typeface="Times New Roman" pitchFamily="18" charset="0"/>
              </a:rPr>
              <a:t>  let i = 10;   // not accessible from outside block</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p>
          <a:p>
            <a:pPr marL="0" indent="0">
              <a:buNone/>
            </a:pP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  // not possible to access i from outside block</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884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Variable Hoisting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3677"/>
            <a:ext cx="8229600" cy="2207539"/>
          </a:xfrm>
        </p:spPr>
        <p:txBody>
          <a:bodyPr>
            <a:normAutofit/>
          </a:bodyPr>
          <a:lstStyle/>
          <a:p>
            <a:pPr marL="0" indent="0">
              <a:buNone/>
            </a:pPr>
            <a:r>
              <a:rPr lang="en-US" sz="1800" dirty="0">
                <a:latin typeface="Times New Roman" pitchFamily="18" charset="0"/>
                <a:cs typeface="Times New Roman" pitchFamily="18" charset="0"/>
              </a:rPr>
              <a:t>Hoisting is JavaScript's default behavior </a:t>
            </a:r>
            <a:r>
              <a:rPr lang="en-US" sz="1800" dirty="0" smtClean="0">
                <a:latin typeface="Times New Roman" pitchFamily="18" charset="0"/>
                <a:cs typeface="Times New Roman" pitchFamily="18" charset="0"/>
              </a:rPr>
              <a:t>of moving declaration to </a:t>
            </a:r>
            <a:r>
              <a:rPr lang="en-US" sz="1800" dirty="0">
                <a:latin typeface="Times New Roman" pitchFamily="18" charset="0"/>
                <a:cs typeface="Times New Roman" pitchFamily="18" charset="0"/>
              </a:rPr>
              <a:t>the top of the function, if defined in a function, or the top of the global context, if outside a </a:t>
            </a:r>
            <a:r>
              <a:rPr lang="en-US" sz="1800" dirty="0" smtClean="0">
                <a:latin typeface="Times New Roman" pitchFamily="18" charset="0"/>
                <a:cs typeface="Times New Roman" pitchFamily="18" charset="0"/>
              </a:rPr>
              <a:t>function. </a:t>
            </a:r>
          </a:p>
          <a:p>
            <a:pPr marL="0" indent="0">
              <a:buNone/>
            </a:pPr>
            <a:endParaRPr lang="en-US" sz="1800" dirty="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a:t>
            </a:r>
          </a:p>
          <a:p>
            <a:pPr marL="0" indent="0">
              <a:buNone/>
            </a:pPr>
            <a:r>
              <a:rPr lang="en-US" sz="1800" dirty="0" smtClean="0">
                <a:latin typeface="Times New Roman" pitchFamily="18" charset="0"/>
                <a:cs typeface="Times New Roman" pitchFamily="18" charset="0"/>
              </a:rPr>
              <a:t>a = 10;</a:t>
            </a:r>
          </a:p>
          <a:p>
            <a:pPr marL="0" indent="0">
              <a:buNone/>
            </a:pPr>
            <a:endParaRPr lang="en-US" sz="1800" dirty="0" smtClean="0">
              <a:latin typeface="Times New Roman" pitchFamily="18" charset="0"/>
              <a:cs typeface="Times New Roman" pitchFamily="18" charset="0"/>
            </a:endParaRPr>
          </a:p>
        </p:txBody>
      </p:sp>
      <p:sp>
        <p:nvSpPr>
          <p:cNvPr id="4" name="TextBox 3"/>
          <p:cNvSpPr txBox="1"/>
          <p:nvPr/>
        </p:nvSpPr>
        <p:spPr>
          <a:xfrm>
            <a:off x="1905000" y="1885950"/>
            <a:ext cx="205652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dirty="0" smtClean="0">
                <a:latin typeface="Times New Roman" pitchFamily="18" charset="0"/>
                <a:cs typeface="Times New Roman" pitchFamily="18" charset="0"/>
              </a:rPr>
              <a:t>Variable declaration</a:t>
            </a:r>
            <a:endParaRPr lang="en-IN" dirty="0">
              <a:latin typeface="Times New Roman" pitchFamily="18" charset="0"/>
              <a:cs typeface="Times New Roman" pitchFamily="18" charset="0"/>
            </a:endParaRPr>
          </a:p>
        </p:txBody>
      </p:sp>
      <p:cxnSp>
        <p:nvCxnSpPr>
          <p:cNvPr id="6" name="Straight Arrow Connector 5"/>
          <p:cNvCxnSpPr>
            <a:stCxn id="4" idx="1"/>
          </p:cNvCxnSpPr>
          <p:nvPr/>
        </p:nvCxnSpPr>
        <p:spPr>
          <a:xfrm flipH="1" flipV="1">
            <a:off x="1143000" y="2038350"/>
            <a:ext cx="762000" cy="3226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1981200" y="2343150"/>
            <a:ext cx="2191690"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dirty="0" smtClean="0">
                <a:latin typeface="Times New Roman" pitchFamily="18" charset="0"/>
                <a:cs typeface="Times New Roman" pitchFamily="18" charset="0"/>
              </a:rPr>
              <a:t>Variable Initialization</a:t>
            </a:r>
            <a:endParaRPr lang="en-IN" dirty="0">
              <a:latin typeface="Times New Roman" pitchFamily="18" charset="0"/>
              <a:cs typeface="Times New Roman" pitchFamily="18" charset="0"/>
            </a:endParaRPr>
          </a:p>
        </p:txBody>
      </p:sp>
      <p:cxnSp>
        <p:nvCxnSpPr>
          <p:cNvPr id="8" name="Straight Arrow Connector 7"/>
          <p:cNvCxnSpPr>
            <a:stCxn id="7" idx="1"/>
          </p:cNvCxnSpPr>
          <p:nvPr/>
        </p:nvCxnSpPr>
        <p:spPr>
          <a:xfrm flipH="1" flipV="1">
            <a:off x="1295400" y="2343150"/>
            <a:ext cx="685800" cy="18466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 name="Rectangle 10"/>
          <p:cNvSpPr/>
          <p:nvPr/>
        </p:nvSpPr>
        <p:spPr>
          <a:xfrm>
            <a:off x="540633" y="3333750"/>
            <a:ext cx="1059567" cy="646331"/>
          </a:xfrm>
          <a:prstGeom prst="rect">
            <a:avLst/>
          </a:prstGeom>
        </p:spPr>
        <p:txBody>
          <a:bodyPr wrap="square">
            <a:spAutoFit/>
          </a:bodyPr>
          <a:lstStyle/>
          <a:p>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a:t>
            </a:r>
          </a:p>
          <a:p>
            <a:r>
              <a:rPr lang="en-US" dirty="0">
                <a:latin typeface="Times New Roman" pitchFamily="18" charset="0"/>
                <a:cs typeface="Times New Roman" pitchFamily="18" charset="0"/>
              </a:rPr>
              <a:t>a = 10;</a:t>
            </a:r>
            <a:endParaRPr lang="en-IN" dirty="0">
              <a:latin typeface="Times New Roman" pitchFamily="18" charset="0"/>
              <a:cs typeface="Times New Roman" pitchFamily="18" charset="0"/>
            </a:endParaRPr>
          </a:p>
        </p:txBody>
      </p:sp>
      <p:sp>
        <p:nvSpPr>
          <p:cNvPr id="12" name="Rectangle 11"/>
          <p:cNvSpPr/>
          <p:nvPr/>
        </p:nvSpPr>
        <p:spPr>
          <a:xfrm>
            <a:off x="458169" y="2876550"/>
            <a:ext cx="1180131" cy="369332"/>
          </a:xfrm>
          <a:prstGeom prst="rect">
            <a:avLst/>
          </a:prstGeom>
        </p:spPr>
        <p:txBody>
          <a:bodyPr wrap="none">
            <a:spAutoFit/>
          </a:bodyPr>
          <a:lstStyle/>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 = 10;</a:t>
            </a:r>
          </a:p>
        </p:txBody>
      </p:sp>
      <p:sp>
        <p:nvSpPr>
          <p:cNvPr id="13" name="TextBox 12"/>
          <p:cNvSpPr txBox="1"/>
          <p:nvPr/>
        </p:nvSpPr>
        <p:spPr>
          <a:xfrm>
            <a:off x="2319231" y="3401020"/>
            <a:ext cx="1947969"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a </a:t>
            </a:r>
            <a:r>
              <a:rPr lang="en-IN" dirty="0">
                <a:latin typeface="Times New Roman" pitchFamily="18" charset="0"/>
                <a:cs typeface="Times New Roman" pitchFamily="18" charset="0"/>
              </a:rPr>
              <a:t>=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b = 20;</a:t>
            </a:r>
            <a:endParaRPr lang="en-IN" dirty="0">
              <a:latin typeface="Times New Roman" pitchFamily="18" charset="0"/>
              <a:cs typeface="Times New Roman" pitchFamily="18" charset="0"/>
            </a:endParaRPr>
          </a:p>
        </p:txBody>
      </p:sp>
      <p:sp>
        <p:nvSpPr>
          <p:cNvPr id="14" name="TextBox 13"/>
          <p:cNvSpPr txBox="1"/>
          <p:nvPr/>
        </p:nvSpPr>
        <p:spPr>
          <a:xfrm>
            <a:off x="2498636" y="3153549"/>
            <a:ext cx="1482329"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We Write like this</a:t>
            </a:r>
            <a:endParaRPr lang="en-IN" sz="1400" dirty="0">
              <a:latin typeface="Times New Roman" pitchFamily="18" charset="0"/>
              <a:cs typeface="Times New Roman" pitchFamily="18" charset="0"/>
            </a:endParaRPr>
          </a:p>
        </p:txBody>
      </p:sp>
      <p:sp>
        <p:nvSpPr>
          <p:cNvPr id="15" name="TextBox 14"/>
          <p:cNvSpPr txBox="1"/>
          <p:nvPr/>
        </p:nvSpPr>
        <p:spPr>
          <a:xfrm>
            <a:off x="5943600" y="2898578"/>
            <a:ext cx="1947969" cy="147732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a:t>
            </a:r>
            <a:r>
              <a:rPr lang="en-IN" dirty="0" smtClean="0">
                <a:latin typeface="Times New Roman" pitchFamily="18" charset="0"/>
                <a:cs typeface="Times New Roman" pitchFamily="18" charset="0"/>
              </a:rPr>
              <a:t>;</a:t>
            </a:r>
          </a:p>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b;</a:t>
            </a:r>
          </a:p>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b = 20;</a:t>
            </a:r>
            <a:endParaRPr lang="en-IN" dirty="0">
              <a:latin typeface="Times New Roman" pitchFamily="18" charset="0"/>
              <a:cs typeface="Times New Roman" pitchFamily="18" charset="0"/>
            </a:endParaRPr>
          </a:p>
        </p:txBody>
      </p:sp>
      <p:sp>
        <p:nvSpPr>
          <p:cNvPr id="16" name="TextBox 15"/>
          <p:cNvSpPr txBox="1"/>
          <p:nvPr/>
        </p:nvSpPr>
        <p:spPr>
          <a:xfrm>
            <a:off x="6283436" y="2647950"/>
            <a:ext cx="1268296"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Compile Phase</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511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5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xEl>
                                              <p:pRg st="1" end="1"/>
                                            </p:txEl>
                                          </p:spTgt>
                                        </p:tgtEl>
                                        <p:attrNameLst>
                                          <p:attrName>style.visibility</p:attrName>
                                        </p:attrNameLst>
                                      </p:cBhvr>
                                      <p:to>
                                        <p:strVal val="visible"/>
                                      </p:to>
                                    </p:set>
                                    <p:animEffect transition="in" filter="fade">
                                      <p:cBhvr>
                                        <p:cTn id="48" dur="500"/>
                                        <p:tgtEl>
                                          <p:spTgt spid="1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3" grpId="0" animBg="1"/>
      <p:bldP spid="14" grpId="0"/>
      <p:bldP spid="15"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Variable Hoisting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762000"/>
          </a:xfrm>
        </p:spPr>
        <p:txBody>
          <a:bodyPr>
            <a:normAutofit/>
          </a:bodyPr>
          <a:lstStyle/>
          <a:p>
            <a:pPr marL="0" indent="0">
              <a:buNone/>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variable can be used before it has been declared</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Only </a:t>
            </a:r>
            <a:r>
              <a:rPr lang="en-US" sz="2000" dirty="0">
                <a:latin typeface="Times New Roman" pitchFamily="18" charset="0"/>
                <a:cs typeface="Times New Roman" pitchFamily="18" charset="0"/>
              </a:rPr>
              <a:t>variable declarations are hoisted to the top, not variable initialization.</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p:txBody>
      </p:sp>
      <p:sp>
        <p:nvSpPr>
          <p:cNvPr id="4" name="TextBox 3"/>
          <p:cNvSpPr txBox="1"/>
          <p:nvPr/>
        </p:nvSpPr>
        <p:spPr>
          <a:xfrm>
            <a:off x="1328631" y="1904821"/>
            <a:ext cx="1947969"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IN" dirty="0">
                <a:latin typeface="Times New Roman" pitchFamily="18" charset="0"/>
                <a:cs typeface="Times New Roman" pitchFamily="18" charset="0"/>
              </a:rPr>
              <a:t>a =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6" name="TextBox 5"/>
          <p:cNvSpPr txBox="1"/>
          <p:nvPr/>
        </p:nvSpPr>
        <p:spPr>
          <a:xfrm>
            <a:off x="1508036" y="1657350"/>
            <a:ext cx="1482329"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We Write like this</a:t>
            </a:r>
            <a:endParaRPr lang="en-IN" sz="1400" dirty="0">
              <a:latin typeface="Times New Roman" pitchFamily="18" charset="0"/>
              <a:cs typeface="Times New Roman" pitchFamily="18" charset="0"/>
            </a:endParaRPr>
          </a:p>
        </p:txBody>
      </p:sp>
      <p:sp>
        <p:nvSpPr>
          <p:cNvPr id="7" name="TextBox 6"/>
          <p:cNvSpPr txBox="1"/>
          <p:nvPr/>
        </p:nvSpPr>
        <p:spPr>
          <a:xfrm>
            <a:off x="5062431" y="1904820"/>
            <a:ext cx="1947969"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8" name="TextBox 7"/>
          <p:cNvSpPr txBox="1"/>
          <p:nvPr/>
        </p:nvSpPr>
        <p:spPr>
          <a:xfrm>
            <a:off x="5402267" y="1654192"/>
            <a:ext cx="1268296"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Compile Phase</a:t>
            </a:r>
            <a:endParaRPr lang="en-IN" sz="1400" dirty="0">
              <a:latin typeface="Times New Roman" pitchFamily="18" charset="0"/>
              <a:cs typeface="Times New Roman" pitchFamily="18" charset="0"/>
            </a:endParaRPr>
          </a:p>
        </p:txBody>
      </p:sp>
      <p:sp>
        <p:nvSpPr>
          <p:cNvPr id="9" name="TextBox 8"/>
          <p:cNvSpPr txBox="1"/>
          <p:nvPr/>
        </p:nvSpPr>
        <p:spPr>
          <a:xfrm>
            <a:off x="840803" y="3428822"/>
            <a:ext cx="2816797"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IN" dirty="0" err="1">
                <a:latin typeface="Times New Roman" pitchFamily="18" charset="0"/>
                <a:cs typeface="Times New Roman" pitchFamily="18" charset="0"/>
              </a:rPr>
              <a:t>v</a:t>
            </a:r>
            <a:r>
              <a:rPr lang="en-IN" dirty="0" err="1" smtClean="0">
                <a:latin typeface="Times New Roman" pitchFamily="18" charset="0"/>
                <a:cs typeface="Times New Roman" pitchFamily="18" charset="0"/>
              </a:rPr>
              <a:t>ar</a:t>
            </a:r>
            <a:r>
              <a:rPr lang="en-IN" dirty="0" smtClean="0">
                <a:latin typeface="Times New Roman" pitchFamily="18" charset="0"/>
                <a:cs typeface="Times New Roman" pitchFamily="18" charset="0"/>
              </a:rPr>
              <a:t> a </a:t>
            </a:r>
            <a:r>
              <a:rPr lang="en-IN" dirty="0">
                <a:latin typeface="Times New Roman" pitchFamily="18" charset="0"/>
                <a:cs typeface="Times New Roman" pitchFamily="18" charset="0"/>
              </a:rPr>
              <a:t>= 10;</a:t>
            </a:r>
          </a:p>
          <a:p>
            <a:r>
              <a:rPr lang="en-IN" dirty="0" err="1" smtClean="0">
                <a:latin typeface="Times New Roman" pitchFamily="18" charset="0"/>
                <a:cs typeface="Times New Roman" pitchFamily="18" charset="0"/>
              </a:rPr>
              <a:t>document.write</a:t>
            </a:r>
            <a:r>
              <a:rPr lang="en-IN" dirty="0" smtClean="0">
                <a:latin typeface="Times New Roman" pitchFamily="18" charset="0"/>
                <a:cs typeface="Times New Roman" pitchFamily="18" charset="0"/>
              </a:rPr>
              <a:t>(a + “ ” + b);</a:t>
            </a:r>
            <a:endParaRPr lang="en-IN" dirty="0">
              <a:latin typeface="Times New Roman" pitchFamily="18" charset="0"/>
              <a:cs typeface="Times New Roman" pitchFamily="18" charset="0"/>
            </a:endParaRP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b = 20;</a:t>
            </a:r>
            <a:endParaRPr lang="en-IN" dirty="0">
              <a:latin typeface="Times New Roman" pitchFamily="18" charset="0"/>
              <a:cs typeface="Times New Roman" pitchFamily="18" charset="0"/>
            </a:endParaRPr>
          </a:p>
        </p:txBody>
      </p:sp>
      <p:sp>
        <p:nvSpPr>
          <p:cNvPr id="10" name="TextBox 9"/>
          <p:cNvSpPr txBox="1"/>
          <p:nvPr/>
        </p:nvSpPr>
        <p:spPr>
          <a:xfrm>
            <a:off x="1371600" y="3181351"/>
            <a:ext cx="1482329"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We Write like this</a:t>
            </a:r>
            <a:endParaRPr lang="en-IN" sz="1400" dirty="0">
              <a:latin typeface="Times New Roman" pitchFamily="18" charset="0"/>
              <a:cs typeface="Times New Roman" pitchFamily="18" charset="0"/>
            </a:endParaRPr>
          </a:p>
        </p:txBody>
      </p:sp>
      <p:sp>
        <p:nvSpPr>
          <p:cNvPr id="11" name="TextBox 10"/>
          <p:cNvSpPr txBox="1"/>
          <p:nvPr/>
        </p:nvSpPr>
        <p:spPr>
          <a:xfrm>
            <a:off x="4800600" y="3428821"/>
            <a:ext cx="2816797"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 = 10;</a:t>
            </a:r>
          </a:p>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b;</a:t>
            </a:r>
            <a:endParaRPr lang="en-IN" dirty="0">
              <a:latin typeface="Times New Roman" pitchFamily="18" charset="0"/>
              <a:cs typeface="Times New Roman" pitchFamily="18" charset="0"/>
            </a:endParaRPr>
          </a:p>
          <a:p>
            <a:r>
              <a:rPr lang="en-IN" dirty="0" err="1" smtClean="0">
                <a:latin typeface="Times New Roman" pitchFamily="18" charset="0"/>
                <a:cs typeface="Times New Roman" pitchFamily="18" charset="0"/>
              </a:rPr>
              <a:t>document.write</a:t>
            </a:r>
            <a:r>
              <a:rPr lang="en-IN" dirty="0" smtClean="0">
                <a:latin typeface="Times New Roman" pitchFamily="18" charset="0"/>
                <a:cs typeface="Times New Roman" pitchFamily="18" charset="0"/>
              </a:rPr>
              <a:t>(a</a:t>
            </a:r>
            <a:r>
              <a:rPr lang="en-IN" dirty="0">
                <a:latin typeface="Times New Roman" pitchFamily="18" charset="0"/>
                <a:cs typeface="Times New Roman" pitchFamily="18" charset="0"/>
              </a:rPr>
              <a:t> + “ ” + b</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r>
              <a:rPr lang="en-IN" dirty="0" smtClean="0"/>
              <a:t>b = 20;</a:t>
            </a:r>
            <a:endParaRPr lang="en-IN" dirty="0"/>
          </a:p>
        </p:txBody>
      </p:sp>
      <p:sp>
        <p:nvSpPr>
          <p:cNvPr id="12" name="TextBox 11"/>
          <p:cNvSpPr txBox="1"/>
          <p:nvPr/>
        </p:nvSpPr>
        <p:spPr>
          <a:xfrm>
            <a:off x="5486400" y="3169715"/>
            <a:ext cx="1268296"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Compile Phase</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3539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animBg="1"/>
      <p:bldP spid="10"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Closure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A closure is a function having access to the parent scope. It preserve the data from outside.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 closure is an inner function that has access to the outer (enclosing) function’s variables.</a:t>
            </a:r>
          </a:p>
          <a:p>
            <a:pPr marL="0" indent="0">
              <a:buNone/>
            </a:pPr>
            <a:r>
              <a:rPr lang="en-US" sz="2000" dirty="0">
                <a:latin typeface="Times New Roman" pitchFamily="18" charset="0"/>
                <a:cs typeface="Times New Roman" pitchFamily="18" charset="0"/>
              </a:rPr>
              <a:t>For every closure we have three scopes:-</a:t>
            </a:r>
          </a:p>
          <a:p>
            <a:r>
              <a:rPr lang="en-US" sz="2000" dirty="0">
                <a:latin typeface="Times New Roman" pitchFamily="18" charset="0"/>
                <a:cs typeface="Times New Roman" pitchFamily="18" charset="0"/>
              </a:rPr>
              <a:t>Local Scope ( Own scope)</a:t>
            </a:r>
          </a:p>
          <a:p>
            <a:r>
              <a:rPr lang="en-US" sz="2000" dirty="0">
                <a:latin typeface="Times New Roman" pitchFamily="18" charset="0"/>
                <a:cs typeface="Times New Roman" pitchFamily="18" charset="0"/>
              </a:rPr>
              <a:t>Outer Functions Scope</a:t>
            </a:r>
          </a:p>
          <a:p>
            <a:r>
              <a:rPr lang="en-US" sz="2000" dirty="0">
                <a:latin typeface="Times New Roman" pitchFamily="18" charset="0"/>
                <a:cs typeface="Times New Roman" pitchFamily="18" charset="0"/>
              </a:rPr>
              <a:t>Global Scope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8655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Function Expression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fontScale="92500" lnSpcReduction="10000"/>
          </a:bodyPr>
          <a:lstStyle/>
          <a:p>
            <a:pPr marL="0" indent="0">
              <a:buNone/>
            </a:pPr>
            <a:r>
              <a:rPr lang="en-IN" sz="2000" dirty="0" smtClean="0">
                <a:latin typeface="Times New Roman" pitchFamily="18" charset="0"/>
                <a:cs typeface="Times New Roman" pitchFamily="18" charset="0"/>
              </a:rPr>
              <a:t>When we create a function and assign it to a variable, known as function expression.</a:t>
            </a:r>
          </a:p>
          <a:p>
            <a:pPr marL="0" indent="0">
              <a:buNone/>
            </a:pPr>
            <a:r>
              <a:rPr lang="en-IN" sz="2000" dirty="0" smtClean="0">
                <a:latin typeface="Times New Roman" pitchFamily="18" charset="0"/>
                <a:cs typeface="Times New Roman" pitchFamily="18" charset="0"/>
              </a:rPr>
              <a:t>Ex: -</a:t>
            </a:r>
          </a:p>
          <a:p>
            <a:pPr marL="0" indent="0">
              <a:buNone/>
            </a:pP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myfun</a:t>
            </a:r>
            <a:r>
              <a:rPr lang="en-IN" sz="2000" dirty="0" smtClean="0">
                <a:latin typeface="Times New Roman" pitchFamily="18" charset="0"/>
                <a:cs typeface="Times New Roman" pitchFamily="18" charset="0"/>
              </a:rPr>
              <a:t> = function show( ){</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GeekyShows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p>
          <a:p>
            <a:pPr marL="0" indent="0">
              <a:buNone/>
            </a:pPr>
            <a:r>
              <a:rPr lang="en-IN" sz="2000" dirty="0" err="1" smtClean="0">
                <a:latin typeface="Times New Roman" pitchFamily="18" charset="0"/>
                <a:cs typeface="Times New Roman" pitchFamily="18" charset="0"/>
              </a:rPr>
              <a:t>myfun</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Note: -</a:t>
            </a:r>
          </a:p>
          <a:p>
            <a:r>
              <a:rPr lang="en-IN" sz="2000" dirty="0" smtClean="0">
                <a:latin typeface="Times New Roman" pitchFamily="18" charset="0"/>
                <a:cs typeface="Times New Roman" pitchFamily="18" charset="0"/>
              </a:rPr>
              <a:t>You can’t call function expression before function definition. </a:t>
            </a:r>
          </a:p>
          <a:p>
            <a:r>
              <a:rPr lang="en-US" sz="2000" dirty="0">
                <a:latin typeface="Times New Roman" pitchFamily="18" charset="0"/>
                <a:cs typeface="Times New Roman" pitchFamily="18" charset="0"/>
              </a:rPr>
              <a:t>Function expressions in JavaScript are not hoisted, unlike function declarations.</a:t>
            </a:r>
            <a:endParaRPr lang="en-IN" sz="2000" dirty="0">
              <a:latin typeface="Times New Roman" pitchFamily="18" charset="0"/>
              <a:cs typeface="Times New Roman" pitchFamily="18" charset="0"/>
            </a:endParaRPr>
          </a:p>
        </p:txBody>
      </p:sp>
      <p:sp>
        <p:nvSpPr>
          <p:cNvPr id="4" name="Rectangle 3"/>
          <p:cNvSpPr/>
          <p:nvPr/>
        </p:nvSpPr>
        <p:spPr>
          <a:xfrm>
            <a:off x="4876800" y="1504950"/>
            <a:ext cx="3962400" cy="1200329"/>
          </a:xfrm>
          <a:prstGeom prst="rect">
            <a:avLst/>
          </a:prstGeom>
        </p:spPr>
        <p:txBody>
          <a:bodyPr wrap="square">
            <a:spAutoFit/>
          </a:bodyPr>
          <a:lstStyle/>
          <a:p>
            <a:r>
              <a:rPr lang="en-IN" dirty="0" err="1">
                <a:latin typeface="Times New Roman" pitchFamily="18" charset="0"/>
                <a:cs typeface="Times New Roman" pitchFamily="18" charset="0"/>
              </a:rPr>
              <a:t>myfun</a:t>
            </a:r>
            <a:r>
              <a:rPr lang="en-IN" dirty="0" smtClean="0">
                <a:latin typeface="Times New Roman" pitchFamily="18" charset="0"/>
                <a:cs typeface="Times New Roman" pitchFamily="18" charset="0"/>
              </a:rPr>
              <a:t>();</a:t>
            </a:r>
          </a:p>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myfun</a:t>
            </a:r>
            <a:r>
              <a:rPr lang="en-IN" dirty="0">
                <a:latin typeface="Times New Roman" pitchFamily="18" charset="0"/>
                <a:cs typeface="Times New Roman" pitchFamily="18" charset="0"/>
              </a:rPr>
              <a:t> = function show( ){</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GeekyShows</a:t>
            </a:r>
            <a:r>
              <a:rPr lang="en-IN" dirty="0">
                <a:latin typeface="Times New Roman" pitchFamily="18" charset="0"/>
                <a:cs typeface="Times New Roman" pitchFamily="18" charset="0"/>
              </a:rPr>
              <a:t>”);</a:t>
            </a:r>
          </a:p>
          <a:p>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1052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b="1" u="sng" dirty="0" smtClean="0">
                <a:latin typeface="Times New Roman" pitchFamily="18" charset="0"/>
                <a:cs typeface="Times New Roman" pitchFamily="18" charset="0"/>
              </a:rPr>
              <a:t>Anonymous Functions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733799"/>
          </a:xfrm>
        </p:spPr>
        <p:txBody>
          <a:bodyPr>
            <a:normAutofit/>
          </a:bodyPr>
          <a:lstStyle/>
          <a:p>
            <a:pPr marL="0" indent="0">
              <a:buNone/>
            </a:pPr>
            <a:r>
              <a:rPr lang="en-US" sz="2000" dirty="0">
                <a:latin typeface="Times New Roman" pitchFamily="18" charset="0"/>
                <a:cs typeface="Times New Roman" pitchFamily="18" charset="0"/>
              </a:rPr>
              <a:t>Anonymous </a:t>
            </a:r>
            <a:r>
              <a:rPr lang="en-US" sz="2000" dirty="0" smtClean="0">
                <a:latin typeface="Times New Roman" pitchFamily="18" charset="0"/>
                <a:cs typeface="Times New Roman" pitchFamily="18" charset="0"/>
              </a:rPr>
              <a:t>functions allow </a:t>
            </a:r>
            <a:r>
              <a:rPr lang="en-US" sz="2000" dirty="0">
                <a:latin typeface="Times New Roman" pitchFamily="18" charset="0"/>
                <a:cs typeface="Times New Roman" pitchFamily="18" charset="0"/>
              </a:rPr>
              <a:t>the creation of functions which have no specified name</a:t>
            </a:r>
            <a:r>
              <a:rPr lang="en-US" sz="2000" dirty="0" smtClean="0">
                <a:latin typeface="Times New Roman" pitchFamily="18" charset="0"/>
                <a:cs typeface="Times New Roman" pitchFamily="18" charset="0"/>
              </a:rPr>
              <a:t>.</a:t>
            </a:r>
          </a:p>
          <a:p>
            <a:pPr lvl="1">
              <a:buFont typeface="Arial" pitchFamily="34" charset="0"/>
              <a:buChar char="•"/>
            </a:pPr>
            <a:r>
              <a:rPr lang="en-US" sz="1800" dirty="0" smtClean="0">
                <a:latin typeface="Times New Roman" pitchFamily="18" charset="0"/>
                <a:cs typeface="Times New Roman" pitchFamily="18" charset="0"/>
              </a:rPr>
              <a:t>Can be stored in a Variable </a:t>
            </a:r>
          </a:p>
          <a:p>
            <a:pPr lvl="1">
              <a:buFont typeface="Arial" pitchFamily="34" charset="0"/>
              <a:buChar char="•"/>
            </a:pPr>
            <a:r>
              <a:rPr lang="en-US" sz="1800" dirty="0" smtClean="0">
                <a:latin typeface="Times New Roman" pitchFamily="18" charset="0"/>
                <a:cs typeface="Times New Roman" pitchFamily="18" charset="0"/>
              </a:rPr>
              <a:t>Can be Returned in a Function</a:t>
            </a:r>
          </a:p>
          <a:p>
            <a:pPr lvl="1">
              <a:buFont typeface="Arial" pitchFamily="34" charset="0"/>
              <a:buChar char="•"/>
            </a:pPr>
            <a:r>
              <a:rPr lang="en-US" sz="1800" dirty="0" smtClean="0">
                <a:latin typeface="Times New Roman" pitchFamily="18" charset="0"/>
                <a:cs typeface="Times New Roman" pitchFamily="18" charset="0"/>
              </a:rPr>
              <a:t>Can be pass in a Function </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latin typeface="Times New Roman" pitchFamily="18" charset="0"/>
                <a:cs typeface="Times New Roman" pitchFamily="18" charset="0"/>
              </a:rPr>
              <a:t>	function ( ) {</a:t>
            </a:r>
          </a:p>
          <a:p>
            <a:pPr marL="0" indent="0">
              <a:buNone/>
            </a:pPr>
            <a:r>
              <a:rPr lang="en-US" sz="2000" dirty="0" smtClean="0">
                <a:latin typeface="Times New Roman" pitchFamily="18" charset="0"/>
                <a:cs typeface="Times New Roman" pitchFamily="18" charset="0"/>
              </a:rPr>
              <a:t>	   body of function;</a:t>
            </a:r>
            <a:r>
              <a:rPr lang="en-US" sz="2000" dirty="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
        <p:nvSpPr>
          <p:cNvPr id="4" name="TextBox 3"/>
          <p:cNvSpPr txBox="1"/>
          <p:nvPr/>
        </p:nvSpPr>
        <p:spPr>
          <a:xfrm>
            <a:off x="2133600" y="4324350"/>
            <a:ext cx="1064715"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smtClean="0">
                <a:latin typeface="Times New Roman" pitchFamily="18" charset="0"/>
                <a:cs typeface="Times New Roman" pitchFamily="18" charset="0"/>
              </a:rPr>
              <a:t>Semicolon</a:t>
            </a:r>
            <a:endParaRPr lang="en-IN" sz="1600" dirty="0">
              <a:latin typeface="Times New Roman" pitchFamily="18" charset="0"/>
              <a:cs typeface="Times New Roman" pitchFamily="18" charset="0"/>
            </a:endParaRPr>
          </a:p>
        </p:txBody>
      </p:sp>
      <p:cxnSp>
        <p:nvCxnSpPr>
          <p:cNvPr id="6" name="Straight Arrow Connector 5"/>
          <p:cNvCxnSpPr>
            <a:stCxn id="4" idx="1"/>
          </p:cNvCxnSpPr>
          <p:nvPr/>
        </p:nvCxnSpPr>
        <p:spPr>
          <a:xfrm flipH="1" flipV="1">
            <a:off x="1676400" y="4019550"/>
            <a:ext cx="457200" cy="47407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8251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3600" b="1" u="sng" dirty="0" smtClean="0">
                <a:latin typeface="Times New Roman" pitchFamily="18" charset="0"/>
                <a:cs typeface="Times New Roman" pitchFamily="18" charset="0"/>
              </a:rPr>
              <a:t>Store Anonymous Function in Variable</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 </a:t>
            </a:r>
            <a:r>
              <a:rPr lang="en-IN" sz="2000" dirty="0">
                <a:latin typeface="Times New Roman" pitchFamily="18" charset="0"/>
                <a:cs typeface="Times New Roman" pitchFamily="18" charset="0"/>
              </a:rPr>
              <a:t>= function </a:t>
            </a:r>
            <a:r>
              <a:rPr lang="en-IN" sz="2000" dirty="0" smtClean="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Geekyshows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a:t>
            </a:r>
            <a:endParaRPr lang="en-IN" sz="2000" dirty="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 = function </a:t>
            </a:r>
            <a:r>
              <a:rPr lang="en-IN" sz="2000" dirty="0" smtClean="0">
                <a:latin typeface="Times New Roman" pitchFamily="18" charset="0"/>
                <a:cs typeface="Times New Roman" pitchFamily="18" charset="0"/>
              </a:rPr>
              <a:t>(x, y) </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(x + “ ” + y);</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a(10, 20);</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6943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Rules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Function </a:t>
            </a:r>
            <a:r>
              <a:rPr lang="en-US" sz="2400" dirty="0">
                <a:latin typeface="Times New Roman" pitchFamily="18" charset="0"/>
                <a:cs typeface="Times New Roman" pitchFamily="18" charset="0"/>
              </a:rPr>
              <a:t>name only starts with a letter, an underscore ( _ ).</a:t>
            </a:r>
          </a:p>
          <a:p>
            <a:r>
              <a:rPr lang="en-US" sz="2400" dirty="0" smtClean="0">
                <a:latin typeface="Times New Roman" pitchFamily="18" charset="0"/>
                <a:cs typeface="Times New Roman" pitchFamily="18" charset="0"/>
              </a:rPr>
              <a:t>Function </a:t>
            </a:r>
            <a:r>
              <a:rPr lang="en-US" sz="2400" dirty="0">
                <a:latin typeface="Times New Roman" pitchFamily="18" charset="0"/>
                <a:cs typeface="Times New Roman" pitchFamily="18" charset="0"/>
              </a:rPr>
              <a:t>name cannot start with a number. </a:t>
            </a:r>
          </a:p>
          <a:p>
            <a:r>
              <a:rPr lang="en-US" sz="2400" dirty="0" smtClean="0">
                <a:latin typeface="Times New Roman" pitchFamily="18" charset="0"/>
                <a:cs typeface="Times New Roman" pitchFamily="18" charset="0"/>
              </a:rPr>
              <a:t>Do </a:t>
            </a:r>
            <a:r>
              <a:rPr lang="en-US" sz="2400" dirty="0">
                <a:latin typeface="Times New Roman" pitchFamily="18" charset="0"/>
                <a:cs typeface="Times New Roman" pitchFamily="18" charset="0"/>
              </a:rPr>
              <a:t>not use reserved keywords. e.g. else, if etc</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Function names are </a:t>
            </a:r>
            <a:r>
              <a:rPr lang="en-US" sz="2400" dirty="0" smtClean="0">
                <a:latin typeface="Times New Roman" pitchFamily="18" charset="0"/>
                <a:cs typeface="Times New Roman" pitchFamily="18" charset="0"/>
              </a:rPr>
              <a:t>case-sensitive in JavaScript.</a:t>
            </a:r>
          </a:p>
        </p:txBody>
      </p:sp>
    </p:spTree>
    <p:extLst>
      <p:ext uri="{BB962C8B-B14F-4D97-AF65-F5344CB8AC3E}">
        <p14:creationId xmlns:p14="http://schemas.microsoft.com/office/powerpoint/2010/main" val="25890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IN" sz="3200" b="1" u="sng" dirty="0" smtClean="0">
                <a:latin typeface="Times New Roman" pitchFamily="18" charset="0"/>
                <a:cs typeface="Times New Roman" pitchFamily="18" charset="0"/>
              </a:rPr>
              <a:t>Passing Anonymous Function as Argument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IN" sz="2400" dirty="0">
                <a:latin typeface="Times New Roman" pitchFamily="18" charset="0"/>
                <a:cs typeface="Times New Roman" pitchFamily="18" charset="0"/>
              </a:rPr>
              <a:t>function </a:t>
            </a:r>
            <a:r>
              <a:rPr lang="en-IN" sz="2400" dirty="0" err="1">
                <a:latin typeface="Times New Roman" pitchFamily="18" charset="0"/>
                <a:cs typeface="Times New Roman" pitchFamily="18" charset="0"/>
              </a:rPr>
              <a:t>disp</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myfun</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     return </a:t>
            </a:r>
            <a:r>
              <a:rPr lang="en-IN" sz="2400" dirty="0" err="1">
                <a:latin typeface="Times New Roman" pitchFamily="18" charset="0"/>
                <a:cs typeface="Times New Roman" pitchFamily="18" charset="0"/>
              </a:rPr>
              <a:t>myfun</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a:t>
            </a:r>
          </a:p>
          <a:p>
            <a:pPr marL="0" indent="0">
              <a:buNone/>
            </a:pPr>
            <a:r>
              <a:rPr lang="en-IN" sz="2400" dirty="0">
                <a:latin typeface="Times New Roman" pitchFamily="18" charset="0"/>
                <a:cs typeface="Times New Roman" pitchFamily="18" charset="0"/>
              </a:rPr>
              <a:t>		</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disp</a:t>
            </a:r>
            <a:r>
              <a:rPr lang="en-IN" sz="2400" dirty="0" smtClean="0">
                <a:latin typeface="Times New Roman" pitchFamily="18" charset="0"/>
                <a:cs typeface="Times New Roman" pitchFamily="18" charset="0"/>
              </a:rPr>
              <a:t>(function</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     return </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GeekyShows</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76340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Returning Anonymous Function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40606"/>
            <a:ext cx="8229600" cy="3394472"/>
          </a:xfrm>
        </p:spPr>
        <p:txBody>
          <a:bodyPr>
            <a:normAutofit/>
          </a:bodyPr>
          <a:lstStyle/>
          <a:p>
            <a:pPr marL="0" indent="0">
              <a:buNone/>
            </a:pPr>
            <a:r>
              <a:rPr lang="en-IN" sz="2000" dirty="0" smtClean="0">
                <a:latin typeface="Times New Roman" pitchFamily="18" charset="0"/>
                <a:cs typeface="Times New Roman" pitchFamily="18" charset="0"/>
              </a:rPr>
              <a:t>function </a:t>
            </a:r>
            <a:r>
              <a:rPr lang="en-IN" sz="2000" dirty="0" err="1">
                <a:latin typeface="Times New Roman" pitchFamily="18" charset="0"/>
                <a:cs typeface="Times New Roman" pitchFamily="18" charset="0"/>
              </a:rPr>
              <a:t>disp</a:t>
            </a:r>
            <a:r>
              <a:rPr lang="en-IN" sz="2000" dirty="0">
                <a:latin typeface="Times New Roman" pitchFamily="18" charset="0"/>
                <a:cs typeface="Times New Roman" pitchFamily="18" charset="0"/>
              </a:rPr>
              <a:t>(a){</a:t>
            </a:r>
          </a:p>
          <a:p>
            <a:pPr marL="0" indent="0">
              <a:buNone/>
            </a:pPr>
            <a:r>
              <a:rPr lang="en-IN" sz="2000" dirty="0" smtClean="0">
                <a:latin typeface="Times New Roman" pitchFamily="18" charset="0"/>
                <a:cs typeface="Times New Roman" pitchFamily="18" charset="0"/>
              </a:rPr>
              <a:t>        return </a:t>
            </a:r>
            <a:r>
              <a:rPr lang="en-IN" sz="2000" dirty="0">
                <a:latin typeface="Times New Roman" pitchFamily="18" charset="0"/>
                <a:cs typeface="Times New Roman" pitchFamily="18" charset="0"/>
              </a:rPr>
              <a:t>function(b){</a:t>
            </a:r>
          </a:p>
          <a:p>
            <a:pPr marL="0" indent="0">
              <a:buNone/>
            </a:pPr>
            <a:r>
              <a:rPr lang="en-IN" sz="2000" dirty="0" smtClean="0">
                <a:latin typeface="Times New Roman" pitchFamily="18" charset="0"/>
                <a:cs typeface="Times New Roman" pitchFamily="18" charset="0"/>
              </a:rPr>
              <a:t>                       return </a:t>
            </a:r>
            <a:r>
              <a:rPr lang="en-IN" sz="2000" dirty="0" err="1">
                <a:latin typeface="Times New Roman" pitchFamily="18" charset="0"/>
                <a:cs typeface="Times New Roman" pitchFamily="18" charset="0"/>
              </a:rPr>
              <a:t>a+b</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af</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disp</a:t>
            </a:r>
            <a:r>
              <a:rPr lang="en-IN" sz="2000" dirty="0">
                <a:latin typeface="Times New Roman" pitchFamily="18" charset="0"/>
                <a:cs typeface="Times New Roman" pitchFamily="18" charset="0"/>
              </a:rPr>
              <a:t>(10));</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af</a:t>
            </a:r>
            <a:r>
              <a:rPr lang="en-IN" sz="2000" dirty="0" smtClean="0">
                <a:latin typeface="Times New Roman" pitchFamily="18" charset="0"/>
                <a:cs typeface="Times New Roman" pitchFamily="18" charset="0"/>
              </a:rPr>
              <a:t>(20</a:t>
            </a:r>
            <a:r>
              <a:rPr lang="en-IN" sz="2000" dirty="0">
                <a:latin typeface="Times New Roman" pitchFamily="18" charset="0"/>
                <a:cs typeface="Times New Roman" pitchFamily="18" charset="0"/>
              </a:rPr>
              <a:t>));</a:t>
            </a:r>
            <a:endParaRPr lang="en-IN" sz="2000" dirty="0"/>
          </a:p>
        </p:txBody>
      </p:sp>
    </p:spTree>
    <p:extLst>
      <p:ext uri="{BB962C8B-B14F-4D97-AF65-F5344CB8AC3E}">
        <p14:creationId xmlns:p14="http://schemas.microsoft.com/office/powerpoint/2010/main" val="206530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981200"/>
          </a:xfrm>
        </p:spPr>
        <p:txBody>
          <a:bodyPr>
            <a:normAutofit/>
          </a:bodyPr>
          <a:lstStyle/>
          <a:p>
            <a:pPr marL="0" indent="0">
              <a:buNone/>
            </a:pPr>
            <a:r>
              <a:rPr lang="en-US" sz="2000" dirty="0">
                <a:latin typeface="Times New Roman" pitchFamily="18" charset="0"/>
                <a:cs typeface="Times New Roman" pitchFamily="18" charset="0"/>
              </a:rPr>
              <a:t>An arrow function expression (previously, and now incorrectly known as fat arrow function) has a shorter syntax compared to function </a:t>
            </a:r>
            <a:r>
              <a:rPr lang="en-US" sz="2000" dirty="0" smtClean="0">
                <a:latin typeface="Times New Roman" pitchFamily="18" charset="0"/>
                <a:cs typeface="Times New Roman" pitchFamily="18" charset="0"/>
              </a:rPr>
              <a:t>expressions. </a:t>
            </a:r>
            <a:r>
              <a:rPr lang="en-US" sz="2000" dirty="0">
                <a:latin typeface="Times New Roman" pitchFamily="18" charset="0"/>
                <a:cs typeface="Times New Roman" pitchFamily="18" charset="0"/>
              </a:rPr>
              <a:t>Arrow functions are always anonymous.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smtClean="0">
                <a:cs typeface="Times New Roman" pitchFamily="18" charset="0"/>
              </a:rPr>
              <a:t>=&gt;</a:t>
            </a:r>
            <a:r>
              <a:rPr lang="en-US" sz="2000" dirty="0" smtClean="0">
                <a:latin typeface="Times New Roman" pitchFamily="18" charset="0"/>
                <a:cs typeface="Times New Roman" pitchFamily="18" charset="0"/>
              </a:rPr>
              <a:t> { statements};</a:t>
            </a:r>
          </a:p>
        </p:txBody>
      </p:sp>
      <p:sp>
        <p:nvSpPr>
          <p:cNvPr id="4" name="Rectangle 3"/>
          <p:cNvSpPr/>
          <p:nvPr/>
        </p:nvSpPr>
        <p:spPr>
          <a:xfrm>
            <a:off x="381000" y="2952750"/>
            <a:ext cx="4572000" cy="923330"/>
          </a:xfrm>
          <a:prstGeom prst="rect">
            <a:avLst/>
          </a:prstGeom>
        </p:spPr>
        <p:txBody>
          <a:bodyPr>
            <a:spAutoFit/>
          </a:bodyPr>
          <a:lstStyle/>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myfun</a:t>
            </a:r>
            <a:r>
              <a:rPr lang="en-US" dirty="0">
                <a:latin typeface="Times New Roman" pitchFamily="18" charset="0"/>
                <a:cs typeface="Times New Roman" pitchFamily="18" charset="0"/>
              </a:rPr>
              <a:t> = function show(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GeekyShows</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5" name="Rectangle 4"/>
          <p:cNvSpPr/>
          <p:nvPr/>
        </p:nvSpPr>
        <p:spPr>
          <a:xfrm>
            <a:off x="381000" y="4019550"/>
            <a:ext cx="5257800" cy="369332"/>
          </a:xfrm>
          <a:prstGeom prst="rect">
            <a:avLst/>
          </a:prstGeom>
        </p:spPr>
        <p:txBody>
          <a:bodyPr wrap="square">
            <a:spAutoFit/>
          </a:bodyPr>
          <a:lstStyle/>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myfun</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cs typeface="Times New Roman" pitchFamily="18" charset="0"/>
              </a:rPr>
              <a:t>=&gt;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document.write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GeekyShows</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6664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Autofit/>
          </a:bodyPr>
          <a:lstStyle/>
          <a:p>
            <a:r>
              <a:rPr lang="en-IN" sz="2000" dirty="0" smtClean="0">
                <a:latin typeface="Times New Roman" pitchFamily="18" charset="0"/>
                <a:cs typeface="Times New Roman" pitchFamily="18" charset="0"/>
              </a:rPr>
              <a:t>Do </a:t>
            </a:r>
            <a:r>
              <a:rPr lang="en-IN" sz="2000" dirty="0">
                <a:latin typeface="Times New Roman" pitchFamily="18" charset="0"/>
                <a:cs typeface="Times New Roman" pitchFamily="18" charset="0"/>
              </a:rPr>
              <a:t>not </a:t>
            </a:r>
            <a:r>
              <a:rPr lang="en-IN" sz="2000" dirty="0" smtClean="0">
                <a:latin typeface="Times New Roman" pitchFamily="18" charset="0"/>
                <a:cs typeface="Times New Roman" pitchFamily="18" charset="0"/>
              </a:rPr>
              <a:t>call </a:t>
            </a:r>
            <a:r>
              <a:rPr lang="en-IN" sz="2000" dirty="0">
                <a:latin typeface="Times New Roman" pitchFamily="18" charset="0"/>
                <a:cs typeface="Times New Roman" pitchFamily="18" charset="0"/>
              </a:rPr>
              <a:t>before </a:t>
            </a:r>
            <a:r>
              <a:rPr lang="en-IN" sz="2000" dirty="0" smtClean="0">
                <a:latin typeface="Times New Roman" pitchFamily="18" charset="0"/>
                <a:cs typeface="Times New Roman" pitchFamily="18" charset="0"/>
              </a:rPr>
              <a:t>definition</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myfun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myfun</a:t>
            </a:r>
            <a:r>
              <a:rPr lang="en-IN" sz="2000" dirty="0">
                <a:latin typeface="Times New Roman" pitchFamily="18" charset="0"/>
                <a:cs typeface="Times New Roman" pitchFamily="18" charset="0"/>
              </a:rPr>
              <a:t> = </a:t>
            </a:r>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=&gt; { </a:t>
            </a:r>
            <a:r>
              <a:rPr lang="en-IN" sz="2000" dirty="0" err="1">
                <a:latin typeface="Times New Roman" pitchFamily="18" charset="0"/>
                <a:cs typeface="Times New Roman" pitchFamily="18" charset="0"/>
              </a:rPr>
              <a:t>document.write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Geekyshows</a:t>
            </a:r>
            <a:r>
              <a:rPr lang="en-IN" sz="2000" dirty="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An arrow function cannot contain a line break between its parameters and its arrow.</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myfun</a:t>
            </a:r>
            <a:r>
              <a:rPr lang="en-IN" sz="2000" dirty="0">
                <a:latin typeface="Times New Roman" pitchFamily="18" charset="0"/>
                <a:cs typeface="Times New Roman" pitchFamily="18" charset="0"/>
              </a:rPr>
              <a:t> = </a:t>
            </a:r>
            <a:r>
              <a:rPr lang="en-IN" sz="2000" dirty="0" smtClean="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=&gt;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document.write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Geekyshows</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myfun</a:t>
            </a:r>
            <a:r>
              <a:rPr lang="en-IN" sz="2000" dirty="0">
                <a:latin typeface="Times New Roman" pitchFamily="18" charset="0"/>
                <a:cs typeface="Times New Roman" pitchFamily="18" charset="0"/>
              </a:rPr>
              <a:t>();</a:t>
            </a: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86183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lnSpcReduction="10000"/>
          </a:bodyPr>
          <a:lstStyle/>
          <a:p>
            <a:r>
              <a:rPr lang="en-IN" sz="2800" dirty="0" smtClean="0">
                <a:latin typeface="Times New Roman" pitchFamily="18" charset="0"/>
                <a:cs typeface="Times New Roman" pitchFamily="18" charset="0"/>
              </a:rPr>
              <a:t>With one Parameter</a:t>
            </a:r>
          </a:p>
          <a:p>
            <a:pPr lvl="1">
              <a:buFont typeface="Wingdings" pitchFamily="2" charset="2"/>
              <a:buChar char="§"/>
            </a:pPr>
            <a:r>
              <a:rPr lang="en-IN" sz="2400" dirty="0" smtClean="0">
                <a:latin typeface="Times New Roman" pitchFamily="18" charset="0"/>
                <a:cs typeface="Times New Roman" pitchFamily="18" charset="0"/>
              </a:rPr>
              <a:t>Syntax: (</a:t>
            </a:r>
            <a:r>
              <a:rPr lang="en-IN" sz="2400" dirty="0" err="1" smtClean="0">
                <a:latin typeface="Times New Roman" pitchFamily="18" charset="0"/>
                <a:cs typeface="Times New Roman" pitchFamily="18" charset="0"/>
              </a:rPr>
              <a:t>para</a:t>
            </a:r>
            <a:r>
              <a:rPr lang="en-IN" sz="2400" dirty="0" smtClean="0">
                <a:latin typeface="Times New Roman" pitchFamily="18" charset="0"/>
                <a:cs typeface="Times New Roman" pitchFamily="18" charset="0"/>
              </a:rPr>
              <a:t>)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p>
          <a:p>
            <a:pPr lvl="1">
              <a:buFont typeface="Wingdings" pitchFamily="2" charset="2"/>
              <a:buChar char="§"/>
            </a:pPr>
            <a:r>
              <a:rPr lang="en-IN" sz="2400" dirty="0" smtClean="0">
                <a:latin typeface="Times New Roman" pitchFamily="18" charset="0"/>
                <a:cs typeface="Times New Roman" pitchFamily="18" charset="0"/>
              </a:rPr>
              <a:t>Syntax: </a:t>
            </a:r>
            <a:r>
              <a:rPr lang="en-IN" sz="2400" dirty="0" err="1" smtClean="0">
                <a:latin typeface="Times New Roman" pitchFamily="18" charset="0"/>
                <a:cs typeface="Times New Roman" pitchFamily="18" charset="0"/>
              </a:rPr>
              <a:t>para</a:t>
            </a:r>
            <a:r>
              <a:rPr lang="en-IN" sz="2400" dirty="0" smtClean="0">
                <a:latin typeface="Times New Roman" pitchFamily="18" charset="0"/>
                <a:cs typeface="Times New Roman" pitchFamily="18" charset="0"/>
              </a:rPr>
              <a:t>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p>
          <a:p>
            <a:pPr lvl="1"/>
            <a:endParaRPr lang="en-IN" sz="24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More than one Parameter</a:t>
            </a:r>
          </a:p>
          <a:p>
            <a:pPr lvl="1">
              <a:buFont typeface="Wingdings" pitchFamily="2" charset="2"/>
              <a:buChar char="§"/>
            </a:pPr>
            <a:r>
              <a:rPr lang="en-IN" sz="2400" dirty="0" smtClean="0">
                <a:latin typeface="Times New Roman" pitchFamily="18" charset="0"/>
                <a:cs typeface="Times New Roman" pitchFamily="18" charset="0"/>
              </a:rPr>
              <a:t>Syntax: (para1, para2, </a:t>
            </a:r>
            <a:r>
              <a:rPr lang="en-IN" sz="2400" dirty="0" err="1" smtClean="0">
                <a:latin typeface="Times New Roman" pitchFamily="18" charset="0"/>
                <a:cs typeface="Times New Roman" pitchFamily="18" charset="0"/>
              </a:rPr>
              <a:t>paraN</a:t>
            </a:r>
            <a:r>
              <a:rPr lang="en-IN" sz="2400" dirty="0" smtClean="0">
                <a:latin typeface="Times New Roman" pitchFamily="18" charset="0"/>
                <a:cs typeface="Times New Roman" pitchFamily="18" charset="0"/>
              </a:rPr>
              <a:t>)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p>
          <a:p>
            <a:pPr lvl="1"/>
            <a:endParaRPr lang="en-IN" sz="24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No Parameter</a:t>
            </a:r>
          </a:p>
          <a:p>
            <a:pPr lvl="1">
              <a:buFont typeface="Wingdings" pitchFamily="2" charset="2"/>
              <a:buChar char="§"/>
            </a:pPr>
            <a:r>
              <a:rPr lang="en-IN" sz="2400" dirty="0" smtClean="0">
                <a:latin typeface="Times New Roman" pitchFamily="18" charset="0"/>
                <a:cs typeface="Times New Roman" pitchFamily="18" charset="0"/>
              </a:rPr>
              <a:t>Syntax: ( )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3697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r>
              <a:rPr lang="en-IN" dirty="0" smtClean="0">
                <a:latin typeface="Times New Roman" pitchFamily="18" charset="0"/>
                <a:cs typeface="Times New Roman" pitchFamily="18" charset="0"/>
              </a:rPr>
              <a:t>Default Parameter</a:t>
            </a:r>
          </a:p>
          <a:p>
            <a:pPr lvl="1">
              <a:buFont typeface="Wingdings" pitchFamily="2" charset="2"/>
              <a:buChar char="§"/>
            </a:pPr>
            <a:r>
              <a:rPr lang="en-IN" dirty="0" smtClean="0">
                <a:latin typeface="Times New Roman" pitchFamily="18" charset="0"/>
                <a:cs typeface="Times New Roman" pitchFamily="18" charset="0"/>
              </a:rPr>
              <a:t>Syntax: (para1, para2 = value) </a:t>
            </a:r>
            <a:r>
              <a:rPr lang="en-IN" dirty="0" smtClean="0">
                <a:cs typeface="Times New Roman" pitchFamily="18" charset="0"/>
              </a:rPr>
              <a:t>=&gt;</a:t>
            </a:r>
            <a:r>
              <a:rPr lang="en-IN" dirty="0" smtClean="0">
                <a:latin typeface="Times New Roman" pitchFamily="18" charset="0"/>
                <a:cs typeface="Times New Roman" pitchFamily="18" charset="0"/>
              </a:rPr>
              <a:t> {statement};</a:t>
            </a:r>
          </a:p>
          <a:p>
            <a:pPr marL="457200" lvl="1" indent="0">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Rest Parameter</a:t>
            </a:r>
          </a:p>
          <a:p>
            <a:pPr lvl="1">
              <a:buFont typeface="Wingdings" pitchFamily="2" charset="2"/>
              <a:buChar char="§"/>
            </a:pPr>
            <a:r>
              <a:rPr lang="en-IN" dirty="0" smtClean="0">
                <a:latin typeface="Times New Roman" pitchFamily="18" charset="0"/>
                <a:cs typeface="Times New Roman" pitchFamily="18" charset="0"/>
              </a:rPr>
              <a:t>Syntax: (para1, …</a:t>
            </a:r>
            <a:r>
              <a:rPr lang="en-IN" dirty="0" err="1" smtClean="0">
                <a:latin typeface="Times New Roman" pitchFamily="18" charset="0"/>
                <a:cs typeface="Times New Roman" pitchFamily="18" charset="0"/>
              </a:rPr>
              <a:t>args</a:t>
            </a:r>
            <a:r>
              <a:rPr lang="en-IN" dirty="0" smtClean="0">
                <a:latin typeface="Times New Roman" pitchFamily="18" charset="0"/>
                <a:cs typeface="Times New Roman" pitchFamily="18" charset="0"/>
              </a:rPr>
              <a:t>) </a:t>
            </a:r>
            <a:r>
              <a:rPr lang="en-IN" dirty="0" smtClean="0">
                <a:cs typeface="Times New Roman" pitchFamily="18" charset="0"/>
              </a:rPr>
              <a:t>=&gt;</a:t>
            </a:r>
            <a:r>
              <a:rPr lang="en-IN" dirty="0" smtClean="0">
                <a:latin typeface="Times New Roman" pitchFamily="18" charset="0"/>
                <a:cs typeface="Times New Roman" pitchFamily="18" charset="0"/>
              </a:rPr>
              <a:t> {statement};</a:t>
            </a:r>
            <a:endParaRPr lang="en-IN"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999809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2000" dirty="0" smtClean="0">
                <a:latin typeface="Times New Roman" pitchFamily="18" charset="0"/>
                <a:cs typeface="Times New Roman" pitchFamily="18" charset="0"/>
              </a:rPr>
              <a:t>Syntax: (para1, para2) </a:t>
            </a:r>
            <a:r>
              <a:rPr lang="en-IN" sz="2000" dirty="0" smtClean="0">
                <a:cs typeface="Times New Roman" pitchFamily="18" charset="0"/>
              </a:rPr>
              <a:t>=&gt;</a:t>
            </a:r>
            <a:r>
              <a:rPr lang="en-IN" sz="2000" dirty="0" smtClean="0">
                <a:latin typeface="Times New Roman" pitchFamily="18" charset="0"/>
                <a:cs typeface="Times New Roman" pitchFamily="18" charset="0"/>
              </a:rPr>
              <a:t> expression;</a:t>
            </a:r>
          </a:p>
          <a:p>
            <a:pPr marL="0" indent="0">
              <a:buNone/>
            </a:pPr>
            <a:r>
              <a:rPr lang="en-IN" sz="2000" dirty="0" smtClean="0">
                <a:latin typeface="Times New Roman" pitchFamily="18" charset="0"/>
                <a:cs typeface="Times New Roman" pitchFamily="18" charset="0"/>
              </a:rPr>
              <a:t>Ex: (a, b) </a:t>
            </a:r>
            <a:r>
              <a:rPr lang="en-IN" sz="2000" dirty="0" smtClean="0">
                <a:cs typeface="Times New Roman" pitchFamily="18" charset="0"/>
              </a:rPr>
              <a:t>=&gt;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a+b</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Above code is equivalent to:</a:t>
            </a:r>
          </a:p>
          <a:p>
            <a:pPr marL="0" indent="0">
              <a:buNone/>
            </a:pPr>
            <a:r>
              <a:rPr lang="en-IN" sz="2000" dirty="0" smtClean="0">
                <a:latin typeface="Times New Roman" pitchFamily="18" charset="0"/>
                <a:cs typeface="Times New Roman" pitchFamily="18" charset="0"/>
              </a:rPr>
              <a:t>function add(a, b) {</a:t>
            </a:r>
          </a:p>
          <a:p>
            <a:pPr marL="0" indent="0">
              <a:buNone/>
            </a:pPr>
            <a:r>
              <a:rPr lang="en-IN" sz="2000" dirty="0" smtClean="0">
                <a:latin typeface="Times New Roman" pitchFamily="18" charset="0"/>
                <a:cs typeface="Times New Roman" pitchFamily="18" charset="0"/>
              </a:rPr>
              <a:t>	return a + b;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Syntax: (para1, para2)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{expression};	// it won’t work</a:t>
            </a:r>
          </a:p>
          <a:p>
            <a:pPr marL="0" indent="0">
              <a:buNone/>
            </a:pPr>
            <a:r>
              <a:rPr lang="en-IN" sz="2000" dirty="0">
                <a:latin typeface="Times New Roman" pitchFamily="18" charset="0"/>
                <a:cs typeface="Times New Roman" pitchFamily="18" charset="0"/>
              </a:rPr>
              <a:t>Ex: (a, b)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a+b</a:t>
            </a: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Syntax: (para1, para2)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r>
              <a:rPr lang="en-IN" sz="2000" i="1" dirty="0" smtClean="0">
                <a:latin typeface="Times New Roman" pitchFamily="18" charset="0"/>
                <a:cs typeface="Times New Roman" pitchFamily="18" charset="0"/>
              </a:rPr>
              <a:t>return</a:t>
            </a:r>
            <a:r>
              <a:rPr lang="en-IN" sz="2000" dirty="0" smtClean="0">
                <a:latin typeface="Times New Roman" pitchFamily="18" charset="0"/>
                <a:cs typeface="Times New Roman" pitchFamily="18" charset="0"/>
              </a:rPr>
              <a:t> expression};</a:t>
            </a:r>
          </a:p>
          <a:p>
            <a:pPr marL="0" indent="0">
              <a:buNone/>
            </a:pPr>
            <a:r>
              <a:rPr lang="en-IN" sz="2000" dirty="0">
                <a:latin typeface="Times New Roman" pitchFamily="18" charset="0"/>
                <a:cs typeface="Times New Roman" pitchFamily="18" charset="0"/>
              </a:rPr>
              <a:t>Ex: (a, b)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{return </a:t>
            </a:r>
            <a:r>
              <a:rPr lang="en-IN" sz="2000" dirty="0" err="1" smtClean="0">
                <a:latin typeface="Times New Roman" pitchFamily="18" charset="0"/>
                <a:cs typeface="Times New Roman" pitchFamily="18" charset="0"/>
              </a:rPr>
              <a:t>a+b</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4150250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US" sz="2800" b="1" u="sng" dirty="0">
                <a:latin typeface="Times New Roman" pitchFamily="18" charset="0"/>
                <a:cs typeface="Times New Roman" pitchFamily="18" charset="0"/>
              </a:rPr>
              <a:t>Immediately Invoked Function Expression (IIFE)</a:t>
            </a:r>
            <a:endParaRPr lang="en-IN"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1800" dirty="0">
                <a:latin typeface="Times New Roman" pitchFamily="18" charset="0"/>
                <a:cs typeface="Times New Roman" pitchFamily="18" charset="0"/>
              </a:rPr>
              <a:t>IIFE (Immediately Invoked Function Expression) is a JavaScript function that runs as soon as it is defined</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It is a design pattern which is also known as Self-Executing Anonymous Function and contains two major parts. The first is the anonymous function with lexical scope enclosed within the Grouping Operator (). This prevents accessing variables within the IIFE idiom as well as polluting the global scope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The second part is creating the immediately executing function expression (), through which the JavaScript engine will directly interpret the function</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(function( ) {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function(a, b) </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 + b);})(10, 20);</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7748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r>
              <a:rPr lang="en-IN" sz="2400" dirty="0" smtClean="0">
                <a:latin typeface="Times New Roman" pitchFamily="18" charset="0"/>
                <a:cs typeface="Times New Roman" pitchFamily="18" charset="0"/>
              </a:rPr>
              <a:t>Avoid Creating Global variable and Functions</a:t>
            </a:r>
          </a:p>
          <a:p>
            <a:r>
              <a:rPr lang="en-IN" sz="2400" dirty="0" smtClean="0">
                <a:latin typeface="Times New Roman" pitchFamily="18" charset="0"/>
                <a:cs typeface="Times New Roman" pitchFamily="18" charset="0"/>
              </a:rPr>
              <a:t>As it doesn’t define variable and function globally so there will be no name conflicts</a:t>
            </a:r>
          </a:p>
          <a:p>
            <a:r>
              <a:rPr lang="en-IN" sz="2400" dirty="0" smtClean="0">
                <a:latin typeface="Times New Roman" pitchFamily="18" charset="0"/>
                <a:cs typeface="Times New Roman" pitchFamily="18" charset="0"/>
              </a:rPr>
              <a:t>Scope is limited to that particular function</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Autofit/>
          </a:bodyPr>
          <a:lstStyle/>
          <a:p>
            <a:r>
              <a:rPr lang="en-US" sz="2800" b="1" u="sng" dirty="0">
                <a:latin typeface="Times New Roman" pitchFamily="18" charset="0"/>
                <a:cs typeface="Times New Roman" pitchFamily="18" charset="0"/>
              </a:rPr>
              <a:t>Immediately Invoked Function Expression (IIFE)</a:t>
            </a:r>
            <a:endParaRPr lang="en-IN"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5372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Pass by Value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US" sz="1800" dirty="0" smtClean="0">
                <a:latin typeface="Times New Roman" pitchFamily="18" charset="0"/>
                <a:cs typeface="Times New Roman" pitchFamily="18" charset="0"/>
              </a:rPr>
              <a:t>JavaScript </a:t>
            </a:r>
            <a:r>
              <a:rPr lang="en-US" sz="1800" dirty="0">
                <a:latin typeface="Times New Roman" pitchFamily="18" charset="0"/>
                <a:cs typeface="Times New Roman" pitchFamily="18" charset="0"/>
              </a:rPr>
              <a:t>arguments are passed by value: The function only gets to know the values, not the argument's locations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a function changes an argument's value, it does not change the parameter's original value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Changes to arguments are not visible (reflected) outside the function.</a:t>
            </a:r>
          </a:p>
        </p:txBody>
      </p:sp>
    </p:spTree>
    <p:extLst>
      <p:ext uri="{BB962C8B-B14F-4D97-AF65-F5344CB8AC3E}">
        <p14:creationId xmlns:p14="http://schemas.microsoft.com/office/powerpoint/2010/main" val="29577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How Function Call Works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US" sz="2000" dirty="0">
                <a:latin typeface="Times New Roman" pitchFamily="18" charset="0"/>
                <a:cs typeface="Times New Roman" pitchFamily="18" charset="0"/>
              </a:rPr>
              <a:t>The code inside a </a:t>
            </a:r>
            <a:r>
              <a:rPr lang="en-US" sz="2000" dirty="0" smtClean="0">
                <a:latin typeface="Times New Roman" pitchFamily="18" charset="0"/>
                <a:cs typeface="Times New Roman" pitchFamily="18" charset="0"/>
              </a:rPr>
              <a:t>function </a:t>
            </a:r>
            <a:r>
              <a:rPr lang="en-US" sz="2000" dirty="0">
                <a:latin typeface="Times New Roman" pitchFamily="18" charset="0"/>
                <a:cs typeface="Times New Roman" pitchFamily="18" charset="0"/>
              </a:rPr>
              <a:t>isn’t executed until that function is called</a:t>
            </a:r>
            <a:r>
              <a:rPr lang="en-US" sz="20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 (“First Line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 /&gt;”);</a:t>
            </a:r>
          </a:p>
          <a:p>
            <a:pPr marL="0" indent="0">
              <a:buNone/>
            </a:pPr>
            <a:r>
              <a:rPr lang="en-US" sz="1800" dirty="0" smtClean="0">
                <a:latin typeface="Times New Roman" pitchFamily="18" charset="0"/>
                <a:cs typeface="Times New Roman" pitchFamily="18" charset="0"/>
              </a:rPr>
              <a:t>     display(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function </a:t>
            </a:r>
            <a:r>
              <a:rPr lang="en-US" sz="1800" dirty="0">
                <a:latin typeface="Times New Roman" pitchFamily="18" charset="0"/>
                <a:cs typeface="Times New Roman" pitchFamily="18" charset="0"/>
              </a:rPr>
              <a:t>display( )</a:t>
            </a:r>
          </a:p>
          <a:p>
            <a:pPr marL="0" indent="0">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Welcome to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(“Last Line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240868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Pass by reference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000" dirty="0">
                <a:latin typeface="Times New Roman" pitchFamily="18" charset="0"/>
                <a:cs typeface="Times New Roman" pitchFamily="18" charset="0"/>
              </a:rPr>
              <a:t>In JavaScript, object references are values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Because of this, objects will behave like they are passed by reference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If a function changes an object property, it changes the original value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Changes to object properties are visible (reflected) outside the function.</a:t>
            </a:r>
          </a:p>
        </p:txBody>
      </p:sp>
    </p:spTree>
    <p:extLst>
      <p:ext uri="{BB962C8B-B14F-4D97-AF65-F5344CB8AC3E}">
        <p14:creationId xmlns:p14="http://schemas.microsoft.com/office/powerpoint/2010/main" val="29861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smtClean="0">
                <a:latin typeface="Times New Roman" pitchFamily="18" charset="0"/>
                <a:cs typeface="Times New Roman" pitchFamily="18" charset="0"/>
              </a:rPr>
              <a:t>Typeof</a:t>
            </a:r>
            <a:r>
              <a:rPr lang="en-IN" sz="4000" b="1" u="sng" dirty="0" smtClean="0">
                <a:latin typeface="Times New Roman" pitchFamily="18" charset="0"/>
                <a:cs typeface="Times New Roman" pitchFamily="18" charset="0"/>
              </a:rPr>
              <a:t> operator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typeof</a:t>
            </a:r>
            <a:r>
              <a:rPr lang="en-US" sz="2400" dirty="0">
                <a:latin typeface="Times New Roman" pitchFamily="18" charset="0"/>
                <a:cs typeface="Times New Roman" pitchFamily="18" charset="0"/>
              </a:rPr>
              <a:t> operator is used to get the data type (returns a string) of its operand. The operand can be either a literal or a data structure such as a variable, a function, or an object. </a:t>
            </a:r>
          </a:p>
          <a:p>
            <a:pPr marL="0" indent="0">
              <a:buNone/>
            </a:pPr>
            <a:r>
              <a:rPr lang="en-US" sz="2400" dirty="0">
                <a:latin typeface="Times New Roman" pitchFamily="18" charset="0"/>
                <a:cs typeface="Times New Roman" pitchFamily="18" charset="0"/>
              </a:rPr>
              <a:t>Syntax: -</a:t>
            </a:r>
          </a:p>
          <a:p>
            <a:pPr marL="0" indent="0">
              <a:buNone/>
            </a:pPr>
            <a:r>
              <a:rPr lang="en-US" sz="2400" dirty="0" err="1">
                <a:latin typeface="Times New Roman" pitchFamily="18" charset="0"/>
                <a:cs typeface="Times New Roman" pitchFamily="18" charset="0"/>
              </a:rPr>
              <a:t>typeof</a:t>
            </a:r>
            <a:r>
              <a:rPr lang="en-US" sz="2400" dirty="0">
                <a:latin typeface="Times New Roman" pitchFamily="18" charset="0"/>
                <a:cs typeface="Times New Roman" pitchFamily="18" charset="0"/>
              </a:rPr>
              <a:t> operand</a:t>
            </a:r>
          </a:p>
          <a:p>
            <a:pPr marL="0" indent="0">
              <a:buNone/>
            </a:pPr>
            <a:r>
              <a:rPr lang="en-US" sz="2400" dirty="0" err="1">
                <a:latin typeface="Times New Roman" pitchFamily="18" charset="0"/>
                <a:cs typeface="Times New Roman" pitchFamily="18" charset="0"/>
              </a:rPr>
              <a:t>typeof</a:t>
            </a:r>
            <a:r>
              <a:rPr lang="en-US" sz="2400" dirty="0">
                <a:latin typeface="Times New Roman" pitchFamily="18" charset="0"/>
                <a:cs typeface="Times New Roman" pitchFamily="18" charset="0"/>
              </a:rPr>
              <a:t>(operand</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err="1">
                <a:latin typeface="Times New Roman" pitchFamily="18" charset="0"/>
                <a:cs typeface="Times New Roman" pitchFamily="18" charset="0"/>
              </a:rPr>
              <a:t>t</a:t>
            </a:r>
            <a:r>
              <a:rPr lang="en-US" sz="2400" dirty="0" err="1" smtClean="0">
                <a:latin typeface="Times New Roman" pitchFamily="18" charset="0"/>
                <a:cs typeface="Times New Roman" pitchFamily="18" charset="0"/>
              </a:rPr>
              <a:t>ypeof</a:t>
            </a:r>
            <a:r>
              <a:rPr lang="en-US" sz="2400" dirty="0" smtClean="0">
                <a:latin typeface="Times New Roman" pitchFamily="18" charset="0"/>
                <a:cs typeface="Times New Roman" pitchFamily="18" charset="0"/>
              </a:rPr>
              <a:t> “a”;</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1391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Undefined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IN" sz="2400" dirty="0" smtClean="0">
                <a:latin typeface="Times New Roman" pitchFamily="18" charset="0"/>
                <a:cs typeface="Times New Roman" pitchFamily="18" charset="0"/>
              </a:rPr>
              <a:t>The undefined type is used for variable or object properties that either do not exist or have not been assigned a value. The only value an undefined type can have is </a:t>
            </a:r>
            <a:r>
              <a:rPr lang="en-IN" sz="2400" i="1" dirty="0" smtClean="0">
                <a:latin typeface="Times New Roman" pitchFamily="18" charset="0"/>
                <a:cs typeface="Times New Roman" pitchFamily="18" charset="0"/>
              </a:rPr>
              <a:t>undefined</a:t>
            </a:r>
            <a:r>
              <a:rPr lang="en-IN" sz="2400" dirty="0" smtClean="0">
                <a:latin typeface="Times New Roman" pitchFamily="18" charset="0"/>
                <a:cs typeface="Times New Roman" pitchFamily="18" charset="0"/>
              </a:rPr>
              <a:t>.</a:t>
            </a:r>
          </a:p>
          <a:p>
            <a:pPr marL="0" indent="0">
              <a:buNone/>
            </a:pPr>
            <a:r>
              <a:rPr lang="en-IN" sz="2400" dirty="0" err="1" smtClean="0">
                <a:latin typeface="Times New Roman" pitchFamily="18" charset="0"/>
                <a:cs typeface="Times New Roman" pitchFamily="18" charset="0"/>
              </a:rPr>
              <a:t>var</a:t>
            </a:r>
            <a:r>
              <a:rPr lang="en-IN" sz="2400" dirty="0" smtClean="0">
                <a:latin typeface="Times New Roman" pitchFamily="18" charset="0"/>
                <a:cs typeface="Times New Roman" pitchFamily="18" charset="0"/>
              </a:rPr>
              <a:t> a;</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		// Not assigned a value - Undefined</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(b);		// Not exist – Undefined Error</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7495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Null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2400" dirty="0" smtClean="0">
                <a:latin typeface="Times New Roman" pitchFamily="18" charset="0"/>
                <a:cs typeface="Times New Roman" pitchFamily="18" charset="0"/>
              </a:rPr>
              <a:t>The null value indicates an empty value; it is essentially a placeholder that represents “nothing”. The null value is defined as an empty object so using </a:t>
            </a:r>
            <a:r>
              <a:rPr lang="en-IN" sz="2400" dirty="0" err="1" smtClean="0">
                <a:latin typeface="Times New Roman" pitchFamily="18" charset="0"/>
                <a:cs typeface="Times New Roman" pitchFamily="18" charset="0"/>
              </a:rPr>
              <a:t>typeof</a:t>
            </a:r>
            <a:r>
              <a:rPr lang="en-IN" sz="2400" dirty="0" smtClean="0">
                <a:latin typeface="Times New Roman" pitchFamily="18" charset="0"/>
                <a:cs typeface="Times New Roman" pitchFamily="18" charset="0"/>
              </a:rPr>
              <a:t> operator on a variable holding null shows its type to be object.</a:t>
            </a:r>
          </a:p>
          <a:p>
            <a:pPr marL="0" indent="0">
              <a:buNone/>
            </a:pPr>
            <a:r>
              <a:rPr lang="en-IN" sz="2400" dirty="0" err="1" smtClean="0">
                <a:latin typeface="Times New Roman" pitchFamily="18" charset="0"/>
                <a:cs typeface="Times New Roman" pitchFamily="18" charset="0"/>
              </a:rPr>
              <a:t>var</a:t>
            </a:r>
            <a:r>
              <a:rPr lang="en-IN" sz="2400" dirty="0" smtClean="0">
                <a:latin typeface="Times New Roman" pitchFamily="18" charset="0"/>
                <a:cs typeface="Times New Roman" pitchFamily="18" charset="0"/>
              </a:rPr>
              <a:t> a = null;</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 + “&lt;</a:t>
            </a:r>
            <a:r>
              <a:rPr lang="en-IN" sz="2400" dirty="0" err="1" smtClean="0">
                <a:latin typeface="Times New Roman" pitchFamily="18" charset="0"/>
                <a:cs typeface="Times New Roman" pitchFamily="18" charset="0"/>
              </a:rPr>
              <a:t>br</a:t>
            </a:r>
            <a:r>
              <a:rPr lang="en-IN" sz="2400" dirty="0" smtClean="0">
                <a:latin typeface="Times New Roman" pitchFamily="18" charset="0"/>
                <a:cs typeface="Times New Roman" pitchFamily="18" charset="0"/>
              </a:rPr>
              <a:t>&gt;”);</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typeof</a:t>
            </a:r>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 “&lt;</a:t>
            </a:r>
            <a:r>
              <a:rPr lang="en-IN" sz="2400" dirty="0" err="1">
                <a:latin typeface="Times New Roman" pitchFamily="18" charset="0"/>
                <a:cs typeface="Times New Roman" pitchFamily="18" charset="0"/>
              </a:rPr>
              <a:t>br</a:t>
            </a:r>
            <a:r>
              <a:rPr lang="en-IN" sz="2400" dirty="0">
                <a:latin typeface="Times New Roman" pitchFamily="18" charset="0"/>
                <a:cs typeface="Times New Roman" pitchFamily="18" charset="0"/>
              </a:rPr>
              <a:t>&gt;”);</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71730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Undefined </a:t>
            </a:r>
            <a:r>
              <a:rPr lang="en-IN" sz="4000" b="1" u="sng" dirty="0" err="1" smtClean="0">
                <a:latin typeface="Times New Roman" pitchFamily="18" charset="0"/>
                <a:cs typeface="Times New Roman" pitchFamily="18" charset="0"/>
              </a:rPr>
              <a:t>Vs</a:t>
            </a:r>
            <a:r>
              <a:rPr lang="en-IN" sz="4000" b="1" u="sng" dirty="0" smtClean="0">
                <a:latin typeface="Times New Roman" pitchFamily="18" charset="0"/>
                <a:cs typeface="Times New Roman" pitchFamily="18" charset="0"/>
              </a:rPr>
              <a:t> Null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800" dirty="0" smtClean="0">
                <a:latin typeface="Times New Roman" pitchFamily="18" charset="0"/>
                <a:cs typeface="Times New Roman" pitchFamily="18" charset="0"/>
              </a:rPr>
              <a:t>Undefined means the value hasn’t been set, whereas null means the value has been set to be empty.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30307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smtClean="0">
                <a:latin typeface="Times New Roman" pitchFamily="18" charset="0"/>
                <a:cs typeface="Times New Roman" pitchFamily="18" charset="0"/>
              </a:rPr>
              <a:t>var</a:t>
            </a:r>
            <a:r>
              <a:rPr lang="en-IN" sz="4000" b="1" u="sng" dirty="0" smtClean="0">
                <a:latin typeface="Times New Roman" pitchFamily="18" charset="0"/>
                <a:cs typeface="Times New Roman" pitchFamily="18" charset="0"/>
              </a:rPr>
              <a:t>, let </a:t>
            </a:r>
            <a:r>
              <a:rPr lang="en-IN" sz="4000" b="1" u="sng" dirty="0" smtClean="0">
                <a:latin typeface="Times New Roman" pitchFamily="18" charset="0"/>
                <a:cs typeface="Times New Roman" pitchFamily="18" charset="0"/>
              </a:rPr>
              <a:t>and </a:t>
            </a:r>
            <a:r>
              <a:rPr lang="en-IN" sz="4000" b="1" u="sng" dirty="0" err="1" smtClean="0">
                <a:latin typeface="Times New Roman" pitchFamily="18" charset="0"/>
                <a:cs typeface="Times New Roman" pitchFamily="18" charset="0"/>
              </a:rPr>
              <a:t>const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1800" b="1"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The scope of a variable declared with </a:t>
            </a: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is its current execution context, which is either the enclosing function or, for variables declared outside any function, global</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let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let allows you to declare variables that are limited in scope to the block, statement, or expression on which it is used. </a:t>
            </a: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b="1" dirty="0" err="1" smtClean="0">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This declaration creates a constant whose scope can be either global or local to the block in which it is declared. Global constants do not become properties of the window object, unlike </a:t>
            </a: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variables. An initializer for a constant is required; that is, you must specify its value in the same statement in which it's declared </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can't be changed </a:t>
            </a:r>
            <a:r>
              <a:rPr lang="en-US" sz="1800" dirty="0" smtClean="0">
                <a:latin typeface="Times New Roman" pitchFamily="18" charset="0"/>
                <a:cs typeface="Times New Roman" pitchFamily="18" charset="0"/>
              </a:rPr>
              <a:t>later.</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8763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Function with Parameters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400" dirty="0" smtClean="0">
                <a:latin typeface="Times New Roman" pitchFamily="18" charset="0"/>
                <a:cs typeface="Times New Roman" pitchFamily="18" charset="0"/>
              </a:rPr>
              <a:t>Syntax: -</a:t>
            </a:r>
          </a:p>
          <a:p>
            <a:pPr marL="0" indent="0">
              <a:buNone/>
            </a:pPr>
            <a:r>
              <a:rPr lang="en-US" sz="1400" dirty="0" smtClean="0">
                <a:latin typeface="Times New Roman" pitchFamily="18" charset="0"/>
                <a:cs typeface="Times New Roman" pitchFamily="18" charset="0"/>
              </a:rPr>
              <a:t>function </a:t>
            </a:r>
            <a:r>
              <a:rPr lang="en-US" sz="1400" dirty="0" err="1" smtClean="0">
                <a:latin typeface="Times New Roman" pitchFamily="18" charset="0"/>
                <a:cs typeface="Times New Roman" pitchFamily="18" charset="0"/>
              </a:rPr>
              <a:t>function_name</a:t>
            </a:r>
            <a:r>
              <a:rPr lang="en-US" sz="1400" dirty="0" smtClean="0">
                <a:latin typeface="Times New Roman" pitchFamily="18" charset="0"/>
                <a:cs typeface="Times New Roman" pitchFamily="18" charset="0"/>
              </a:rPr>
              <a:t> (parameter1, parameter2, ….)</a:t>
            </a:r>
          </a:p>
          <a:p>
            <a:pPr marL="0" indent="0">
              <a:buNone/>
            </a:pPr>
            <a:r>
              <a:rPr lang="en-US" sz="1400" dirty="0" smtClean="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Block of statement;   </a:t>
            </a:r>
          </a:p>
          <a:p>
            <a:pPr marL="0" indent="0">
              <a:buNone/>
            </a:pPr>
            <a:r>
              <a:rPr lang="en-US" sz="1400" dirty="0" smtClean="0">
                <a:latin typeface="Times New Roman" pitchFamily="18" charset="0"/>
                <a:cs typeface="Times New Roman" pitchFamily="18" charset="0"/>
              </a:rPr>
              <a:t>  }</a:t>
            </a:r>
          </a:p>
          <a:p>
            <a:pPr marL="0" indent="0">
              <a:buNone/>
            </a:pPr>
            <a:endParaRPr lang="en-US" sz="1400" dirty="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Ex: -</a:t>
            </a:r>
          </a:p>
          <a:p>
            <a:pPr marL="0" indent="0">
              <a:buNone/>
            </a:pPr>
            <a:r>
              <a:rPr lang="en-US" sz="1400" dirty="0" smtClean="0">
                <a:latin typeface="Times New Roman" pitchFamily="18" charset="0"/>
                <a:cs typeface="Times New Roman" pitchFamily="18" charset="0"/>
              </a:rPr>
              <a:t>function display(name)</a:t>
            </a:r>
          </a:p>
          <a:p>
            <a:pPr marL="0" indent="0">
              <a:buNone/>
            </a:pP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document.write</a:t>
            </a:r>
            <a:r>
              <a:rPr lang="en-US" sz="1400" dirty="0" smtClean="0">
                <a:latin typeface="Times New Roman" pitchFamily="18" charset="0"/>
                <a:cs typeface="Times New Roman" pitchFamily="18" charset="0"/>
              </a:rPr>
              <a:t>(name);</a:t>
            </a:r>
          </a:p>
          <a:p>
            <a:pPr marL="0" indent="0">
              <a:buNone/>
            </a:pPr>
            <a:r>
              <a:rPr lang="en-US" sz="14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
        <p:nvSpPr>
          <p:cNvPr id="4" name="Content Placeholder 2"/>
          <p:cNvSpPr txBox="1">
            <a:spLocks/>
          </p:cNvSpPr>
          <p:nvPr/>
        </p:nvSpPr>
        <p:spPr>
          <a:xfrm>
            <a:off x="457200" y="3867150"/>
            <a:ext cx="7620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latin typeface="Times New Roman" pitchFamily="18" charset="0"/>
                <a:cs typeface="Times New Roman" pitchFamily="18" charset="0"/>
              </a:rPr>
              <a:t>JavaScript function definitions do not specify data types for parameters.</a:t>
            </a:r>
          </a:p>
          <a:p>
            <a:r>
              <a:rPr lang="en-US" sz="1600" dirty="0" smtClean="0">
                <a:latin typeface="Times New Roman" pitchFamily="18" charset="0"/>
                <a:cs typeface="Times New Roman" pitchFamily="18" charset="0"/>
              </a:rPr>
              <a:t>JavaScript functions do not perform type checking on the passed arguments.</a:t>
            </a:r>
          </a:p>
          <a:p>
            <a:r>
              <a:rPr lang="en-US" sz="1600" dirty="0" smtClean="0">
                <a:latin typeface="Times New Roman" pitchFamily="18" charset="0"/>
                <a:cs typeface="Times New Roman" pitchFamily="18" charset="0"/>
              </a:rPr>
              <a:t>JavaScript functions do not check the number of arguments received.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3897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Call Function with Parameter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895350"/>
            <a:ext cx="4572000" cy="3505200"/>
          </a:xfrm>
        </p:spPr>
        <p:txBody>
          <a:bodyPr>
            <a:normAutofit/>
          </a:bodyPr>
          <a:lstStyle/>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para2, ….)</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p>
          <a:p>
            <a:pPr marL="0" indent="0">
              <a:buNone/>
            </a:pP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(argument1, argument2)</a:t>
            </a:r>
            <a:r>
              <a:rPr lang="en-US" sz="1800" dirty="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5" name="Rectangle 4"/>
          <p:cNvSpPr/>
          <p:nvPr/>
        </p:nvSpPr>
        <p:spPr>
          <a:xfrm>
            <a:off x="4724400" y="1160205"/>
            <a:ext cx="4343400" cy="2308324"/>
          </a:xfrm>
          <a:prstGeom prst="rect">
            <a:avLst/>
          </a:prstGeom>
        </p:spPr>
        <p:txBody>
          <a:bodyPr wrap="square">
            <a:spAutoFit/>
          </a:bodyPr>
          <a:lstStyle/>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display(name)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(name);  </a:t>
            </a:r>
          </a:p>
          <a:p>
            <a:r>
              <a:rPr lang="en-US" dirty="0" smtClean="0">
                <a:latin typeface="Times New Roman" pitchFamily="18" charset="0"/>
                <a:cs typeface="Times New Roman" pitchFamily="18" charset="0"/>
              </a:rPr>
              <a:t>  }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Ex: - </a:t>
            </a:r>
          </a:p>
          <a:p>
            <a:r>
              <a:rPr lang="en-US" dirty="0" smtClean="0">
                <a:latin typeface="Times New Roman" pitchFamily="18" charset="0"/>
                <a:cs typeface="Times New Roman" pitchFamily="18" charset="0"/>
              </a:rPr>
              <a:t>display(“</a:t>
            </a:r>
            <a:r>
              <a:rPr lang="en-US" dirty="0" err="1">
                <a:latin typeface="Times New Roman" pitchFamily="18" charset="0"/>
                <a:cs typeface="Times New Roman" pitchFamily="18" charset="0"/>
              </a:rPr>
              <a:t>Geekyshows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164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Function Argument </a:t>
            </a:r>
            <a:r>
              <a:rPr lang="en-US" sz="3600" b="1" u="sng" dirty="0">
                <a:latin typeface="Times New Roman" pitchFamily="18" charset="0"/>
                <a:cs typeface="Times New Roman" pitchFamily="18" charset="0"/>
              </a:rPr>
              <a:t>Missing</a:t>
            </a:r>
          </a:p>
        </p:txBody>
      </p:sp>
      <p:sp>
        <p:nvSpPr>
          <p:cNvPr id="3" name="Content Placeholder 2"/>
          <p:cNvSpPr>
            <a:spLocks noGrp="1"/>
          </p:cNvSpPr>
          <p:nvPr>
            <p:ph idx="1"/>
          </p:nvPr>
        </p:nvSpPr>
        <p:spPr>
          <a:xfrm>
            <a:off x="457200" y="971550"/>
            <a:ext cx="8229600" cy="914400"/>
          </a:xfrm>
        </p:spPr>
        <p:txBody>
          <a:bodyPr>
            <a:normAutofit/>
          </a:bodyPr>
          <a:lstStyle/>
          <a:p>
            <a:pPr marL="0" indent="0">
              <a:buNone/>
            </a:pPr>
            <a:r>
              <a:rPr lang="en-US" sz="2000" dirty="0">
                <a:latin typeface="Times New Roman" pitchFamily="18" charset="0"/>
                <a:cs typeface="Times New Roman" pitchFamily="18" charset="0"/>
              </a:rPr>
              <a:t>If a function is called with missing </a:t>
            </a:r>
            <a:r>
              <a:rPr lang="en-US" sz="2000" dirty="0" smtClean="0">
                <a:latin typeface="Times New Roman" pitchFamily="18" charset="0"/>
                <a:cs typeface="Times New Roman" pitchFamily="18" charset="0"/>
              </a:rPr>
              <a:t>arguments, </a:t>
            </a:r>
            <a:r>
              <a:rPr lang="en-US" sz="2000" dirty="0">
                <a:latin typeface="Times New Roman" pitchFamily="18" charset="0"/>
                <a:cs typeface="Times New Roman" pitchFamily="18" charset="0"/>
              </a:rPr>
              <a:t>the missing values are set </a:t>
            </a:r>
            <a:r>
              <a:rPr lang="en-US" sz="2000" dirty="0" smtClean="0">
                <a:latin typeface="Times New Roman" pitchFamily="18" charset="0"/>
                <a:cs typeface="Times New Roman" pitchFamily="18" charset="0"/>
              </a:rPr>
              <a:t>to undefined.</a:t>
            </a:r>
            <a:endParaRPr lang="en-US" sz="2000" dirty="0">
              <a:latin typeface="Times New Roman" pitchFamily="18" charset="0"/>
              <a:cs typeface="Times New Roman" pitchFamily="18" charset="0"/>
            </a:endParaRPr>
          </a:p>
        </p:txBody>
      </p:sp>
      <p:sp>
        <p:nvSpPr>
          <p:cNvPr id="4" name="Content Placeholder 7"/>
          <p:cNvSpPr txBox="1">
            <a:spLocks/>
          </p:cNvSpPr>
          <p:nvPr/>
        </p:nvSpPr>
        <p:spPr>
          <a:xfrm>
            <a:off x="685800" y="1885950"/>
            <a:ext cx="60198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rgbClr val="FF0000"/>
                </a:solidFill>
                <a:latin typeface="Times New Roman" pitchFamily="18" charset="0"/>
                <a:cs typeface="Times New Roman" pitchFamily="18" charset="0"/>
              </a:rPr>
              <a:t>function</a:t>
            </a:r>
            <a:r>
              <a:rPr lang="en-US" sz="1800" dirty="0" smtClean="0">
                <a:latin typeface="Times New Roman" pitchFamily="18" charset="0"/>
                <a:cs typeface="Times New Roman" pitchFamily="18" charset="0"/>
              </a:rPr>
              <a:t> add (a, b, c)</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a + “B: ” + b + “C: ”+ c);</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endParaRPr lang="en-US" sz="1800" dirty="0" smtClean="0">
              <a:latin typeface="Times New Roman" pitchFamily="18" charset="0"/>
              <a:cs typeface="Times New Roman" pitchFamily="18" charset="0"/>
            </a:endParaRPr>
          </a:p>
        </p:txBody>
      </p:sp>
      <p:sp>
        <p:nvSpPr>
          <p:cNvPr id="5" name="Content Placeholder 7"/>
          <p:cNvSpPr txBox="1">
            <a:spLocks/>
          </p:cNvSpPr>
          <p:nvPr/>
        </p:nvSpPr>
        <p:spPr>
          <a:xfrm>
            <a:off x="990600" y="3486150"/>
            <a:ext cx="2057400" cy="4682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add (10, 20);</a:t>
            </a:r>
          </a:p>
          <a:p>
            <a:pPr marL="0" indent="0">
              <a:buFont typeface="Arial" pitchFamily="34" charset="0"/>
              <a:buNone/>
            </a:pPr>
            <a:endParaRPr lang="en-US" sz="1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23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Arguments Object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600" dirty="0" smtClean="0">
                <a:latin typeface="Times New Roman" pitchFamily="18" charset="0"/>
                <a:cs typeface="Times New Roman" pitchFamily="18" charset="0"/>
              </a:rPr>
              <a:t>The arguments </a:t>
            </a:r>
            <a:r>
              <a:rPr lang="en-US" sz="1600" dirty="0">
                <a:latin typeface="Times New Roman" pitchFamily="18" charset="0"/>
                <a:cs typeface="Times New Roman" pitchFamily="18" charset="0"/>
              </a:rPr>
              <a:t>object contains an array of the arguments used when the function was </a:t>
            </a:r>
            <a:r>
              <a:rPr lang="en-US" sz="1600" dirty="0" smtClean="0">
                <a:latin typeface="Times New Roman" pitchFamily="18" charset="0"/>
                <a:cs typeface="Times New Roman" pitchFamily="18" charset="0"/>
              </a:rPr>
              <a:t>called.</a:t>
            </a:r>
          </a:p>
          <a:p>
            <a:pPr marL="0" indent="0">
              <a:buNone/>
            </a:pPr>
            <a:r>
              <a:rPr lang="en-US" sz="1600" dirty="0">
                <a:latin typeface="Times New Roman" pitchFamily="18" charset="0"/>
                <a:cs typeface="Times New Roman" pitchFamily="18" charset="0"/>
              </a:rPr>
              <a:t>This object contains an entry for each argument passed to the function, the first entry's index starting at 0. The arguments object is not an Array. It is similar to an Array, but does not have any Array properties except length</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function add(num1, num2) {</a:t>
            </a:r>
          </a:p>
          <a:p>
            <a:pPr marL="0" indent="0">
              <a:buNone/>
            </a:pPr>
            <a:r>
              <a:rPr lang="en-US" sz="1600" dirty="0" smtClean="0">
                <a:latin typeface="Times New Roman" pitchFamily="18" charset="0"/>
                <a:cs typeface="Times New Roman" pitchFamily="18" charset="0"/>
              </a:rPr>
              <a:t>  // arguments[0] = 10</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 arguments[1] = 20 </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add(10, 20);</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91637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Many Function Arguments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838200"/>
          </a:xfrm>
        </p:spPr>
        <p:txBody>
          <a:bodyPr>
            <a:normAutofit/>
          </a:bodyPr>
          <a:lstStyle/>
          <a:p>
            <a:pPr marL="0" indent="0">
              <a:buNone/>
            </a:pPr>
            <a:r>
              <a:rPr lang="en-US" sz="1800" dirty="0">
                <a:latin typeface="Times New Roman" pitchFamily="18" charset="0"/>
                <a:cs typeface="Times New Roman" pitchFamily="18" charset="0"/>
              </a:rPr>
              <a:t>If a function is called with too many </a:t>
            </a:r>
            <a:r>
              <a:rPr lang="en-US" sz="1800" dirty="0" smtClean="0">
                <a:latin typeface="Times New Roman" pitchFamily="18" charset="0"/>
                <a:cs typeface="Times New Roman" pitchFamily="18" charset="0"/>
              </a:rPr>
              <a:t>arguments, </a:t>
            </a:r>
            <a:r>
              <a:rPr lang="en-US" sz="1800" dirty="0">
                <a:latin typeface="Times New Roman" pitchFamily="18" charset="0"/>
                <a:cs typeface="Times New Roman" pitchFamily="18" charset="0"/>
              </a:rPr>
              <a:t>these arguments can be reached using the </a:t>
            </a:r>
            <a:r>
              <a:rPr lang="en-US" sz="1800" b="1" dirty="0">
                <a:latin typeface="Times New Roman" pitchFamily="18" charset="0"/>
                <a:cs typeface="Times New Roman" pitchFamily="18" charset="0"/>
              </a:rPr>
              <a:t>arguments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object which is a built-in.</a:t>
            </a:r>
            <a:endParaRPr lang="en-US" sz="1800" dirty="0">
              <a:latin typeface="Times New Roman" pitchFamily="18" charset="0"/>
              <a:cs typeface="Times New Roman" pitchFamily="18" charset="0"/>
            </a:endParaRPr>
          </a:p>
        </p:txBody>
      </p:sp>
      <p:sp>
        <p:nvSpPr>
          <p:cNvPr id="4" name="Content Placeholder 7"/>
          <p:cNvSpPr txBox="1">
            <a:spLocks/>
          </p:cNvSpPr>
          <p:nvPr/>
        </p:nvSpPr>
        <p:spPr>
          <a:xfrm>
            <a:off x="685800" y="1885950"/>
            <a:ext cx="7543800" cy="21446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rgbClr val="FF0000"/>
                </a:solidFill>
                <a:latin typeface="Times New Roman" pitchFamily="18" charset="0"/>
                <a:cs typeface="Times New Roman" pitchFamily="18" charset="0"/>
              </a:rPr>
              <a:t>function</a:t>
            </a:r>
            <a:r>
              <a:rPr lang="en-US" sz="1800" dirty="0" smtClean="0">
                <a:latin typeface="Times New Roman" pitchFamily="18" charset="0"/>
                <a:cs typeface="Times New Roman" pitchFamily="18" charset="0"/>
              </a:rPr>
              <a:t> add (a, b)</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a + “B: ” + b);</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(“C: </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arguments[2]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 </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arguments[3]);</a:t>
            </a:r>
            <a:endParaRPr lang="en-US" sz="1800" dirty="0">
              <a:latin typeface="Times New Roman" pitchFamily="18" charset="0"/>
              <a:cs typeface="Times New Roman" pitchFamily="18" charset="0"/>
            </a:endParaRPr>
          </a:p>
          <a:p>
            <a:pPr marL="0" indent="0">
              <a:buFont typeface="Arial" pitchFamily="34" charset="0"/>
              <a:buNone/>
            </a:pPr>
            <a:endParaRPr lang="en-US" sz="1800" dirty="0" smtClean="0">
              <a:latin typeface="Times New Roman" pitchFamily="18" charset="0"/>
              <a:cs typeface="Times New Roman" pitchFamily="18" charset="0"/>
            </a:endParaRPr>
          </a:p>
          <a:p>
            <a:pPr marL="0" indent="0">
              <a:buFont typeface="Arial" pitchFamily="34" charset="0"/>
              <a:buNone/>
            </a:pPr>
            <a:r>
              <a:rPr lang="en-US" sz="1800" dirty="0" smtClean="0">
                <a:latin typeface="Times New Roman" pitchFamily="18" charset="0"/>
                <a:cs typeface="Times New Roman" pitchFamily="18" charset="0"/>
              </a:rPr>
              <a:t>    }</a:t>
            </a:r>
          </a:p>
        </p:txBody>
      </p:sp>
      <p:sp>
        <p:nvSpPr>
          <p:cNvPr id="5" name="Content Placeholder 7"/>
          <p:cNvSpPr txBox="1">
            <a:spLocks/>
          </p:cNvSpPr>
          <p:nvPr/>
        </p:nvSpPr>
        <p:spPr>
          <a:xfrm>
            <a:off x="762000" y="4171950"/>
            <a:ext cx="34290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add (10, 20, 30, 40);</a:t>
            </a:r>
          </a:p>
        </p:txBody>
      </p:sp>
    </p:spTree>
    <p:extLst>
      <p:ext uri="{BB962C8B-B14F-4D97-AF65-F5344CB8AC3E}">
        <p14:creationId xmlns:p14="http://schemas.microsoft.com/office/powerpoint/2010/main" val="151688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2323</Words>
  <Application>Microsoft Office PowerPoint</Application>
  <PresentationFormat>On-screen Show (16:9)</PresentationFormat>
  <Paragraphs>422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Function</vt:lpstr>
      <vt:lpstr>Creating and Calling a Function</vt:lpstr>
      <vt:lpstr>Rules</vt:lpstr>
      <vt:lpstr>How Function Call Works</vt:lpstr>
      <vt:lpstr>Function with Parameters</vt:lpstr>
      <vt:lpstr>Call Function with Parameter</vt:lpstr>
      <vt:lpstr>Function Argument Missing</vt:lpstr>
      <vt:lpstr>Arguments Object</vt:lpstr>
      <vt:lpstr>Many Function Arguments</vt:lpstr>
      <vt:lpstr>Default Parameter</vt:lpstr>
      <vt:lpstr>Default Parameter</vt:lpstr>
      <vt:lpstr>Default Parameter</vt:lpstr>
      <vt:lpstr>Default Parameter</vt:lpstr>
      <vt:lpstr>Rest Parameters</vt:lpstr>
      <vt:lpstr>Rest Vs Arguments</vt:lpstr>
      <vt:lpstr>Return Statement</vt:lpstr>
      <vt:lpstr>Return Statement</vt:lpstr>
      <vt:lpstr>Variable Scope</vt:lpstr>
      <vt:lpstr>Global Scope</vt:lpstr>
      <vt:lpstr>Local Scope</vt:lpstr>
      <vt:lpstr>Local Scope</vt:lpstr>
      <vt:lpstr>Block Scope</vt:lpstr>
      <vt:lpstr>Block Scope</vt:lpstr>
      <vt:lpstr>Variable Hoisting</vt:lpstr>
      <vt:lpstr>Variable Hoisting</vt:lpstr>
      <vt:lpstr>Closure</vt:lpstr>
      <vt:lpstr>Function Expression</vt:lpstr>
      <vt:lpstr>Anonymous Functions</vt:lpstr>
      <vt:lpstr>Store Anonymous Function in Variable</vt:lpstr>
      <vt:lpstr>Passing Anonymous Function as Argument</vt:lpstr>
      <vt:lpstr>Returning Anonymous Function</vt:lpstr>
      <vt:lpstr>Arrow Function</vt:lpstr>
      <vt:lpstr>Arrow Function</vt:lpstr>
      <vt:lpstr>Arrow Function</vt:lpstr>
      <vt:lpstr>Arrow Function</vt:lpstr>
      <vt:lpstr>Arrow Function</vt:lpstr>
      <vt:lpstr>Immediately Invoked Function Expression (IIFE)</vt:lpstr>
      <vt:lpstr>Immediately Invoked Function Expression (IIFE)</vt:lpstr>
      <vt:lpstr>Pass by Value</vt:lpstr>
      <vt:lpstr>Pass by reference</vt:lpstr>
      <vt:lpstr>Typeof operator</vt:lpstr>
      <vt:lpstr>Undefined</vt:lpstr>
      <vt:lpstr>Null</vt:lpstr>
      <vt:lpstr>Undefined Vs Null</vt:lpstr>
      <vt:lpstr>var, let and const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R</dc:creator>
  <cp:lastModifiedBy>Windows User</cp:lastModifiedBy>
  <cp:revision>95</cp:revision>
  <dcterms:created xsi:type="dcterms:W3CDTF">2006-08-16T00:00:00Z</dcterms:created>
  <dcterms:modified xsi:type="dcterms:W3CDTF">2018-07-06T17:16:13Z</dcterms:modified>
</cp:coreProperties>
</file>