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5" r:id="rId4"/>
    <p:sldId id="269" r:id="rId5"/>
    <p:sldId id="260" r:id="rId6"/>
    <p:sldId id="261" r:id="rId7"/>
    <p:sldId id="264" r:id="rId8"/>
    <p:sldId id="262" r:id="rId9"/>
    <p:sldId id="263" r:id="rId10"/>
    <p:sldId id="267" r:id="rId11"/>
    <p:sldId id="266" r:id="rId12"/>
    <p:sldId id="268" r:id="rId13"/>
    <p:sldId id="270" r:id="rId14"/>
    <p:sldId id="271" r:id="rId15"/>
    <p:sldId id="272" r:id="rId16"/>
    <p:sldId id="273" r:id="rId17"/>
    <p:sldId id="277" r:id="rId18"/>
    <p:sldId id="275" r:id="rId19"/>
    <p:sldId id="276"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6" d="100"/>
          <a:sy n="156" d="100"/>
        </p:scale>
        <p:origin x="-346"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7"/>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8"/>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7/3/2018</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050"/>
            <a:ext cx="8229600" cy="857250"/>
          </a:xfrm>
        </p:spPr>
        <p:txBody>
          <a:bodyPr/>
          <a:lstStyle/>
          <a:p>
            <a:r>
              <a:rPr lang="en-IN" b="1" u="sng" dirty="0" smtClean="0">
                <a:latin typeface="Times New Roman" pitchFamily="18" charset="0"/>
                <a:cs typeface="Times New Roman" pitchFamily="18" charset="0"/>
              </a:rPr>
              <a:t>Array</a:t>
            </a:r>
            <a:endParaRPr lang="en-IN" b="1" u="sng" dirty="0">
              <a:latin typeface="Times New Roman" pitchFamily="18" charset="0"/>
              <a:cs typeface="Times New Roman" pitchFamily="18" charset="0"/>
            </a:endParaRPr>
          </a:p>
        </p:txBody>
      </p:sp>
      <p:sp>
        <p:nvSpPr>
          <p:cNvPr id="5" name="Content Placeholder 4"/>
          <p:cNvSpPr>
            <a:spLocks noGrp="1"/>
          </p:cNvSpPr>
          <p:nvPr>
            <p:ph idx="1"/>
          </p:nvPr>
        </p:nvSpPr>
        <p:spPr>
          <a:xfrm>
            <a:off x="457200" y="895350"/>
            <a:ext cx="8229600" cy="3394472"/>
          </a:xfrm>
        </p:spPr>
        <p:txBody>
          <a:bodyPr>
            <a:normAutofit/>
          </a:bodyPr>
          <a:lstStyle/>
          <a:p>
            <a:pPr marL="0" indent="0">
              <a:buNone/>
            </a:pPr>
            <a:r>
              <a:rPr lang="en-US" sz="2400" dirty="0">
                <a:latin typeface="Times New Roman" pitchFamily="18" charset="0"/>
                <a:cs typeface="Times New Roman" pitchFamily="18" charset="0"/>
              </a:rPr>
              <a:t>Arrays are collection of data items stored under a single name. Array provide a mechanism for declaring and accessing several data items with only one identifier, thereby simplifying the task of data management.</a:t>
            </a:r>
          </a:p>
          <a:p>
            <a:pPr marL="0" indent="0">
              <a:buNone/>
            </a:pPr>
            <a:r>
              <a:rPr lang="en-US" sz="2400" dirty="0">
                <a:latin typeface="Times New Roman" pitchFamily="18" charset="0"/>
                <a:cs typeface="Times New Roman" pitchFamily="18" charset="0"/>
              </a:rPr>
              <a:t>We use array when we have to deal with multiple data items</a:t>
            </a:r>
            <a:r>
              <a:rPr lang="en-US" sz="2400" dirty="0" smtClean="0">
                <a:latin typeface="Times New Roman" pitchFamily="18" charset="0"/>
                <a:cs typeface="Times New Roman" pitchFamily="18" charset="0"/>
              </a:rPr>
              <a:t>.</a:t>
            </a:r>
          </a:p>
          <a:p>
            <a:pPr marL="0" indent="0">
              <a:buNone/>
            </a:pPr>
            <a:r>
              <a:rPr lang="en-US" sz="2400" dirty="0">
                <a:latin typeface="Times New Roman" pitchFamily="18" charset="0"/>
                <a:cs typeface="Times New Roman" pitchFamily="18" charset="0"/>
              </a:rPr>
              <a:t>Arrays are a special type of objects. The </a:t>
            </a:r>
            <a:r>
              <a:rPr lang="en-US" sz="2400" dirty="0" err="1">
                <a:latin typeface="Times New Roman" pitchFamily="18" charset="0"/>
                <a:cs typeface="Times New Roman" pitchFamily="18" charset="0"/>
              </a:rPr>
              <a:t>typeof</a:t>
            </a:r>
            <a:r>
              <a:rPr lang="en-US" sz="2400" dirty="0">
                <a:latin typeface="Times New Roman" pitchFamily="18" charset="0"/>
                <a:cs typeface="Times New Roman" pitchFamily="18" charset="0"/>
              </a:rPr>
              <a:t> operator in JavaScript returns "object" for arrays.</a:t>
            </a:r>
          </a:p>
        </p:txBody>
      </p:sp>
    </p:spTree>
    <p:extLst>
      <p:ext uri="{BB962C8B-B14F-4D97-AF65-F5344CB8AC3E}">
        <p14:creationId xmlns:p14="http://schemas.microsoft.com/office/powerpoint/2010/main" val="36513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Accessing Array Elements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4343400" cy="3394472"/>
          </a:xfrm>
        </p:spPr>
        <p:txBody>
          <a:bodyPr>
            <a:normAutofit/>
          </a:bodyPr>
          <a:lstStyle/>
          <a:p>
            <a:pPr marL="0" indent="0">
              <a:buNone/>
            </a:pPr>
            <a:r>
              <a:rPr lang="en-IN" sz="2000" b="1" dirty="0">
                <a:latin typeface="Times New Roman" pitchFamily="18" charset="0"/>
                <a:cs typeface="Times New Roman" pitchFamily="18" charset="0"/>
              </a:rPr>
              <a:t>Access all at once </a:t>
            </a:r>
            <a:endParaRPr lang="nl-NL" sz="2000" b="1" dirty="0" smtClean="0">
              <a:latin typeface="Times New Roman" pitchFamily="18" charset="0"/>
              <a:cs typeface="Times New Roman" pitchFamily="18" charset="0"/>
            </a:endParaRPr>
          </a:p>
          <a:p>
            <a:pPr marL="0" indent="0">
              <a:buNone/>
            </a:pPr>
            <a:r>
              <a:rPr lang="nl-NL" sz="2000" dirty="0" smtClean="0">
                <a:latin typeface="Times New Roman" pitchFamily="18" charset="0"/>
                <a:cs typeface="Times New Roman" pitchFamily="18" charset="0"/>
              </a:rPr>
              <a:t>var </a:t>
            </a:r>
            <a:r>
              <a:rPr lang="nl-NL" sz="2000" dirty="0">
                <a:latin typeface="Times New Roman" pitchFamily="18" charset="0"/>
                <a:cs typeface="Times New Roman" pitchFamily="18" charset="0"/>
              </a:rPr>
              <a:t>geek = [“Rahul”, “Ram”, 56, “Jay”];</a:t>
            </a:r>
          </a:p>
          <a:p>
            <a:pPr marL="0" indent="0">
              <a:buNone/>
            </a:pPr>
            <a:r>
              <a:rPr lang="en-IN" sz="2000" dirty="0" err="1" smtClean="0">
                <a:latin typeface="Times New Roman" pitchFamily="18" charset="0"/>
                <a:cs typeface="Times New Roman" pitchFamily="18" charset="0"/>
              </a:rPr>
              <a:t>document.write</a:t>
            </a:r>
            <a:r>
              <a:rPr lang="en-IN" sz="2000" dirty="0" smtClean="0">
                <a:latin typeface="Times New Roman" pitchFamily="18" charset="0"/>
                <a:cs typeface="Times New Roman" pitchFamily="18" charset="0"/>
              </a:rPr>
              <a:t> (geek);</a:t>
            </a:r>
          </a:p>
          <a:p>
            <a:pPr marL="0" indent="0">
              <a:buNone/>
            </a:pPr>
            <a:endParaRPr lang="en-IN" sz="2000" dirty="0">
              <a:latin typeface="Times New Roman" pitchFamily="18" charset="0"/>
              <a:cs typeface="Times New Roman" pitchFamily="18" charset="0"/>
            </a:endParaRPr>
          </a:p>
          <a:p>
            <a:pPr marL="0" indent="0">
              <a:buNone/>
            </a:pPr>
            <a:r>
              <a:rPr lang="nl-NL" sz="2000" dirty="0">
                <a:latin typeface="Times New Roman" pitchFamily="18" charset="0"/>
                <a:cs typeface="Times New Roman" pitchFamily="18" charset="0"/>
              </a:rPr>
              <a:t>var geek = [ ];</a:t>
            </a:r>
          </a:p>
          <a:p>
            <a:pPr marL="0" indent="0">
              <a:buNone/>
            </a:pPr>
            <a:r>
              <a:rPr lang="nl-NL" sz="2000" dirty="0">
                <a:latin typeface="Times New Roman" pitchFamily="18" charset="0"/>
                <a:cs typeface="Times New Roman" pitchFamily="18" charset="0"/>
              </a:rPr>
              <a:t>geek[0] = "Rahul";</a:t>
            </a:r>
          </a:p>
          <a:p>
            <a:pPr marL="0" indent="0">
              <a:buNone/>
            </a:pPr>
            <a:r>
              <a:rPr lang="nl-NL" sz="2000" dirty="0">
                <a:latin typeface="Times New Roman" pitchFamily="18" charset="0"/>
                <a:cs typeface="Times New Roman" pitchFamily="18" charset="0"/>
              </a:rPr>
              <a:t>geek[1] = "Ram";</a:t>
            </a:r>
          </a:p>
          <a:p>
            <a:pPr marL="0" indent="0">
              <a:buNone/>
            </a:pPr>
            <a:r>
              <a:rPr lang="nl-NL" sz="2000" dirty="0">
                <a:latin typeface="Times New Roman" pitchFamily="18" charset="0"/>
                <a:cs typeface="Times New Roman" pitchFamily="18" charset="0"/>
              </a:rPr>
              <a:t>geek[2] = 56;</a:t>
            </a:r>
          </a:p>
          <a:p>
            <a:pPr marL="0" indent="0">
              <a:buNone/>
            </a:pPr>
            <a:r>
              <a:rPr lang="en-IN" sz="2000" dirty="0" err="1" smtClean="0">
                <a:latin typeface="Times New Roman" pitchFamily="18" charset="0"/>
                <a:cs typeface="Times New Roman" pitchFamily="18" charset="0"/>
              </a:rPr>
              <a:t>document.write</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(geek</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6" name="Rectangle 5"/>
          <p:cNvSpPr/>
          <p:nvPr/>
        </p:nvSpPr>
        <p:spPr>
          <a:xfrm>
            <a:off x="4572000" y="2417624"/>
            <a:ext cx="3733800" cy="1938992"/>
          </a:xfrm>
          <a:prstGeom prst="rect">
            <a:avLst/>
          </a:prstGeom>
        </p:spPr>
        <p:txBody>
          <a:bodyPr wrap="square">
            <a:spAutoFit/>
          </a:bodyPr>
          <a:lstStyle/>
          <a:p>
            <a:r>
              <a:rPr lang="nl-NL" sz="2000" dirty="0">
                <a:latin typeface="Times New Roman" pitchFamily="18" charset="0"/>
                <a:cs typeface="Times New Roman" pitchFamily="18" charset="0"/>
              </a:rPr>
              <a:t>var geek = [ ];</a:t>
            </a:r>
          </a:p>
          <a:p>
            <a:r>
              <a:rPr lang="nl-NL" sz="2000" dirty="0">
                <a:latin typeface="Times New Roman" pitchFamily="18" charset="0"/>
                <a:cs typeface="Times New Roman" pitchFamily="18" charset="0"/>
              </a:rPr>
              <a:t>geek[0] = "Rahul";</a:t>
            </a:r>
          </a:p>
          <a:p>
            <a:r>
              <a:rPr lang="nl-NL" sz="2000" dirty="0">
                <a:latin typeface="Times New Roman" pitchFamily="18" charset="0"/>
                <a:cs typeface="Times New Roman" pitchFamily="18" charset="0"/>
              </a:rPr>
              <a:t>geek[1] = "Ram";</a:t>
            </a:r>
          </a:p>
          <a:p>
            <a:r>
              <a:rPr lang="nl-NL" sz="2000" dirty="0">
                <a:latin typeface="Times New Roman" pitchFamily="18" charset="0"/>
                <a:cs typeface="Times New Roman" pitchFamily="18" charset="0"/>
              </a:rPr>
              <a:t>geek[2] = 56;</a:t>
            </a:r>
          </a:p>
          <a:p>
            <a:r>
              <a:rPr lang="nl-NL" sz="2000" dirty="0" smtClean="0">
                <a:latin typeface="Times New Roman" pitchFamily="18" charset="0"/>
                <a:cs typeface="Times New Roman" pitchFamily="18" charset="0"/>
              </a:rPr>
              <a:t>geek[20] </a:t>
            </a:r>
            <a:r>
              <a:rPr lang="nl-NL" sz="2000" dirty="0">
                <a:latin typeface="Times New Roman" pitchFamily="18" charset="0"/>
                <a:cs typeface="Times New Roman" pitchFamily="18" charset="0"/>
              </a:rPr>
              <a:t>= “Jay</a:t>
            </a:r>
            <a:r>
              <a:rPr lang="nl-NL" sz="2000" dirty="0" smtClean="0">
                <a:latin typeface="Times New Roman" pitchFamily="18" charset="0"/>
                <a:cs typeface="Times New Roman" pitchFamily="18" charset="0"/>
              </a:rPr>
              <a:t>”;</a:t>
            </a:r>
          </a:p>
          <a:p>
            <a:r>
              <a:rPr lang="nl-NL" sz="2000" dirty="0" smtClean="0">
                <a:latin typeface="Times New Roman" pitchFamily="18" charset="0"/>
                <a:cs typeface="Times New Roman" pitchFamily="18" charset="0"/>
              </a:rPr>
              <a:t>document.write(geek);</a:t>
            </a:r>
            <a:endParaRPr lang="nl-NL" sz="2000" dirty="0">
              <a:latin typeface="Times New Roman" pitchFamily="18" charset="0"/>
              <a:cs typeface="Times New Roman" pitchFamily="18" charset="0"/>
            </a:endParaRPr>
          </a:p>
        </p:txBody>
      </p:sp>
    </p:spTree>
    <p:extLst>
      <p:ext uri="{BB962C8B-B14F-4D97-AF65-F5344CB8AC3E}">
        <p14:creationId xmlns:p14="http://schemas.microsoft.com/office/powerpoint/2010/main" val="1447485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fade">
                                      <p:cBhvr>
                                        <p:cTn id="47" dur="500"/>
                                        <p:tgtEl>
                                          <p:spTgt spid="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1" end="1"/>
                                            </p:txEl>
                                          </p:spTgt>
                                        </p:tgtEl>
                                        <p:attrNameLst>
                                          <p:attrName>style.visibility</p:attrName>
                                        </p:attrNameLst>
                                      </p:cBhvr>
                                      <p:to>
                                        <p:strVal val="visible"/>
                                      </p:to>
                                    </p:set>
                                    <p:animEffect transition="in" filter="fade">
                                      <p:cBhvr>
                                        <p:cTn id="52" dur="500"/>
                                        <p:tgtEl>
                                          <p:spTgt spid="6">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xEl>
                                              <p:pRg st="2" end="2"/>
                                            </p:txEl>
                                          </p:spTgt>
                                        </p:tgtEl>
                                        <p:attrNameLst>
                                          <p:attrName>style.visibility</p:attrName>
                                        </p:attrNameLst>
                                      </p:cBhvr>
                                      <p:to>
                                        <p:strVal val="visible"/>
                                      </p:to>
                                    </p:set>
                                    <p:animEffect transition="in" filter="fade">
                                      <p:cBhvr>
                                        <p:cTn id="57" dur="500"/>
                                        <p:tgtEl>
                                          <p:spTgt spid="6">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xEl>
                                              <p:pRg st="3" end="3"/>
                                            </p:txEl>
                                          </p:spTgt>
                                        </p:tgtEl>
                                        <p:attrNameLst>
                                          <p:attrName>style.visibility</p:attrName>
                                        </p:attrNameLst>
                                      </p:cBhvr>
                                      <p:to>
                                        <p:strVal val="visible"/>
                                      </p:to>
                                    </p:set>
                                    <p:animEffect transition="in" filter="fade">
                                      <p:cBhvr>
                                        <p:cTn id="62" dur="500"/>
                                        <p:tgtEl>
                                          <p:spTgt spid="6">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
                                            <p:txEl>
                                              <p:pRg st="4" end="4"/>
                                            </p:txEl>
                                          </p:spTgt>
                                        </p:tgtEl>
                                        <p:attrNameLst>
                                          <p:attrName>style.visibility</p:attrName>
                                        </p:attrNameLst>
                                      </p:cBhvr>
                                      <p:to>
                                        <p:strVal val="visible"/>
                                      </p:to>
                                    </p:set>
                                    <p:animEffect transition="in" filter="fade">
                                      <p:cBhvr>
                                        <p:cTn id="67" dur="500"/>
                                        <p:tgtEl>
                                          <p:spTgt spid="6">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5" end="5"/>
                                            </p:txEl>
                                          </p:spTgt>
                                        </p:tgtEl>
                                        <p:attrNameLst>
                                          <p:attrName>style.visibility</p:attrName>
                                        </p:attrNameLst>
                                      </p:cBhvr>
                                      <p:to>
                                        <p:strVal val="visible"/>
                                      </p:to>
                                    </p:set>
                                    <p:animEffect transition="in" filter="fade">
                                      <p:cBhvr>
                                        <p:cTn id="7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IN" sz="4000" b="1" u="sng" dirty="0" smtClean="0">
                <a:latin typeface="Times New Roman" pitchFamily="18" charset="0"/>
                <a:cs typeface="Times New Roman" pitchFamily="18" charset="0"/>
              </a:rPr>
              <a:t>Modifying Array Elements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lnSpcReduction="10000"/>
          </a:bodyPr>
          <a:lstStyle/>
          <a:p>
            <a:pPr marL="0" indent="0">
              <a:buNone/>
            </a:pPr>
            <a:r>
              <a:rPr lang="nl-NL" sz="2000" dirty="0">
                <a:latin typeface="Times New Roman" pitchFamily="18" charset="0"/>
                <a:cs typeface="Times New Roman" pitchFamily="18" charset="0"/>
              </a:rPr>
              <a:t>var geek = [“Rahul”, “Ram”, 56, “Jay</a:t>
            </a:r>
            <a:r>
              <a:rPr lang="nl-NL" sz="2000" dirty="0" smtClean="0">
                <a:latin typeface="Times New Roman" pitchFamily="18" charset="0"/>
                <a:cs typeface="Times New Roman" pitchFamily="18" charset="0"/>
              </a:rPr>
              <a:t>”];</a:t>
            </a:r>
          </a:p>
          <a:p>
            <a:pPr marL="0" indent="0">
              <a:buNone/>
            </a:pPr>
            <a:r>
              <a:rPr lang="nl-NL" sz="2000" dirty="0" smtClean="0">
                <a:latin typeface="Times New Roman" pitchFamily="18" charset="0"/>
                <a:cs typeface="Times New Roman" pitchFamily="18" charset="0"/>
              </a:rPr>
              <a:t>document.write(geek);</a:t>
            </a:r>
            <a:endParaRPr lang="nl-NL"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geek[0] = “</a:t>
            </a:r>
            <a:r>
              <a:rPr lang="en-IN" sz="2000" dirty="0" err="1" smtClean="0">
                <a:latin typeface="Times New Roman" pitchFamily="18" charset="0"/>
                <a:cs typeface="Times New Roman" pitchFamily="18" charset="0"/>
              </a:rPr>
              <a:t>Rohit</a:t>
            </a:r>
            <a:r>
              <a:rPr lang="en-IN" sz="2000" dirty="0" smtClean="0">
                <a:latin typeface="Times New Roman" pitchFamily="18" charset="0"/>
                <a:cs typeface="Times New Roman" pitchFamily="18" charset="0"/>
              </a:rPr>
              <a:t>”;</a:t>
            </a:r>
          </a:p>
          <a:p>
            <a:pPr marL="0" indent="0">
              <a:buNone/>
            </a:pPr>
            <a:r>
              <a:rPr lang="en-IN" sz="2000" dirty="0" err="1" smtClean="0">
                <a:latin typeface="Times New Roman" pitchFamily="18" charset="0"/>
                <a:cs typeface="Times New Roman" pitchFamily="18" charset="0"/>
              </a:rPr>
              <a:t>document.write</a:t>
            </a:r>
            <a:r>
              <a:rPr lang="en-IN" sz="2000" dirty="0" smtClean="0">
                <a:latin typeface="Times New Roman" pitchFamily="18" charset="0"/>
                <a:cs typeface="Times New Roman" pitchFamily="18" charset="0"/>
              </a:rPr>
              <a:t>(geek);</a:t>
            </a:r>
          </a:p>
          <a:p>
            <a:pPr marL="0" indent="0">
              <a:buNone/>
            </a:pPr>
            <a:endParaRPr lang="nl-NL" sz="2000" dirty="0" smtClean="0">
              <a:latin typeface="Times New Roman" pitchFamily="18" charset="0"/>
              <a:cs typeface="Times New Roman" pitchFamily="18" charset="0"/>
            </a:endParaRPr>
          </a:p>
          <a:p>
            <a:pPr marL="0" indent="0">
              <a:buNone/>
            </a:pPr>
            <a:r>
              <a:rPr lang="nl-NL" sz="2000" dirty="0" smtClean="0">
                <a:latin typeface="Times New Roman" pitchFamily="18" charset="0"/>
                <a:cs typeface="Times New Roman" pitchFamily="18" charset="0"/>
              </a:rPr>
              <a:t>var </a:t>
            </a:r>
            <a:r>
              <a:rPr lang="nl-NL" sz="2000" dirty="0">
                <a:latin typeface="Times New Roman" pitchFamily="18" charset="0"/>
                <a:cs typeface="Times New Roman" pitchFamily="18" charset="0"/>
              </a:rPr>
              <a:t>geek = [“Rahul”, “Ram”, 56, “Jay”];</a:t>
            </a:r>
          </a:p>
          <a:p>
            <a:pPr marL="0" indent="0">
              <a:buNone/>
            </a:pPr>
            <a:r>
              <a:rPr lang="en-IN" sz="2000" dirty="0" err="1" smtClean="0">
                <a:latin typeface="Times New Roman" pitchFamily="18" charset="0"/>
                <a:cs typeface="Times New Roman" pitchFamily="18" charset="0"/>
              </a:rPr>
              <a:t>var</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geekyshows</a:t>
            </a:r>
            <a:r>
              <a:rPr lang="en-IN" sz="2000" dirty="0" smtClean="0">
                <a:latin typeface="Times New Roman" pitchFamily="18" charset="0"/>
                <a:cs typeface="Times New Roman" pitchFamily="18" charset="0"/>
              </a:rPr>
              <a:t> = geek;</a:t>
            </a:r>
          </a:p>
          <a:p>
            <a:pPr marL="0" indent="0">
              <a:buNone/>
            </a:pPr>
            <a:r>
              <a:rPr lang="en-IN" sz="2000" dirty="0" err="1" smtClean="0">
                <a:latin typeface="Times New Roman" pitchFamily="18" charset="0"/>
                <a:cs typeface="Times New Roman" pitchFamily="18" charset="0"/>
              </a:rPr>
              <a:t>document.write</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geekyshows</a:t>
            </a:r>
            <a:r>
              <a:rPr lang="en-IN" sz="2000" dirty="0" smtClean="0">
                <a:latin typeface="Times New Roman" pitchFamily="18" charset="0"/>
                <a:cs typeface="Times New Roman" pitchFamily="18" charset="0"/>
              </a:rPr>
              <a:t>);</a:t>
            </a:r>
          </a:p>
          <a:p>
            <a:pPr marL="0" indent="0">
              <a:buNone/>
            </a:pPr>
            <a:r>
              <a:rPr lang="en-IN" sz="2000" dirty="0" err="1" smtClean="0">
                <a:latin typeface="Times New Roman" pitchFamily="18" charset="0"/>
                <a:cs typeface="Times New Roman" pitchFamily="18" charset="0"/>
              </a:rPr>
              <a:t>document.write</a:t>
            </a:r>
            <a:r>
              <a:rPr lang="en-IN" sz="2000" dirty="0" smtClean="0">
                <a:latin typeface="Times New Roman" pitchFamily="18" charset="0"/>
                <a:cs typeface="Times New Roman" pitchFamily="18" charset="0"/>
              </a:rPr>
              <a:t>(geek);</a:t>
            </a:r>
          </a:p>
          <a:p>
            <a:pPr marL="0" indent="0">
              <a:buNone/>
            </a:pPr>
            <a:r>
              <a:rPr lang="en-IN" sz="2000" dirty="0" err="1" smtClean="0">
                <a:latin typeface="Times New Roman" pitchFamily="18" charset="0"/>
                <a:cs typeface="Times New Roman" pitchFamily="18" charset="0"/>
              </a:rPr>
              <a:t>geekyshows</a:t>
            </a:r>
            <a:r>
              <a:rPr lang="en-IN" sz="2000" dirty="0" smtClean="0">
                <a:latin typeface="Times New Roman" pitchFamily="18" charset="0"/>
                <a:cs typeface="Times New Roman" pitchFamily="18" charset="0"/>
              </a:rPr>
              <a:t>[0] = “</a:t>
            </a:r>
            <a:r>
              <a:rPr lang="en-IN" sz="2000" dirty="0" err="1" smtClean="0">
                <a:latin typeface="Times New Roman" pitchFamily="18" charset="0"/>
                <a:cs typeface="Times New Roman" pitchFamily="18" charset="0"/>
              </a:rPr>
              <a:t>Rohit</a:t>
            </a:r>
            <a:r>
              <a:rPr lang="en-IN" sz="2000" dirty="0" smtClean="0">
                <a:latin typeface="Times New Roman" pitchFamily="18" charset="0"/>
                <a:cs typeface="Times New Roman" pitchFamily="18" charset="0"/>
              </a:rPr>
              <a:t>”;</a:t>
            </a:r>
          </a:p>
          <a:p>
            <a:pPr marL="0" indent="0">
              <a:buNone/>
            </a:pPr>
            <a:r>
              <a:rPr lang="en-IN" sz="2000" dirty="0" err="1" smtClean="0">
                <a:latin typeface="Times New Roman" pitchFamily="18" charset="0"/>
                <a:cs typeface="Times New Roman" pitchFamily="18" charset="0"/>
              </a:rPr>
              <a:t>document.write</a:t>
            </a:r>
            <a:r>
              <a:rPr lang="en-IN" sz="2000" dirty="0" smtClean="0">
                <a:latin typeface="Times New Roman" pitchFamily="18" charset="0"/>
                <a:cs typeface="Times New Roman" pitchFamily="18" charset="0"/>
              </a:rPr>
              <a:t>(geek);</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55238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Removing Array Elements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IN" sz="2400" dirty="0" smtClean="0">
                <a:latin typeface="Times New Roman" pitchFamily="18" charset="0"/>
                <a:cs typeface="Times New Roman" pitchFamily="18" charset="0"/>
              </a:rPr>
              <a:t>Array elements can be removed using delete operator. This operator sets the array element it is invoked on to undefined but does not change the array’s length.</a:t>
            </a:r>
          </a:p>
          <a:p>
            <a:pPr marL="0" indent="0">
              <a:buNone/>
            </a:pPr>
            <a:r>
              <a:rPr lang="en-IN" sz="2400" dirty="0" err="1" smtClean="0">
                <a:latin typeface="Times New Roman" pitchFamily="18" charset="0"/>
                <a:cs typeface="Times New Roman" pitchFamily="18" charset="0"/>
              </a:rPr>
              <a:t>Syantx</a:t>
            </a:r>
            <a:r>
              <a:rPr lang="en-IN" sz="2400" dirty="0" smtClean="0">
                <a:latin typeface="Times New Roman" pitchFamily="18" charset="0"/>
                <a:cs typeface="Times New Roman" pitchFamily="18" charset="0"/>
              </a:rPr>
              <a:t> :- delete </a:t>
            </a:r>
            <a:r>
              <a:rPr lang="en-IN" sz="2400" dirty="0" err="1" smtClean="0">
                <a:latin typeface="Times New Roman" pitchFamily="18" charset="0"/>
                <a:cs typeface="Times New Roman" pitchFamily="18" charset="0"/>
              </a:rPr>
              <a:t>Array_name</a:t>
            </a:r>
            <a:r>
              <a:rPr lang="en-IN" sz="2400" dirty="0" smtClean="0">
                <a:latin typeface="Times New Roman" pitchFamily="18" charset="0"/>
                <a:cs typeface="Times New Roman" pitchFamily="18" charset="0"/>
              </a:rPr>
              <a:t>[index];</a:t>
            </a:r>
          </a:p>
          <a:p>
            <a:pPr marL="0" indent="0">
              <a:buNone/>
            </a:pPr>
            <a:r>
              <a:rPr lang="en-IN" sz="2400" dirty="0" smtClean="0">
                <a:latin typeface="Times New Roman" pitchFamily="18" charset="0"/>
                <a:cs typeface="Times New Roman" pitchFamily="18" charset="0"/>
              </a:rPr>
              <a:t>Ex:- delete geek[0];</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56304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Length Property</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IN" sz="2000" dirty="0" smtClean="0">
                <a:latin typeface="Times New Roman" pitchFamily="18" charset="0"/>
                <a:cs typeface="Times New Roman" pitchFamily="18" charset="0"/>
              </a:rPr>
              <a:t>The length property retrieves the index of the next available position at the end of the array. The length property is automatically updated as new elements are added to the array. For this reason, length is commonly used to iterate through all elements of an array.</a:t>
            </a:r>
          </a:p>
          <a:p>
            <a:pPr marL="0" indent="0">
              <a:buNone/>
            </a:pPr>
            <a:r>
              <a:rPr lang="nl-NL" sz="2000" dirty="0">
                <a:latin typeface="Times New Roman" pitchFamily="18" charset="0"/>
                <a:cs typeface="Times New Roman" pitchFamily="18" charset="0"/>
              </a:rPr>
              <a:t>var geek = [“Rahul”, “Ram”, 56, “Jay”];</a:t>
            </a:r>
          </a:p>
          <a:p>
            <a:pPr marL="0" indent="0">
              <a:buNone/>
            </a:pPr>
            <a:r>
              <a:rPr lang="en-IN" sz="2000" dirty="0" err="1" smtClean="0">
                <a:latin typeface="Times New Roman" pitchFamily="18" charset="0"/>
                <a:cs typeface="Times New Roman" pitchFamily="18" charset="0"/>
              </a:rPr>
              <a:t>document.write</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geek.length</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749249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for loop with Array</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962400"/>
          </a:xfrm>
        </p:spPr>
        <p:txBody>
          <a:bodyPr>
            <a:noAutofit/>
          </a:bodyPr>
          <a:lstStyle/>
          <a:p>
            <a:pPr marL="0" indent="0">
              <a:buNone/>
            </a:pPr>
            <a:r>
              <a:rPr lang="nl-NL" sz="2400" dirty="0">
                <a:latin typeface="Times New Roman" pitchFamily="18" charset="0"/>
                <a:cs typeface="Times New Roman" pitchFamily="18" charset="0"/>
              </a:rPr>
              <a:t>var geek = [“Rahul”, “Ram”, 56, “Jay</a:t>
            </a:r>
            <a:r>
              <a:rPr lang="nl-NL" sz="2400" dirty="0" smtClean="0">
                <a:latin typeface="Times New Roman" pitchFamily="18" charset="0"/>
                <a:cs typeface="Times New Roman" pitchFamily="18" charset="0"/>
              </a:rPr>
              <a:t>”];</a:t>
            </a:r>
            <a:endParaRPr lang="en-IN" sz="2400" dirty="0" smtClean="0"/>
          </a:p>
          <a:p>
            <a:pPr marL="0" indent="0">
              <a:buNone/>
            </a:pPr>
            <a:r>
              <a:rPr lang="en-IN" sz="2400" dirty="0" smtClean="0">
                <a:latin typeface="Times New Roman" pitchFamily="18" charset="0"/>
                <a:cs typeface="Times New Roman" pitchFamily="18" charset="0"/>
              </a:rPr>
              <a:t>for (</a:t>
            </a:r>
            <a:r>
              <a:rPr lang="en-IN" sz="2400" dirty="0" err="1" smtClean="0">
                <a:latin typeface="Times New Roman" pitchFamily="18" charset="0"/>
                <a:cs typeface="Times New Roman" pitchFamily="18" charset="0"/>
              </a:rPr>
              <a:t>var</a:t>
            </a:r>
            <a:r>
              <a:rPr lang="en-IN" sz="2400" dirty="0" smtClean="0">
                <a:latin typeface="Times New Roman" pitchFamily="18" charset="0"/>
                <a:cs typeface="Times New Roman" pitchFamily="18" charset="0"/>
              </a:rPr>
              <a:t> i </a:t>
            </a:r>
            <a:r>
              <a:rPr lang="en-IN" sz="2400" dirty="0" smtClean="0">
                <a:cs typeface="Times New Roman" pitchFamily="18" charset="0"/>
              </a:rPr>
              <a:t>=</a:t>
            </a:r>
            <a:r>
              <a:rPr lang="en-IN" sz="2400" dirty="0" smtClean="0">
                <a:latin typeface="Times New Roman" pitchFamily="18" charset="0"/>
                <a:cs typeface="Times New Roman" pitchFamily="18" charset="0"/>
              </a:rPr>
              <a:t> 0; i</a:t>
            </a:r>
            <a:r>
              <a:rPr lang="en-IN" sz="2400" dirty="0" smtClean="0">
                <a:cs typeface="Times New Roman" pitchFamily="18" charset="0"/>
              </a:rPr>
              <a:t>&lt;=</a:t>
            </a:r>
            <a:r>
              <a:rPr lang="en-IN" sz="2400" dirty="0" smtClean="0">
                <a:latin typeface="Times New Roman" pitchFamily="18" charset="0"/>
                <a:cs typeface="Times New Roman" pitchFamily="18" charset="0"/>
              </a:rPr>
              <a:t> 3; i</a:t>
            </a:r>
            <a:r>
              <a:rPr lang="en-IN" sz="2400" dirty="0" smtClean="0">
                <a:cs typeface="Times New Roman" pitchFamily="18" charset="0"/>
              </a:rPr>
              <a:t>++</a:t>
            </a:r>
            <a:r>
              <a:rPr lang="en-IN" sz="2400" dirty="0" smtClean="0">
                <a:latin typeface="Times New Roman" pitchFamily="18" charset="0"/>
                <a:cs typeface="Times New Roman" pitchFamily="18" charset="0"/>
              </a:rPr>
              <a:t>){</a:t>
            </a:r>
          </a:p>
          <a:p>
            <a:pPr marL="0" indent="0">
              <a:buNone/>
            </a:pP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document.write</a:t>
            </a:r>
            <a:r>
              <a:rPr lang="en-IN" sz="2400" dirty="0" smtClean="0">
                <a:latin typeface="Times New Roman" pitchFamily="18" charset="0"/>
                <a:cs typeface="Times New Roman" pitchFamily="18" charset="0"/>
              </a:rPr>
              <a:t>(geek</a:t>
            </a:r>
            <a:r>
              <a:rPr lang="en-IN" sz="2400" dirty="0" smtClean="0">
                <a:cs typeface="Times New Roman" pitchFamily="18" charset="0"/>
              </a:rPr>
              <a:t>[</a:t>
            </a:r>
            <a:r>
              <a:rPr lang="en-IN" sz="2400" dirty="0" smtClean="0">
                <a:latin typeface="Times New Roman" pitchFamily="18" charset="0"/>
                <a:cs typeface="Times New Roman" pitchFamily="18" charset="0"/>
              </a:rPr>
              <a:t>i</a:t>
            </a:r>
            <a:r>
              <a:rPr lang="en-IN" sz="2400" dirty="0" smtClean="0">
                <a:cs typeface="Times New Roman" pitchFamily="18" charset="0"/>
              </a:rPr>
              <a:t>]</a:t>
            </a:r>
            <a:r>
              <a:rPr lang="en-IN" sz="2400" dirty="0" smtClean="0">
                <a:latin typeface="Times New Roman" pitchFamily="18" charset="0"/>
                <a:cs typeface="Times New Roman" pitchFamily="18" charset="0"/>
              </a:rPr>
              <a:t> + “</a:t>
            </a:r>
            <a:r>
              <a:rPr lang="en-IN" sz="2400" dirty="0" smtClean="0">
                <a:cs typeface="Times New Roman" pitchFamily="18" charset="0"/>
              </a:rPr>
              <a:t>&lt;</a:t>
            </a:r>
            <a:r>
              <a:rPr lang="en-IN" sz="2400" dirty="0" err="1" smtClean="0">
                <a:latin typeface="Times New Roman" pitchFamily="18" charset="0"/>
                <a:cs typeface="Times New Roman" pitchFamily="18" charset="0"/>
              </a:rPr>
              <a:t>br</a:t>
            </a:r>
            <a:r>
              <a:rPr lang="en-IN" sz="2400" dirty="0" smtClean="0">
                <a:cs typeface="Times New Roman" pitchFamily="18" charset="0"/>
              </a:rPr>
              <a:t>&gt;</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marL="0" indent="0">
              <a:buNone/>
            </a:pPr>
            <a:r>
              <a:rPr lang="en-IN" sz="2400" dirty="0" smtClean="0">
                <a:latin typeface="Times New Roman" pitchFamily="18" charset="0"/>
                <a:cs typeface="Times New Roman" pitchFamily="18" charset="0"/>
              </a:rPr>
              <a:t>}</a:t>
            </a:r>
          </a:p>
          <a:p>
            <a:pPr marL="0" indent="0">
              <a:buNone/>
            </a:pPr>
            <a:endParaRPr lang="en-IN" sz="2400" dirty="0" smtClean="0">
              <a:latin typeface="Times New Roman" pitchFamily="18" charset="0"/>
              <a:cs typeface="Times New Roman" pitchFamily="18" charset="0"/>
            </a:endParaRPr>
          </a:p>
          <a:p>
            <a:pPr marL="0" indent="0">
              <a:buNone/>
            </a:pPr>
            <a:r>
              <a:rPr lang="en-IN" sz="2400" dirty="0">
                <a:latin typeface="Times New Roman" pitchFamily="18" charset="0"/>
                <a:cs typeface="Times New Roman" pitchFamily="18" charset="0"/>
              </a:rPr>
              <a:t>for (</a:t>
            </a:r>
            <a:r>
              <a:rPr lang="en-IN" sz="2400" dirty="0" err="1">
                <a:latin typeface="Times New Roman" pitchFamily="18" charset="0"/>
                <a:cs typeface="Times New Roman" pitchFamily="18" charset="0"/>
              </a:rPr>
              <a:t>var</a:t>
            </a:r>
            <a:r>
              <a:rPr lang="en-IN" sz="2400" dirty="0">
                <a:latin typeface="Times New Roman" pitchFamily="18" charset="0"/>
                <a:cs typeface="Times New Roman" pitchFamily="18" charset="0"/>
              </a:rPr>
              <a:t> i </a:t>
            </a:r>
            <a:r>
              <a:rPr lang="en-IN" sz="2400" dirty="0">
                <a:cs typeface="Times New Roman" pitchFamily="18" charset="0"/>
              </a:rPr>
              <a:t>=</a:t>
            </a:r>
            <a:r>
              <a:rPr lang="en-IN" sz="2400" dirty="0">
                <a:latin typeface="Times New Roman" pitchFamily="18" charset="0"/>
                <a:cs typeface="Times New Roman" pitchFamily="18" charset="0"/>
              </a:rPr>
              <a:t> 0; </a:t>
            </a:r>
            <a:r>
              <a:rPr lang="en-IN" sz="2400">
                <a:latin typeface="Times New Roman" pitchFamily="18" charset="0"/>
                <a:cs typeface="Times New Roman" pitchFamily="18" charset="0"/>
              </a:rPr>
              <a:t>i</a:t>
            </a:r>
            <a:r>
              <a:rPr lang="en-IN" sz="2400" smtClean="0">
                <a:cs typeface="Times New Roman" pitchFamily="18" charset="0"/>
              </a:rPr>
              <a:t>&lt;</a:t>
            </a:r>
            <a:r>
              <a:rPr lang="en-IN" sz="240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geek.length</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i</a:t>
            </a:r>
            <a:r>
              <a:rPr lang="en-IN" sz="2400" dirty="0">
                <a:cs typeface="Times New Roman" pitchFamily="18" charset="0"/>
              </a:rPr>
              <a:t>++</a:t>
            </a:r>
            <a:r>
              <a:rPr lang="en-IN" sz="2400" dirty="0">
                <a:latin typeface="Times New Roman" pitchFamily="18" charset="0"/>
                <a:cs typeface="Times New Roman" pitchFamily="18" charset="0"/>
              </a:rPr>
              <a:t>){</a:t>
            </a:r>
          </a:p>
          <a:p>
            <a:pPr marL="0" indent="0">
              <a:buNone/>
            </a:pP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document.write</a:t>
            </a:r>
            <a:r>
              <a:rPr lang="en-IN" sz="2400" dirty="0">
                <a:latin typeface="Times New Roman" pitchFamily="18" charset="0"/>
                <a:cs typeface="Times New Roman" pitchFamily="18" charset="0"/>
              </a:rPr>
              <a:t>(geek</a:t>
            </a:r>
            <a:r>
              <a:rPr lang="en-IN" sz="2400" dirty="0">
                <a:cs typeface="Times New Roman" pitchFamily="18" charset="0"/>
              </a:rPr>
              <a:t>[</a:t>
            </a:r>
            <a:r>
              <a:rPr lang="en-IN" sz="2400" dirty="0">
                <a:latin typeface="Times New Roman" pitchFamily="18" charset="0"/>
                <a:cs typeface="Times New Roman" pitchFamily="18" charset="0"/>
              </a:rPr>
              <a:t>i</a:t>
            </a:r>
            <a:r>
              <a:rPr lang="en-IN" sz="2400" dirty="0">
                <a:cs typeface="Times New Roman" pitchFamily="18" charset="0"/>
              </a:rPr>
              <a:t>]</a:t>
            </a:r>
            <a:r>
              <a:rPr lang="en-IN" sz="2400" dirty="0">
                <a:latin typeface="Times New Roman" pitchFamily="18" charset="0"/>
                <a:cs typeface="Times New Roman" pitchFamily="18" charset="0"/>
              </a:rPr>
              <a:t> + “</a:t>
            </a:r>
            <a:r>
              <a:rPr lang="en-IN" sz="2400" dirty="0">
                <a:cs typeface="Times New Roman" pitchFamily="18" charset="0"/>
              </a:rPr>
              <a:t>&lt;</a:t>
            </a:r>
            <a:r>
              <a:rPr lang="en-IN" sz="2400" dirty="0" err="1">
                <a:latin typeface="Times New Roman" pitchFamily="18" charset="0"/>
                <a:cs typeface="Times New Roman" pitchFamily="18" charset="0"/>
              </a:rPr>
              <a:t>br</a:t>
            </a:r>
            <a:r>
              <a:rPr lang="en-IN" sz="2400" dirty="0">
                <a:cs typeface="Times New Roman" pitchFamily="18" charset="0"/>
              </a:rPr>
              <a:t>&gt;</a:t>
            </a:r>
            <a:r>
              <a:rPr lang="en-IN" sz="2400" dirty="0">
                <a:latin typeface="Times New Roman" pitchFamily="18" charset="0"/>
                <a:cs typeface="Times New Roman" pitchFamily="18" charset="0"/>
              </a:rPr>
              <a:t>”);</a:t>
            </a:r>
          </a:p>
          <a:p>
            <a:pPr marL="0" indent="0">
              <a:buNone/>
            </a:pPr>
            <a:r>
              <a:rPr lang="en-IN" sz="2400" dirty="0" smtClean="0">
                <a:latin typeface="Times New Roman" pitchFamily="18" charset="0"/>
                <a:cs typeface="Times New Roman" pitchFamily="18" charset="0"/>
              </a:rPr>
              <a:t>}</a:t>
            </a:r>
            <a:endParaRPr lang="nl-NL" sz="2400" dirty="0">
              <a:latin typeface="Times New Roman" pitchFamily="18" charset="0"/>
              <a:cs typeface="Times New Roman" pitchFamily="18" charset="0"/>
            </a:endParaRPr>
          </a:p>
        </p:txBody>
      </p:sp>
    </p:spTree>
    <p:extLst>
      <p:ext uri="{BB962C8B-B14F-4D97-AF65-F5344CB8AC3E}">
        <p14:creationId xmlns:p14="http://schemas.microsoft.com/office/powerpoint/2010/main" val="48056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err="1" smtClean="0">
                <a:latin typeface="Times New Roman" pitchFamily="18" charset="0"/>
                <a:cs typeface="Times New Roman" pitchFamily="18" charset="0"/>
              </a:rPr>
              <a:t>forEach</a:t>
            </a:r>
            <a:r>
              <a:rPr lang="en-IN" sz="4000" b="1" u="sng" dirty="0" smtClean="0">
                <a:latin typeface="Times New Roman" pitchFamily="18" charset="0"/>
                <a:cs typeface="Times New Roman" pitchFamily="18" charset="0"/>
              </a:rPr>
              <a:t> Loop</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1800" dirty="0">
                <a:latin typeface="Times New Roman" pitchFamily="18" charset="0"/>
                <a:cs typeface="Times New Roman" pitchFamily="18" charset="0"/>
              </a:rPr>
              <a:t>The </a:t>
            </a:r>
            <a:r>
              <a:rPr lang="en-US" sz="1800" dirty="0" err="1" smtClean="0">
                <a:latin typeface="Times New Roman" pitchFamily="18" charset="0"/>
                <a:cs typeface="Times New Roman" pitchFamily="18" charset="0"/>
              </a:rPr>
              <a:t>forEach</a:t>
            </a:r>
            <a:r>
              <a:rPr lang="en-US" sz="1800" dirty="0" smtClean="0">
                <a:latin typeface="Times New Roman" pitchFamily="18" charset="0"/>
                <a:cs typeface="Times New Roman" pitchFamily="18" charset="0"/>
              </a:rPr>
              <a:t> calls </a:t>
            </a:r>
            <a:r>
              <a:rPr lang="en-US" sz="1800" dirty="0">
                <a:latin typeface="Times New Roman" pitchFamily="18" charset="0"/>
                <a:cs typeface="Times New Roman" pitchFamily="18" charset="0"/>
              </a:rPr>
              <a:t>a provided function once for each element in an array, in order</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Syntax: - </a:t>
            </a:r>
            <a:r>
              <a:rPr lang="en-US" sz="1800" dirty="0" err="1" smtClean="0">
                <a:latin typeface="Times New Roman" pitchFamily="18" charset="0"/>
                <a:cs typeface="Times New Roman" pitchFamily="18" charset="0"/>
              </a:rPr>
              <a:t>array.forEach</a:t>
            </a:r>
            <a:r>
              <a:rPr lang="en-US" sz="1800" dirty="0" smtClean="0">
                <a:latin typeface="Times New Roman" pitchFamily="18" charset="0"/>
                <a:cs typeface="Times New Roman" pitchFamily="18" charset="0"/>
              </a:rPr>
              <a:t>(function (value, index, </a:t>
            </a:r>
            <a:r>
              <a:rPr lang="en-US" sz="1800" dirty="0" err="1" smtClean="0">
                <a:latin typeface="Times New Roman" pitchFamily="18" charset="0"/>
                <a:cs typeface="Times New Roman" pitchFamily="18" charset="0"/>
              </a:rPr>
              <a:t>arr</a:t>
            </a:r>
            <a:r>
              <a:rPr lang="en-US" sz="1800" dirty="0" smtClean="0">
                <a:latin typeface="Times New Roman" pitchFamily="18" charset="0"/>
                <a:cs typeface="Times New Roman" pitchFamily="18" charset="0"/>
              </a:rPr>
              <a:t>) { </a:t>
            </a:r>
          </a:p>
          <a:p>
            <a:pPr marL="0" indent="0">
              <a:buNone/>
            </a:pPr>
            <a:r>
              <a:rPr lang="en-US" sz="1800" dirty="0" smtClean="0">
                <a:latin typeface="Times New Roman" pitchFamily="18" charset="0"/>
                <a:cs typeface="Times New Roman" pitchFamily="18" charset="0"/>
              </a:rPr>
              <a:t>		}); </a:t>
            </a:r>
          </a:p>
          <a:p>
            <a:pPr marL="0" indent="0">
              <a:buNone/>
            </a:pPr>
            <a:r>
              <a:rPr lang="en-US" sz="1800" dirty="0" smtClean="0">
                <a:latin typeface="Times New Roman" pitchFamily="18" charset="0"/>
                <a:cs typeface="Times New Roman" pitchFamily="18" charset="0"/>
              </a:rPr>
              <a:t>Where, </a:t>
            </a:r>
          </a:p>
          <a:p>
            <a:pPr marL="0" indent="0">
              <a:buNone/>
            </a:pPr>
            <a:r>
              <a:rPr lang="en-US" sz="1800" dirty="0" smtClean="0">
                <a:latin typeface="Times New Roman" pitchFamily="18" charset="0"/>
                <a:cs typeface="Times New Roman" pitchFamily="18" charset="0"/>
              </a:rPr>
              <a:t>       value – It is the current value of array index.</a:t>
            </a:r>
          </a:p>
          <a:p>
            <a:pPr marL="0" indent="0">
              <a:buNone/>
            </a:pPr>
            <a:r>
              <a:rPr lang="en-US" sz="1800" dirty="0" smtClean="0">
                <a:latin typeface="Times New Roman" pitchFamily="18" charset="0"/>
                <a:cs typeface="Times New Roman" pitchFamily="18" charset="0"/>
              </a:rPr>
              <a:t>       index – Array’s index number</a:t>
            </a:r>
          </a:p>
          <a:p>
            <a:pPr marL="0" indent="0">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arr</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The array object the current element belongs </a:t>
            </a:r>
            <a:r>
              <a:rPr lang="en-US" sz="1800" dirty="0" smtClean="0">
                <a:latin typeface="Times New Roman" pitchFamily="18" charset="0"/>
                <a:cs typeface="Times New Roman" pitchFamily="18" charset="0"/>
              </a:rPr>
              <a:t>to</a:t>
            </a:r>
          </a:p>
          <a:p>
            <a:pPr marL="0" indent="0">
              <a:buNone/>
            </a:pPr>
            <a:r>
              <a:rPr lang="en-US" sz="1800" dirty="0" smtClean="0">
                <a:latin typeface="Times New Roman" pitchFamily="18" charset="0"/>
                <a:cs typeface="Times New Roman" pitchFamily="18" charset="0"/>
              </a:rPr>
              <a:t>Ex:- </a:t>
            </a:r>
            <a:r>
              <a:rPr lang="en-US" sz="1800" dirty="0" err="1" smtClean="0">
                <a:latin typeface="Times New Roman" pitchFamily="18" charset="0"/>
                <a:cs typeface="Times New Roman" pitchFamily="18" charset="0"/>
              </a:rPr>
              <a:t>geek.forEach</a:t>
            </a:r>
            <a:r>
              <a:rPr lang="en-US" sz="1800" dirty="0" smtClean="0">
                <a:latin typeface="Times New Roman" pitchFamily="18" charset="0"/>
                <a:cs typeface="Times New Roman" pitchFamily="18" charset="0"/>
              </a:rPr>
              <a:t>( </a:t>
            </a:r>
            <a:r>
              <a:rPr lang="en-US" sz="1800" b="1" i="1" dirty="0" smtClean="0">
                <a:latin typeface="Times New Roman" pitchFamily="18" charset="0"/>
                <a:cs typeface="Times New Roman" pitchFamily="18" charset="0"/>
              </a:rPr>
              <a:t>function(name){</a:t>
            </a:r>
          </a:p>
          <a:p>
            <a:pPr marL="0" indent="0">
              <a:buNone/>
            </a:pPr>
            <a:r>
              <a:rPr lang="en-US" sz="1800" b="1" i="1" dirty="0" smtClean="0">
                <a:latin typeface="Times New Roman" pitchFamily="18" charset="0"/>
                <a:cs typeface="Times New Roman" pitchFamily="18" charset="0"/>
              </a:rPr>
              <a:t>		</a:t>
            </a:r>
            <a:r>
              <a:rPr lang="en-US" sz="1800" b="1" i="1" dirty="0" err="1" smtClean="0">
                <a:latin typeface="Times New Roman" pitchFamily="18" charset="0"/>
                <a:cs typeface="Times New Roman" pitchFamily="18" charset="0"/>
              </a:rPr>
              <a:t>document.write</a:t>
            </a:r>
            <a:r>
              <a:rPr lang="en-US" sz="1800" b="1" i="1" dirty="0" smtClean="0">
                <a:latin typeface="Times New Roman" pitchFamily="18" charset="0"/>
                <a:cs typeface="Times New Roman" pitchFamily="18" charset="0"/>
              </a:rPr>
              <a:t>(name);</a:t>
            </a:r>
            <a:endParaRPr lang="en-US" sz="1800" b="1" i="1" dirty="0">
              <a:latin typeface="Times New Roman" pitchFamily="18" charset="0"/>
              <a:cs typeface="Times New Roman" pitchFamily="18" charset="0"/>
            </a:endParaRPr>
          </a:p>
          <a:p>
            <a:pPr marL="0" indent="0">
              <a:buNone/>
            </a:pPr>
            <a:r>
              <a:rPr lang="en-US" sz="1800" b="1" i="1" dirty="0" smtClean="0">
                <a:latin typeface="Times New Roman" pitchFamily="18" charset="0"/>
                <a:cs typeface="Times New Roman" pitchFamily="18" charset="0"/>
              </a:rPr>
              <a:t>	}   </a:t>
            </a:r>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463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for of Loop</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810000"/>
          </a:xfrm>
        </p:spPr>
        <p:txBody>
          <a:bodyPr>
            <a:normAutofit/>
          </a:bodyPr>
          <a:lstStyle/>
          <a:p>
            <a:pPr marL="0" indent="0">
              <a:buNone/>
            </a:pPr>
            <a:r>
              <a:rPr lang="en-US" sz="2000" dirty="0">
                <a:latin typeface="Times New Roman" pitchFamily="18" charset="0"/>
                <a:cs typeface="Times New Roman" pitchFamily="18" charset="0"/>
              </a:rPr>
              <a:t>The for...of statement creates a loop iterating over </a:t>
            </a:r>
            <a:r>
              <a:rPr lang="en-US" sz="2000" dirty="0" err="1" smtClean="0">
                <a:latin typeface="Times New Roman" pitchFamily="18" charset="0"/>
                <a:cs typeface="Times New Roman" pitchFamily="18" charset="0"/>
              </a:rPr>
              <a:t>iterable</a:t>
            </a:r>
            <a:r>
              <a:rPr lang="en-US" sz="2000" dirty="0" smtClean="0">
                <a:latin typeface="Times New Roman" pitchFamily="18" charset="0"/>
                <a:cs typeface="Times New Roman" pitchFamily="18" charset="0"/>
              </a:rPr>
              <a:t> objects.</a:t>
            </a:r>
          </a:p>
          <a:p>
            <a:pPr marL="0" indent="0">
              <a:buNone/>
            </a:pPr>
            <a:r>
              <a:rPr lang="en-US" sz="2000" dirty="0" smtClean="0">
                <a:latin typeface="Times New Roman" pitchFamily="18" charset="0"/>
                <a:cs typeface="Times New Roman" pitchFamily="18" charset="0"/>
              </a:rPr>
              <a:t>Syntax: - </a:t>
            </a:r>
          </a:p>
          <a:p>
            <a:pPr marL="0" indent="0">
              <a:buNone/>
            </a:pPr>
            <a:r>
              <a:rPr lang="en-US" sz="2000" dirty="0" smtClean="0">
                <a:latin typeface="Times New Roman" pitchFamily="18" charset="0"/>
                <a:cs typeface="Times New Roman" pitchFamily="18" charset="0"/>
              </a:rPr>
              <a:t>for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variable_name</a:t>
            </a:r>
            <a:r>
              <a:rPr lang="en-US" sz="2000" dirty="0" smtClean="0">
                <a:latin typeface="Times New Roman" pitchFamily="18" charset="0"/>
                <a:cs typeface="Times New Roman" pitchFamily="18" charset="0"/>
              </a:rPr>
              <a:t> of array) {</a:t>
            </a:r>
          </a:p>
          <a:p>
            <a:pPr marL="0" indent="0">
              <a:buNone/>
            </a:pPr>
            <a:r>
              <a:rPr lang="en-US" sz="2000" dirty="0" smtClean="0">
                <a:latin typeface="Times New Roman" pitchFamily="18" charset="0"/>
                <a:cs typeface="Times New Roman" pitchFamily="18" charset="0"/>
              </a:rPr>
              <a:t>	}</a:t>
            </a:r>
          </a:p>
          <a:p>
            <a:pPr marL="0" indent="0">
              <a:buNone/>
            </a:pP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 - </a:t>
            </a:r>
          </a:p>
          <a:p>
            <a:pPr marL="0" indent="0">
              <a:buNone/>
            </a:pPr>
            <a:r>
              <a:rPr lang="en-US" sz="2000" dirty="0" smtClean="0">
                <a:latin typeface="Times New Roman" pitchFamily="18" charset="0"/>
                <a:cs typeface="Times New Roman" pitchFamily="18" charset="0"/>
              </a:rPr>
              <a:t>for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value of geek){</a:t>
            </a:r>
          </a:p>
          <a:p>
            <a:pPr marL="0" indent="0">
              <a:buNone/>
            </a:pP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003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Input from User in Array</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lstStyle/>
          <a:p>
            <a:pPr marL="0" indent="0">
              <a:buNone/>
            </a:pPr>
            <a:r>
              <a:rPr lang="en-IN" dirty="0" smtClean="0">
                <a:latin typeface="Times New Roman" pitchFamily="18" charset="0"/>
                <a:cs typeface="Times New Roman" pitchFamily="18" charset="0"/>
              </a:rPr>
              <a:t>You can get input from user in an empty array :- </a:t>
            </a:r>
          </a:p>
          <a:p>
            <a:r>
              <a:rPr lang="en-IN" dirty="0" err="1">
                <a:latin typeface="Times New Roman" pitchFamily="18" charset="0"/>
                <a:cs typeface="Times New Roman" pitchFamily="18" charset="0"/>
              </a:rPr>
              <a:t>var</a:t>
            </a:r>
            <a:r>
              <a:rPr lang="en-IN" dirty="0">
                <a:latin typeface="Times New Roman" pitchFamily="18" charset="0"/>
                <a:cs typeface="Times New Roman" pitchFamily="18" charset="0"/>
              </a:rPr>
              <a:t> geek= </a:t>
            </a:r>
            <a:r>
              <a:rPr lang="en-IN" dirty="0" smtClean="0">
                <a:latin typeface="Times New Roman" pitchFamily="18" charset="0"/>
                <a:cs typeface="Times New Roman" pitchFamily="18" charset="0"/>
              </a:rPr>
              <a:t>[ ];</a:t>
            </a:r>
          </a:p>
          <a:p>
            <a:r>
              <a:rPr lang="en-IN" dirty="0" err="1">
                <a:latin typeface="Times New Roman" pitchFamily="18" charset="0"/>
                <a:cs typeface="Times New Roman" pitchFamily="18" charset="0"/>
              </a:rPr>
              <a:t>var</a:t>
            </a:r>
            <a:r>
              <a:rPr lang="en-IN" dirty="0">
                <a:latin typeface="Times New Roman" pitchFamily="18" charset="0"/>
                <a:cs typeface="Times New Roman" pitchFamily="18" charset="0"/>
              </a:rPr>
              <a:t> geek = new </a:t>
            </a:r>
            <a:r>
              <a:rPr lang="en-IN" dirty="0" smtClean="0">
                <a:latin typeface="Times New Roman" pitchFamily="18" charset="0"/>
                <a:cs typeface="Times New Roman" pitchFamily="18" charset="0"/>
              </a:rPr>
              <a:t>Array( );</a:t>
            </a:r>
          </a:p>
          <a:p>
            <a:r>
              <a:rPr lang="en-IN" dirty="0" err="1">
                <a:latin typeface="Times New Roman" pitchFamily="18" charset="0"/>
                <a:cs typeface="Times New Roman" pitchFamily="18" charset="0"/>
              </a:rPr>
              <a:t>var</a:t>
            </a:r>
            <a:r>
              <a:rPr lang="en-IN" dirty="0">
                <a:latin typeface="Times New Roman" pitchFamily="18" charset="0"/>
                <a:cs typeface="Times New Roman" pitchFamily="18" charset="0"/>
              </a:rPr>
              <a:t> geek = new Array(3</a:t>
            </a:r>
            <a:r>
              <a:rPr lang="en-IN" dirty="0" smtClean="0">
                <a:latin typeface="Times New Roman" pitchFamily="18" charset="0"/>
                <a:cs typeface="Times New Roman" pitchFamily="18" charset="0"/>
              </a:rPr>
              <a:t>); // 3 is length of array</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9975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Multidimensional Array</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smtClean="0">
                <a:latin typeface="Times New Roman" pitchFamily="18" charset="0"/>
                <a:cs typeface="Times New Roman" pitchFamily="18" charset="0"/>
              </a:rPr>
              <a:t>Multidimensional array is Arrays of Arrays.</a:t>
            </a:r>
          </a:p>
          <a:p>
            <a:pPr marL="0" indent="0">
              <a:buNone/>
            </a:pPr>
            <a:r>
              <a:rPr lang="en-US" sz="2400" dirty="0" smtClean="0">
                <a:latin typeface="Times New Roman" pitchFamily="18" charset="0"/>
                <a:cs typeface="Times New Roman" pitchFamily="18" charset="0"/>
              </a:rPr>
              <a:t>Multidimensional array can be 2D, 3D, 4D etc.</a:t>
            </a:r>
          </a:p>
          <a:p>
            <a:pPr marL="0" indent="0">
              <a:buNone/>
            </a:pPr>
            <a:r>
              <a:rPr lang="en-US" sz="2400" dirty="0" smtClean="0">
                <a:latin typeface="Times New Roman" pitchFamily="18" charset="0"/>
                <a:cs typeface="Times New Roman" pitchFamily="18" charset="0"/>
              </a:rPr>
              <a:t>Ex: -</a:t>
            </a:r>
          </a:p>
          <a:p>
            <a:pPr marL="0" indent="0">
              <a:buNone/>
            </a:pPr>
            <a:r>
              <a:rPr lang="en-US" sz="2400" dirty="0" smtClean="0">
                <a:latin typeface="Times New Roman" pitchFamily="18" charset="0"/>
                <a:cs typeface="Times New Roman" pitchFamily="18" charset="0"/>
              </a:rPr>
              <a:t>	2D -  </a:t>
            </a:r>
            <a:r>
              <a:rPr lang="en-US" sz="2400" dirty="0" err="1" smtClean="0">
                <a:latin typeface="Times New Roman" pitchFamily="18" charset="0"/>
                <a:cs typeface="Times New Roman" pitchFamily="18" charset="0"/>
              </a:rPr>
              <a:t>var</a:t>
            </a:r>
            <a:r>
              <a:rPr lang="en-US" sz="2400" dirty="0" smtClean="0">
                <a:latin typeface="Times New Roman" pitchFamily="18" charset="0"/>
                <a:cs typeface="Times New Roman" pitchFamily="18" charset="0"/>
              </a:rPr>
              <a:t> name</a:t>
            </a:r>
            <a:r>
              <a:rPr lang="en-US" sz="2400" b="1" dirty="0" smtClean="0">
                <a:solidFill>
                  <a:srgbClr val="FF0000"/>
                </a:solidFill>
                <a:latin typeface="Times New Roman" pitchFamily="18" charset="0"/>
                <a:cs typeface="Times New Roman" pitchFamily="18" charset="0"/>
              </a:rPr>
              <a:t>[</a:t>
            </a:r>
            <a:r>
              <a:rPr lang="en-US" sz="2400" dirty="0" smtClean="0">
                <a:latin typeface="Times New Roman" pitchFamily="18" charset="0"/>
                <a:cs typeface="Times New Roman" pitchFamily="18" charset="0"/>
              </a:rPr>
              <a:t> [ ], [ ], [ ] </a:t>
            </a:r>
            <a:r>
              <a:rPr lang="en-US" sz="2400" b="1" dirty="0" smtClean="0">
                <a:solidFill>
                  <a:srgbClr val="FF0000"/>
                </a:solidFill>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301014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Multidimensional Array</a:t>
            </a:r>
            <a:endParaRPr lang="en-US" sz="4000" b="1" u="sng" dirty="0">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12051464"/>
              </p:ext>
            </p:extLst>
          </p:nvPr>
        </p:nvGraphicFramePr>
        <p:xfrm>
          <a:off x="2514600" y="1123950"/>
          <a:ext cx="3581400" cy="1097280"/>
        </p:xfrm>
        <a:graphic>
          <a:graphicData uri="http://schemas.openxmlformats.org/drawingml/2006/table">
            <a:tbl>
              <a:tblPr firstRow="1" bandRow="1">
                <a:tableStyleId>{5940675A-B579-460E-94D1-54222C63F5DA}</a:tableStyleId>
              </a:tblPr>
              <a:tblGrid>
                <a:gridCol w="1193800"/>
                <a:gridCol w="1193800"/>
                <a:gridCol w="1193800"/>
              </a:tblGrid>
              <a:tr h="361950">
                <a:tc>
                  <a:txBody>
                    <a:bodyPr/>
                    <a:lstStyle/>
                    <a:p>
                      <a:pPr algn="ctr"/>
                      <a:r>
                        <a:rPr lang="en-US" dirty="0" smtClean="0">
                          <a:latin typeface="Times New Roman" pitchFamily="18" charset="0"/>
                          <a:cs typeface="Times New Roman" pitchFamily="18" charset="0"/>
                        </a:rPr>
                        <a:t>Rahul</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Dell</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10</a:t>
                      </a:r>
                      <a:endParaRPr lang="en-US" dirty="0">
                        <a:latin typeface="Times New Roman" pitchFamily="18" charset="0"/>
                        <a:cs typeface="Times New Roman" pitchFamily="18" charset="0"/>
                      </a:endParaRPr>
                    </a:p>
                  </a:txBody>
                  <a:tcPr/>
                </a:tc>
              </a:tr>
              <a:tr h="361950">
                <a:tc>
                  <a:txBody>
                    <a:bodyPr/>
                    <a:lstStyle/>
                    <a:p>
                      <a:pPr algn="ctr"/>
                      <a:r>
                        <a:rPr lang="en-US" dirty="0" err="1" smtClean="0">
                          <a:latin typeface="Times New Roman" pitchFamily="18" charset="0"/>
                          <a:cs typeface="Times New Roman" pitchFamily="18" charset="0"/>
                        </a:rPr>
                        <a:t>Sonam</a:t>
                      </a:r>
                      <a:endParaRPr lang="en-US" dirty="0">
                        <a:latin typeface="Times New Roman" pitchFamily="18" charset="0"/>
                        <a:cs typeface="Times New Roman" pitchFamily="18" charset="0"/>
                      </a:endParaRPr>
                    </a:p>
                  </a:txBody>
                  <a:tcPr/>
                </a:tc>
                <a:tc>
                  <a:txBody>
                    <a:bodyPr/>
                    <a:lstStyle/>
                    <a:p>
                      <a:pPr algn="ctr"/>
                      <a:r>
                        <a:rPr lang="en-US" dirty="0" err="1" smtClean="0">
                          <a:latin typeface="Times New Roman" pitchFamily="18" charset="0"/>
                          <a:cs typeface="Times New Roman" pitchFamily="18" charset="0"/>
                        </a:rPr>
                        <a:t>Hp</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20</a:t>
                      </a:r>
                      <a:endParaRPr lang="en-US" dirty="0">
                        <a:latin typeface="Times New Roman" pitchFamily="18" charset="0"/>
                        <a:cs typeface="Times New Roman" pitchFamily="18" charset="0"/>
                      </a:endParaRPr>
                    </a:p>
                  </a:txBody>
                  <a:tcPr/>
                </a:tc>
              </a:tr>
              <a:tr h="361950">
                <a:tc>
                  <a:txBody>
                    <a:bodyPr/>
                    <a:lstStyle/>
                    <a:p>
                      <a:pPr algn="ctr"/>
                      <a:r>
                        <a:rPr lang="en-US" dirty="0" err="1" smtClean="0">
                          <a:latin typeface="Times New Roman" pitchFamily="18" charset="0"/>
                          <a:cs typeface="Times New Roman" pitchFamily="18" charset="0"/>
                        </a:rPr>
                        <a:t>Sumit</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Zed</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30</a:t>
                      </a:r>
                      <a:endParaRPr lang="en-US" dirty="0">
                        <a:latin typeface="Times New Roman" pitchFamily="18" charset="0"/>
                        <a:cs typeface="Times New Roman" pitchFamily="18" charset="0"/>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37207234"/>
              </p:ext>
            </p:extLst>
          </p:nvPr>
        </p:nvGraphicFramePr>
        <p:xfrm>
          <a:off x="1219200" y="2724150"/>
          <a:ext cx="6400800" cy="1097280"/>
        </p:xfrm>
        <a:graphic>
          <a:graphicData uri="http://schemas.openxmlformats.org/drawingml/2006/table">
            <a:tbl>
              <a:tblPr firstRow="1" bandRow="1">
                <a:tableStyleId>{5940675A-B579-460E-94D1-54222C63F5DA}</a:tableStyleId>
              </a:tblPr>
              <a:tblGrid>
                <a:gridCol w="2133600"/>
                <a:gridCol w="2133600"/>
                <a:gridCol w="2133600"/>
              </a:tblGrid>
              <a:tr h="355600">
                <a:tc>
                  <a:txBody>
                    <a:bodyPr/>
                    <a:lstStyle/>
                    <a:p>
                      <a:pPr algn="ctr"/>
                      <a:r>
                        <a:rPr lang="en-US" sz="1800" dirty="0" smtClean="0">
                          <a:solidFill>
                            <a:srgbClr val="FF0000"/>
                          </a:solidFill>
                          <a:latin typeface="Times New Roman" pitchFamily="18" charset="0"/>
                          <a:cs typeface="Times New Roman" pitchFamily="18" charset="0"/>
                        </a:rPr>
                        <a:t>[0][0] </a:t>
                      </a:r>
                      <a:r>
                        <a:rPr lang="en-US" dirty="0" smtClean="0">
                          <a:latin typeface="Times New Roman" pitchFamily="18" charset="0"/>
                          <a:cs typeface="Times New Roman" pitchFamily="18" charset="0"/>
                        </a:rPr>
                        <a:t>Rahul</a:t>
                      </a:r>
                      <a:endParaRPr lang="en-US" dirty="0">
                        <a:latin typeface="Times New Roman" pitchFamily="18" charset="0"/>
                        <a:cs typeface="Times New Roman" pitchFamily="18" charset="0"/>
                      </a:endParaRPr>
                    </a:p>
                  </a:txBody>
                  <a:tcPr/>
                </a:tc>
                <a:tc>
                  <a:txBody>
                    <a:bodyPr/>
                    <a:lstStyle/>
                    <a:p>
                      <a:pPr algn="ctr"/>
                      <a:r>
                        <a:rPr lang="en-US" sz="1800" dirty="0" smtClean="0">
                          <a:solidFill>
                            <a:srgbClr val="FF0000"/>
                          </a:solidFill>
                          <a:latin typeface="Times New Roman" pitchFamily="18" charset="0"/>
                          <a:cs typeface="Times New Roman" pitchFamily="18" charset="0"/>
                        </a:rPr>
                        <a:t>[0][1] </a:t>
                      </a:r>
                      <a:r>
                        <a:rPr lang="en-US" dirty="0" smtClean="0">
                          <a:latin typeface="Times New Roman" pitchFamily="18" charset="0"/>
                          <a:cs typeface="Times New Roman" pitchFamily="18" charset="0"/>
                        </a:rPr>
                        <a:t>Dell</a:t>
                      </a:r>
                      <a:endParaRPr lang="en-US" dirty="0">
                        <a:latin typeface="Times New Roman" pitchFamily="18" charset="0"/>
                        <a:cs typeface="Times New Roman" pitchFamily="18" charset="0"/>
                      </a:endParaRPr>
                    </a:p>
                  </a:txBody>
                  <a:tcPr/>
                </a:tc>
                <a:tc>
                  <a:txBody>
                    <a:bodyPr/>
                    <a:lstStyle/>
                    <a:p>
                      <a:pPr algn="ctr"/>
                      <a:r>
                        <a:rPr lang="en-US" sz="1800" dirty="0" smtClean="0">
                          <a:solidFill>
                            <a:srgbClr val="FF0000"/>
                          </a:solidFill>
                          <a:latin typeface="Times New Roman" pitchFamily="18" charset="0"/>
                          <a:cs typeface="Times New Roman" pitchFamily="18" charset="0"/>
                        </a:rPr>
                        <a:t>[0][2] </a:t>
                      </a:r>
                      <a:r>
                        <a:rPr lang="en-US" dirty="0" smtClean="0">
                          <a:latin typeface="Times New Roman" pitchFamily="18" charset="0"/>
                          <a:cs typeface="Times New Roman" pitchFamily="18" charset="0"/>
                        </a:rPr>
                        <a:t>10</a:t>
                      </a:r>
                      <a:endParaRPr lang="en-US" dirty="0">
                        <a:latin typeface="Times New Roman" pitchFamily="18" charset="0"/>
                        <a:cs typeface="Times New Roman" pitchFamily="18" charset="0"/>
                      </a:endParaRPr>
                    </a:p>
                  </a:txBody>
                  <a:tcPr/>
                </a:tc>
              </a:tr>
              <a:tr h="355600">
                <a:tc>
                  <a:txBody>
                    <a:bodyPr/>
                    <a:lstStyle/>
                    <a:p>
                      <a:pPr algn="ctr"/>
                      <a:r>
                        <a:rPr lang="en-US" sz="1800" dirty="0" smtClean="0">
                          <a:solidFill>
                            <a:srgbClr val="FF0000"/>
                          </a:solidFill>
                          <a:latin typeface="Times New Roman" pitchFamily="18" charset="0"/>
                          <a:cs typeface="Times New Roman" pitchFamily="18" charset="0"/>
                        </a:rPr>
                        <a:t>[1][0] </a:t>
                      </a:r>
                      <a:r>
                        <a:rPr lang="en-US" dirty="0" err="1" smtClean="0">
                          <a:latin typeface="Times New Roman" pitchFamily="18" charset="0"/>
                          <a:cs typeface="Times New Roman" pitchFamily="18" charset="0"/>
                        </a:rPr>
                        <a:t>Sonam</a:t>
                      </a:r>
                      <a:endParaRPr lang="en-US" dirty="0">
                        <a:latin typeface="Times New Roman" pitchFamily="18" charset="0"/>
                        <a:cs typeface="Times New Roman" pitchFamily="18" charset="0"/>
                      </a:endParaRPr>
                    </a:p>
                  </a:txBody>
                  <a:tcPr/>
                </a:tc>
                <a:tc>
                  <a:txBody>
                    <a:bodyPr/>
                    <a:lstStyle/>
                    <a:p>
                      <a:pPr algn="ctr"/>
                      <a:r>
                        <a:rPr lang="en-US" sz="1800" dirty="0" smtClean="0">
                          <a:solidFill>
                            <a:srgbClr val="FF0000"/>
                          </a:solidFill>
                          <a:latin typeface="Times New Roman" pitchFamily="18" charset="0"/>
                          <a:cs typeface="Times New Roman" pitchFamily="18" charset="0"/>
                        </a:rPr>
                        <a:t>[1][1] </a:t>
                      </a:r>
                      <a:r>
                        <a:rPr lang="en-US" dirty="0" err="1" smtClean="0">
                          <a:latin typeface="Times New Roman" pitchFamily="18" charset="0"/>
                          <a:cs typeface="Times New Roman" pitchFamily="18" charset="0"/>
                        </a:rPr>
                        <a:t>Hp</a:t>
                      </a:r>
                      <a:endParaRPr lang="en-US" dirty="0">
                        <a:latin typeface="Times New Roman" pitchFamily="18" charset="0"/>
                        <a:cs typeface="Times New Roman" pitchFamily="18" charset="0"/>
                      </a:endParaRPr>
                    </a:p>
                  </a:txBody>
                  <a:tcPr/>
                </a:tc>
                <a:tc>
                  <a:txBody>
                    <a:bodyPr/>
                    <a:lstStyle/>
                    <a:p>
                      <a:pPr algn="ctr"/>
                      <a:r>
                        <a:rPr lang="en-US" sz="1800" dirty="0" smtClean="0">
                          <a:solidFill>
                            <a:srgbClr val="FF0000"/>
                          </a:solidFill>
                          <a:latin typeface="Times New Roman" pitchFamily="18" charset="0"/>
                          <a:cs typeface="Times New Roman" pitchFamily="18" charset="0"/>
                        </a:rPr>
                        <a:t>[1][2] </a:t>
                      </a:r>
                      <a:r>
                        <a:rPr lang="en-US" dirty="0" smtClean="0">
                          <a:latin typeface="Times New Roman" pitchFamily="18" charset="0"/>
                          <a:cs typeface="Times New Roman" pitchFamily="18" charset="0"/>
                        </a:rPr>
                        <a:t>20</a:t>
                      </a:r>
                      <a:endParaRPr lang="en-US" dirty="0">
                        <a:latin typeface="Times New Roman" pitchFamily="18" charset="0"/>
                        <a:cs typeface="Times New Roman" pitchFamily="18" charset="0"/>
                      </a:endParaRPr>
                    </a:p>
                  </a:txBody>
                  <a:tcPr/>
                </a:tc>
              </a:tr>
              <a:tr h="355600">
                <a:tc>
                  <a:txBody>
                    <a:bodyPr/>
                    <a:lstStyle/>
                    <a:p>
                      <a:pPr algn="ctr"/>
                      <a:r>
                        <a:rPr lang="en-US" sz="1800" dirty="0" smtClean="0">
                          <a:solidFill>
                            <a:srgbClr val="FF0000"/>
                          </a:solidFill>
                          <a:latin typeface="Times New Roman" pitchFamily="18" charset="0"/>
                          <a:cs typeface="Times New Roman" pitchFamily="18" charset="0"/>
                        </a:rPr>
                        <a:t>[2[0] </a:t>
                      </a:r>
                      <a:r>
                        <a:rPr lang="en-US" dirty="0" err="1" smtClean="0">
                          <a:latin typeface="Times New Roman" pitchFamily="18" charset="0"/>
                          <a:cs typeface="Times New Roman" pitchFamily="18" charset="0"/>
                        </a:rPr>
                        <a:t>Sumit</a:t>
                      </a:r>
                      <a:endParaRPr lang="en-US" dirty="0">
                        <a:latin typeface="Times New Roman" pitchFamily="18" charset="0"/>
                        <a:cs typeface="Times New Roman" pitchFamily="18" charset="0"/>
                      </a:endParaRPr>
                    </a:p>
                  </a:txBody>
                  <a:tcPr/>
                </a:tc>
                <a:tc>
                  <a:txBody>
                    <a:bodyPr/>
                    <a:lstStyle/>
                    <a:p>
                      <a:pPr algn="ctr"/>
                      <a:r>
                        <a:rPr lang="en-US" sz="1800" dirty="0" smtClean="0">
                          <a:solidFill>
                            <a:srgbClr val="FF0000"/>
                          </a:solidFill>
                          <a:latin typeface="Times New Roman" pitchFamily="18" charset="0"/>
                          <a:cs typeface="Times New Roman" pitchFamily="18" charset="0"/>
                        </a:rPr>
                        <a:t>[2][1] </a:t>
                      </a:r>
                      <a:r>
                        <a:rPr lang="en-US" dirty="0" smtClean="0">
                          <a:latin typeface="Times New Roman" pitchFamily="18" charset="0"/>
                          <a:cs typeface="Times New Roman" pitchFamily="18" charset="0"/>
                        </a:rPr>
                        <a:t>Zed</a:t>
                      </a:r>
                      <a:endParaRPr lang="en-US" dirty="0">
                        <a:latin typeface="Times New Roman" pitchFamily="18" charset="0"/>
                        <a:cs typeface="Times New Roman" pitchFamily="18" charset="0"/>
                      </a:endParaRPr>
                    </a:p>
                  </a:txBody>
                  <a:tcPr/>
                </a:tc>
                <a:tc>
                  <a:txBody>
                    <a:bodyPr/>
                    <a:lstStyle/>
                    <a:p>
                      <a:pPr algn="ctr"/>
                      <a:r>
                        <a:rPr lang="en-US" sz="1800" dirty="0" smtClean="0">
                          <a:solidFill>
                            <a:srgbClr val="FF0000"/>
                          </a:solidFill>
                          <a:latin typeface="Times New Roman" pitchFamily="18" charset="0"/>
                          <a:cs typeface="Times New Roman" pitchFamily="18" charset="0"/>
                        </a:rPr>
                        <a:t>[2][2] </a:t>
                      </a:r>
                      <a:r>
                        <a:rPr lang="en-US" dirty="0" smtClean="0">
                          <a:latin typeface="Times New Roman" pitchFamily="18" charset="0"/>
                          <a:cs typeface="Times New Roman" pitchFamily="18" charset="0"/>
                        </a:rPr>
                        <a:t>30</a:t>
                      </a:r>
                      <a:endParaRPr lang="en-US"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96461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u="sng" dirty="0" smtClean="0">
                <a:latin typeface="Times New Roman" pitchFamily="18" charset="0"/>
                <a:cs typeface="Times New Roman" pitchFamily="18" charset="0"/>
              </a:rPr>
              <a:t>Declaration and initialization of Array</a:t>
            </a:r>
            <a:endParaRPr lang="en-US" sz="3600" b="1" u="sng" dirty="0">
              <a:latin typeface="Times New Roman" pitchFamily="18" charset="0"/>
              <a:cs typeface="Times New Roman" pitchFamily="18" charset="0"/>
            </a:endParaRPr>
          </a:p>
        </p:txBody>
      </p:sp>
      <p:sp>
        <p:nvSpPr>
          <p:cNvPr id="5" name="Content Placeholder 4"/>
          <p:cNvSpPr>
            <a:spLocks noGrp="1"/>
          </p:cNvSpPr>
          <p:nvPr>
            <p:ph idx="1"/>
          </p:nvPr>
        </p:nvSpPr>
        <p:spPr>
          <a:xfrm>
            <a:off x="609600" y="971550"/>
            <a:ext cx="7391400" cy="3810000"/>
          </a:xfrm>
        </p:spPr>
        <p:txBody>
          <a:bodyPr>
            <a:normAutofit/>
          </a:bodyPr>
          <a:lstStyle/>
          <a:p>
            <a:r>
              <a:rPr lang="en-IN" sz="2400" b="1" dirty="0" smtClean="0">
                <a:latin typeface="Times New Roman" pitchFamily="18" charset="0"/>
                <a:cs typeface="Times New Roman" pitchFamily="18" charset="0"/>
              </a:rPr>
              <a:t>Using Array Literal</a:t>
            </a:r>
          </a:p>
          <a:p>
            <a:pPr marL="0" indent="0">
              <a:buNone/>
            </a:pPr>
            <a:r>
              <a:rPr lang="en-IN" sz="1800" dirty="0" smtClean="0">
                <a:latin typeface="Times New Roman" pitchFamily="18" charset="0"/>
                <a:cs typeface="Times New Roman" pitchFamily="18" charset="0"/>
              </a:rPr>
              <a:t>Syntax: - </a:t>
            </a:r>
            <a:r>
              <a:rPr lang="en-IN" sz="1800" dirty="0" err="1" smtClean="0">
                <a:latin typeface="Times New Roman" pitchFamily="18" charset="0"/>
                <a:cs typeface="Times New Roman" pitchFamily="18" charset="0"/>
              </a:rPr>
              <a:t>var</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array_name</a:t>
            </a:r>
            <a:r>
              <a:rPr lang="en-IN" sz="1800" dirty="0" smtClean="0">
                <a:latin typeface="Times New Roman" pitchFamily="18" charset="0"/>
                <a:cs typeface="Times New Roman" pitchFamily="18" charset="0"/>
              </a:rPr>
              <a:t> = [ ];</a:t>
            </a:r>
          </a:p>
          <a:p>
            <a:pPr marL="0" indent="0">
              <a:buNone/>
            </a:pPr>
            <a:r>
              <a:rPr lang="nl-NL" sz="1800" dirty="0" smtClean="0">
                <a:latin typeface="Times New Roman" pitchFamily="18" charset="0"/>
                <a:cs typeface="Times New Roman" pitchFamily="18" charset="0"/>
              </a:rPr>
              <a:t>Ex: -</a:t>
            </a:r>
          </a:p>
          <a:p>
            <a:pPr marL="0" indent="0">
              <a:buNone/>
            </a:pPr>
            <a:r>
              <a:rPr lang="nl-NL" sz="1800" dirty="0" smtClean="0">
                <a:latin typeface="Times New Roman" pitchFamily="18" charset="0"/>
                <a:cs typeface="Times New Roman" pitchFamily="18" charset="0"/>
              </a:rPr>
              <a:t>var </a:t>
            </a:r>
            <a:r>
              <a:rPr lang="nl-NL" sz="1800" dirty="0">
                <a:latin typeface="Times New Roman" pitchFamily="18" charset="0"/>
                <a:cs typeface="Times New Roman" pitchFamily="18" charset="0"/>
              </a:rPr>
              <a:t>geek = </a:t>
            </a:r>
            <a:r>
              <a:rPr lang="nl-NL" sz="1800" dirty="0" smtClean="0">
                <a:latin typeface="Times New Roman" pitchFamily="18" charset="0"/>
                <a:cs typeface="Times New Roman" pitchFamily="18" charset="0"/>
              </a:rPr>
              <a:t>[ ];</a:t>
            </a:r>
            <a:endParaRPr lang="nl-NL" sz="1800" dirty="0">
              <a:latin typeface="Times New Roman" pitchFamily="18" charset="0"/>
              <a:cs typeface="Times New Roman" pitchFamily="18" charset="0"/>
            </a:endParaRPr>
          </a:p>
          <a:p>
            <a:pPr marL="0" indent="0">
              <a:buNone/>
            </a:pPr>
            <a:r>
              <a:rPr lang="nl-NL" sz="1800" dirty="0">
                <a:latin typeface="Times New Roman" pitchFamily="18" charset="0"/>
                <a:cs typeface="Times New Roman" pitchFamily="18" charset="0"/>
              </a:rPr>
              <a:t>geek[0] = "Rahul";</a:t>
            </a:r>
          </a:p>
          <a:p>
            <a:pPr marL="0" indent="0">
              <a:buNone/>
            </a:pPr>
            <a:r>
              <a:rPr lang="nl-NL" sz="1800" dirty="0">
                <a:latin typeface="Times New Roman" pitchFamily="18" charset="0"/>
                <a:cs typeface="Times New Roman" pitchFamily="18" charset="0"/>
              </a:rPr>
              <a:t>geek[1] = "Ram";</a:t>
            </a:r>
          </a:p>
          <a:p>
            <a:pPr marL="0" indent="0">
              <a:buNone/>
            </a:pPr>
            <a:r>
              <a:rPr lang="nl-NL" sz="1800" dirty="0">
                <a:latin typeface="Times New Roman" pitchFamily="18" charset="0"/>
                <a:cs typeface="Times New Roman" pitchFamily="18" charset="0"/>
              </a:rPr>
              <a:t>geek[2] = 56</a:t>
            </a:r>
            <a:r>
              <a:rPr lang="nl-NL" sz="1800" dirty="0" smtClean="0">
                <a:latin typeface="Times New Roman" pitchFamily="18" charset="0"/>
                <a:cs typeface="Times New Roman" pitchFamily="18" charset="0"/>
              </a:rPr>
              <a:t>;</a:t>
            </a:r>
          </a:p>
          <a:p>
            <a:pPr marL="0" indent="0">
              <a:buNone/>
            </a:pPr>
            <a:r>
              <a:rPr lang="nl-NL" sz="1800" dirty="0" smtClean="0">
                <a:latin typeface="Times New Roman" pitchFamily="18" charset="0"/>
                <a:cs typeface="Times New Roman" pitchFamily="18" charset="0"/>
              </a:rPr>
              <a:t>geek[42] = “Jay”;</a:t>
            </a:r>
          </a:p>
        </p:txBody>
      </p:sp>
    </p:spTree>
    <p:extLst>
      <p:ext uri="{BB962C8B-B14F-4D97-AF65-F5344CB8AC3E}">
        <p14:creationId xmlns:p14="http://schemas.microsoft.com/office/powerpoint/2010/main" val="169044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Declaration and initialization of Array</a:t>
            </a:r>
            <a:endParaRPr lang="en-US" sz="3600" b="1" u="sng" dirty="0">
              <a:latin typeface="Times New Roman" pitchFamily="18" charset="0"/>
              <a:cs typeface="Times New Roman" pitchFamily="18" charset="0"/>
            </a:endParaRPr>
          </a:p>
        </p:txBody>
      </p:sp>
      <p:sp>
        <p:nvSpPr>
          <p:cNvPr id="5" name="Content Placeholder 4"/>
          <p:cNvSpPr>
            <a:spLocks noGrp="1"/>
          </p:cNvSpPr>
          <p:nvPr>
            <p:ph idx="1"/>
          </p:nvPr>
        </p:nvSpPr>
        <p:spPr>
          <a:xfrm>
            <a:off x="457200" y="895350"/>
            <a:ext cx="8229600" cy="3886200"/>
          </a:xfrm>
        </p:spPr>
        <p:txBody>
          <a:bodyPr>
            <a:normAutofit/>
          </a:bodyPr>
          <a:lstStyle/>
          <a:p>
            <a:r>
              <a:rPr lang="en-IN" sz="2400" b="1" dirty="0" smtClean="0">
                <a:latin typeface="Times New Roman" pitchFamily="18" charset="0"/>
                <a:cs typeface="Times New Roman" pitchFamily="18" charset="0"/>
              </a:rPr>
              <a:t>Using Array Literal</a:t>
            </a:r>
          </a:p>
          <a:p>
            <a:pPr marL="0" indent="0">
              <a:buNone/>
            </a:pPr>
            <a:r>
              <a:rPr lang="nl-NL" sz="1800" dirty="0">
                <a:latin typeface="Times New Roman" pitchFamily="18" charset="0"/>
                <a:cs typeface="Times New Roman" pitchFamily="18" charset="0"/>
              </a:rPr>
              <a:t>Syntax: - var array_name = [value1, value2, value_n];</a:t>
            </a:r>
          </a:p>
          <a:p>
            <a:pPr marL="0" indent="0">
              <a:buNone/>
            </a:pPr>
            <a:r>
              <a:rPr lang="nl-NL" sz="1800" dirty="0">
                <a:latin typeface="Times New Roman" pitchFamily="18" charset="0"/>
                <a:cs typeface="Times New Roman" pitchFamily="18" charset="0"/>
              </a:rPr>
              <a:t>Ex: - var geek = [“Rahul”, “Ram”, 56, “Jay”];</a:t>
            </a:r>
          </a:p>
          <a:p>
            <a:pPr marL="0" indent="0">
              <a:buNone/>
            </a:pPr>
            <a:endParaRPr lang="nl-NL" sz="1800" dirty="0">
              <a:latin typeface="Times New Roman" pitchFamily="18" charset="0"/>
              <a:cs typeface="Times New Roman" pitchFamily="18" charset="0"/>
            </a:endParaRPr>
          </a:p>
          <a:p>
            <a:pPr marL="0" indent="0">
              <a:buNone/>
            </a:pPr>
            <a:r>
              <a:rPr lang="nl-NL" sz="1800" dirty="0">
                <a:latin typeface="Times New Roman" pitchFamily="18" charset="0"/>
                <a:cs typeface="Times New Roman" pitchFamily="18" charset="0"/>
              </a:rPr>
              <a:t>var geek = [, , , ,];</a:t>
            </a:r>
          </a:p>
          <a:p>
            <a:pPr marL="0" indent="0">
              <a:buNone/>
            </a:pPr>
            <a:endParaRPr lang="nl-NL" sz="1800" dirty="0">
              <a:latin typeface="Times New Roman" pitchFamily="18" charset="0"/>
              <a:cs typeface="Times New Roman" pitchFamily="18" charset="0"/>
            </a:endParaRPr>
          </a:p>
          <a:p>
            <a:pPr marL="0" indent="0">
              <a:buNone/>
            </a:pPr>
            <a:r>
              <a:rPr lang="nl-NL" sz="1800" dirty="0" smtClean="0">
                <a:latin typeface="Times New Roman" pitchFamily="18" charset="0"/>
                <a:cs typeface="Times New Roman" pitchFamily="18" charset="0"/>
              </a:rPr>
              <a:t>var </a:t>
            </a:r>
            <a:r>
              <a:rPr lang="nl-NL" sz="1800" dirty="0">
                <a:latin typeface="Times New Roman" pitchFamily="18" charset="0"/>
                <a:cs typeface="Times New Roman" pitchFamily="18" charset="0"/>
              </a:rPr>
              <a:t>geek = [, , , 45, , , 78</a:t>
            </a:r>
            <a:r>
              <a:rPr lang="nl-NL" sz="1800" dirty="0" smtClean="0">
                <a:latin typeface="Times New Roman" pitchFamily="18" charset="0"/>
                <a:cs typeface="Times New Roman" pitchFamily="18" charset="0"/>
              </a:rPr>
              <a:t>];</a:t>
            </a:r>
          </a:p>
          <a:p>
            <a:pPr marL="0" indent="0">
              <a:buNone/>
            </a:pPr>
            <a:endParaRPr lang="nl-NL" sz="1800" dirty="0">
              <a:latin typeface="Times New Roman" pitchFamily="18" charset="0"/>
              <a:cs typeface="Times New Roman" pitchFamily="18" charset="0"/>
            </a:endParaRPr>
          </a:p>
          <a:p>
            <a:pPr marL="0" indent="0">
              <a:buNone/>
            </a:pPr>
            <a:r>
              <a:rPr lang="en-IN" sz="1800" dirty="0" err="1">
                <a:latin typeface="Times New Roman" pitchFamily="18" charset="0"/>
                <a:cs typeface="Times New Roman" pitchFamily="18" charset="0"/>
              </a:rPr>
              <a:t>var</a:t>
            </a:r>
            <a:r>
              <a:rPr lang="en-IN" sz="1800" dirty="0">
                <a:latin typeface="Times New Roman" pitchFamily="18" charset="0"/>
                <a:cs typeface="Times New Roman" pitchFamily="18" charset="0"/>
              </a:rPr>
              <a:t> a = 10, b = 20, c = 30;</a:t>
            </a:r>
          </a:p>
          <a:p>
            <a:pPr marL="0" indent="0">
              <a:buNone/>
            </a:pPr>
            <a:r>
              <a:rPr lang="en-IN" sz="1800" dirty="0" err="1">
                <a:latin typeface="Times New Roman" pitchFamily="18" charset="0"/>
                <a:cs typeface="Times New Roman" pitchFamily="18" charset="0"/>
              </a:rPr>
              <a:t>var</a:t>
            </a:r>
            <a:r>
              <a:rPr lang="en-IN" sz="1800" dirty="0">
                <a:latin typeface="Times New Roman" pitchFamily="18" charset="0"/>
                <a:cs typeface="Times New Roman" pitchFamily="18" charset="0"/>
              </a:rPr>
              <a:t> geek = [a, b, c</a:t>
            </a:r>
            <a:r>
              <a:rPr lang="en-IN"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p:txBody>
      </p:sp>
      <p:sp>
        <p:nvSpPr>
          <p:cNvPr id="6" name="TextBox 5"/>
          <p:cNvSpPr txBox="1"/>
          <p:nvPr/>
        </p:nvSpPr>
        <p:spPr>
          <a:xfrm>
            <a:off x="3124200" y="2495550"/>
            <a:ext cx="2508764"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IN" dirty="0" smtClean="0">
                <a:latin typeface="Times New Roman" pitchFamily="18" charset="0"/>
                <a:cs typeface="Times New Roman" pitchFamily="18" charset="0"/>
              </a:rPr>
              <a:t>All Values are undefined </a:t>
            </a:r>
            <a:endParaRPr lang="en-IN" dirty="0">
              <a:latin typeface="Times New Roman" pitchFamily="18" charset="0"/>
              <a:cs typeface="Times New Roman" pitchFamily="18" charset="0"/>
            </a:endParaRPr>
          </a:p>
        </p:txBody>
      </p:sp>
      <p:cxnSp>
        <p:nvCxnSpPr>
          <p:cNvPr id="4" name="Straight Arrow Connector 3"/>
          <p:cNvCxnSpPr>
            <a:stCxn id="6" idx="1"/>
          </p:cNvCxnSpPr>
          <p:nvPr/>
        </p:nvCxnSpPr>
        <p:spPr>
          <a:xfrm flipH="1" flipV="1">
            <a:off x="2209800" y="2495550"/>
            <a:ext cx="914400" cy="1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93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500"/>
                                        <p:tgtEl>
                                          <p:spTgt spid="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fade">
                                      <p:cBhvr>
                                        <p:cTn id="40" dur="500"/>
                                        <p:tgtEl>
                                          <p:spTgt spid="5">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fade">
                                      <p:cBhvr>
                                        <p:cTn id="45"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0"/>
            <a:ext cx="8077200" cy="914400"/>
          </a:xfrm>
        </p:spPr>
        <p:txBody>
          <a:bodyPr>
            <a:normAutofit/>
          </a:bodyPr>
          <a:lstStyle/>
          <a:p>
            <a:pPr marL="0" indent="0">
              <a:buNone/>
            </a:pPr>
            <a:r>
              <a:rPr lang="nl-NL" sz="2400" dirty="0" smtClean="0">
                <a:latin typeface="Times New Roman" pitchFamily="18" charset="0"/>
                <a:cs typeface="Times New Roman" pitchFamily="18" charset="0"/>
              </a:rPr>
              <a:t>var </a:t>
            </a:r>
            <a:r>
              <a:rPr lang="nl-NL" sz="2400" dirty="0">
                <a:latin typeface="Times New Roman" pitchFamily="18" charset="0"/>
                <a:cs typeface="Times New Roman" pitchFamily="18" charset="0"/>
              </a:rPr>
              <a:t>geek = [“Rahul”, “Ram”, 56, “Jay”];</a:t>
            </a:r>
          </a:p>
          <a:p>
            <a:pPr marL="0" indent="0">
              <a:buNone/>
            </a:pPr>
            <a:endParaRPr lang="en-IN" sz="24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06704637"/>
              </p:ext>
            </p:extLst>
          </p:nvPr>
        </p:nvGraphicFramePr>
        <p:xfrm>
          <a:off x="2819400" y="1352550"/>
          <a:ext cx="2514600" cy="1879600"/>
        </p:xfrm>
        <a:graphic>
          <a:graphicData uri="http://schemas.openxmlformats.org/drawingml/2006/table">
            <a:tbl>
              <a:tblPr firstRow="1" bandRow="1">
                <a:tableStyleId>{5940675A-B579-460E-94D1-54222C63F5DA}</a:tableStyleId>
              </a:tblPr>
              <a:tblGrid>
                <a:gridCol w="1295400"/>
                <a:gridCol w="1219200"/>
              </a:tblGrid>
              <a:tr h="375920">
                <a:tc>
                  <a:txBody>
                    <a:bodyPr/>
                    <a:lstStyle/>
                    <a:p>
                      <a:pPr algn="ctr"/>
                      <a:r>
                        <a:rPr lang="en-US" b="1" dirty="0" smtClean="0">
                          <a:latin typeface="Times New Roman" pitchFamily="18" charset="0"/>
                          <a:cs typeface="Times New Roman" pitchFamily="18" charset="0"/>
                        </a:rPr>
                        <a:t>Index</a:t>
                      </a:r>
                      <a:endParaRPr lang="en-US" b="1" dirty="0">
                        <a:latin typeface="Times New Roman" pitchFamily="18" charset="0"/>
                        <a:cs typeface="Times New Roman" pitchFamily="18" charset="0"/>
                      </a:endParaRPr>
                    </a:p>
                  </a:txBody>
                  <a:tcPr>
                    <a:solidFill>
                      <a:schemeClr val="accent6">
                        <a:lumMod val="20000"/>
                        <a:lumOff val="80000"/>
                      </a:schemeClr>
                    </a:solidFill>
                  </a:tcPr>
                </a:tc>
                <a:tc>
                  <a:txBody>
                    <a:bodyPr/>
                    <a:lstStyle/>
                    <a:p>
                      <a:pPr algn="ctr"/>
                      <a:r>
                        <a:rPr lang="en-US" b="1" dirty="0" smtClean="0">
                          <a:latin typeface="Times New Roman" pitchFamily="18" charset="0"/>
                          <a:cs typeface="Times New Roman" pitchFamily="18" charset="0"/>
                        </a:rPr>
                        <a:t>Value</a:t>
                      </a:r>
                      <a:endParaRPr lang="en-US" b="1" dirty="0">
                        <a:latin typeface="Times New Roman" pitchFamily="18" charset="0"/>
                        <a:cs typeface="Times New Roman" pitchFamily="18" charset="0"/>
                      </a:endParaRPr>
                    </a:p>
                  </a:txBody>
                  <a:tcPr>
                    <a:solidFill>
                      <a:schemeClr val="accent6">
                        <a:lumMod val="20000"/>
                        <a:lumOff val="80000"/>
                      </a:schemeClr>
                    </a:solidFill>
                  </a:tcPr>
                </a:tc>
              </a:tr>
              <a:tr h="375920">
                <a:tc>
                  <a:txBody>
                    <a:bodyPr/>
                    <a:lstStyle/>
                    <a:p>
                      <a:pPr algn="ctr"/>
                      <a:r>
                        <a:rPr lang="en-US" dirty="0" smtClean="0">
                          <a:latin typeface="Times New Roman" pitchFamily="18" charset="0"/>
                          <a:cs typeface="Times New Roman" pitchFamily="18" charset="0"/>
                        </a:rPr>
                        <a:t>geek[0]</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Rahul</a:t>
                      </a:r>
                      <a:endParaRPr lang="en-US" dirty="0">
                        <a:latin typeface="Times New Roman" pitchFamily="18" charset="0"/>
                        <a:cs typeface="Times New Roman" pitchFamily="18" charset="0"/>
                      </a:endParaRPr>
                    </a:p>
                  </a:txBody>
                  <a:tcPr/>
                </a:tc>
              </a:tr>
              <a:tr h="375920">
                <a:tc>
                  <a:txBody>
                    <a:bodyPr/>
                    <a:lstStyle/>
                    <a:p>
                      <a:pPr algn="ctr"/>
                      <a:r>
                        <a:rPr lang="en-US" dirty="0" smtClean="0">
                          <a:latin typeface="Times New Roman" pitchFamily="18" charset="0"/>
                          <a:cs typeface="Times New Roman" pitchFamily="18" charset="0"/>
                        </a:rPr>
                        <a:t>geek[1]</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Ram</a:t>
                      </a:r>
                      <a:endParaRPr lang="en-US" dirty="0">
                        <a:latin typeface="Times New Roman" pitchFamily="18" charset="0"/>
                        <a:cs typeface="Times New Roman" pitchFamily="18" charset="0"/>
                      </a:endParaRPr>
                    </a:p>
                  </a:txBody>
                  <a:tcPr/>
                </a:tc>
              </a:tr>
              <a:tr h="3759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geek[2]</a:t>
                      </a:r>
                    </a:p>
                  </a:txBody>
                  <a:tcPr/>
                </a:tc>
                <a:tc>
                  <a:txBody>
                    <a:bodyPr/>
                    <a:lstStyle/>
                    <a:p>
                      <a:pPr algn="ctr"/>
                      <a:r>
                        <a:rPr lang="en-US" dirty="0" smtClean="0">
                          <a:latin typeface="Times New Roman" pitchFamily="18" charset="0"/>
                          <a:cs typeface="Times New Roman" pitchFamily="18" charset="0"/>
                        </a:rPr>
                        <a:t>56</a:t>
                      </a:r>
                      <a:endParaRPr lang="en-US" dirty="0">
                        <a:latin typeface="Times New Roman" pitchFamily="18" charset="0"/>
                        <a:cs typeface="Times New Roman" pitchFamily="18" charset="0"/>
                      </a:endParaRPr>
                    </a:p>
                  </a:txBody>
                  <a:tcPr/>
                </a:tc>
              </a:tr>
              <a:tr h="3759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geek[3]</a:t>
                      </a:r>
                    </a:p>
                  </a:txBody>
                  <a:tcPr/>
                </a:tc>
                <a:tc>
                  <a:txBody>
                    <a:bodyPr/>
                    <a:lstStyle/>
                    <a:p>
                      <a:pPr algn="ctr"/>
                      <a:r>
                        <a:rPr lang="en-US" dirty="0" smtClean="0">
                          <a:latin typeface="Times New Roman" pitchFamily="18" charset="0"/>
                          <a:cs typeface="Times New Roman" pitchFamily="18" charset="0"/>
                        </a:rPr>
                        <a:t>Jay</a:t>
                      </a:r>
                      <a:endParaRPr lang="en-US" dirty="0">
                        <a:latin typeface="Times New Roman" pitchFamily="18" charset="0"/>
                        <a:cs typeface="Times New Roman" pitchFamily="18" charset="0"/>
                      </a:endParaRPr>
                    </a:p>
                  </a:txBody>
                  <a:tcPr/>
                </a:tc>
              </a:tr>
            </a:tbl>
          </a:graphicData>
        </a:graphic>
      </p:graphicFrame>
      <p:sp>
        <p:nvSpPr>
          <p:cNvPr id="6" name="Content Placeholder 2"/>
          <p:cNvSpPr txBox="1">
            <a:spLocks/>
          </p:cNvSpPr>
          <p:nvPr/>
        </p:nvSpPr>
        <p:spPr>
          <a:xfrm>
            <a:off x="609600" y="3943350"/>
            <a:ext cx="5867400"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latin typeface="Times New Roman" pitchFamily="18" charset="0"/>
                <a:cs typeface="Times New Roman" pitchFamily="18" charset="0"/>
              </a:rPr>
              <a:t>Note - By default, array starts with index 0. </a:t>
            </a:r>
          </a:p>
        </p:txBody>
      </p:sp>
    </p:spTree>
    <p:extLst>
      <p:ext uri="{BB962C8B-B14F-4D97-AF65-F5344CB8AC3E}">
        <p14:creationId xmlns:p14="http://schemas.microsoft.com/office/powerpoint/2010/main" val="62403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u="sng" dirty="0" smtClean="0">
                <a:latin typeface="Times New Roman" pitchFamily="18" charset="0"/>
                <a:cs typeface="Times New Roman" pitchFamily="18" charset="0"/>
              </a:rPr>
              <a:t>Declaration and initialization of Array</a:t>
            </a:r>
            <a:endParaRPr lang="en-US" sz="3600" b="1" u="sng" dirty="0">
              <a:latin typeface="Times New Roman" pitchFamily="18" charset="0"/>
              <a:cs typeface="Times New Roman" pitchFamily="18" charset="0"/>
            </a:endParaRPr>
          </a:p>
        </p:txBody>
      </p:sp>
      <p:sp>
        <p:nvSpPr>
          <p:cNvPr id="5" name="Content Placeholder 4"/>
          <p:cNvSpPr>
            <a:spLocks noGrp="1"/>
          </p:cNvSpPr>
          <p:nvPr>
            <p:ph idx="1"/>
          </p:nvPr>
        </p:nvSpPr>
        <p:spPr>
          <a:xfrm>
            <a:off x="457200" y="971550"/>
            <a:ext cx="7924800" cy="3810000"/>
          </a:xfrm>
        </p:spPr>
        <p:txBody>
          <a:bodyPr>
            <a:normAutofit/>
          </a:bodyPr>
          <a:lstStyle/>
          <a:p>
            <a:r>
              <a:rPr lang="en-IN" sz="2400" b="1" dirty="0" smtClean="0">
                <a:latin typeface="Times New Roman" pitchFamily="18" charset="0"/>
                <a:cs typeface="Times New Roman" pitchFamily="18" charset="0"/>
              </a:rPr>
              <a:t>Using Array Constructor </a:t>
            </a:r>
          </a:p>
          <a:p>
            <a:pPr marL="0" indent="0">
              <a:buNone/>
            </a:pPr>
            <a:r>
              <a:rPr lang="en-IN" sz="1800" dirty="0" smtClean="0">
                <a:latin typeface="Times New Roman" pitchFamily="18" charset="0"/>
                <a:cs typeface="Times New Roman" pitchFamily="18" charset="0"/>
              </a:rPr>
              <a:t>Syntax: - </a:t>
            </a:r>
            <a:r>
              <a:rPr lang="en-IN" sz="1800" dirty="0" err="1" smtClean="0">
                <a:latin typeface="Times New Roman" pitchFamily="18" charset="0"/>
                <a:cs typeface="Times New Roman" pitchFamily="18" charset="0"/>
              </a:rPr>
              <a:t>var</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array_name</a:t>
            </a:r>
            <a:r>
              <a:rPr lang="en-IN" sz="1800" dirty="0" smtClean="0">
                <a:latin typeface="Times New Roman" pitchFamily="18" charset="0"/>
                <a:cs typeface="Times New Roman" pitchFamily="18" charset="0"/>
              </a:rPr>
              <a:t> = new Array( );</a:t>
            </a:r>
          </a:p>
          <a:p>
            <a:pPr marL="0" indent="0">
              <a:buNone/>
            </a:pPr>
            <a:r>
              <a:rPr lang="en-IN" sz="1800" dirty="0" smtClean="0">
                <a:latin typeface="Times New Roman" pitchFamily="18" charset="0"/>
                <a:cs typeface="Times New Roman" pitchFamily="18" charset="0"/>
              </a:rPr>
              <a:t>Ex: - </a:t>
            </a:r>
            <a:r>
              <a:rPr lang="en-IN" sz="1800" dirty="0" err="1" smtClean="0">
                <a:latin typeface="Times New Roman" pitchFamily="18" charset="0"/>
                <a:cs typeface="Times New Roman" pitchFamily="18" charset="0"/>
              </a:rPr>
              <a:t>var</a:t>
            </a:r>
            <a:r>
              <a:rPr lang="en-IN" sz="1800" dirty="0" smtClean="0">
                <a:latin typeface="Times New Roman" pitchFamily="18" charset="0"/>
                <a:cs typeface="Times New Roman" pitchFamily="18" charset="0"/>
              </a:rPr>
              <a:t> geek = new Array ( );</a:t>
            </a:r>
          </a:p>
          <a:p>
            <a:pPr marL="0" indent="0">
              <a:buNone/>
            </a:pPr>
            <a:r>
              <a:rPr lang="nl-NL" sz="1800" dirty="0">
                <a:latin typeface="Times New Roman" pitchFamily="18" charset="0"/>
                <a:cs typeface="Times New Roman" pitchFamily="18" charset="0"/>
              </a:rPr>
              <a:t>geek[0] = "Rahul";</a:t>
            </a:r>
          </a:p>
          <a:p>
            <a:pPr marL="0" indent="0">
              <a:buNone/>
            </a:pPr>
            <a:r>
              <a:rPr lang="nl-NL" sz="1800" dirty="0">
                <a:latin typeface="Times New Roman" pitchFamily="18" charset="0"/>
                <a:cs typeface="Times New Roman" pitchFamily="18" charset="0"/>
              </a:rPr>
              <a:t>geek[1] = "Ram";</a:t>
            </a:r>
          </a:p>
          <a:p>
            <a:pPr marL="0" indent="0">
              <a:buNone/>
            </a:pPr>
            <a:r>
              <a:rPr lang="nl-NL" sz="1800" dirty="0">
                <a:latin typeface="Times New Roman" pitchFamily="18" charset="0"/>
                <a:cs typeface="Times New Roman" pitchFamily="18" charset="0"/>
              </a:rPr>
              <a:t>geek[2] = 56;</a:t>
            </a:r>
          </a:p>
          <a:p>
            <a:pPr marL="0" indent="0">
              <a:buNone/>
            </a:pPr>
            <a:r>
              <a:rPr lang="nl-NL" sz="1800" dirty="0">
                <a:latin typeface="Times New Roman" pitchFamily="18" charset="0"/>
                <a:cs typeface="Times New Roman" pitchFamily="18" charset="0"/>
              </a:rPr>
              <a:t>geek[42] = “Jay”;</a:t>
            </a:r>
          </a:p>
        </p:txBody>
      </p:sp>
      <p:sp>
        <p:nvSpPr>
          <p:cNvPr id="3" name="Rectangle 2"/>
          <p:cNvSpPr/>
          <p:nvPr/>
        </p:nvSpPr>
        <p:spPr>
          <a:xfrm>
            <a:off x="5410200" y="1733550"/>
            <a:ext cx="1494320" cy="369332"/>
          </a:xfrm>
          <a:prstGeom prst="rect">
            <a:avLst/>
          </a:prstGeom>
        </p:spPr>
        <p:txBody>
          <a:bodyPr wrap="none">
            <a:spAutoFit/>
          </a:bodyPr>
          <a:lstStyle/>
          <a:p>
            <a:r>
              <a:rPr lang="nl-NL" dirty="0">
                <a:latin typeface="Times New Roman" pitchFamily="18" charset="0"/>
                <a:cs typeface="Times New Roman" pitchFamily="18" charset="0"/>
              </a:rPr>
              <a:t>var geek = [ ];</a:t>
            </a:r>
          </a:p>
        </p:txBody>
      </p:sp>
    </p:spTree>
    <p:extLst>
      <p:ext uri="{BB962C8B-B14F-4D97-AF65-F5344CB8AC3E}">
        <p14:creationId xmlns:p14="http://schemas.microsoft.com/office/powerpoint/2010/main" val="91300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fade">
                                      <p:cBhvr>
                                        <p:cTn id="4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u="sng" dirty="0" smtClean="0">
                <a:latin typeface="Times New Roman" pitchFamily="18" charset="0"/>
                <a:cs typeface="Times New Roman" pitchFamily="18" charset="0"/>
              </a:rPr>
              <a:t>Declaration and initialization of Array</a:t>
            </a:r>
            <a:endParaRPr lang="en-US" sz="3600" b="1" u="sng" dirty="0">
              <a:latin typeface="Times New Roman" pitchFamily="18" charset="0"/>
              <a:cs typeface="Times New Roman" pitchFamily="18" charset="0"/>
            </a:endParaRPr>
          </a:p>
        </p:txBody>
      </p:sp>
      <p:sp>
        <p:nvSpPr>
          <p:cNvPr id="5" name="Content Placeholder 4"/>
          <p:cNvSpPr>
            <a:spLocks noGrp="1"/>
          </p:cNvSpPr>
          <p:nvPr>
            <p:ph idx="1"/>
          </p:nvPr>
        </p:nvSpPr>
        <p:spPr>
          <a:xfrm>
            <a:off x="457200" y="819150"/>
            <a:ext cx="8229600" cy="3394472"/>
          </a:xfrm>
        </p:spPr>
        <p:txBody>
          <a:bodyPr>
            <a:normAutofit/>
          </a:bodyPr>
          <a:lstStyle/>
          <a:p>
            <a:r>
              <a:rPr lang="en-IN" sz="2400" b="1" dirty="0" smtClean="0">
                <a:latin typeface="Times New Roman" pitchFamily="18" charset="0"/>
                <a:cs typeface="Times New Roman" pitchFamily="18" charset="0"/>
              </a:rPr>
              <a:t>Using Array Constructor</a:t>
            </a:r>
            <a:r>
              <a:rPr lang="en-IN" sz="1800" b="1" dirty="0" smtClean="0">
                <a:latin typeface="Times New Roman" pitchFamily="18" charset="0"/>
                <a:cs typeface="Times New Roman" pitchFamily="18" charset="0"/>
              </a:rPr>
              <a:t> </a:t>
            </a:r>
          </a:p>
          <a:p>
            <a:pPr marL="0" indent="0">
              <a:buNone/>
            </a:pPr>
            <a:r>
              <a:rPr lang="en-IN" sz="1800" dirty="0">
                <a:latin typeface="Times New Roman" pitchFamily="18" charset="0"/>
                <a:cs typeface="Times New Roman" pitchFamily="18" charset="0"/>
              </a:rPr>
              <a:t>Syntax: - </a:t>
            </a:r>
            <a:r>
              <a:rPr lang="en-IN" sz="1800" dirty="0" err="1">
                <a:latin typeface="Times New Roman" pitchFamily="18" charset="0"/>
                <a:cs typeface="Times New Roman" pitchFamily="18" charset="0"/>
              </a:rPr>
              <a:t>var</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array_name</a:t>
            </a:r>
            <a:r>
              <a:rPr lang="en-IN" sz="1800" dirty="0">
                <a:latin typeface="Times New Roman" pitchFamily="18" charset="0"/>
                <a:cs typeface="Times New Roman" pitchFamily="18" charset="0"/>
              </a:rPr>
              <a:t> = new </a:t>
            </a:r>
            <a:r>
              <a:rPr lang="en-IN" sz="1800" dirty="0" smtClean="0">
                <a:latin typeface="Times New Roman" pitchFamily="18" charset="0"/>
                <a:cs typeface="Times New Roman" pitchFamily="18" charset="0"/>
              </a:rPr>
              <a:t>Array(value1, value2</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value_n</a:t>
            </a:r>
            <a:r>
              <a:rPr lang="en-IN" sz="1800" dirty="0" smtClean="0">
                <a:latin typeface="Times New Roman" pitchFamily="18" charset="0"/>
                <a:cs typeface="Times New Roman" pitchFamily="18" charset="0"/>
              </a:rPr>
              <a:t>);</a:t>
            </a:r>
          </a:p>
          <a:p>
            <a:pPr marL="0" indent="0">
              <a:buNone/>
            </a:pPr>
            <a:r>
              <a:rPr lang="en-IN" sz="1800" dirty="0" smtClean="0">
                <a:latin typeface="Times New Roman" pitchFamily="18" charset="0"/>
                <a:cs typeface="Times New Roman" pitchFamily="18" charset="0"/>
              </a:rPr>
              <a:t>Ex: - </a:t>
            </a:r>
            <a:r>
              <a:rPr lang="en-IN" sz="1800" dirty="0" err="1" smtClean="0">
                <a:latin typeface="Times New Roman" pitchFamily="18" charset="0"/>
                <a:cs typeface="Times New Roman" pitchFamily="18" charset="0"/>
              </a:rPr>
              <a:t>var</a:t>
            </a:r>
            <a:r>
              <a:rPr lang="en-IN" sz="1800" dirty="0" smtClean="0">
                <a:latin typeface="Times New Roman" pitchFamily="18" charset="0"/>
                <a:cs typeface="Times New Roman" pitchFamily="18" charset="0"/>
              </a:rPr>
              <a:t> geek = new Array(</a:t>
            </a:r>
            <a:r>
              <a:rPr lang="nl-NL" sz="1800" dirty="0">
                <a:latin typeface="Times New Roman" pitchFamily="18" charset="0"/>
                <a:cs typeface="Times New Roman" pitchFamily="18" charset="0"/>
              </a:rPr>
              <a:t>“Rahul”, “Ram”, 56, “Jay”</a:t>
            </a:r>
            <a:r>
              <a:rPr lang="en-IN" sz="1800" dirty="0" smtClean="0">
                <a:latin typeface="Times New Roman" pitchFamily="18" charset="0"/>
                <a:cs typeface="Times New Roman" pitchFamily="18" charset="0"/>
              </a:rPr>
              <a:t>);</a:t>
            </a:r>
          </a:p>
          <a:p>
            <a:pPr marL="0" indent="0">
              <a:buNone/>
            </a:pPr>
            <a:r>
              <a:rPr lang="en-IN" sz="1800" dirty="0">
                <a:latin typeface="Times New Roman" pitchFamily="18" charset="0"/>
                <a:cs typeface="Times New Roman" pitchFamily="18" charset="0"/>
              </a:rPr>
              <a:t>Ex: - </a:t>
            </a:r>
            <a:r>
              <a:rPr lang="en-IN" sz="1800" dirty="0" err="1">
                <a:latin typeface="Times New Roman" pitchFamily="18" charset="0"/>
                <a:cs typeface="Times New Roman" pitchFamily="18" charset="0"/>
              </a:rPr>
              <a:t>var</a:t>
            </a:r>
            <a:r>
              <a:rPr lang="en-IN" sz="1800" dirty="0">
                <a:latin typeface="Times New Roman" pitchFamily="18" charset="0"/>
                <a:cs typeface="Times New Roman" pitchFamily="18" charset="0"/>
              </a:rPr>
              <a:t> geek = new </a:t>
            </a:r>
            <a:r>
              <a:rPr lang="en-IN" sz="1800" dirty="0" smtClean="0">
                <a:latin typeface="Times New Roman" pitchFamily="18" charset="0"/>
                <a:cs typeface="Times New Roman" pitchFamily="18" charset="0"/>
              </a:rPr>
              <a:t>Array(10, 20, 30, 40, 50);</a:t>
            </a:r>
            <a:endParaRPr lang="en-IN" sz="1800" dirty="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a:p>
            <a:pPr marL="0" indent="0">
              <a:buNone/>
            </a:pPr>
            <a:r>
              <a:rPr lang="en-IN" sz="1800" dirty="0" smtClean="0">
                <a:latin typeface="Times New Roman" pitchFamily="18" charset="0"/>
                <a:cs typeface="Times New Roman" pitchFamily="18" charset="0"/>
              </a:rPr>
              <a:t>Syntax: - </a:t>
            </a:r>
            <a:r>
              <a:rPr lang="en-IN" sz="1800" dirty="0" err="1" smtClean="0">
                <a:latin typeface="Times New Roman" pitchFamily="18" charset="0"/>
                <a:cs typeface="Times New Roman" pitchFamily="18" charset="0"/>
              </a:rPr>
              <a:t>var</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array_name</a:t>
            </a:r>
            <a:r>
              <a:rPr lang="en-IN" sz="1800" dirty="0" smtClean="0">
                <a:latin typeface="Times New Roman" pitchFamily="18" charset="0"/>
                <a:cs typeface="Times New Roman" pitchFamily="18" charset="0"/>
              </a:rPr>
              <a:t> = new Array(</a:t>
            </a:r>
            <a:r>
              <a:rPr lang="en-IN" sz="1800" dirty="0" err="1" smtClean="0">
                <a:latin typeface="Times New Roman" pitchFamily="18" charset="0"/>
                <a:cs typeface="Times New Roman" pitchFamily="18" charset="0"/>
              </a:rPr>
              <a:t>single_numeric_value</a:t>
            </a:r>
            <a:r>
              <a:rPr lang="en-IN" sz="1800" dirty="0" smtClean="0">
                <a:latin typeface="Times New Roman" pitchFamily="18" charset="0"/>
                <a:cs typeface="Times New Roman" pitchFamily="18" charset="0"/>
              </a:rPr>
              <a:t>);</a:t>
            </a:r>
          </a:p>
          <a:p>
            <a:pPr marL="0" indent="0">
              <a:buNone/>
            </a:pPr>
            <a:r>
              <a:rPr lang="en-IN" sz="1800" dirty="0" smtClean="0">
                <a:latin typeface="Times New Roman" pitchFamily="18" charset="0"/>
                <a:cs typeface="Times New Roman" pitchFamily="18" charset="0"/>
              </a:rPr>
              <a:t>Ex: - </a:t>
            </a:r>
            <a:r>
              <a:rPr lang="en-IN" sz="1800" dirty="0" err="1" smtClean="0">
                <a:latin typeface="Times New Roman" pitchFamily="18" charset="0"/>
                <a:cs typeface="Times New Roman" pitchFamily="18" charset="0"/>
              </a:rPr>
              <a:t>var</a:t>
            </a:r>
            <a:r>
              <a:rPr lang="en-IN" sz="1800" dirty="0" smtClean="0">
                <a:latin typeface="Times New Roman" pitchFamily="18" charset="0"/>
                <a:cs typeface="Times New Roman" pitchFamily="18" charset="0"/>
              </a:rPr>
              <a:t> geek = new Array(5);</a:t>
            </a:r>
          </a:p>
          <a:p>
            <a:pPr marL="0" indent="0">
              <a:buNone/>
            </a:pPr>
            <a:r>
              <a:rPr lang="en-IN" sz="1800" dirty="0" smtClean="0">
                <a:latin typeface="Times New Roman" pitchFamily="18" charset="0"/>
                <a:cs typeface="Times New Roman" pitchFamily="18" charset="0"/>
              </a:rPr>
              <a:t>This will create an empty array with 5 length. So this is not good idea to use Array Constructor if you have only single numeric value. </a:t>
            </a:r>
            <a:endParaRPr lang="en-IN" sz="1800" dirty="0">
              <a:latin typeface="Times New Roman" pitchFamily="18" charset="0"/>
              <a:cs typeface="Times New Roman" pitchFamily="18" charset="0"/>
            </a:endParaRPr>
          </a:p>
          <a:p>
            <a:pPr marL="0" indent="0">
              <a:buNone/>
            </a:pPr>
            <a:endParaRPr lang="en-IN" sz="1800" dirty="0" smtClean="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a:p>
            <a:pPr marL="0" indent="0">
              <a:buNone/>
            </a:pPr>
            <a:endParaRPr lang="nl-NL" sz="1800" dirty="0">
              <a:latin typeface="Times New Roman" pitchFamily="18" charset="0"/>
              <a:cs typeface="Times New Roman" pitchFamily="18" charset="0"/>
            </a:endParaRPr>
          </a:p>
        </p:txBody>
      </p:sp>
      <p:sp>
        <p:nvSpPr>
          <p:cNvPr id="3" name="Rectangle 2"/>
          <p:cNvSpPr/>
          <p:nvPr/>
        </p:nvSpPr>
        <p:spPr>
          <a:xfrm>
            <a:off x="5067128" y="2190750"/>
            <a:ext cx="3924472" cy="369332"/>
          </a:xfrm>
          <a:prstGeom prst="rect">
            <a:avLst/>
          </a:prstGeom>
        </p:spPr>
        <p:txBody>
          <a:bodyPr wrap="none">
            <a:spAutoFit/>
          </a:bodyPr>
          <a:lstStyle/>
          <a:p>
            <a:r>
              <a:rPr lang="nl-NL" dirty="0">
                <a:latin typeface="Times New Roman" pitchFamily="18" charset="0"/>
                <a:cs typeface="Times New Roman" pitchFamily="18" charset="0"/>
              </a:rPr>
              <a:t>var geek = [“Rahul”, “Ram”, 56, “Jay”];</a:t>
            </a:r>
          </a:p>
        </p:txBody>
      </p:sp>
    </p:spTree>
    <p:extLst>
      <p:ext uri="{BB962C8B-B14F-4D97-AF65-F5344CB8AC3E}">
        <p14:creationId xmlns:p14="http://schemas.microsoft.com/office/powerpoint/2010/main" val="154848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0"/>
            <a:ext cx="8077200" cy="914400"/>
          </a:xfrm>
        </p:spPr>
        <p:txBody>
          <a:bodyPr>
            <a:normAutofit/>
          </a:bodyPr>
          <a:lstStyle/>
          <a:p>
            <a:pPr marL="0" indent="0">
              <a:buNone/>
            </a:pPr>
            <a:r>
              <a:rPr lang="en-IN" sz="2400" dirty="0" err="1">
                <a:latin typeface="Times New Roman" pitchFamily="18" charset="0"/>
                <a:cs typeface="Times New Roman" pitchFamily="18" charset="0"/>
              </a:rPr>
              <a:t>var</a:t>
            </a:r>
            <a:r>
              <a:rPr lang="en-IN" sz="2400" dirty="0">
                <a:latin typeface="Times New Roman" pitchFamily="18" charset="0"/>
                <a:cs typeface="Times New Roman" pitchFamily="18" charset="0"/>
              </a:rPr>
              <a:t> geek = new Array(</a:t>
            </a:r>
            <a:r>
              <a:rPr lang="nl-NL" sz="2400" dirty="0">
                <a:latin typeface="Times New Roman" pitchFamily="18" charset="0"/>
                <a:cs typeface="Times New Roman" pitchFamily="18" charset="0"/>
              </a:rPr>
              <a:t>“Rahul”, “Ram”, 56, “Jay”</a:t>
            </a:r>
            <a:r>
              <a:rPr lang="en-IN" sz="2400" dirty="0" smtClean="0">
                <a:latin typeface="Times New Roman" pitchFamily="18" charset="0"/>
                <a:cs typeface="Times New Roman" pitchFamily="18" charset="0"/>
              </a:rPr>
              <a:t>);</a:t>
            </a:r>
          </a:p>
          <a:p>
            <a:pPr marL="0" indent="0">
              <a:buNone/>
            </a:pPr>
            <a:r>
              <a:rPr lang="nl-NL" sz="2400" dirty="0">
                <a:latin typeface="Times New Roman" pitchFamily="18" charset="0"/>
                <a:cs typeface="Times New Roman" pitchFamily="18" charset="0"/>
              </a:rPr>
              <a:t>var geek = [“Rahul”, “Ram”, 56, “Jay”];</a:t>
            </a:r>
          </a:p>
          <a:p>
            <a:pPr marL="0" indent="0">
              <a:buNone/>
            </a:pPr>
            <a:endParaRPr lang="en-IN" sz="24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9539666"/>
              </p:ext>
            </p:extLst>
          </p:nvPr>
        </p:nvGraphicFramePr>
        <p:xfrm>
          <a:off x="2819400" y="1758950"/>
          <a:ext cx="2514600" cy="1879600"/>
        </p:xfrm>
        <a:graphic>
          <a:graphicData uri="http://schemas.openxmlformats.org/drawingml/2006/table">
            <a:tbl>
              <a:tblPr firstRow="1" bandRow="1">
                <a:tableStyleId>{5940675A-B579-460E-94D1-54222C63F5DA}</a:tableStyleId>
              </a:tblPr>
              <a:tblGrid>
                <a:gridCol w="1295400"/>
                <a:gridCol w="1219200"/>
              </a:tblGrid>
              <a:tr h="375920">
                <a:tc>
                  <a:txBody>
                    <a:bodyPr/>
                    <a:lstStyle/>
                    <a:p>
                      <a:pPr algn="ctr"/>
                      <a:r>
                        <a:rPr lang="en-US" b="1" dirty="0" smtClean="0">
                          <a:latin typeface="Times New Roman" pitchFamily="18" charset="0"/>
                          <a:cs typeface="Times New Roman" pitchFamily="18" charset="0"/>
                        </a:rPr>
                        <a:t>Index</a:t>
                      </a:r>
                      <a:endParaRPr lang="en-US" b="1" dirty="0">
                        <a:latin typeface="Times New Roman" pitchFamily="18" charset="0"/>
                        <a:cs typeface="Times New Roman" pitchFamily="18" charset="0"/>
                      </a:endParaRPr>
                    </a:p>
                  </a:txBody>
                  <a:tcPr>
                    <a:solidFill>
                      <a:schemeClr val="accent6">
                        <a:lumMod val="20000"/>
                        <a:lumOff val="80000"/>
                      </a:schemeClr>
                    </a:solidFill>
                  </a:tcPr>
                </a:tc>
                <a:tc>
                  <a:txBody>
                    <a:bodyPr/>
                    <a:lstStyle/>
                    <a:p>
                      <a:pPr algn="ctr"/>
                      <a:r>
                        <a:rPr lang="en-US" b="1" dirty="0" smtClean="0">
                          <a:latin typeface="Times New Roman" pitchFamily="18" charset="0"/>
                          <a:cs typeface="Times New Roman" pitchFamily="18" charset="0"/>
                        </a:rPr>
                        <a:t>Value</a:t>
                      </a:r>
                      <a:endParaRPr lang="en-US" b="1" dirty="0">
                        <a:latin typeface="Times New Roman" pitchFamily="18" charset="0"/>
                        <a:cs typeface="Times New Roman" pitchFamily="18" charset="0"/>
                      </a:endParaRPr>
                    </a:p>
                  </a:txBody>
                  <a:tcPr>
                    <a:solidFill>
                      <a:schemeClr val="accent6">
                        <a:lumMod val="20000"/>
                        <a:lumOff val="80000"/>
                      </a:schemeClr>
                    </a:solidFill>
                  </a:tcPr>
                </a:tc>
              </a:tr>
              <a:tr h="375920">
                <a:tc>
                  <a:txBody>
                    <a:bodyPr/>
                    <a:lstStyle/>
                    <a:p>
                      <a:pPr algn="ctr"/>
                      <a:r>
                        <a:rPr lang="en-US" dirty="0" smtClean="0">
                          <a:latin typeface="Times New Roman" pitchFamily="18" charset="0"/>
                          <a:cs typeface="Times New Roman" pitchFamily="18" charset="0"/>
                        </a:rPr>
                        <a:t>geek[0]</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Rahul</a:t>
                      </a:r>
                      <a:endParaRPr lang="en-US" dirty="0">
                        <a:latin typeface="Times New Roman" pitchFamily="18" charset="0"/>
                        <a:cs typeface="Times New Roman" pitchFamily="18" charset="0"/>
                      </a:endParaRPr>
                    </a:p>
                  </a:txBody>
                  <a:tcPr/>
                </a:tc>
              </a:tr>
              <a:tr h="375920">
                <a:tc>
                  <a:txBody>
                    <a:bodyPr/>
                    <a:lstStyle/>
                    <a:p>
                      <a:pPr algn="ctr"/>
                      <a:r>
                        <a:rPr lang="en-US" dirty="0" smtClean="0">
                          <a:latin typeface="Times New Roman" pitchFamily="18" charset="0"/>
                          <a:cs typeface="Times New Roman" pitchFamily="18" charset="0"/>
                        </a:rPr>
                        <a:t>geek[1]</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Ram</a:t>
                      </a:r>
                      <a:endParaRPr lang="en-US" dirty="0">
                        <a:latin typeface="Times New Roman" pitchFamily="18" charset="0"/>
                        <a:cs typeface="Times New Roman" pitchFamily="18" charset="0"/>
                      </a:endParaRPr>
                    </a:p>
                  </a:txBody>
                  <a:tcPr/>
                </a:tc>
              </a:tr>
              <a:tr h="3759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geek[2]</a:t>
                      </a:r>
                    </a:p>
                  </a:txBody>
                  <a:tcPr/>
                </a:tc>
                <a:tc>
                  <a:txBody>
                    <a:bodyPr/>
                    <a:lstStyle/>
                    <a:p>
                      <a:pPr algn="ctr"/>
                      <a:r>
                        <a:rPr lang="en-US" dirty="0" smtClean="0">
                          <a:latin typeface="Times New Roman" pitchFamily="18" charset="0"/>
                          <a:cs typeface="Times New Roman" pitchFamily="18" charset="0"/>
                        </a:rPr>
                        <a:t>56</a:t>
                      </a:r>
                      <a:endParaRPr lang="en-US" dirty="0">
                        <a:latin typeface="Times New Roman" pitchFamily="18" charset="0"/>
                        <a:cs typeface="Times New Roman" pitchFamily="18" charset="0"/>
                      </a:endParaRPr>
                    </a:p>
                  </a:txBody>
                  <a:tcPr/>
                </a:tc>
              </a:tr>
              <a:tr h="3759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geek[3]</a:t>
                      </a:r>
                    </a:p>
                  </a:txBody>
                  <a:tcPr/>
                </a:tc>
                <a:tc>
                  <a:txBody>
                    <a:bodyPr/>
                    <a:lstStyle/>
                    <a:p>
                      <a:pPr algn="ctr"/>
                      <a:r>
                        <a:rPr lang="en-US" dirty="0" smtClean="0">
                          <a:latin typeface="Times New Roman" pitchFamily="18" charset="0"/>
                          <a:cs typeface="Times New Roman" pitchFamily="18" charset="0"/>
                        </a:rPr>
                        <a:t>Jay</a:t>
                      </a:r>
                      <a:endParaRPr lang="en-US" dirty="0">
                        <a:latin typeface="Times New Roman" pitchFamily="18" charset="0"/>
                        <a:cs typeface="Times New Roman" pitchFamily="18" charset="0"/>
                      </a:endParaRPr>
                    </a:p>
                  </a:txBody>
                  <a:tcPr/>
                </a:tc>
              </a:tr>
            </a:tbl>
          </a:graphicData>
        </a:graphic>
      </p:graphicFrame>
      <p:sp>
        <p:nvSpPr>
          <p:cNvPr id="6" name="Content Placeholder 2"/>
          <p:cNvSpPr txBox="1">
            <a:spLocks/>
          </p:cNvSpPr>
          <p:nvPr/>
        </p:nvSpPr>
        <p:spPr>
          <a:xfrm>
            <a:off x="609600" y="3943350"/>
            <a:ext cx="5867400"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latin typeface="Times New Roman" pitchFamily="18" charset="0"/>
                <a:cs typeface="Times New Roman" pitchFamily="18" charset="0"/>
              </a:rPr>
              <a:t>Note - By default, array starts with index 0. </a:t>
            </a:r>
          </a:p>
        </p:txBody>
      </p:sp>
    </p:spTree>
    <p:extLst>
      <p:ext uri="{BB962C8B-B14F-4D97-AF65-F5344CB8AC3E}">
        <p14:creationId xmlns:p14="http://schemas.microsoft.com/office/powerpoint/2010/main" val="291056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Important Points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458200" cy="3394472"/>
          </a:xfrm>
        </p:spPr>
        <p:txBody>
          <a:bodyPr>
            <a:noAutofit/>
          </a:bodyPr>
          <a:lstStyle/>
          <a:p>
            <a:r>
              <a:rPr lang="en-US" sz="2000" dirty="0" smtClean="0">
                <a:latin typeface="Times New Roman" pitchFamily="18" charset="0"/>
                <a:cs typeface="Times New Roman" pitchFamily="18" charset="0"/>
              </a:rPr>
              <a:t>JavaScript </a:t>
            </a:r>
            <a:r>
              <a:rPr lang="en-US" sz="2000" dirty="0">
                <a:latin typeface="Times New Roman" pitchFamily="18" charset="0"/>
                <a:cs typeface="Times New Roman" pitchFamily="18" charset="0"/>
              </a:rPr>
              <a:t>arrays are zero-indexed: the first element of an array is at index 0.</a:t>
            </a:r>
          </a:p>
          <a:p>
            <a:r>
              <a:rPr lang="en-US" sz="2000" dirty="0">
                <a:latin typeface="Times New Roman" pitchFamily="18" charset="0"/>
                <a:cs typeface="Times New Roman" pitchFamily="18" charset="0"/>
              </a:rPr>
              <a:t> Using an invalid index number returns undefined</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It's possible to quote the JavaScript array indexes as well (e.g., </a:t>
            </a:r>
            <a:r>
              <a:rPr lang="en-US" sz="2000" dirty="0" smtClean="0">
                <a:latin typeface="Times New Roman" pitchFamily="18" charset="0"/>
                <a:cs typeface="Times New Roman" pitchFamily="18" charset="0"/>
              </a:rPr>
              <a:t>geek[</a:t>
            </a:r>
            <a:r>
              <a:rPr lang="en-US" sz="2000" dirty="0">
                <a:latin typeface="Times New Roman" pitchFamily="18" charset="0"/>
                <a:cs typeface="Times New Roman" pitchFamily="18" charset="0"/>
              </a:rPr>
              <a:t>'2'] instead of </a:t>
            </a:r>
            <a:r>
              <a:rPr lang="en-US" sz="2000" dirty="0" smtClean="0">
                <a:latin typeface="Times New Roman" pitchFamily="18" charset="0"/>
                <a:cs typeface="Times New Roman" pitchFamily="18" charset="0"/>
              </a:rPr>
              <a:t>geek[2</a:t>
            </a:r>
            <a:r>
              <a:rPr lang="en-US" sz="2000" dirty="0">
                <a:latin typeface="Times New Roman" pitchFamily="18" charset="0"/>
                <a:cs typeface="Times New Roman" pitchFamily="18" charset="0"/>
              </a:rPr>
              <a:t>]), although it's not necessary. </a:t>
            </a: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Arrays cannot use strings as element indexes </a:t>
            </a:r>
            <a:r>
              <a:rPr lang="en-US" sz="2000" dirty="0" smtClean="0">
                <a:latin typeface="Times New Roman" pitchFamily="18" charset="0"/>
                <a:cs typeface="Times New Roman" pitchFamily="18" charset="0"/>
              </a:rPr>
              <a:t>but </a:t>
            </a:r>
            <a:r>
              <a:rPr lang="en-US" sz="2000" dirty="0">
                <a:latin typeface="Times New Roman" pitchFamily="18" charset="0"/>
                <a:cs typeface="Times New Roman" pitchFamily="18" charset="0"/>
              </a:rPr>
              <a:t>must use integers.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There </a:t>
            </a:r>
            <a:r>
              <a:rPr lang="en-US" sz="2000" dirty="0">
                <a:latin typeface="Times New Roman" pitchFamily="18" charset="0"/>
                <a:cs typeface="Times New Roman" pitchFamily="18" charset="0"/>
              </a:rPr>
              <a:t>is no associative array in JavaScript</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geek[“fees”] = 200;</a:t>
            </a:r>
          </a:p>
          <a:p>
            <a:r>
              <a:rPr lang="en-US" sz="2000" dirty="0" smtClean="0">
                <a:latin typeface="Times New Roman" pitchFamily="18" charset="0"/>
                <a:cs typeface="Times New Roman" pitchFamily="18" charset="0"/>
              </a:rPr>
              <a:t>No advantage to use Array Constructor so better to use Array Literal for creating Arrays in JavaScript.</a:t>
            </a:r>
          </a:p>
        </p:txBody>
      </p:sp>
    </p:spTree>
    <p:extLst>
      <p:ext uri="{BB962C8B-B14F-4D97-AF65-F5344CB8AC3E}">
        <p14:creationId xmlns:p14="http://schemas.microsoft.com/office/powerpoint/2010/main" val="296321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Accessing Array Elements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nl-NL" sz="2400" dirty="0">
                <a:latin typeface="Times New Roman" pitchFamily="18" charset="0"/>
                <a:cs typeface="Times New Roman" pitchFamily="18" charset="0"/>
              </a:rPr>
              <a:t>var geek = [“Rahul”, “Ram”, 56, “Jay”];</a:t>
            </a:r>
          </a:p>
          <a:p>
            <a:pPr marL="0" indent="0">
              <a:buNone/>
            </a:pPr>
            <a:r>
              <a:rPr lang="en-IN" sz="2400" dirty="0" err="1" smtClean="0">
                <a:latin typeface="Times New Roman" pitchFamily="18" charset="0"/>
                <a:cs typeface="Times New Roman" pitchFamily="18" charset="0"/>
              </a:rPr>
              <a:t>document.write</a:t>
            </a:r>
            <a:r>
              <a:rPr lang="en-IN" sz="2400" dirty="0" smtClean="0">
                <a:latin typeface="Times New Roman" pitchFamily="18" charset="0"/>
                <a:cs typeface="Times New Roman" pitchFamily="18" charset="0"/>
              </a:rPr>
              <a:t>(geek[0]);</a:t>
            </a:r>
          </a:p>
          <a:p>
            <a:pPr marL="0" indent="0">
              <a:buNone/>
            </a:pPr>
            <a:r>
              <a:rPr lang="en-IN" sz="2400" dirty="0" err="1" smtClean="0">
                <a:latin typeface="Times New Roman" pitchFamily="18" charset="0"/>
                <a:cs typeface="Times New Roman" pitchFamily="18" charset="0"/>
              </a:rPr>
              <a:t>document.write</a:t>
            </a:r>
            <a:r>
              <a:rPr lang="en-IN" sz="2400" dirty="0" smtClean="0">
                <a:latin typeface="Times New Roman" pitchFamily="18" charset="0"/>
                <a:cs typeface="Times New Roman" pitchFamily="18" charset="0"/>
              </a:rPr>
              <a:t>(geek[1]);</a:t>
            </a:r>
            <a:endParaRPr lang="en-IN" sz="2400" dirty="0">
              <a:latin typeface="Times New Roman" pitchFamily="18" charset="0"/>
              <a:cs typeface="Times New Roman" pitchFamily="18" charset="0"/>
            </a:endParaRPr>
          </a:p>
          <a:p>
            <a:pPr marL="0" indent="0">
              <a:buNone/>
            </a:pPr>
            <a:r>
              <a:rPr lang="en-IN" sz="2400" dirty="0" err="1" smtClean="0">
                <a:latin typeface="Times New Roman" pitchFamily="18" charset="0"/>
                <a:cs typeface="Times New Roman" pitchFamily="18" charset="0"/>
              </a:rPr>
              <a:t>document.write</a:t>
            </a:r>
            <a:r>
              <a:rPr lang="en-IN" sz="2400" dirty="0" smtClean="0">
                <a:latin typeface="Times New Roman" pitchFamily="18" charset="0"/>
                <a:cs typeface="Times New Roman" pitchFamily="18" charset="0"/>
              </a:rPr>
              <a:t>(geek[2]);</a:t>
            </a:r>
            <a:endParaRPr lang="en-IN" sz="2400" dirty="0">
              <a:latin typeface="Times New Roman" pitchFamily="18" charset="0"/>
              <a:cs typeface="Times New Roman" pitchFamily="18" charset="0"/>
            </a:endParaRPr>
          </a:p>
          <a:p>
            <a:pPr marL="0" indent="0">
              <a:buNone/>
            </a:pPr>
            <a:r>
              <a:rPr lang="en-IN" sz="2400" dirty="0" err="1" smtClean="0">
                <a:latin typeface="Times New Roman" pitchFamily="18" charset="0"/>
                <a:cs typeface="Times New Roman" pitchFamily="18" charset="0"/>
              </a:rPr>
              <a:t>document.write</a:t>
            </a:r>
            <a:r>
              <a:rPr lang="en-IN" sz="2400" dirty="0" smtClean="0">
                <a:latin typeface="Times New Roman" pitchFamily="18" charset="0"/>
                <a:cs typeface="Times New Roman" pitchFamily="18" charset="0"/>
              </a:rPr>
              <a:t>(geek[3]);</a:t>
            </a:r>
          </a:p>
          <a:p>
            <a:pPr marL="0" indent="0">
              <a:buNone/>
            </a:pPr>
            <a:r>
              <a:rPr lang="en-IN" sz="2400" dirty="0" err="1" smtClean="0">
                <a:latin typeface="Times New Roman" pitchFamily="18" charset="0"/>
                <a:cs typeface="Times New Roman" pitchFamily="18" charset="0"/>
              </a:rPr>
              <a:t>document.write</a:t>
            </a:r>
            <a:r>
              <a:rPr lang="en-IN" sz="2400" dirty="0" smtClean="0">
                <a:latin typeface="Times New Roman" pitchFamily="18" charset="0"/>
                <a:cs typeface="Times New Roman" pitchFamily="18" charset="0"/>
              </a:rPr>
              <a:t>(geek[23]);</a:t>
            </a:r>
            <a:endParaRPr lang="en-IN" sz="24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46445706"/>
              </p:ext>
            </p:extLst>
          </p:nvPr>
        </p:nvGraphicFramePr>
        <p:xfrm>
          <a:off x="5943600" y="1454150"/>
          <a:ext cx="2514600" cy="1879600"/>
        </p:xfrm>
        <a:graphic>
          <a:graphicData uri="http://schemas.openxmlformats.org/drawingml/2006/table">
            <a:tbl>
              <a:tblPr firstRow="1" bandRow="1">
                <a:tableStyleId>{5940675A-B579-460E-94D1-54222C63F5DA}</a:tableStyleId>
              </a:tblPr>
              <a:tblGrid>
                <a:gridCol w="1295400"/>
                <a:gridCol w="1219200"/>
              </a:tblGrid>
              <a:tr h="375920">
                <a:tc>
                  <a:txBody>
                    <a:bodyPr/>
                    <a:lstStyle/>
                    <a:p>
                      <a:pPr algn="ctr"/>
                      <a:r>
                        <a:rPr lang="en-US" b="1" dirty="0" smtClean="0">
                          <a:latin typeface="Times New Roman" pitchFamily="18" charset="0"/>
                          <a:cs typeface="Times New Roman" pitchFamily="18" charset="0"/>
                        </a:rPr>
                        <a:t>Index</a:t>
                      </a:r>
                      <a:endParaRPr lang="en-US" b="1" dirty="0">
                        <a:latin typeface="Times New Roman" pitchFamily="18" charset="0"/>
                        <a:cs typeface="Times New Roman" pitchFamily="18" charset="0"/>
                      </a:endParaRPr>
                    </a:p>
                  </a:txBody>
                  <a:tcPr>
                    <a:solidFill>
                      <a:schemeClr val="accent6">
                        <a:lumMod val="20000"/>
                        <a:lumOff val="80000"/>
                      </a:schemeClr>
                    </a:solidFill>
                  </a:tcPr>
                </a:tc>
                <a:tc>
                  <a:txBody>
                    <a:bodyPr/>
                    <a:lstStyle/>
                    <a:p>
                      <a:pPr algn="ctr"/>
                      <a:r>
                        <a:rPr lang="en-US" b="1" dirty="0" smtClean="0">
                          <a:latin typeface="Times New Roman" pitchFamily="18" charset="0"/>
                          <a:cs typeface="Times New Roman" pitchFamily="18" charset="0"/>
                        </a:rPr>
                        <a:t>Value</a:t>
                      </a:r>
                      <a:endParaRPr lang="en-US" b="1" dirty="0">
                        <a:latin typeface="Times New Roman" pitchFamily="18" charset="0"/>
                        <a:cs typeface="Times New Roman" pitchFamily="18" charset="0"/>
                      </a:endParaRPr>
                    </a:p>
                  </a:txBody>
                  <a:tcPr>
                    <a:solidFill>
                      <a:schemeClr val="accent6">
                        <a:lumMod val="20000"/>
                        <a:lumOff val="80000"/>
                      </a:schemeClr>
                    </a:solidFill>
                  </a:tcPr>
                </a:tc>
              </a:tr>
              <a:tr h="375920">
                <a:tc>
                  <a:txBody>
                    <a:bodyPr/>
                    <a:lstStyle/>
                    <a:p>
                      <a:pPr algn="ctr"/>
                      <a:r>
                        <a:rPr lang="en-US" dirty="0" smtClean="0">
                          <a:latin typeface="Times New Roman" pitchFamily="18" charset="0"/>
                          <a:cs typeface="Times New Roman" pitchFamily="18" charset="0"/>
                        </a:rPr>
                        <a:t>geek[0]</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Rahul</a:t>
                      </a:r>
                      <a:endParaRPr lang="en-US" dirty="0">
                        <a:latin typeface="Times New Roman" pitchFamily="18" charset="0"/>
                        <a:cs typeface="Times New Roman" pitchFamily="18" charset="0"/>
                      </a:endParaRPr>
                    </a:p>
                  </a:txBody>
                  <a:tcPr/>
                </a:tc>
              </a:tr>
              <a:tr h="375920">
                <a:tc>
                  <a:txBody>
                    <a:bodyPr/>
                    <a:lstStyle/>
                    <a:p>
                      <a:pPr algn="ctr"/>
                      <a:r>
                        <a:rPr lang="en-US" dirty="0" smtClean="0">
                          <a:latin typeface="Times New Roman" pitchFamily="18" charset="0"/>
                          <a:cs typeface="Times New Roman" pitchFamily="18" charset="0"/>
                        </a:rPr>
                        <a:t>geek[1]</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Ram</a:t>
                      </a:r>
                      <a:endParaRPr lang="en-US" dirty="0">
                        <a:latin typeface="Times New Roman" pitchFamily="18" charset="0"/>
                        <a:cs typeface="Times New Roman" pitchFamily="18" charset="0"/>
                      </a:endParaRPr>
                    </a:p>
                  </a:txBody>
                  <a:tcPr/>
                </a:tc>
              </a:tr>
              <a:tr h="3759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geek[2]</a:t>
                      </a:r>
                    </a:p>
                  </a:txBody>
                  <a:tcPr/>
                </a:tc>
                <a:tc>
                  <a:txBody>
                    <a:bodyPr/>
                    <a:lstStyle/>
                    <a:p>
                      <a:pPr algn="ctr"/>
                      <a:r>
                        <a:rPr lang="en-US" dirty="0" smtClean="0">
                          <a:latin typeface="Times New Roman" pitchFamily="18" charset="0"/>
                          <a:cs typeface="Times New Roman" pitchFamily="18" charset="0"/>
                        </a:rPr>
                        <a:t>56</a:t>
                      </a:r>
                      <a:endParaRPr lang="en-US" dirty="0">
                        <a:latin typeface="Times New Roman" pitchFamily="18" charset="0"/>
                        <a:cs typeface="Times New Roman" pitchFamily="18" charset="0"/>
                      </a:endParaRPr>
                    </a:p>
                  </a:txBody>
                  <a:tcPr/>
                </a:tc>
              </a:tr>
              <a:tr h="3759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geek[3]</a:t>
                      </a:r>
                    </a:p>
                  </a:txBody>
                  <a:tcPr/>
                </a:tc>
                <a:tc>
                  <a:txBody>
                    <a:bodyPr/>
                    <a:lstStyle/>
                    <a:p>
                      <a:pPr algn="ctr"/>
                      <a:r>
                        <a:rPr lang="en-US" dirty="0" smtClean="0">
                          <a:latin typeface="Times New Roman" pitchFamily="18" charset="0"/>
                          <a:cs typeface="Times New Roman" pitchFamily="18" charset="0"/>
                        </a:rPr>
                        <a:t>Jay</a:t>
                      </a:r>
                      <a:endParaRPr lang="en-US" dirty="0">
                        <a:latin typeface="Times New Roman" pitchFamily="18" charset="0"/>
                        <a:cs typeface="Times New Roman" pitchFamily="18" charset="0"/>
                      </a:endParaRPr>
                    </a:p>
                  </a:txBody>
                  <a:tcPr/>
                </a:tc>
              </a:tr>
            </a:tbl>
          </a:graphicData>
        </a:graphic>
      </p:graphicFrame>
      <p:sp>
        <p:nvSpPr>
          <p:cNvPr id="5" name="TextBox 4"/>
          <p:cNvSpPr txBox="1"/>
          <p:nvPr/>
        </p:nvSpPr>
        <p:spPr>
          <a:xfrm>
            <a:off x="4343400" y="3790950"/>
            <a:ext cx="117166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IN" dirty="0" smtClean="0">
                <a:latin typeface="Times New Roman" pitchFamily="18" charset="0"/>
                <a:cs typeface="Times New Roman" pitchFamily="18" charset="0"/>
              </a:rPr>
              <a:t>Undefined</a:t>
            </a:r>
            <a:endParaRPr lang="en-IN" dirty="0">
              <a:latin typeface="Times New Roman" pitchFamily="18" charset="0"/>
              <a:cs typeface="Times New Roman" pitchFamily="18" charset="0"/>
            </a:endParaRPr>
          </a:p>
        </p:txBody>
      </p:sp>
      <p:cxnSp>
        <p:nvCxnSpPr>
          <p:cNvPr id="7" name="Straight Arrow Connector 6"/>
          <p:cNvCxnSpPr/>
          <p:nvPr/>
        </p:nvCxnSpPr>
        <p:spPr>
          <a:xfrm flipH="1" flipV="1">
            <a:off x="3581400" y="3638550"/>
            <a:ext cx="762000" cy="337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3383630257"/>
              </p:ext>
            </p:extLst>
          </p:nvPr>
        </p:nvGraphicFramePr>
        <p:xfrm>
          <a:off x="5943600" y="3333750"/>
          <a:ext cx="2514600" cy="421193"/>
        </p:xfrm>
        <a:graphic>
          <a:graphicData uri="http://schemas.openxmlformats.org/drawingml/2006/table">
            <a:tbl>
              <a:tblPr firstRow="1" bandRow="1">
                <a:tableStyleId>{5940675A-B579-460E-94D1-54222C63F5DA}</a:tableStyleId>
              </a:tblPr>
              <a:tblGrid>
                <a:gridCol w="1295400"/>
                <a:gridCol w="1219200"/>
              </a:tblGrid>
              <a:tr h="421193">
                <a:tc>
                  <a:txBody>
                    <a:bodyPr/>
                    <a:lstStyle/>
                    <a:p>
                      <a:pPr algn="ctr"/>
                      <a:r>
                        <a:rPr lang="en-IN" dirty="0" smtClean="0">
                          <a:latin typeface="Times New Roman" pitchFamily="18" charset="0"/>
                          <a:cs typeface="Times New Roman" pitchFamily="18" charset="0"/>
                        </a:rPr>
                        <a:t>geek[23]</a:t>
                      </a:r>
                      <a:endParaRPr lang="en-IN" dirty="0">
                        <a:latin typeface="Times New Roman" pitchFamily="18" charset="0"/>
                        <a:cs typeface="Times New Roman" pitchFamily="18" charset="0"/>
                      </a:endParaRPr>
                    </a:p>
                  </a:txBody>
                  <a:tcPr/>
                </a:tc>
                <a:tc>
                  <a:txBody>
                    <a:bodyPr/>
                    <a:lstStyle/>
                    <a:p>
                      <a:pPr algn="ctr"/>
                      <a:endParaRPr lang="en-IN"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48877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805</TotalTime>
  <Words>1053</Words>
  <Application>Microsoft Office PowerPoint</Application>
  <PresentationFormat>On-screen Show (16:9)</PresentationFormat>
  <Paragraphs>194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Array</vt:lpstr>
      <vt:lpstr>Declaration and initialization of Array</vt:lpstr>
      <vt:lpstr>Declaration and initialization of Array</vt:lpstr>
      <vt:lpstr>PowerPoint Presentation</vt:lpstr>
      <vt:lpstr>Declaration and initialization of Array</vt:lpstr>
      <vt:lpstr>Declaration and initialization of Array</vt:lpstr>
      <vt:lpstr>PowerPoint Presentation</vt:lpstr>
      <vt:lpstr>Important Points</vt:lpstr>
      <vt:lpstr>Accessing Array Elements</vt:lpstr>
      <vt:lpstr>Accessing Array Elements</vt:lpstr>
      <vt:lpstr>Modifying Array Elements</vt:lpstr>
      <vt:lpstr>Removing Array Elements</vt:lpstr>
      <vt:lpstr>Length Property</vt:lpstr>
      <vt:lpstr>for loop with Array</vt:lpstr>
      <vt:lpstr>forEach Loop</vt:lpstr>
      <vt:lpstr>for of Loop</vt:lpstr>
      <vt:lpstr>Input from User in Array</vt:lpstr>
      <vt:lpstr>Multidimensional Array</vt:lpstr>
      <vt:lpstr>Multidimensional Array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RK</dc:creator>
  <cp:lastModifiedBy>Windows User</cp:lastModifiedBy>
  <cp:revision>78</cp:revision>
  <dcterms:created xsi:type="dcterms:W3CDTF">2006-08-16T00:00:00Z</dcterms:created>
  <dcterms:modified xsi:type="dcterms:W3CDTF">2018-07-03T06:52:43Z</dcterms:modified>
</cp:coreProperties>
</file>