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13"/>
  </p:notesMasterIdLst>
  <p:handoutMasterIdLst>
    <p:handoutMasterId r:id="rId14"/>
  </p:handoutMasterIdLst>
  <p:sldIdLst>
    <p:sldId id="402" r:id="rId6"/>
    <p:sldId id="344" r:id="rId7"/>
    <p:sldId id="364" r:id="rId8"/>
    <p:sldId id="436" r:id="rId9"/>
    <p:sldId id="413" r:id="rId10"/>
    <p:sldId id="265" r:id="rId11"/>
    <p:sldId id="43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728" autoAdjust="0"/>
    <p:restoredTop sz="96327" autoAdjust="0"/>
  </p:normalViewPr>
  <p:slideViewPr>
    <p:cSldViewPr snapToGrid="0" showGuides="1">
      <p:cViewPr varScale="1">
        <p:scale>
          <a:sx n="130" d="100"/>
          <a:sy n="130" d="100"/>
        </p:scale>
        <p:origin x="200" y="736"/>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trademark"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www.sap.com/trademark"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2021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www.sap.com/trademark</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D03BED7D-4C1C-D348-B7EC-3275C42250B4}"/>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4550E8CF-5571-DB45-85AB-8ACD63D7F0D9}"/>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2" name="Twitter icon with link">
            <a:hlinkClick r:id="rId9" tooltip="https://twitter.com/sap"/>
            <a:extLst>
              <a:ext uri="{FF2B5EF4-FFF2-40B4-BE49-F238E27FC236}">
                <a16:creationId xmlns:a16="http://schemas.microsoft.com/office/drawing/2014/main" id="{3A3DEA53-744B-5D49-B9C4-B3DD2B6F8890}"/>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3" name="Facebook icon with link">
            <a:hlinkClick r:id="rId11"/>
            <a:extLst>
              <a:ext uri="{FF2B5EF4-FFF2-40B4-BE49-F238E27FC236}">
                <a16:creationId xmlns:a16="http://schemas.microsoft.com/office/drawing/2014/main" id="{0574D7D9-99A0-C642-8DCC-BBDFBACB0C47}"/>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2021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en-US" sz="800" kern="1200" dirty="0">
                <a:solidFill>
                  <a:schemeClr val="tx1"/>
                </a:solidFill>
                <a:latin typeface="Arial"/>
                <a:ea typeface="Arial Unicode MS" panose="020B0604020202020204" pitchFamily="34" charset="-128"/>
                <a:cs typeface="+mn-cs"/>
                <a:hlinkClick r:id="rId4"/>
              </a:rPr>
              <a:t>www.sap.com/trademark</a:t>
            </a:r>
            <a:r>
              <a:rPr lang="en-US" sz="800" kern="1200" dirty="0">
                <a:solidFill>
                  <a:schemeClr val="tx1"/>
                </a:solidFill>
                <a:latin typeface="Arial"/>
                <a:ea typeface="Arial Unicode MS" panose="020B0604020202020204" pitchFamily="34" charset="-128"/>
                <a:cs typeface="+mn-cs"/>
              </a:rPr>
              <a:t> </a:t>
            </a:r>
            <a:endParaRPr lang="de-DE" sz="800" kern="1200" noProof="0" dirty="0">
              <a:solidFill>
                <a:schemeClr val="tx1"/>
              </a:solidFill>
              <a:effectLst/>
              <a:latin typeface="Arial"/>
              <a:ea typeface="+mn-ea"/>
              <a:cs typeface="+mn-cs"/>
            </a:endParaRPr>
          </a:p>
        </p:txBody>
      </p:sp>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7D1F0187-E2B3-E84B-B66C-2F4329298216}"/>
              </a:ext>
            </a:extLst>
          </p:cNvPr>
          <p:cNvPicPr>
            <a:picLocks noChangeAspect="1"/>
          </p:cNvPicPr>
          <p:nvPr userDrawn="1"/>
        </p:nvPicPr>
        <p:blipFill>
          <a:blip r:embed="rId6"/>
          <a:srcRect/>
          <a:stretch/>
        </p:blipFill>
        <p:spPr>
          <a:xfrm>
            <a:off x="2257487" y="1749959"/>
            <a:ext cx="361809" cy="361809"/>
          </a:xfrm>
          <a:prstGeom prst="rect">
            <a:avLst/>
          </a:prstGeom>
        </p:spPr>
      </p:pic>
      <p:pic>
        <p:nvPicPr>
          <p:cNvPr id="12" name="YouTube icon with link">
            <a:hlinkClick r:id="rId7"/>
            <a:extLst>
              <a:ext uri="{FF2B5EF4-FFF2-40B4-BE49-F238E27FC236}">
                <a16:creationId xmlns:a16="http://schemas.microsoft.com/office/drawing/2014/main" id="{E3EFD77E-732B-3042-869E-DD34D616C8DC}"/>
              </a:ext>
            </a:extLst>
          </p:cNvPr>
          <p:cNvPicPr>
            <a:picLocks noChangeAspect="1"/>
          </p:cNvPicPr>
          <p:nvPr userDrawn="1"/>
        </p:nvPicPr>
        <p:blipFill>
          <a:blip r:embed="rId8"/>
          <a:srcRect/>
          <a:stretch/>
        </p:blipFill>
        <p:spPr>
          <a:xfrm>
            <a:off x="1666951" y="1749063"/>
            <a:ext cx="363600" cy="363600"/>
          </a:xfrm>
          <a:prstGeom prst="rect">
            <a:avLst/>
          </a:prstGeom>
        </p:spPr>
      </p:pic>
      <p:pic>
        <p:nvPicPr>
          <p:cNvPr id="13" name="Twitter icon with link">
            <a:hlinkClick r:id="rId9" tooltip="https://twitter.com/sap"/>
            <a:extLst>
              <a:ext uri="{FF2B5EF4-FFF2-40B4-BE49-F238E27FC236}">
                <a16:creationId xmlns:a16="http://schemas.microsoft.com/office/drawing/2014/main" id="{F964F380-9DA3-B140-A34E-13AB1317334E}"/>
              </a:ext>
            </a:extLst>
          </p:cNvPr>
          <p:cNvPicPr>
            <a:picLocks noChangeAspect="1"/>
          </p:cNvPicPr>
          <p:nvPr userDrawn="1"/>
        </p:nvPicPr>
        <p:blipFill>
          <a:blip r:embed="rId10"/>
          <a:srcRect/>
          <a:stretch/>
        </p:blipFill>
        <p:spPr>
          <a:xfrm>
            <a:off x="1078206" y="1749959"/>
            <a:ext cx="361809" cy="361809"/>
          </a:xfrm>
          <a:prstGeom prst="rect">
            <a:avLst/>
          </a:prstGeom>
        </p:spPr>
      </p:pic>
      <p:pic>
        <p:nvPicPr>
          <p:cNvPr id="14" name="Facebook icon with link">
            <a:hlinkClick r:id="rId11"/>
            <a:extLst>
              <a:ext uri="{FF2B5EF4-FFF2-40B4-BE49-F238E27FC236}">
                <a16:creationId xmlns:a16="http://schemas.microsoft.com/office/drawing/2014/main" id="{2F0BB96A-1F55-4D49-8BC7-DCE332FFA2FB}"/>
              </a:ext>
            </a:extLst>
          </p:cNvPr>
          <p:cNvPicPr>
            <a:picLocks noChangeAspect="1"/>
          </p:cNvPicPr>
          <p:nvPr userDrawn="1"/>
        </p:nvPicPr>
        <p:blipFill>
          <a:blip r:embed="rId12"/>
          <a:srcRect/>
          <a:stretch/>
        </p:blipFill>
        <p:spPr>
          <a:xfrm>
            <a:off x="487670" y="1749063"/>
            <a:ext cx="363600" cy="363600"/>
          </a:xfrm>
          <a:prstGeom prst="rect">
            <a:avLst/>
          </a:prstGeom>
        </p:spPr>
      </p:pic>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svg"/><Relationship Id="rId26" Type="http://schemas.openxmlformats.org/officeDocument/2006/relationships/image" Target="../media/image30.png"/><Relationship Id="rId3" Type="http://schemas.openxmlformats.org/officeDocument/2006/relationships/image" Target="../media/image7.svg"/><Relationship Id="rId21" Type="http://schemas.openxmlformats.org/officeDocument/2006/relationships/image" Target="../media/image25.pn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6.png"/><Relationship Id="rId16" Type="http://schemas.openxmlformats.org/officeDocument/2006/relationships/image" Target="../media/image20.jp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24" Type="http://schemas.openxmlformats.org/officeDocument/2006/relationships/image" Target="../media/image28.png"/><Relationship Id="rId5" Type="http://schemas.openxmlformats.org/officeDocument/2006/relationships/image" Target="../media/image9.svg"/><Relationship Id="rId15" Type="http://schemas.openxmlformats.org/officeDocument/2006/relationships/image" Target="../media/image19.sv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hyperlink" Target="mailto:kyungwoo.hyun@sap.com" TargetMode="Externa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
          <p:cNvSpPr>
            <a:spLocks noGrp="1"/>
          </p:cNvSpPr>
          <p:nvPr>
            <p:ph type="subTitle" idx="1"/>
          </p:nvPr>
        </p:nvSpPr>
        <p:spPr bwMode="gray"/>
        <p:txBody>
          <a:bodyPr/>
          <a:lstStyle/>
          <a:p>
            <a:r>
              <a:rPr lang="en-US" dirty="0" err="1"/>
              <a:t>Kyungwoo</a:t>
            </a:r>
            <a:r>
              <a:rPr lang="en-US" dirty="0"/>
              <a:t> Hyun, SAP</a:t>
            </a:r>
          </a:p>
          <a:p>
            <a:pPr lvl="0"/>
            <a:r>
              <a:rPr lang="en-US" dirty="0"/>
              <a:t>Mar 30, 2021</a:t>
            </a:r>
          </a:p>
        </p:txBody>
      </p:sp>
      <p:sp>
        <p:nvSpPr>
          <p:cNvPr id="11" name="Title"/>
          <p:cNvSpPr>
            <a:spLocks noGrp="1"/>
          </p:cNvSpPr>
          <p:nvPr>
            <p:ph type="title"/>
          </p:nvPr>
        </p:nvSpPr>
        <p:spPr bwMode="gray"/>
        <p:txBody>
          <a:bodyPr/>
          <a:lstStyle/>
          <a:p>
            <a:r>
              <a:rPr lang="en-US" dirty="0"/>
              <a:t>Microsoft Teams integration</a:t>
            </a:r>
            <a:br>
              <a:rPr lang="en-US" dirty="0"/>
            </a:br>
            <a:r>
              <a:rPr lang="en-US" dirty="0">
                <a:solidFill>
                  <a:schemeClr val="accent1"/>
                </a:solidFill>
              </a:rPr>
              <a:t>to S/4HANA Cloud</a:t>
            </a:r>
            <a:endParaRPr lang="de-DE" dirty="0">
              <a:solidFill>
                <a:schemeClr val="accent1"/>
              </a:solidFill>
            </a:endParaRPr>
          </a:p>
        </p:txBody>
      </p:sp>
    </p:spTree>
    <p:extLst>
      <p:ext uri="{BB962C8B-B14F-4D97-AF65-F5344CB8AC3E}">
        <p14:creationId xmlns:p14="http://schemas.microsoft.com/office/powerpoint/2010/main" val="331687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pPr marL="342900" indent="-342900">
              <a:buFont typeface="Arial" panose="020B0604020202020204" pitchFamily="34" charset="0"/>
              <a:buChar char="•"/>
            </a:pPr>
            <a:r>
              <a:rPr lang="en-US" dirty="0"/>
              <a:t>Solution Architecture</a:t>
            </a:r>
          </a:p>
        </p:txBody>
      </p:sp>
      <p:sp>
        <p:nvSpPr>
          <p:cNvPr id="2" name="Agenda"/>
          <p:cNvSpPr>
            <a:spLocks noGrp="1"/>
          </p:cNvSpPr>
          <p:nvPr>
            <p:ph type="title"/>
          </p:nvPr>
        </p:nvSpPr>
        <p:spPr bwMode="gray"/>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Solution Architecture</a:t>
            </a:r>
          </a:p>
        </p:txBody>
      </p:sp>
      <p:sp>
        <p:nvSpPr>
          <p:cNvPr id="3" name="Rechteck 24">
            <a:extLst>
              <a:ext uri="{FF2B5EF4-FFF2-40B4-BE49-F238E27FC236}">
                <a16:creationId xmlns:a16="http://schemas.microsoft.com/office/drawing/2014/main" id="{0E005FFF-9B32-6E44-BF43-8FE402A526F8}"/>
              </a:ext>
            </a:extLst>
          </p:cNvPr>
          <p:cNvSpPr/>
          <p:nvPr/>
        </p:nvSpPr>
        <p:spPr>
          <a:xfrm>
            <a:off x="341141" y="2702048"/>
            <a:ext cx="314189" cy="169277"/>
          </a:xfrm>
          <a:prstGeom prst="rect">
            <a:avLst/>
          </a:prstGeom>
        </p:spPr>
        <p:txBody>
          <a:bodyPr wrap="none" lIns="0" tIns="0" rIns="0" bIns="0">
            <a:spAutoFit/>
          </a:bodyPr>
          <a:lstStyle/>
          <a:p>
            <a:pPr algn="ctr"/>
            <a:r>
              <a:rPr lang="en-US" sz="1100" b="1" dirty="0">
                <a:solidFill>
                  <a:schemeClr val="tx1">
                    <a:lumMod val="65000"/>
                    <a:lumOff val="35000"/>
                  </a:schemeClr>
                </a:solidFill>
                <a:latin typeface="Arial" charset="0"/>
                <a:ea typeface="Arial" charset="0"/>
                <a:cs typeface="Arial" charset="0"/>
              </a:rPr>
              <a:t>User</a:t>
            </a:r>
          </a:p>
        </p:txBody>
      </p:sp>
      <p:pic>
        <p:nvPicPr>
          <p:cNvPr id="4" name="Graphic 3">
            <a:extLst>
              <a:ext uri="{FF2B5EF4-FFF2-40B4-BE49-F238E27FC236}">
                <a16:creationId xmlns:a16="http://schemas.microsoft.com/office/drawing/2014/main" id="{39730A02-C0D8-874C-A53C-BC391519A8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9001" y="2263042"/>
            <a:ext cx="270000" cy="360000"/>
          </a:xfrm>
          <a:prstGeom prst="rect">
            <a:avLst/>
          </a:prstGeom>
        </p:spPr>
      </p:pic>
      <p:sp>
        <p:nvSpPr>
          <p:cNvPr id="5" name="Rechteck 9">
            <a:extLst>
              <a:ext uri="{FF2B5EF4-FFF2-40B4-BE49-F238E27FC236}">
                <a16:creationId xmlns:a16="http://schemas.microsoft.com/office/drawing/2014/main" id="{5EECF912-ACDE-9E47-BE78-469933839B28}"/>
              </a:ext>
            </a:extLst>
          </p:cNvPr>
          <p:cNvSpPr/>
          <p:nvPr/>
        </p:nvSpPr>
        <p:spPr>
          <a:xfrm>
            <a:off x="1235458" y="1346190"/>
            <a:ext cx="2950647" cy="1675306"/>
          </a:xfrm>
          <a:prstGeom prst="rect">
            <a:avLst/>
          </a:prstGeom>
          <a:noFill/>
          <a:ln w="19050" cap="rnd">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72000" rtlCol="0" anchor="t"/>
          <a:lstStyle/>
          <a:p>
            <a:endParaRPr lang="en-US" sz="1100" b="1" i="1" dirty="0">
              <a:solidFill>
                <a:srgbClr val="1A9898"/>
              </a:solidFill>
            </a:endParaRPr>
          </a:p>
        </p:txBody>
      </p:sp>
      <p:pic>
        <p:nvPicPr>
          <p:cNvPr id="6" name="Graphic 5">
            <a:extLst>
              <a:ext uri="{FF2B5EF4-FFF2-40B4-BE49-F238E27FC236}">
                <a16:creationId xmlns:a16="http://schemas.microsoft.com/office/drawing/2014/main" id="{265F60D0-BF4B-D548-8F2D-AC51C8B676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21418" y="1409123"/>
            <a:ext cx="381511" cy="354798"/>
          </a:xfrm>
          <a:prstGeom prst="rect">
            <a:avLst/>
          </a:prstGeom>
        </p:spPr>
      </p:pic>
      <p:sp>
        <p:nvSpPr>
          <p:cNvPr id="7" name="Abgerundetes Rechteck 30">
            <a:extLst>
              <a:ext uri="{FF2B5EF4-FFF2-40B4-BE49-F238E27FC236}">
                <a16:creationId xmlns:a16="http://schemas.microsoft.com/office/drawing/2014/main" id="{2058862F-4C13-2345-8A29-02D3A3F11BB0}"/>
              </a:ext>
            </a:extLst>
          </p:cNvPr>
          <p:cNvSpPr/>
          <p:nvPr/>
        </p:nvSpPr>
        <p:spPr>
          <a:xfrm>
            <a:off x="2837251" y="1417186"/>
            <a:ext cx="1341504" cy="346735"/>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sz="1100" b="1" dirty="0">
                <a:solidFill>
                  <a:schemeClr val="tx1">
                    <a:lumMod val="65000"/>
                    <a:lumOff val="35000"/>
                  </a:schemeClr>
                </a:solidFill>
                <a:latin typeface="Arial" charset="0"/>
                <a:ea typeface="Arial" charset="0"/>
                <a:cs typeface="Arial" charset="0"/>
              </a:rPr>
              <a:t>Microsoft Teams</a:t>
            </a:r>
          </a:p>
        </p:txBody>
      </p:sp>
      <p:sp>
        <p:nvSpPr>
          <p:cNvPr id="8" name="Rechteck 9">
            <a:extLst>
              <a:ext uri="{FF2B5EF4-FFF2-40B4-BE49-F238E27FC236}">
                <a16:creationId xmlns:a16="http://schemas.microsoft.com/office/drawing/2014/main" id="{6201884B-E7BD-7441-8BFC-799FB7499377}"/>
              </a:ext>
            </a:extLst>
          </p:cNvPr>
          <p:cNvSpPr/>
          <p:nvPr/>
        </p:nvSpPr>
        <p:spPr>
          <a:xfrm>
            <a:off x="1521529" y="2168610"/>
            <a:ext cx="1156187" cy="524894"/>
          </a:xfrm>
          <a:prstGeom prst="rect">
            <a:avLst/>
          </a:prstGeom>
          <a:noFill/>
          <a:ln w="19050" cap="rnd">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200" b="1" dirty="0">
                <a:solidFill>
                  <a:schemeClr val="tx1">
                    <a:lumMod val="65000"/>
                    <a:lumOff val="35000"/>
                  </a:schemeClr>
                </a:solidFill>
              </a:rPr>
              <a:t>Message</a:t>
            </a:r>
          </a:p>
          <a:p>
            <a:pPr algn="ctr"/>
            <a:r>
              <a:rPr lang="en-US" sz="1200" b="1" dirty="0">
                <a:solidFill>
                  <a:schemeClr val="tx1">
                    <a:lumMod val="65000"/>
                    <a:lumOff val="35000"/>
                  </a:schemeClr>
                </a:solidFill>
              </a:rPr>
              <a:t>Extension</a:t>
            </a:r>
          </a:p>
        </p:txBody>
      </p:sp>
      <p:cxnSp>
        <p:nvCxnSpPr>
          <p:cNvPr id="9" name="Shape 2178">
            <a:extLst>
              <a:ext uri="{FF2B5EF4-FFF2-40B4-BE49-F238E27FC236}">
                <a16:creationId xmlns:a16="http://schemas.microsoft.com/office/drawing/2014/main" id="{5C6F8B39-8876-FE43-9551-B919B6DAAB60}"/>
              </a:ext>
            </a:extLst>
          </p:cNvPr>
          <p:cNvCxnSpPr>
            <a:cxnSpLocks/>
            <a:stCxn id="4" idx="3"/>
            <a:endCxn id="8" idx="1"/>
          </p:cNvCxnSpPr>
          <p:nvPr/>
        </p:nvCxnSpPr>
        <p:spPr>
          <a:xfrm flipV="1">
            <a:off x="639001" y="2431057"/>
            <a:ext cx="882528" cy="11985"/>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echteck 9">
            <a:extLst>
              <a:ext uri="{FF2B5EF4-FFF2-40B4-BE49-F238E27FC236}">
                <a16:creationId xmlns:a16="http://schemas.microsoft.com/office/drawing/2014/main" id="{4854F287-935D-D946-86F2-F677209E197F}"/>
              </a:ext>
            </a:extLst>
          </p:cNvPr>
          <p:cNvSpPr/>
          <p:nvPr/>
        </p:nvSpPr>
        <p:spPr>
          <a:xfrm>
            <a:off x="1235459" y="3429000"/>
            <a:ext cx="2950647" cy="2925000"/>
          </a:xfrm>
          <a:prstGeom prst="rect">
            <a:avLst/>
          </a:prstGeom>
          <a:noFill/>
          <a:ln w="19050" cap="rnd">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72000" rtlCol="0" anchor="t"/>
          <a:lstStyle/>
          <a:p>
            <a:endParaRPr lang="en-US" sz="1100" b="1" i="1" dirty="0">
              <a:solidFill>
                <a:srgbClr val="1A9898"/>
              </a:solidFill>
            </a:endParaRPr>
          </a:p>
        </p:txBody>
      </p:sp>
      <p:pic>
        <p:nvPicPr>
          <p:cNvPr id="14" name="Graphic 13">
            <a:extLst>
              <a:ext uri="{FF2B5EF4-FFF2-40B4-BE49-F238E27FC236}">
                <a16:creationId xmlns:a16="http://schemas.microsoft.com/office/drawing/2014/main" id="{8DFFDF77-6120-9249-80E7-B9F420EC01A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02953" y="4630980"/>
            <a:ext cx="457200" cy="457200"/>
          </a:xfrm>
          <a:prstGeom prst="rect">
            <a:avLst/>
          </a:prstGeom>
        </p:spPr>
      </p:pic>
      <p:sp>
        <p:nvSpPr>
          <p:cNvPr id="15" name="Rectangle 14">
            <a:extLst>
              <a:ext uri="{FF2B5EF4-FFF2-40B4-BE49-F238E27FC236}">
                <a16:creationId xmlns:a16="http://schemas.microsoft.com/office/drawing/2014/main" id="{8EDB58BD-3705-E246-BCDD-E4D573F0C862}"/>
              </a:ext>
            </a:extLst>
          </p:cNvPr>
          <p:cNvSpPr/>
          <p:nvPr/>
        </p:nvSpPr>
        <p:spPr>
          <a:xfrm>
            <a:off x="3045719" y="5084388"/>
            <a:ext cx="1221274" cy="261610"/>
          </a:xfrm>
          <a:prstGeom prst="rect">
            <a:avLst/>
          </a:prstGeom>
        </p:spPr>
        <p:txBody>
          <a:bodyPr wrap="square">
            <a:spAutoFit/>
          </a:bodyPr>
          <a:lstStyle/>
          <a:p>
            <a:pPr algn="ctr"/>
            <a:r>
              <a:rPr lang="en-US" sz="1100" b="1" dirty="0">
                <a:solidFill>
                  <a:schemeClr val="tx1">
                    <a:lumMod val="65000"/>
                    <a:lumOff val="35000"/>
                  </a:schemeClr>
                </a:solidFill>
                <a:latin typeface="Arial" charset="0"/>
                <a:cs typeface="Arial" charset="0"/>
              </a:rPr>
              <a:t>Graph API</a:t>
            </a:r>
            <a:endParaRPr lang="en-US" sz="1100" dirty="0">
              <a:solidFill>
                <a:schemeClr val="tx1">
                  <a:lumMod val="65000"/>
                  <a:lumOff val="35000"/>
                </a:schemeClr>
              </a:solidFill>
              <a:latin typeface="Arial" charset="0"/>
              <a:cs typeface="Arial" charset="0"/>
            </a:endParaRPr>
          </a:p>
        </p:txBody>
      </p:sp>
      <p:pic>
        <p:nvPicPr>
          <p:cNvPr id="18" name="Graphic 17">
            <a:extLst>
              <a:ext uri="{FF2B5EF4-FFF2-40B4-BE49-F238E27FC236}">
                <a16:creationId xmlns:a16="http://schemas.microsoft.com/office/drawing/2014/main" id="{44A7F60D-FE57-1447-B196-78D185CC2D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21529" y="3559553"/>
            <a:ext cx="436062" cy="436062"/>
          </a:xfrm>
          <a:prstGeom prst="rect">
            <a:avLst/>
          </a:prstGeom>
        </p:spPr>
      </p:pic>
      <p:sp>
        <p:nvSpPr>
          <p:cNvPr id="19" name="Rectangle 18">
            <a:extLst>
              <a:ext uri="{FF2B5EF4-FFF2-40B4-BE49-F238E27FC236}">
                <a16:creationId xmlns:a16="http://schemas.microsoft.com/office/drawing/2014/main" id="{146CEADC-1364-914D-A980-DDB7FBCD5C3E}"/>
              </a:ext>
            </a:extLst>
          </p:cNvPr>
          <p:cNvSpPr/>
          <p:nvPr/>
        </p:nvSpPr>
        <p:spPr>
          <a:xfrm>
            <a:off x="1114818" y="4011906"/>
            <a:ext cx="1221274" cy="430887"/>
          </a:xfrm>
          <a:prstGeom prst="rect">
            <a:avLst/>
          </a:prstGeom>
        </p:spPr>
        <p:txBody>
          <a:bodyPr wrap="square">
            <a:spAutoFit/>
          </a:bodyPr>
          <a:lstStyle/>
          <a:p>
            <a:pPr algn="ctr"/>
            <a:r>
              <a:rPr lang="en-US" sz="1100" b="1" dirty="0">
                <a:solidFill>
                  <a:schemeClr val="tx1">
                    <a:lumMod val="65000"/>
                    <a:lumOff val="35000"/>
                  </a:schemeClr>
                </a:solidFill>
                <a:latin typeface="Arial" charset="0"/>
                <a:cs typeface="Arial" charset="0"/>
              </a:rPr>
              <a:t>Active Directory</a:t>
            </a:r>
            <a:endParaRPr lang="en-US" sz="1100" dirty="0">
              <a:solidFill>
                <a:schemeClr val="tx1">
                  <a:lumMod val="65000"/>
                  <a:lumOff val="35000"/>
                </a:schemeClr>
              </a:solidFill>
              <a:latin typeface="Arial" charset="0"/>
              <a:cs typeface="Arial" charset="0"/>
            </a:endParaRPr>
          </a:p>
        </p:txBody>
      </p:sp>
      <p:pic>
        <p:nvPicPr>
          <p:cNvPr id="20" name="Graphic 19">
            <a:extLst>
              <a:ext uri="{FF2B5EF4-FFF2-40B4-BE49-F238E27FC236}">
                <a16:creationId xmlns:a16="http://schemas.microsoft.com/office/drawing/2014/main" id="{9B52E573-7E00-9A41-9760-405446B45E0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40836" y="3559553"/>
            <a:ext cx="442080" cy="442080"/>
          </a:xfrm>
          <a:prstGeom prst="rect">
            <a:avLst/>
          </a:prstGeom>
        </p:spPr>
      </p:pic>
      <p:sp>
        <p:nvSpPr>
          <p:cNvPr id="21" name="Rectangle 20">
            <a:extLst>
              <a:ext uri="{FF2B5EF4-FFF2-40B4-BE49-F238E27FC236}">
                <a16:creationId xmlns:a16="http://schemas.microsoft.com/office/drawing/2014/main" id="{93B45139-E3A8-824F-9B48-30FA1EFD22AF}"/>
              </a:ext>
            </a:extLst>
          </p:cNvPr>
          <p:cNvSpPr/>
          <p:nvPr/>
        </p:nvSpPr>
        <p:spPr>
          <a:xfrm>
            <a:off x="3227731" y="4021189"/>
            <a:ext cx="857250" cy="430887"/>
          </a:xfrm>
          <a:prstGeom prst="rect">
            <a:avLst/>
          </a:prstGeom>
        </p:spPr>
        <p:txBody>
          <a:bodyPr wrap="square">
            <a:spAutoFit/>
          </a:bodyPr>
          <a:lstStyle/>
          <a:p>
            <a:pPr algn="ctr"/>
            <a:r>
              <a:rPr lang="en-US" sz="1100" b="1" dirty="0">
                <a:solidFill>
                  <a:schemeClr val="tx1">
                    <a:lumMod val="65000"/>
                    <a:lumOff val="35000"/>
                  </a:schemeClr>
                </a:solidFill>
                <a:latin typeface="Arial" charset="0"/>
                <a:cs typeface="Arial" charset="0"/>
              </a:rPr>
              <a:t>Bot</a:t>
            </a:r>
          </a:p>
          <a:p>
            <a:pPr algn="ctr"/>
            <a:r>
              <a:rPr lang="en-US" sz="1100" b="1" dirty="0">
                <a:solidFill>
                  <a:schemeClr val="tx1">
                    <a:lumMod val="65000"/>
                    <a:lumOff val="35000"/>
                  </a:schemeClr>
                </a:solidFill>
                <a:latin typeface="Arial" charset="0"/>
                <a:cs typeface="Arial" charset="0"/>
              </a:rPr>
              <a:t>Service</a:t>
            </a:r>
            <a:endParaRPr lang="en-US" sz="1100" dirty="0">
              <a:solidFill>
                <a:schemeClr val="tx1">
                  <a:lumMod val="65000"/>
                  <a:lumOff val="35000"/>
                </a:schemeClr>
              </a:solidFill>
              <a:latin typeface="Arial" charset="0"/>
              <a:cs typeface="Arial" charset="0"/>
            </a:endParaRPr>
          </a:p>
        </p:txBody>
      </p:sp>
      <p:pic>
        <p:nvPicPr>
          <p:cNvPr id="22" name="Graphic 21">
            <a:extLst>
              <a:ext uri="{FF2B5EF4-FFF2-40B4-BE49-F238E27FC236}">
                <a16:creationId xmlns:a16="http://schemas.microsoft.com/office/drawing/2014/main" id="{47165A88-F372-A44D-AC63-A400FEFD357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440624" y="3568195"/>
            <a:ext cx="428051" cy="428051"/>
          </a:xfrm>
          <a:prstGeom prst="rect">
            <a:avLst/>
          </a:prstGeom>
        </p:spPr>
      </p:pic>
      <p:sp>
        <p:nvSpPr>
          <p:cNvPr id="25" name="Rectangle 24">
            <a:extLst>
              <a:ext uri="{FF2B5EF4-FFF2-40B4-BE49-F238E27FC236}">
                <a16:creationId xmlns:a16="http://schemas.microsoft.com/office/drawing/2014/main" id="{8B6D284B-B241-0845-8594-3E9678C11E22}"/>
              </a:ext>
            </a:extLst>
          </p:cNvPr>
          <p:cNvSpPr/>
          <p:nvPr/>
        </p:nvSpPr>
        <p:spPr>
          <a:xfrm>
            <a:off x="2052899" y="4018046"/>
            <a:ext cx="1221274" cy="430887"/>
          </a:xfrm>
          <a:prstGeom prst="rect">
            <a:avLst/>
          </a:prstGeom>
        </p:spPr>
        <p:txBody>
          <a:bodyPr wrap="square">
            <a:spAutoFit/>
          </a:bodyPr>
          <a:lstStyle/>
          <a:p>
            <a:pPr algn="ctr"/>
            <a:r>
              <a:rPr lang="en-US" sz="1100" b="1" dirty="0">
                <a:solidFill>
                  <a:schemeClr val="tx1">
                    <a:lumMod val="65000"/>
                    <a:lumOff val="35000"/>
                  </a:schemeClr>
                </a:solidFill>
                <a:latin typeface="Arial" charset="0"/>
                <a:cs typeface="Arial" charset="0"/>
              </a:rPr>
              <a:t>App</a:t>
            </a:r>
          </a:p>
          <a:p>
            <a:pPr algn="ctr"/>
            <a:r>
              <a:rPr lang="en-US" sz="1100" b="1" dirty="0">
                <a:solidFill>
                  <a:schemeClr val="tx1">
                    <a:lumMod val="65000"/>
                    <a:lumOff val="35000"/>
                  </a:schemeClr>
                </a:solidFill>
                <a:latin typeface="Arial" charset="0"/>
                <a:cs typeface="Arial" charset="0"/>
              </a:rPr>
              <a:t>Registration</a:t>
            </a:r>
            <a:endParaRPr lang="en-US" sz="1100" dirty="0">
              <a:solidFill>
                <a:schemeClr val="tx1">
                  <a:lumMod val="65000"/>
                  <a:lumOff val="35000"/>
                </a:schemeClr>
              </a:solidFill>
              <a:latin typeface="Arial" charset="0"/>
              <a:cs typeface="Arial" charset="0"/>
            </a:endParaRPr>
          </a:p>
        </p:txBody>
      </p:sp>
      <p:sp>
        <p:nvSpPr>
          <p:cNvPr id="30" name="Rectangle 29">
            <a:extLst>
              <a:ext uri="{FF2B5EF4-FFF2-40B4-BE49-F238E27FC236}">
                <a16:creationId xmlns:a16="http://schemas.microsoft.com/office/drawing/2014/main" id="{BAE3918E-9EF6-D948-AA0F-AA1575647786}"/>
              </a:ext>
            </a:extLst>
          </p:cNvPr>
          <p:cNvSpPr/>
          <p:nvPr/>
        </p:nvSpPr>
        <p:spPr>
          <a:xfrm>
            <a:off x="1360614" y="1761943"/>
            <a:ext cx="811624" cy="261610"/>
          </a:xfrm>
          <a:prstGeom prst="rect">
            <a:avLst/>
          </a:prstGeom>
        </p:spPr>
        <p:txBody>
          <a:bodyPr wrap="square">
            <a:spAutoFit/>
          </a:bodyPr>
          <a:lstStyle/>
          <a:p>
            <a:pPr algn="ctr"/>
            <a:r>
              <a:rPr lang="en-US" sz="1100" b="1" dirty="0">
                <a:solidFill>
                  <a:schemeClr val="tx1">
                    <a:lumMod val="65000"/>
                    <a:lumOff val="35000"/>
                  </a:schemeClr>
                </a:solidFill>
                <a:latin typeface="Arial" charset="0"/>
                <a:cs typeface="Arial" charset="0"/>
              </a:rPr>
              <a:t>Apps</a:t>
            </a:r>
            <a:endParaRPr lang="en-US" sz="1100" dirty="0">
              <a:solidFill>
                <a:schemeClr val="tx1">
                  <a:lumMod val="65000"/>
                  <a:lumOff val="35000"/>
                </a:schemeClr>
              </a:solidFill>
              <a:latin typeface="Arial" charset="0"/>
              <a:cs typeface="Arial" charset="0"/>
            </a:endParaRPr>
          </a:p>
        </p:txBody>
      </p:sp>
      <p:pic>
        <p:nvPicPr>
          <p:cNvPr id="32" name="Graphic 31">
            <a:extLst>
              <a:ext uri="{FF2B5EF4-FFF2-40B4-BE49-F238E27FC236}">
                <a16:creationId xmlns:a16="http://schemas.microsoft.com/office/drawing/2014/main" id="{D10713DA-D7DE-B94E-BDFD-D9210662B0B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601119" y="1440646"/>
            <a:ext cx="388289" cy="388289"/>
          </a:xfrm>
          <a:prstGeom prst="rect">
            <a:avLst/>
          </a:prstGeom>
        </p:spPr>
      </p:pic>
      <p:cxnSp>
        <p:nvCxnSpPr>
          <p:cNvPr id="34" name="Shape 2178">
            <a:extLst>
              <a:ext uri="{FF2B5EF4-FFF2-40B4-BE49-F238E27FC236}">
                <a16:creationId xmlns:a16="http://schemas.microsoft.com/office/drawing/2014/main" id="{88C0F967-0AB6-CE45-9338-8951E5A5BA0B}"/>
              </a:ext>
            </a:extLst>
          </p:cNvPr>
          <p:cNvCxnSpPr>
            <a:cxnSpLocks/>
            <a:stCxn id="32" idx="2"/>
          </p:cNvCxnSpPr>
          <p:nvPr/>
        </p:nvCxnSpPr>
        <p:spPr>
          <a:xfrm>
            <a:off x="1795264" y="1828935"/>
            <a:ext cx="0" cy="339675"/>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hape 2178">
            <a:extLst>
              <a:ext uri="{FF2B5EF4-FFF2-40B4-BE49-F238E27FC236}">
                <a16:creationId xmlns:a16="http://schemas.microsoft.com/office/drawing/2014/main" id="{CF452829-0273-8247-8D76-6A1928AC32C1}"/>
              </a:ext>
            </a:extLst>
          </p:cNvPr>
          <p:cNvCxnSpPr>
            <a:cxnSpLocks/>
            <a:stCxn id="22" idx="3"/>
            <a:endCxn id="20" idx="1"/>
          </p:cNvCxnSpPr>
          <p:nvPr/>
        </p:nvCxnSpPr>
        <p:spPr>
          <a:xfrm flipV="1">
            <a:off x="2868675" y="3780593"/>
            <a:ext cx="572161" cy="1628"/>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Rechteck 9">
            <a:extLst>
              <a:ext uri="{FF2B5EF4-FFF2-40B4-BE49-F238E27FC236}">
                <a16:creationId xmlns:a16="http://schemas.microsoft.com/office/drawing/2014/main" id="{BFD7B045-0D3D-1748-AE6E-FA8C6E885AB1}"/>
              </a:ext>
            </a:extLst>
          </p:cNvPr>
          <p:cNvSpPr/>
          <p:nvPr/>
        </p:nvSpPr>
        <p:spPr>
          <a:xfrm>
            <a:off x="4513549" y="1330716"/>
            <a:ext cx="4030697" cy="4015281"/>
          </a:xfrm>
          <a:prstGeom prst="rect">
            <a:avLst/>
          </a:prstGeom>
          <a:noFill/>
          <a:ln w="19050" cap="rnd">
            <a:solidFill>
              <a:srgbClr val="0A6ED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0" rtlCol="0" anchor="t" anchorCtr="0"/>
          <a:lstStyle/>
          <a:p>
            <a:pPr fontAlgn="base">
              <a:spcBef>
                <a:spcPts val="600"/>
              </a:spcBef>
              <a:spcAft>
                <a:spcPct val="0"/>
              </a:spcAft>
              <a:buClr>
                <a:srgbClr val="F0AB00"/>
              </a:buClr>
              <a:buSzPct val="80000"/>
            </a:pPr>
            <a:endParaRPr lang="en-US" sz="1200" b="1" kern="0" dirty="0">
              <a:solidFill>
                <a:schemeClr val="tx1">
                  <a:lumMod val="65000"/>
                  <a:lumOff val="35000"/>
                </a:schemeClr>
              </a:solidFill>
              <a:latin typeface="+mj-lt"/>
            </a:endParaRPr>
          </a:p>
        </p:txBody>
      </p:sp>
      <p:pic>
        <p:nvPicPr>
          <p:cNvPr id="45" name="Picture 44">
            <a:extLst>
              <a:ext uri="{FF2B5EF4-FFF2-40B4-BE49-F238E27FC236}">
                <a16:creationId xmlns:a16="http://schemas.microsoft.com/office/drawing/2014/main" id="{4B56C6BE-B1D3-314C-A0A7-4A95383E16F8}"/>
              </a:ext>
            </a:extLst>
          </p:cNvPr>
          <p:cNvPicPr>
            <a:picLocks noChangeAspect="1"/>
          </p:cNvPicPr>
          <p:nvPr/>
        </p:nvPicPr>
        <p:blipFill>
          <a:blip r:embed="rId16"/>
          <a:stretch>
            <a:fillRect/>
          </a:stretch>
        </p:blipFill>
        <p:spPr>
          <a:xfrm>
            <a:off x="5385551" y="1534169"/>
            <a:ext cx="3005000" cy="180000"/>
          </a:xfrm>
          <a:prstGeom prst="rect">
            <a:avLst/>
          </a:prstGeom>
        </p:spPr>
      </p:pic>
      <p:pic>
        <p:nvPicPr>
          <p:cNvPr id="46" name="Graphic 45">
            <a:extLst>
              <a:ext uri="{FF2B5EF4-FFF2-40B4-BE49-F238E27FC236}">
                <a16:creationId xmlns:a16="http://schemas.microsoft.com/office/drawing/2014/main" id="{98FCE58F-4519-7741-A943-2DBEEBEB8FE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617632" y="3513383"/>
            <a:ext cx="533400" cy="533400"/>
          </a:xfrm>
          <a:prstGeom prst="rect">
            <a:avLst/>
          </a:prstGeom>
        </p:spPr>
      </p:pic>
      <p:sp>
        <p:nvSpPr>
          <p:cNvPr id="47" name="Rectangle 46">
            <a:extLst>
              <a:ext uri="{FF2B5EF4-FFF2-40B4-BE49-F238E27FC236}">
                <a16:creationId xmlns:a16="http://schemas.microsoft.com/office/drawing/2014/main" id="{5985702A-7E1F-B749-868F-584605BB25DF}"/>
              </a:ext>
            </a:extLst>
          </p:cNvPr>
          <p:cNvSpPr/>
          <p:nvPr/>
        </p:nvSpPr>
        <p:spPr>
          <a:xfrm>
            <a:off x="7148782" y="3993452"/>
            <a:ext cx="1425459" cy="48354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100" b="1" dirty="0">
                <a:solidFill>
                  <a:srgbClr val="074D92"/>
                </a:solidFill>
                <a:latin typeface="Arial" charset="0"/>
                <a:ea typeface="Arial" charset="0"/>
                <a:cs typeface="Arial" charset="0"/>
              </a:rPr>
              <a:t>Integration</a:t>
            </a:r>
          </a:p>
          <a:p>
            <a:pPr algn="ctr"/>
            <a:r>
              <a:rPr lang="en-US" sz="1100" b="1" dirty="0">
                <a:solidFill>
                  <a:srgbClr val="074D92"/>
                </a:solidFill>
                <a:latin typeface="Arial" charset="0"/>
                <a:ea typeface="Arial" charset="0"/>
                <a:cs typeface="Arial" charset="0"/>
              </a:rPr>
              <a:t>Suite</a:t>
            </a:r>
          </a:p>
        </p:txBody>
      </p:sp>
      <p:cxnSp>
        <p:nvCxnSpPr>
          <p:cNvPr id="48" name="Shape 2178">
            <a:extLst>
              <a:ext uri="{FF2B5EF4-FFF2-40B4-BE49-F238E27FC236}">
                <a16:creationId xmlns:a16="http://schemas.microsoft.com/office/drawing/2014/main" id="{D71CDBD9-8F2B-7B40-AED3-E7EF9E8858FE}"/>
              </a:ext>
            </a:extLst>
          </p:cNvPr>
          <p:cNvCxnSpPr>
            <a:cxnSpLocks/>
            <a:stCxn id="49" idx="3"/>
            <a:endCxn id="104" idx="1"/>
          </p:cNvCxnSpPr>
          <p:nvPr/>
        </p:nvCxnSpPr>
        <p:spPr>
          <a:xfrm flipV="1">
            <a:off x="5701175" y="3053000"/>
            <a:ext cx="901181" cy="730241"/>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948E4CCF-8F46-0942-AC62-6B2B35B92184}"/>
              </a:ext>
            </a:extLst>
          </p:cNvPr>
          <p:cNvPicPr>
            <a:picLocks noChangeAspect="1"/>
          </p:cNvPicPr>
          <p:nvPr/>
        </p:nvPicPr>
        <p:blipFill>
          <a:blip r:embed="rId19"/>
          <a:stretch>
            <a:fillRect/>
          </a:stretch>
        </p:blipFill>
        <p:spPr>
          <a:xfrm>
            <a:off x="5340457" y="3602882"/>
            <a:ext cx="360718" cy="360718"/>
          </a:xfrm>
          <a:prstGeom prst="rect">
            <a:avLst/>
          </a:prstGeom>
          <a:solidFill>
            <a:schemeClr val="bg1"/>
          </a:solidFill>
        </p:spPr>
      </p:pic>
      <p:sp>
        <p:nvSpPr>
          <p:cNvPr id="50" name="Rectangle 49">
            <a:extLst>
              <a:ext uri="{FF2B5EF4-FFF2-40B4-BE49-F238E27FC236}">
                <a16:creationId xmlns:a16="http://schemas.microsoft.com/office/drawing/2014/main" id="{8C6C1D97-7C77-4043-A7EB-3C3D5DC3C301}"/>
              </a:ext>
            </a:extLst>
          </p:cNvPr>
          <p:cNvSpPr/>
          <p:nvPr/>
        </p:nvSpPr>
        <p:spPr>
          <a:xfrm>
            <a:off x="4965900" y="3995615"/>
            <a:ext cx="1221274" cy="430887"/>
          </a:xfrm>
          <a:prstGeom prst="rect">
            <a:avLst/>
          </a:prstGeom>
        </p:spPr>
        <p:txBody>
          <a:bodyPr wrap="square">
            <a:spAutoFit/>
          </a:bodyPr>
          <a:lstStyle/>
          <a:p>
            <a:pPr algn="ctr"/>
            <a:r>
              <a:rPr lang="en-US" sz="1100" b="1" dirty="0">
                <a:solidFill>
                  <a:schemeClr val="tx1">
                    <a:lumMod val="65000"/>
                    <a:lumOff val="35000"/>
                  </a:schemeClr>
                </a:solidFill>
                <a:latin typeface="Arial" charset="0"/>
                <a:cs typeface="Arial" charset="0"/>
              </a:rPr>
              <a:t>Backend</a:t>
            </a:r>
          </a:p>
          <a:p>
            <a:pPr algn="ctr"/>
            <a:r>
              <a:rPr lang="en-US" sz="1100" dirty="0">
                <a:solidFill>
                  <a:schemeClr val="tx1">
                    <a:lumMod val="65000"/>
                    <a:lumOff val="35000"/>
                  </a:schemeClr>
                </a:solidFill>
                <a:latin typeface="Arial" charset="0"/>
                <a:cs typeface="Arial" charset="0"/>
              </a:rPr>
              <a:t>Node.js</a:t>
            </a:r>
          </a:p>
        </p:txBody>
      </p:sp>
      <p:pic>
        <p:nvPicPr>
          <p:cNvPr id="51" name="Bild 3">
            <a:extLst>
              <a:ext uri="{FF2B5EF4-FFF2-40B4-BE49-F238E27FC236}">
                <a16:creationId xmlns:a16="http://schemas.microsoft.com/office/drawing/2014/main" id="{FA134B7E-723A-6C49-8663-E9AA08365F1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693329" y="1429605"/>
            <a:ext cx="685800" cy="338328"/>
          </a:xfrm>
          <a:prstGeom prst="rect">
            <a:avLst/>
          </a:prstGeom>
        </p:spPr>
      </p:pic>
      <p:cxnSp>
        <p:nvCxnSpPr>
          <p:cNvPr id="57" name="Shape 2178">
            <a:extLst>
              <a:ext uri="{FF2B5EF4-FFF2-40B4-BE49-F238E27FC236}">
                <a16:creationId xmlns:a16="http://schemas.microsoft.com/office/drawing/2014/main" id="{CF8B12E1-0117-0149-A516-0DF4F518328F}"/>
              </a:ext>
            </a:extLst>
          </p:cNvPr>
          <p:cNvCxnSpPr>
            <a:cxnSpLocks/>
            <a:stCxn id="18" idx="3"/>
            <a:endCxn id="22" idx="1"/>
          </p:cNvCxnSpPr>
          <p:nvPr/>
        </p:nvCxnSpPr>
        <p:spPr>
          <a:xfrm>
            <a:off x="1957591" y="3777584"/>
            <a:ext cx="483033" cy="4637"/>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hape 2178">
            <a:extLst>
              <a:ext uri="{FF2B5EF4-FFF2-40B4-BE49-F238E27FC236}">
                <a16:creationId xmlns:a16="http://schemas.microsoft.com/office/drawing/2014/main" id="{B5FE7D39-AF00-064A-8695-969F6D2870B1}"/>
              </a:ext>
            </a:extLst>
          </p:cNvPr>
          <p:cNvCxnSpPr>
            <a:cxnSpLocks/>
            <a:endCxn id="18" idx="0"/>
          </p:cNvCxnSpPr>
          <p:nvPr/>
        </p:nvCxnSpPr>
        <p:spPr>
          <a:xfrm>
            <a:off x="1739560" y="2702047"/>
            <a:ext cx="0" cy="857506"/>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hape 2178">
            <a:extLst>
              <a:ext uri="{FF2B5EF4-FFF2-40B4-BE49-F238E27FC236}">
                <a16:creationId xmlns:a16="http://schemas.microsoft.com/office/drawing/2014/main" id="{5A6A742B-4D3E-F541-8472-88548B3EDD2B}"/>
              </a:ext>
            </a:extLst>
          </p:cNvPr>
          <p:cNvCxnSpPr>
            <a:cxnSpLocks/>
            <a:stCxn id="20" idx="3"/>
            <a:endCxn id="49" idx="1"/>
          </p:cNvCxnSpPr>
          <p:nvPr/>
        </p:nvCxnSpPr>
        <p:spPr>
          <a:xfrm>
            <a:off x="3882916" y="3780593"/>
            <a:ext cx="1457541" cy="2648"/>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3" name="Picture 72">
            <a:extLst>
              <a:ext uri="{FF2B5EF4-FFF2-40B4-BE49-F238E27FC236}">
                <a16:creationId xmlns:a16="http://schemas.microsoft.com/office/drawing/2014/main" id="{C54EC8C1-BD88-0944-8446-C1EB619C644C}"/>
              </a:ext>
            </a:extLst>
          </p:cNvPr>
          <p:cNvPicPr>
            <a:picLocks noChangeAspect="1"/>
          </p:cNvPicPr>
          <p:nvPr/>
        </p:nvPicPr>
        <p:blipFill>
          <a:blip r:embed="rId19"/>
          <a:stretch>
            <a:fillRect/>
          </a:stretch>
        </p:blipFill>
        <p:spPr>
          <a:xfrm>
            <a:off x="5340457" y="2248070"/>
            <a:ext cx="360718" cy="360718"/>
          </a:xfrm>
          <a:prstGeom prst="rect">
            <a:avLst/>
          </a:prstGeom>
          <a:solidFill>
            <a:schemeClr val="bg1"/>
          </a:solidFill>
        </p:spPr>
      </p:pic>
      <p:sp>
        <p:nvSpPr>
          <p:cNvPr id="74" name="Rectangle 73">
            <a:extLst>
              <a:ext uri="{FF2B5EF4-FFF2-40B4-BE49-F238E27FC236}">
                <a16:creationId xmlns:a16="http://schemas.microsoft.com/office/drawing/2014/main" id="{721DBDC4-2C1D-8A4D-B500-D1C1A8C23D2E}"/>
              </a:ext>
            </a:extLst>
          </p:cNvPr>
          <p:cNvSpPr/>
          <p:nvPr/>
        </p:nvSpPr>
        <p:spPr>
          <a:xfrm>
            <a:off x="4956340" y="2620596"/>
            <a:ext cx="1221274" cy="430887"/>
          </a:xfrm>
          <a:prstGeom prst="rect">
            <a:avLst/>
          </a:prstGeom>
        </p:spPr>
        <p:txBody>
          <a:bodyPr wrap="square">
            <a:spAutoFit/>
          </a:bodyPr>
          <a:lstStyle/>
          <a:p>
            <a:pPr algn="ctr"/>
            <a:r>
              <a:rPr lang="en-US" sz="1100" b="1" dirty="0">
                <a:solidFill>
                  <a:schemeClr val="tx1">
                    <a:lumMod val="65000"/>
                    <a:lumOff val="35000"/>
                  </a:schemeClr>
                </a:solidFill>
                <a:latin typeface="Arial" charset="0"/>
                <a:cs typeface="Arial" charset="0"/>
              </a:rPr>
              <a:t>Frontend</a:t>
            </a:r>
          </a:p>
          <a:p>
            <a:pPr algn="ctr"/>
            <a:r>
              <a:rPr lang="en-US" sz="1100" dirty="0">
                <a:solidFill>
                  <a:schemeClr val="tx1">
                    <a:lumMod val="65000"/>
                    <a:lumOff val="35000"/>
                  </a:schemeClr>
                </a:solidFill>
                <a:latin typeface="Arial" charset="0"/>
                <a:cs typeface="Arial" charset="0"/>
              </a:rPr>
              <a:t>React</a:t>
            </a:r>
          </a:p>
        </p:txBody>
      </p:sp>
      <p:cxnSp>
        <p:nvCxnSpPr>
          <p:cNvPr id="75" name="Shape 2178">
            <a:extLst>
              <a:ext uri="{FF2B5EF4-FFF2-40B4-BE49-F238E27FC236}">
                <a16:creationId xmlns:a16="http://schemas.microsoft.com/office/drawing/2014/main" id="{5542BAEE-FBE0-C74B-91C6-78CDFED0C4D2}"/>
              </a:ext>
            </a:extLst>
          </p:cNvPr>
          <p:cNvCxnSpPr>
            <a:cxnSpLocks/>
            <a:stCxn id="49" idx="1"/>
            <a:endCxn id="14" idx="3"/>
          </p:cNvCxnSpPr>
          <p:nvPr/>
        </p:nvCxnSpPr>
        <p:spPr>
          <a:xfrm flipH="1">
            <a:off x="3860153" y="3783241"/>
            <a:ext cx="1480304" cy="1076339"/>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8" name="Graphic 77">
            <a:extLst>
              <a:ext uri="{FF2B5EF4-FFF2-40B4-BE49-F238E27FC236}">
                <a16:creationId xmlns:a16="http://schemas.microsoft.com/office/drawing/2014/main" id="{E9E3BCE1-1417-584B-B620-D748803E62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47544" y="5528864"/>
            <a:ext cx="381511" cy="354798"/>
          </a:xfrm>
          <a:prstGeom prst="rect">
            <a:avLst/>
          </a:prstGeom>
        </p:spPr>
      </p:pic>
      <p:sp>
        <p:nvSpPr>
          <p:cNvPr id="79" name="Rectangle 78">
            <a:extLst>
              <a:ext uri="{FF2B5EF4-FFF2-40B4-BE49-F238E27FC236}">
                <a16:creationId xmlns:a16="http://schemas.microsoft.com/office/drawing/2014/main" id="{60728D98-4C69-174E-9FCA-7D93A49E8145}"/>
              </a:ext>
            </a:extLst>
          </p:cNvPr>
          <p:cNvSpPr/>
          <p:nvPr/>
        </p:nvSpPr>
        <p:spPr>
          <a:xfrm>
            <a:off x="3026491" y="5917658"/>
            <a:ext cx="1221274" cy="261610"/>
          </a:xfrm>
          <a:prstGeom prst="rect">
            <a:avLst/>
          </a:prstGeom>
        </p:spPr>
        <p:txBody>
          <a:bodyPr wrap="square">
            <a:spAutoFit/>
          </a:bodyPr>
          <a:lstStyle/>
          <a:p>
            <a:pPr algn="ctr"/>
            <a:r>
              <a:rPr lang="en-US" sz="1100" b="1" dirty="0">
                <a:solidFill>
                  <a:schemeClr val="tx1">
                    <a:lumMod val="65000"/>
                    <a:lumOff val="35000"/>
                  </a:schemeClr>
                </a:solidFill>
                <a:latin typeface="Arial" charset="0"/>
                <a:cs typeface="Arial" charset="0"/>
              </a:rPr>
              <a:t>Teams API</a:t>
            </a:r>
            <a:endParaRPr lang="en-US" sz="1100" dirty="0">
              <a:solidFill>
                <a:schemeClr val="tx1">
                  <a:lumMod val="65000"/>
                  <a:lumOff val="35000"/>
                </a:schemeClr>
              </a:solidFill>
              <a:latin typeface="Arial" charset="0"/>
              <a:cs typeface="Arial" charset="0"/>
            </a:endParaRPr>
          </a:p>
        </p:txBody>
      </p:sp>
      <p:cxnSp>
        <p:nvCxnSpPr>
          <p:cNvPr id="80" name="Shape 2178">
            <a:extLst>
              <a:ext uri="{FF2B5EF4-FFF2-40B4-BE49-F238E27FC236}">
                <a16:creationId xmlns:a16="http://schemas.microsoft.com/office/drawing/2014/main" id="{2396C500-535A-E74D-AAB4-7E7F9451CAB3}"/>
              </a:ext>
            </a:extLst>
          </p:cNvPr>
          <p:cNvCxnSpPr>
            <a:cxnSpLocks/>
            <a:stCxn id="49" idx="1"/>
            <a:endCxn id="78" idx="3"/>
          </p:cNvCxnSpPr>
          <p:nvPr/>
        </p:nvCxnSpPr>
        <p:spPr>
          <a:xfrm flipH="1">
            <a:off x="3829055" y="3783241"/>
            <a:ext cx="1511402" cy="1923022"/>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hape 2178">
            <a:extLst>
              <a:ext uri="{FF2B5EF4-FFF2-40B4-BE49-F238E27FC236}">
                <a16:creationId xmlns:a16="http://schemas.microsoft.com/office/drawing/2014/main" id="{89A9FBDD-E6FC-DF42-95E5-337899488F22}"/>
              </a:ext>
            </a:extLst>
          </p:cNvPr>
          <p:cNvCxnSpPr>
            <a:cxnSpLocks/>
            <a:stCxn id="8" idx="3"/>
            <a:endCxn id="73" idx="1"/>
          </p:cNvCxnSpPr>
          <p:nvPr/>
        </p:nvCxnSpPr>
        <p:spPr>
          <a:xfrm flipV="1">
            <a:off x="2677716" y="2428429"/>
            <a:ext cx="2662741" cy="2628"/>
          </a:xfrm>
          <a:prstGeom prst="bentConnector3">
            <a:avLst>
              <a:gd name="adj1" fmla="val 50000"/>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hape 2178">
            <a:extLst>
              <a:ext uri="{FF2B5EF4-FFF2-40B4-BE49-F238E27FC236}">
                <a16:creationId xmlns:a16="http://schemas.microsoft.com/office/drawing/2014/main" id="{165D5346-E35D-D94A-BB33-2BF5CAE683FF}"/>
              </a:ext>
            </a:extLst>
          </p:cNvPr>
          <p:cNvCxnSpPr>
            <a:cxnSpLocks/>
            <a:stCxn id="8" idx="3"/>
            <a:endCxn id="49" idx="1"/>
          </p:cNvCxnSpPr>
          <p:nvPr/>
        </p:nvCxnSpPr>
        <p:spPr>
          <a:xfrm>
            <a:off x="2677716" y="2431057"/>
            <a:ext cx="2662741" cy="1352184"/>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1" name="Picture 100">
            <a:extLst>
              <a:ext uri="{FF2B5EF4-FFF2-40B4-BE49-F238E27FC236}">
                <a16:creationId xmlns:a16="http://schemas.microsoft.com/office/drawing/2014/main" id="{19DC4E59-6B16-5D4E-8C8E-E135ADA84BFC}"/>
              </a:ext>
            </a:extLst>
          </p:cNvPr>
          <p:cNvPicPr>
            <a:picLocks noChangeAspect="1"/>
          </p:cNvPicPr>
          <p:nvPr/>
        </p:nvPicPr>
        <p:blipFill rotWithShape="1">
          <a:blip r:embed="rId21"/>
          <a:srcRect l="15269" t="27419" r="15329" b="28798"/>
          <a:stretch/>
        </p:blipFill>
        <p:spPr>
          <a:xfrm>
            <a:off x="1331859" y="5836802"/>
            <a:ext cx="1293096" cy="430888"/>
          </a:xfrm>
          <a:prstGeom prst="rect">
            <a:avLst/>
          </a:prstGeom>
        </p:spPr>
      </p:pic>
      <p:sp>
        <p:nvSpPr>
          <p:cNvPr id="102" name="Rechteck 9">
            <a:extLst>
              <a:ext uri="{FF2B5EF4-FFF2-40B4-BE49-F238E27FC236}">
                <a16:creationId xmlns:a16="http://schemas.microsoft.com/office/drawing/2014/main" id="{346B3FC7-1AA0-214A-90F7-E6411952E23F}"/>
              </a:ext>
            </a:extLst>
          </p:cNvPr>
          <p:cNvSpPr/>
          <p:nvPr/>
        </p:nvSpPr>
        <p:spPr>
          <a:xfrm>
            <a:off x="4822386" y="1991621"/>
            <a:ext cx="2406314" cy="3073424"/>
          </a:xfrm>
          <a:prstGeom prst="rect">
            <a:avLst/>
          </a:prstGeom>
          <a:noFill/>
          <a:ln w="19050" cap="rnd">
            <a:solidFill>
              <a:srgbClr val="074D9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endParaRPr lang="en-US" sz="1200" b="1" dirty="0">
              <a:solidFill>
                <a:schemeClr val="tx1">
                  <a:lumMod val="65000"/>
                  <a:lumOff val="35000"/>
                </a:schemeClr>
              </a:solidFill>
            </a:endParaRPr>
          </a:p>
        </p:txBody>
      </p:sp>
      <p:pic>
        <p:nvPicPr>
          <p:cNvPr id="104" name="Picture 103">
            <a:extLst>
              <a:ext uri="{FF2B5EF4-FFF2-40B4-BE49-F238E27FC236}">
                <a16:creationId xmlns:a16="http://schemas.microsoft.com/office/drawing/2014/main" id="{C3E0CDCA-FE5B-504E-9FE4-81FB643EBE10}"/>
              </a:ext>
            </a:extLst>
          </p:cNvPr>
          <p:cNvPicPr>
            <a:picLocks noChangeAspect="1"/>
          </p:cNvPicPr>
          <p:nvPr/>
        </p:nvPicPr>
        <p:blipFill>
          <a:blip r:embed="rId19"/>
          <a:stretch>
            <a:fillRect/>
          </a:stretch>
        </p:blipFill>
        <p:spPr>
          <a:xfrm>
            <a:off x="6602356" y="2872641"/>
            <a:ext cx="360718" cy="360718"/>
          </a:xfrm>
          <a:prstGeom prst="rect">
            <a:avLst/>
          </a:prstGeom>
          <a:solidFill>
            <a:schemeClr val="bg1"/>
          </a:solidFill>
        </p:spPr>
      </p:pic>
      <p:sp>
        <p:nvSpPr>
          <p:cNvPr id="105" name="Rectangle 104">
            <a:extLst>
              <a:ext uri="{FF2B5EF4-FFF2-40B4-BE49-F238E27FC236}">
                <a16:creationId xmlns:a16="http://schemas.microsoft.com/office/drawing/2014/main" id="{179E1A9B-3B07-4D47-B1F7-FA5EF71EABEE}"/>
              </a:ext>
            </a:extLst>
          </p:cNvPr>
          <p:cNvSpPr/>
          <p:nvPr/>
        </p:nvSpPr>
        <p:spPr>
          <a:xfrm>
            <a:off x="6172078" y="3241632"/>
            <a:ext cx="1221274" cy="430887"/>
          </a:xfrm>
          <a:prstGeom prst="rect">
            <a:avLst/>
          </a:prstGeom>
        </p:spPr>
        <p:txBody>
          <a:bodyPr wrap="square">
            <a:spAutoFit/>
          </a:bodyPr>
          <a:lstStyle/>
          <a:p>
            <a:pPr algn="ctr"/>
            <a:r>
              <a:rPr lang="en-US" sz="1100" b="1" dirty="0">
                <a:solidFill>
                  <a:schemeClr val="tx1">
                    <a:lumMod val="65000"/>
                    <a:lumOff val="35000"/>
                  </a:schemeClr>
                </a:solidFill>
                <a:latin typeface="Arial" charset="0"/>
                <a:cs typeface="Arial" charset="0"/>
              </a:rPr>
              <a:t>Config</a:t>
            </a:r>
          </a:p>
          <a:p>
            <a:pPr algn="ctr"/>
            <a:r>
              <a:rPr lang="en-US" sz="1100" dirty="0" err="1">
                <a:solidFill>
                  <a:schemeClr val="tx1">
                    <a:lumMod val="65000"/>
                    <a:lumOff val="35000"/>
                  </a:schemeClr>
                </a:solidFill>
                <a:latin typeface="Arial" charset="0"/>
                <a:cs typeface="Arial" charset="0"/>
              </a:rPr>
              <a:t>nginx</a:t>
            </a:r>
            <a:endParaRPr lang="en-US" sz="1100" dirty="0">
              <a:solidFill>
                <a:schemeClr val="tx1">
                  <a:lumMod val="65000"/>
                  <a:lumOff val="35000"/>
                </a:schemeClr>
              </a:solidFill>
              <a:latin typeface="Arial" charset="0"/>
              <a:cs typeface="Arial" charset="0"/>
            </a:endParaRPr>
          </a:p>
        </p:txBody>
      </p:sp>
      <p:cxnSp>
        <p:nvCxnSpPr>
          <p:cNvPr id="108" name="Shape 2178">
            <a:extLst>
              <a:ext uri="{FF2B5EF4-FFF2-40B4-BE49-F238E27FC236}">
                <a16:creationId xmlns:a16="http://schemas.microsoft.com/office/drawing/2014/main" id="{5660BC3F-FC39-724B-A962-898E6EBF9E9C}"/>
              </a:ext>
            </a:extLst>
          </p:cNvPr>
          <p:cNvCxnSpPr>
            <a:cxnSpLocks/>
            <a:stCxn id="73" idx="3"/>
            <a:endCxn id="104" idx="1"/>
          </p:cNvCxnSpPr>
          <p:nvPr/>
        </p:nvCxnSpPr>
        <p:spPr>
          <a:xfrm>
            <a:off x="5701175" y="2428429"/>
            <a:ext cx="901181" cy="624571"/>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hape 2178">
            <a:extLst>
              <a:ext uri="{FF2B5EF4-FFF2-40B4-BE49-F238E27FC236}">
                <a16:creationId xmlns:a16="http://schemas.microsoft.com/office/drawing/2014/main" id="{41BF15C2-D87D-EF41-BAE0-8BA7BAE595F5}"/>
              </a:ext>
            </a:extLst>
          </p:cNvPr>
          <p:cNvCxnSpPr>
            <a:cxnSpLocks/>
            <a:stCxn id="49" idx="3"/>
            <a:endCxn id="46" idx="1"/>
          </p:cNvCxnSpPr>
          <p:nvPr/>
        </p:nvCxnSpPr>
        <p:spPr>
          <a:xfrm flipV="1">
            <a:off x="5701175" y="3780083"/>
            <a:ext cx="1916457" cy="3158"/>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6" name="Rechteck 9">
            <a:extLst>
              <a:ext uri="{FF2B5EF4-FFF2-40B4-BE49-F238E27FC236}">
                <a16:creationId xmlns:a16="http://schemas.microsoft.com/office/drawing/2014/main" id="{7CF43596-1735-CE44-8688-67F21AD69709}"/>
              </a:ext>
            </a:extLst>
          </p:cNvPr>
          <p:cNvSpPr/>
          <p:nvPr/>
        </p:nvSpPr>
        <p:spPr>
          <a:xfrm>
            <a:off x="8847437" y="1346190"/>
            <a:ext cx="3190724" cy="5007810"/>
          </a:xfrm>
          <a:prstGeom prst="rect">
            <a:avLst/>
          </a:prstGeom>
          <a:noFill/>
          <a:ln w="19050" cap="rnd">
            <a:solidFill>
              <a:srgbClr val="0A6ED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0" rtlCol="0" anchor="t" anchorCtr="0"/>
          <a:lstStyle/>
          <a:p>
            <a:pPr fontAlgn="base">
              <a:spcBef>
                <a:spcPts val="600"/>
              </a:spcBef>
              <a:spcAft>
                <a:spcPct val="0"/>
              </a:spcAft>
              <a:buClr>
                <a:srgbClr val="F0AB00"/>
              </a:buClr>
              <a:buSzPct val="80000"/>
            </a:pPr>
            <a:endParaRPr lang="en-US" sz="1200" b="1" kern="0" dirty="0">
              <a:solidFill>
                <a:schemeClr val="tx1">
                  <a:lumMod val="65000"/>
                  <a:lumOff val="35000"/>
                </a:schemeClr>
              </a:solidFill>
              <a:latin typeface="+mj-lt"/>
            </a:endParaRPr>
          </a:p>
        </p:txBody>
      </p:sp>
      <p:pic>
        <p:nvPicPr>
          <p:cNvPr id="117" name="Bild 3">
            <a:extLst>
              <a:ext uri="{FF2B5EF4-FFF2-40B4-BE49-F238E27FC236}">
                <a16:creationId xmlns:a16="http://schemas.microsoft.com/office/drawing/2014/main" id="{D1F8BBDC-C7DC-0844-B6DE-E5BDA53B5538}"/>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015024" y="1481716"/>
            <a:ext cx="685800" cy="338328"/>
          </a:xfrm>
          <a:prstGeom prst="rect">
            <a:avLst/>
          </a:prstGeom>
        </p:spPr>
      </p:pic>
      <p:pic>
        <p:nvPicPr>
          <p:cNvPr id="118" name="Picture 117">
            <a:extLst>
              <a:ext uri="{FF2B5EF4-FFF2-40B4-BE49-F238E27FC236}">
                <a16:creationId xmlns:a16="http://schemas.microsoft.com/office/drawing/2014/main" id="{34FDB885-21CF-2F40-8BFB-B86D7DE0504A}"/>
              </a:ext>
            </a:extLst>
          </p:cNvPr>
          <p:cNvPicPr>
            <a:picLocks noChangeAspect="1"/>
          </p:cNvPicPr>
          <p:nvPr/>
        </p:nvPicPr>
        <p:blipFill>
          <a:blip r:embed="rId22"/>
          <a:stretch>
            <a:fillRect/>
          </a:stretch>
        </p:blipFill>
        <p:spPr>
          <a:xfrm>
            <a:off x="9700824" y="1579908"/>
            <a:ext cx="2116798" cy="162000"/>
          </a:xfrm>
          <a:prstGeom prst="rect">
            <a:avLst/>
          </a:prstGeom>
        </p:spPr>
      </p:pic>
      <p:sp>
        <p:nvSpPr>
          <p:cNvPr id="124" name="Rectangle 15">
            <a:extLst>
              <a:ext uri="{FF2B5EF4-FFF2-40B4-BE49-F238E27FC236}">
                <a16:creationId xmlns:a16="http://schemas.microsoft.com/office/drawing/2014/main" id="{E3EA9370-78F5-B348-B5FE-B4598BB71775}"/>
              </a:ext>
            </a:extLst>
          </p:cNvPr>
          <p:cNvSpPr/>
          <p:nvPr/>
        </p:nvSpPr>
        <p:spPr bwMode="gray">
          <a:xfrm flipH="1">
            <a:off x="1795262" y="1973310"/>
            <a:ext cx="685803" cy="102724"/>
          </a:xfrm>
          <a:custGeom>
            <a:avLst/>
            <a:gdLst>
              <a:gd name="connsiteX0" fmla="*/ 0 w 1224136"/>
              <a:gd name="connsiteY0" fmla="*/ 0 h 864096"/>
              <a:gd name="connsiteX1" fmla="*/ 1224136 w 1224136"/>
              <a:gd name="connsiteY1" fmla="*/ 0 h 864096"/>
              <a:gd name="connsiteX2" fmla="*/ 1224136 w 1224136"/>
              <a:gd name="connsiteY2" fmla="*/ 864096 h 864096"/>
              <a:gd name="connsiteX3" fmla="*/ 0 w 1224136"/>
              <a:gd name="connsiteY3" fmla="*/ 864096 h 864096"/>
              <a:gd name="connsiteX4" fmla="*/ 0 w 1224136"/>
              <a:gd name="connsiteY4" fmla="*/ 0 h 864096"/>
              <a:gd name="connsiteX0" fmla="*/ 0 w 1224136"/>
              <a:gd name="connsiteY0" fmla="*/ 0 h 864096"/>
              <a:gd name="connsiteX1" fmla="*/ 1224136 w 1224136"/>
              <a:gd name="connsiteY1" fmla="*/ 864096 h 864096"/>
              <a:gd name="connsiteX2" fmla="*/ 0 w 1224136"/>
              <a:gd name="connsiteY2" fmla="*/ 864096 h 864096"/>
              <a:gd name="connsiteX3" fmla="*/ 0 w 1224136"/>
              <a:gd name="connsiteY3" fmla="*/ 0 h 864096"/>
              <a:gd name="connsiteX0" fmla="*/ 0 w 1224136"/>
              <a:gd name="connsiteY0" fmla="*/ 0 h 864096"/>
              <a:gd name="connsiteX1" fmla="*/ 1224136 w 1224136"/>
              <a:gd name="connsiteY1" fmla="*/ 864096 h 864096"/>
              <a:gd name="connsiteX2" fmla="*/ 0 w 1224136"/>
              <a:gd name="connsiteY2" fmla="*/ 864096 h 864096"/>
              <a:gd name="connsiteX3" fmla="*/ 91440 w 1224136"/>
              <a:gd name="connsiteY3" fmla="*/ 91440 h 864096"/>
              <a:gd name="connsiteX0" fmla="*/ 281677 w 1505813"/>
              <a:gd name="connsiteY0" fmla="*/ 0 h 864096"/>
              <a:gd name="connsiteX1" fmla="*/ 1505813 w 1505813"/>
              <a:gd name="connsiteY1" fmla="*/ 864096 h 864096"/>
              <a:gd name="connsiteX2" fmla="*/ 281677 w 1505813"/>
              <a:gd name="connsiteY2" fmla="*/ 864096 h 864096"/>
              <a:gd name="connsiteX3" fmla="*/ 0 w 1505813"/>
              <a:gd name="connsiteY3" fmla="*/ 117715 h 864096"/>
              <a:gd name="connsiteX0" fmla="*/ 0 w 1224136"/>
              <a:gd name="connsiteY0" fmla="*/ 0 h 864096"/>
              <a:gd name="connsiteX1" fmla="*/ 1224136 w 1224136"/>
              <a:gd name="connsiteY1" fmla="*/ 864096 h 864096"/>
              <a:gd name="connsiteX2" fmla="*/ 0 w 1224136"/>
              <a:gd name="connsiteY2" fmla="*/ 864096 h 864096"/>
              <a:gd name="connsiteX0" fmla="*/ 1643743 w 1643743"/>
              <a:gd name="connsiteY0" fmla="*/ 0 h 272186"/>
              <a:gd name="connsiteX1" fmla="*/ 1224136 w 1643743"/>
              <a:gd name="connsiteY1" fmla="*/ 272186 h 272186"/>
              <a:gd name="connsiteX2" fmla="*/ 0 w 1643743"/>
              <a:gd name="connsiteY2" fmla="*/ 272186 h 272186"/>
              <a:gd name="connsiteX0" fmla="*/ 1643743 w 1643743"/>
              <a:gd name="connsiteY0" fmla="*/ 0 h 273546"/>
              <a:gd name="connsiteX1" fmla="*/ 1442464 w 1643743"/>
              <a:gd name="connsiteY1" fmla="*/ 273546 h 273546"/>
              <a:gd name="connsiteX2" fmla="*/ 0 w 1643743"/>
              <a:gd name="connsiteY2" fmla="*/ 272186 h 273546"/>
              <a:gd name="connsiteX0" fmla="*/ 1643743 w 1643743"/>
              <a:gd name="connsiteY0" fmla="*/ 0 h 273546"/>
              <a:gd name="connsiteX1" fmla="*/ 1540126 w 1643743"/>
              <a:gd name="connsiteY1" fmla="*/ 273546 h 273546"/>
              <a:gd name="connsiteX2" fmla="*/ 0 w 1643743"/>
              <a:gd name="connsiteY2" fmla="*/ 272186 h 273546"/>
              <a:gd name="connsiteX0" fmla="*/ 2014346 w 2014346"/>
              <a:gd name="connsiteY0" fmla="*/ 0 h 273546"/>
              <a:gd name="connsiteX1" fmla="*/ 1910729 w 2014346"/>
              <a:gd name="connsiteY1" fmla="*/ 273546 h 273546"/>
              <a:gd name="connsiteX2" fmla="*/ 0 w 2014346"/>
              <a:gd name="connsiteY2" fmla="*/ 270482 h 273546"/>
              <a:gd name="connsiteX0" fmla="*/ 2334235 w 2334235"/>
              <a:gd name="connsiteY0" fmla="*/ 0 h 273546"/>
              <a:gd name="connsiteX1" fmla="*/ 2230618 w 2334235"/>
              <a:gd name="connsiteY1" fmla="*/ 273546 h 273546"/>
              <a:gd name="connsiteX2" fmla="*/ 0 w 2334235"/>
              <a:gd name="connsiteY2" fmla="*/ 270482 h 273546"/>
            </a:gdLst>
            <a:ahLst/>
            <a:cxnLst>
              <a:cxn ang="0">
                <a:pos x="connsiteX0" y="connsiteY0"/>
              </a:cxn>
              <a:cxn ang="0">
                <a:pos x="connsiteX1" y="connsiteY1"/>
              </a:cxn>
              <a:cxn ang="0">
                <a:pos x="connsiteX2" y="connsiteY2"/>
              </a:cxn>
            </a:cxnLst>
            <a:rect l="l" t="t" r="r" b="b"/>
            <a:pathLst>
              <a:path w="2334235" h="273546">
                <a:moveTo>
                  <a:pt x="2334235" y="0"/>
                </a:moveTo>
                <a:lnTo>
                  <a:pt x="2230618" y="273546"/>
                </a:lnTo>
                <a:lnTo>
                  <a:pt x="0" y="270482"/>
                </a:lnTo>
              </a:path>
            </a:pathLst>
          </a:custGeom>
          <a:noFill/>
          <a:ln w="12700" cap="rnd" algn="ctr">
            <a:solidFill>
              <a:srgbClr val="1A9898"/>
            </a:solidFill>
            <a:round/>
            <a:headEnd type="oval" w="sm" len="sm"/>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5" name="TextBox 124">
            <a:extLst>
              <a:ext uri="{FF2B5EF4-FFF2-40B4-BE49-F238E27FC236}">
                <a16:creationId xmlns:a16="http://schemas.microsoft.com/office/drawing/2014/main" id="{19E9A2C4-290C-B648-8CE6-0CB0B4C540A1}"/>
              </a:ext>
            </a:extLst>
          </p:cNvPr>
          <p:cNvSpPr txBox="1"/>
          <p:nvPr/>
        </p:nvSpPr>
        <p:spPr>
          <a:xfrm>
            <a:off x="2212822" y="1900617"/>
            <a:ext cx="275717"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100" b="1" kern="0" dirty="0">
                <a:solidFill>
                  <a:srgbClr val="0F828F"/>
                </a:solidFill>
                <a:latin typeface="Arial" panose="020B0604020202020204" pitchFamily="34" charset="0"/>
                <a:ea typeface="Arial Unicode MS" pitchFamily="34" charset="-128"/>
                <a:cs typeface="Arial Unicode MS" pitchFamily="34" charset="-128"/>
              </a:rPr>
              <a:t>Add</a:t>
            </a:r>
          </a:p>
        </p:txBody>
      </p:sp>
      <p:cxnSp>
        <p:nvCxnSpPr>
          <p:cNvPr id="128" name="Shape 2178">
            <a:extLst>
              <a:ext uri="{FF2B5EF4-FFF2-40B4-BE49-F238E27FC236}">
                <a16:creationId xmlns:a16="http://schemas.microsoft.com/office/drawing/2014/main" id="{ECC76FD8-49B4-E446-A9E0-9161CAE7078F}"/>
              </a:ext>
            </a:extLst>
          </p:cNvPr>
          <p:cNvCxnSpPr>
            <a:cxnSpLocks/>
            <a:stCxn id="46" idx="3"/>
            <a:endCxn id="127" idx="1"/>
          </p:cNvCxnSpPr>
          <p:nvPr/>
        </p:nvCxnSpPr>
        <p:spPr>
          <a:xfrm flipV="1">
            <a:off x="8151032" y="3777584"/>
            <a:ext cx="500610" cy="2499"/>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86962273-2998-AA46-BFB5-25EA435D8995}"/>
              </a:ext>
            </a:extLst>
          </p:cNvPr>
          <p:cNvPicPr>
            <a:picLocks noChangeAspect="1"/>
          </p:cNvPicPr>
          <p:nvPr/>
        </p:nvPicPr>
        <p:blipFill>
          <a:blip r:embed="rId23"/>
          <a:stretch>
            <a:fillRect/>
          </a:stretch>
        </p:blipFill>
        <p:spPr>
          <a:xfrm>
            <a:off x="4956340" y="4802916"/>
            <a:ext cx="1462793" cy="199915"/>
          </a:xfrm>
          <a:prstGeom prst="rect">
            <a:avLst/>
          </a:prstGeom>
        </p:spPr>
      </p:pic>
      <p:pic>
        <p:nvPicPr>
          <p:cNvPr id="132" name="Picture 131">
            <a:extLst>
              <a:ext uri="{FF2B5EF4-FFF2-40B4-BE49-F238E27FC236}">
                <a16:creationId xmlns:a16="http://schemas.microsoft.com/office/drawing/2014/main" id="{B61D8582-F1A1-F64F-A0FC-1ACD796AB7B9}"/>
              </a:ext>
            </a:extLst>
          </p:cNvPr>
          <p:cNvPicPr>
            <a:picLocks noChangeAspect="1"/>
          </p:cNvPicPr>
          <p:nvPr/>
        </p:nvPicPr>
        <p:blipFill>
          <a:blip r:embed="rId24"/>
          <a:stretch>
            <a:fillRect/>
          </a:stretch>
        </p:blipFill>
        <p:spPr>
          <a:xfrm>
            <a:off x="10708709" y="2580501"/>
            <a:ext cx="492540" cy="440995"/>
          </a:xfrm>
          <a:prstGeom prst="rect">
            <a:avLst/>
          </a:prstGeom>
        </p:spPr>
      </p:pic>
      <p:pic>
        <p:nvPicPr>
          <p:cNvPr id="133" name="Picture 132">
            <a:extLst>
              <a:ext uri="{FF2B5EF4-FFF2-40B4-BE49-F238E27FC236}">
                <a16:creationId xmlns:a16="http://schemas.microsoft.com/office/drawing/2014/main" id="{AA193274-AE38-E442-950F-2566045A4974}"/>
              </a:ext>
            </a:extLst>
          </p:cNvPr>
          <p:cNvPicPr>
            <a:picLocks noChangeAspect="1"/>
          </p:cNvPicPr>
          <p:nvPr/>
        </p:nvPicPr>
        <p:blipFill>
          <a:blip r:embed="rId25"/>
          <a:stretch>
            <a:fillRect/>
          </a:stretch>
        </p:blipFill>
        <p:spPr>
          <a:xfrm>
            <a:off x="10708709" y="3402645"/>
            <a:ext cx="490409" cy="478448"/>
          </a:xfrm>
          <a:prstGeom prst="rect">
            <a:avLst/>
          </a:prstGeom>
        </p:spPr>
      </p:pic>
      <p:pic>
        <p:nvPicPr>
          <p:cNvPr id="135" name="Picture 134">
            <a:extLst>
              <a:ext uri="{FF2B5EF4-FFF2-40B4-BE49-F238E27FC236}">
                <a16:creationId xmlns:a16="http://schemas.microsoft.com/office/drawing/2014/main" id="{0229C45C-F7C5-2140-90A2-3AEA2EE2A8CE}"/>
              </a:ext>
            </a:extLst>
          </p:cNvPr>
          <p:cNvPicPr>
            <a:picLocks noChangeAspect="1"/>
          </p:cNvPicPr>
          <p:nvPr/>
        </p:nvPicPr>
        <p:blipFill>
          <a:blip r:embed="rId26"/>
          <a:stretch>
            <a:fillRect/>
          </a:stretch>
        </p:blipFill>
        <p:spPr>
          <a:xfrm>
            <a:off x="9297812" y="3477388"/>
            <a:ext cx="523851" cy="510245"/>
          </a:xfrm>
          <a:prstGeom prst="rect">
            <a:avLst/>
          </a:prstGeom>
        </p:spPr>
      </p:pic>
      <p:sp>
        <p:nvSpPr>
          <p:cNvPr id="136" name="Rechteck 9">
            <a:extLst>
              <a:ext uri="{FF2B5EF4-FFF2-40B4-BE49-F238E27FC236}">
                <a16:creationId xmlns:a16="http://schemas.microsoft.com/office/drawing/2014/main" id="{8EC8FCB9-DDD5-B940-9C87-C9F8CDE82E96}"/>
              </a:ext>
            </a:extLst>
          </p:cNvPr>
          <p:cNvSpPr/>
          <p:nvPr/>
        </p:nvSpPr>
        <p:spPr>
          <a:xfrm>
            <a:off x="9054378" y="2263042"/>
            <a:ext cx="2763243" cy="2810499"/>
          </a:xfrm>
          <a:prstGeom prst="rect">
            <a:avLst/>
          </a:prstGeom>
          <a:noFill/>
          <a:ln w="19050" cap="rnd">
            <a:solidFill>
              <a:srgbClr val="074D9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200" b="1" dirty="0">
                <a:solidFill>
                  <a:schemeClr val="tx1">
                    <a:lumMod val="65000"/>
                    <a:lumOff val="35000"/>
                  </a:schemeClr>
                </a:solidFill>
              </a:rPr>
              <a:t>Communication</a:t>
            </a:r>
          </a:p>
        </p:txBody>
      </p:sp>
      <p:sp>
        <p:nvSpPr>
          <p:cNvPr id="127" name="Abgerundetes Rechteck 24">
            <a:extLst>
              <a:ext uri="{FF2B5EF4-FFF2-40B4-BE49-F238E27FC236}">
                <a16:creationId xmlns:a16="http://schemas.microsoft.com/office/drawing/2014/main" id="{A6345FF7-C5D2-B240-AC94-402B76B50DCD}"/>
              </a:ext>
            </a:extLst>
          </p:cNvPr>
          <p:cNvSpPr/>
          <p:nvPr/>
        </p:nvSpPr>
        <p:spPr>
          <a:xfrm>
            <a:off x="8651642" y="3686312"/>
            <a:ext cx="553364" cy="182544"/>
          </a:xfrm>
          <a:prstGeom prst="roundRect">
            <a:avLst>
              <a:gd name="adj" fmla="val 50000"/>
            </a:avLst>
          </a:prstGeom>
          <a:solidFill>
            <a:srgbClr val="0A6ED1"/>
          </a:solidFill>
          <a:ln>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dirty="0">
                <a:solidFill>
                  <a:schemeClr val="bg1"/>
                </a:solidFill>
                <a:ea typeface="BentonSans Book " charset="0"/>
                <a:cs typeface="BentonSans Book " charset="0"/>
              </a:rPr>
              <a:t>OData</a:t>
            </a:r>
          </a:p>
        </p:txBody>
      </p:sp>
      <p:pic>
        <p:nvPicPr>
          <p:cNvPr id="139" name="Picture 138">
            <a:extLst>
              <a:ext uri="{FF2B5EF4-FFF2-40B4-BE49-F238E27FC236}">
                <a16:creationId xmlns:a16="http://schemas.microsoft.com/office/drawing/2014/main" id="{B50E604D-9E72-B24A-91D8-807BF3318A9E}"/>
              </a:ext>
            </a:extLst>
          </p:cNvPr>
          <p:cNvPicPr>
            <a:picLocks noChangeAspect="1"/>
          </p:cNvPicPr>
          <p:nvPr/>
        </p:nvPicPr>
        <p:blipFill>
          <a:blip r:embed="rId27"/>
          <a:stretch>
            <a:fillRect/>
          </a:stretch>
        </p:blipFill>
        <p:spPr>
          <a:xfrm>
            <a:off x="10713666" y="4244095"/>
            <a:ext cx="412980" cy="412980"/>
          </a:xfrm>
          <a:prstGeom prst="rect">
            <a:avLst/>
          </a:prstGeom>
        </p:spPr>
      </p:pic>
      <p:sp>
        <p:nvSpPr>
          <p:cNvPr id="140" name="Rectangle 139">
            <a:extLst>
              <a:ext uri="{FF2B5EF4-FFF2-40B4-BE49-F238E27FC236}">
                <a16:creationId xmlns:a16="http://schemas.microsoft.com/office/drawing/2014/main" id="{15FED17A-F167-5E4C-8373-0B90171CED27}"/>
              </a:ext>
            </a:extLst>
          </p:cNvPr>
          <p:cNvSpPr/>
          <p:nvPr/>
        </p:nvSpPr>
        <p:spPr>
          <a:xfrm>
            <a:off x="9030285" y="3978350"/>
            <a:ext cx="1221274" cy="261610"/>
          </a:xfrm>
          <a:prstGeom prst="rect">
            <a:avLst/>
          </a:prstGeom>
        </p:spPr>
        <p:txBody>
          <a:bodyPr wrap="square">
            <a:spAutoFit/>
          </a:bodyPr>
          <a:lstStyle/>
          <a:p>
            <a:pPr algn="ctr"/>
            <a:r>
              <a:rPr lang="en-US" sz="1100" b="1" dirty="0">
                <a:solidFill>
                  <a:schemeClr val="tx1">
                    <a:lumMod val="65000"/>
                    <a:lumOff val="35000"/>
                  </a:schemeClr>
                </a:solidFill>
                <a:latin typeface="Arial" charset="0"/>
                <a:cs typeface="Arial" charset="0"/>
              </a:rPr>
              <a:t>Arrangement</a:t>
            </a:r>
            <a:endParaRPr lang="en-US" sz="1100" dirty="0">
              <a:solidFill>
                <a:schemeClr val="tx1">
                  <a:lumMod val="65000"/>
                  <a:lumOff val="35000"/>
                </a:schemeClr>
              </a:solidFill>
              <a:latin typeface="Arial" charset="0"/>
              <a:cs typeface="Arial" charset="0"/>
            </a:endParaRPr>
          </a:p>
        </p:txBody>
      </p:sp>
      <p:sp>
        <p:nvSpPr>
          <p:cNvPr id="141" name="Rectangle 140">
            <a:extLst>
              <a:ext uri="{FF2B5EF4-FFF2-40B4-BE49-F238E27FC236}">
                <a16:creationId xmlns:a16="http://schemas.microsoft.com/office/drawing/2014/main" id="{5F22F7AA-2142-1C44-B3EB-ECA26FEC7963}"/>
              </a:ext>
            </a:extLst>
          </p:cNvPr>
          <p:cNvSpPr/>
          <p:nvPr/>
        </p:nvSpPr>
        <p:spPr>
          <a:xfrm>
            <a:off x="10299784" y="2965454"/>
            <a:ext cx="1221274" cy="261610"/>
          </a:xfrm>
          <a:prstGeom prst="rect">
            <a:avLst/>
          </a:prstGeom>
        </p:spPr>
        <p:txBody>
          <a:bodyPr wrap="square">
            <a:spAutoFit/>
          </a:bodyPr>
          <a:lstStyle/>
          <a:p>
            <a:pPr algn="ctr"/>
            <a:r>
              <a:rPr lang="en-US" sz="1100" b="1" dirty="0">
                <a:solidFill>
                  <a:schemeClr val="tx1">
                    <a:lumMod val="65000"/>
                    <a:lumOff val="35000"/>
                  </a:schemeClr>
                </a:solidFill>
                <a:latin typeface="Arial" charset="0"/>
                <a:cs typeface="Arial" charset="0"/>
              </a:rPr>
              <a:t>User</a:t>
            </a:r>
            <a:endParaRPr lang="en-US" sz="1100" dirty="0">
              <a:solidFill>
                <a:schemeClr val="tx1">
                  <a:lumMod val="65000"/>
                  <a:lumOff val="35000"/>
                </a:schemeClr>
              </a:solidFill>
              <a:latin typeface="Arial" charset="0"/>
              <a:cs typeface="Arial" charset="0"/>
            </a:endParaRPr>
          </a:p>
        </p:txBody>
      </p:sp>
      <p:sp>
        <p:nvSpPr>
          <p:cNvPr id="142" name="Rectangle 141">
            <a:extLst>
              <a:ext uri="{FF2B5EF4-FFF2-40B4-BE49-F238E27FC236}">
                <a16:creationId xmlns:a16="http://schemas.microsoft.com/office/drawing/2014/main" id="{6A51F59D-7583-C24A-AB86-A7E300132F12}"/>
              </a:ext>
            </a:extLst>
          </p:cNvPr>
          <p:cNvSpPr/>
          <p:nvPr/>
        </p:nvSpPr>
        <p:spPr>
          <a:xfrm>
            <a:off x="10330577" y="3825235"/>
            <a:ext cx="1221274" cy="261610"/>
          </a:xfrm>
          <a:prstGeom prst="rect">
            <a:avLst/>
          </a:prstGeom>
        </p:spPr>
        <p:txBody>
          <a:bodyPr wrap="square">
            <a:spAutoFit/>
          </a:bodyPr>
          <a:lstStyle/>
          <a:p>
            <a:pPr algn="ctr"/>
            <a:r>
              <a:rPr lang="en-US" sz="1100" b="1" dirty="0">
                <a:solidFill>
                  <a:schemeClr val="tx1">
                    <a:lumMod val="65000"/>
                    <a:lumOff val="35000"/>
                  </a:schemeClr>
                </a:solidFill>
                <a:latin typeface="Arial" charset="0"/>
                <a:cs typeface="Arial" charset="0"/>
              </a:rPr>
              <a:t>System</a:t>
            </a:r>
            <a:endParaRPr lang="en-US" sz="1100" dirty="0">
              <a:solidFill>
                <a:schemeClr val="tx1">
                  <a:lumMod val="65000"/>
                  <a:lumOff val="35000"/>
                </a:schemeClr>
              </a:solidFill>
              <a:latin typeface="Arial" charset="0"/>
              <a:cs typeface="Arial" charset="0"/>
            </a:endParaRPr>
          </a:p>
        </p:txBody>
      </p:sp>
      <p:cxnSp>
        <p:nvCxnSpPr>
          <p:cNvPr id="144" name="Shape 2178">
            <a:extLst>
              <a:ext uri="{FF2B5EF4-FFF2-40B4-BE49-F238E27FC236}">
                <a16:creationId xmlns:a16="http://schemas.microsoft.com/office/drawing/2014/main" id="{56D71DBB-67D9-C742-8EC6-9E0674EE3E5C}"/>
              </a:ext>
            </a:extLst>
          </p:cNvPr>
          <p:cNvCxnSpPr>
            <a:cxnSpLocks/>
            <a:endCxn id="135" idx="3"/>
          </p:cNvCxnSpPr>
          <p:nvPr/>
        </p:nvCxnSpPr>
        <p:spPr>
          <a:xfrm flipH="1">
            <a:off x="9821663" y="2956254"/>
            <a:ext cx="937560" cy="776257"/>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Shape 2178">
            <a:extLst>
              <a:ext uri="{FF2B5EF4-FFF2-40B4-BE49-F238E27FC236}">
                <a16:creationId xmlns:a16="http://schemas.microsoft.com/office/drawing/2014/main" id="{3739AA45-E003-1345-8A15-F28344880E6B}"/>
              </a:ext>
            </a:extLst>
          </p:cNvPr>
          <p:cNvCxnSpPr>
            <a:cxnSpLocks/>
            <a:stCxn id="133" idx="1"/>
            <a:endCxn id="135" idx="3"/>
          </p:cNvCxnSpPr>
          <p:nvPr/>
        </p:nvCxnSpPr>
        <p:spPr>
          <a:xfrm flipH="1">
            <a:off x="9821663" y="3641869"/>
            <a:ext cx="887046" cy="90642"/>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2" name="Shape 2178">
            <a:extLst>
              <a:ext uri="{FF2B5EF4-FFF2-40B4-BE49-F238E27FC236}">
                <a16:creationId xmlns:a16="http://schemas.microsoft.com/office/drawing/2014/main" id="{8BE7D559-F6EC-7049-8998-20A5A9B620D8}"/>
              </a:ext>
            </a:extLst>
          </p:cNvPr>
          <p:cNvCxnSpPr>
            <a:cxnSpLocks/>
            <a:stCxn id="139" idx="1"/>
            <a:endCxn id="135" idx="3"/>
          </p:cNvCxnSpPr>
          <p:nvPr/>
        </p:nvCxnSpPr>
        <p:spPr>
          <a:xfrm flipH="1" flipV="1">
            <a:off x="9821663" y="3732511"/>
            <a:ext cx="892003" cy="718074"/>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56" name="Picture 155">
            <a:extLst>
              <a:ext uri="{FF2B5EF4-FFF2-40B4-BE49-F238E27FC236}">
                <a16:creationId xmlns:a16="http://schemas.microsoft.com/office/drawing/2014/main" id="{299F7832-01F8-464F-BF5B-F4530158F371}"/>
              </a:ext>
            </a:extLst>
          </p:cNvPr>
          <p:cNvPicPr>
            <a:picLocks noChangeAspect="1"/>
          </p:cNvPicPr>
          <p:nvPr/>
        </p:nvPicPr>
        <p:blipFill>
          <a:blip r:embed="rId28"/>
          <a:stretch>
            <a:fillRect/>
          </a:stretch>
        </p:blipFill>
        <p:spPr>
          <a:xfrm>
            <a:off x="9657454" y="5381345"/>
            <a:ext cx="363014" cy="440803"/>
          </a:xfrm>
          <a:prstGeom prst="rect">
            <a:avLst/>
          </a:prstGeom>
        </p:spPr>
      </p:pic>
      <p:pic>
        <p:nvPicPr>
          <p:cNvPr id="157" name="Picture 156">
            <a:extLst>
              <a:ext uri="{FF2B5EF4-FFF2-40B4-BE49-F238E27FC236}">
                <a16:creationId xmlns:a16="http://schemas.microsoft.com/office/drawing/2014/main" id="{956D3CC5-8DC9-DE44-A31F-C5961207836B}"/>
              </a:ext>
            </a:extLst>
          </p:cNvPr>
          <p:cNvPicPr>
            <a:picLocks noChangeAspect="1"/>
          </p:cNvPicPr>
          <p:nvPr/>
        </p:nvPicPr>
        <p:blipFill>
          <a:blip r:embed="rId29"/>
          <a:stretch>
            <a:fillRect/>
          </a:stretch>
        </p:blipFill>
        <p:spPr>
          <a:xfrm>
            <a:off x="10851358" y="5360280"/>
            <a:ext cx="366535" cy="423411"/>
          </a:xfrm>
          <a:prstGeom prst="rect">
            <a:avLst/>
          </a:prstGeom>
        </p:spPr>
      </p:pic>
      <p:sp>
        <p:nvSpPr>
          <p:cNvPr id="158" name="Rechteck 9">
            <a:extLst>
              <a:ext uri="{FF2B5EF4-FFF2-40B4-BE49-F238E27FC236}">
                <a16:creationId xmlns:a16="http://schemas.microsoft.com/office/drawing/2014/main" id="{040ABB89-FC77-614B-815B-220C9E0CF080}"/>
              </a:ext>
            </a:extLst>
          </p:cNvPr>
          <p:cNvSpPr/>
          <p:nvPr/>
        </p:nvSpPr>
        <p:spPr>
          <a:xfrm>
            <a:off x="9045968" y="5183034"/>
            <a:ext cx="2763243" cy="920594"/>
          </a:xfrm>
          <a:prstGeom prst="rect">
            <a:avLst/>
          </a:prstGeom>
          <a:noFill/>
          <a:ln w="19050" cap="rnd">
            <a:solidFill>
              <a:srgbClr val="074D9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200" b="1" dirty="0">
                <a:solidFill>
                  <a:schemeClr val="tx1">
                    <a:lumMod val="65000"/>
                    <a:lumOff val="35000"/>
                  </a:schemeClr>
                </a:solidFill>
              </a:rPr>
              <a:t>Data</a:t>
            </a:r>
          </a:p>
        </p:txBody>
      </p:sp>
      <p:cxnSp>
        <p:nvCxnSpPr>
          <p:cNvPr id="161" name="Shape 2178">
            <a:extLst>
              <a:ext uri="{FF2B5EF4-FFF2-40B4-BE49-F238E27FC236}">
                <a16:creationId xmlns:a16="http://schemas.microsoft.com/office/drawing/2014/main" id="{CDF9D715-B43A-8E46-B192-0BA5524AFE2B}"/>
              </a:ext>
            </a:extLst>
          </p:cNvPr>
          <p:cNvCxnSpPr>
            <a:cxnSpLocks/>
            <a:stCxn id="139" idx="2"/>
            <a:endCxn id="156" idx="0"/>
          </p:cNvCxnSpPr>
          <p:nvPr/>
        </p:nvCxnSpPr>
        <p:spPr>
          <a:xfrm flipH="1">
            <a:off x="9838961" y="4657075"/>
            <a:ext cx="1081195" cy="724270"/>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4" name="Shape 2178">
            <a:extLst>
              <a:ext uri="{FF2B5EF4-FFF2-40B4-BE49-F238E27FC236}">
                <a16:creationId xmlns:a16="http://schemas.microsoft.com/office/drawing/2014/main" id="{548E945C-A86A-8D44-A4B5-3991ABBFBECC}"/>
              </a:ext>
            </a:extLst>
          </p:cNvPr>
          <p:cNvCxnSpPr>
            <a:cxnSpLocks/>
            <a:stCxn id="139" idx="2"/>
            <a:endCxn id="157" idx="0"/>
          </p:cNvCxnSpPr>
          <p:nvPr/>
        </p:nvCxnSpPr>
        <p:spPr>
          <a:xfrm>
            <a:off x="10920156" y="4657075"/>
            <a:ext cx="114470" cy="703205"/>
          </a:xfrm>
          <a:prstGeom prst="straightConnector1">
            <a:avLst/>
          </a:prstGeom>
          <a:ln w="19050" cap="rnd" cmpd="sng">
            <a:solidFill>
              <a:schemeClr val="tx1">
                <a:lumMod val="65000"/>
                <a:lumOff val="35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E9EF3AE7-7649-E64A-B27A-05D2342AA04B}"/>
              </a:ext>
            </a:extLst>
          </p:cNvPr>
          <p:cNvSpPr txBox="1"/>
          <p:nvPr/>
        </p:nvSpPr>
        <p:spPr>
          <a:xfrm>
            <a:off x="7677050" y="2905915"/>
            <a:ext cx="674865"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100" kern="0" dirty="0">
                <a:solidFill>
                  <a:srgbClr val="0F828F"/>
                </a:solidFill>
                <a:latin typeface="Arial" panose="020B0604020202020204" pitchFamily="34" charset="0"/>
                <a:ea typeface="Arial Unicode MS" pitchFamily="34" charset="-128"/>
                <a:cs typeface="Arial Unicode MS" pitchFamily="34" charset="-128"/>
              </a:rPr>
              <a:t>Basic Auth</a:t>
            </a:r>
          </a:p>
        </p:txBody>
      </p:sp>
      <p:sp>
        <p:nvSpPr>
          <p:cNvPr id="171" name="Rectangle 15">
            <a:extLst>
              <a:ext uri="{FF2B5EF4-FFF2-40B4-BE49-F238E27FC236}">
                <a16:creationId xmlns:a16="http://schemas.microsoft.com/office/drawing/2014/main" id="{D591854E-2D22-FE44-B08D-F96786412573}"/>
              </a:ext>
            </a:extLst>
          </p:cNvPr>
          <p:cNvSpPr/>
          <p:nvPr/>
        </p:nvSpPr>
        <p:spPr bwMode="gray">
          <a:xfrm flipV="1">
            <a:off x="7752551" y="3113902"/>
            <a:ext cx="642419" cy="660832"/>
          </a:xfrm>
          <a:custGeom>
            <a:avLst/>
            <a:gdLst>
              <a:gd name="connsiteX0" fmla="*/ 0 w 1224136"/>
              <a:gd name="connsiteY0" fmla="*/ 0 h 864096"/>
              <a:gd name="connsiteX1" fmla="*/ 1224136 w 1224136"/>
              <a:gd name="connsiteY1" fmla="*/ 0 h 864096"/>
              <a:gd name="connsiteX2" fmla="*/ 1224136 w 1224136"/>
              <a:gd name="connsiteY2" fmla="*/ 864096 h 864096"/>
              <a:gd name="connsiteX3" fmla="*/ 0 w 1224136"/>
              <a:gd name="connsiteY3" fmla="*/ 864096 h 864096"/>
              <a:gd name="connsiteX4" fmla="*/ 0 w 1224136"/>
              <a:gd name="connsiteY4" fmla="*/ 0 h 864096"/>
              <a:gd name="connsiteX0" fmla="*/ 0 w 1224136"/>
              <a:gd name="connsiteY0" fmla="*/ 0 h 864096"/>
              <a:gd name="connsiteX1" fmla="*/ 1224136 w 1224136"/>
              <a:gd name="connsiteY1" fmla="*/ 864096 h 864096"/>
              <a:gd name="connsiteX2" fmla="*/ 0 w 1224136"/>
              <a:gd name="connsiteY2" fmla="*/ 864096 h 864096"/>
              <a:gd name="connsiteX3" fmla="*/ 0 w 1224136"/>
              <a:gd name="connsiteY3" fmla="*/ 0 h 864096"/>
              <a:gd name="connsiteX0" fmla="*/ 0 w 1224136"/>
              <a:gd name="connsiteY0" fmla="*/ 0 h 864096"/>
              <a:gd name="connsiteX1" fmla="*/ 1224136 w 1224136"/>
              <a:gd name="connsiteY1" fmla="*/ 864096 h 864096"/>
              <a:gd name="connsiteX2" fmla="*/ 0 w 1224136"/>
              <a:gd name="connsiteY2" fmla="*/ 864096 h 864096"/>
              <a:gd name="connsiteX3" fmla="*/ 91440 w 1224136"/>
              <a:gd name="connsiteY3" fmla="*/ 91440 h 864096"/>
              <a:gd name="connsiteX0" fmla="*/ 281677 w 1505813"/>
              <a:gd name="connsiteY0" fmla="*/ 0 h 864096"/>
              <a:gd name="connsiteX1" fmla="*/ 1505813 w 1505813"/>
              <a:gd name="connsiteY1" fmla="*/ 864096 h 864096"/>
              <a:gd name="connsiteX2" fmla="*/ 281677 w 1505813"/>
              <a:gd name="connsiteY2" fmla="*/ 864096 h 864096"/>
              <a:gd name="connsiteX3" fmla="*/ 0 w 1505813"/>
              <a:gd name="connsiteY3" fmla="*/ 117715 h 864096"/>
              <a:gd name="connsiteX0" fmla="*/ 0 w 1224136"/>
              <a:gd name="connsiteY0" fmla="*/ 0 h 864096"/>
              <a:gd name="connsiteX1" fmla="*/ 1224136 w 1224136"/>
              <a:gd name="connsiteY1" fmla="*/ 864096 h 864096"/>
              <a:gd name="connsiteX2" fmla="*/ 0 w 1224136"/>
              <a:gd name="connsiteY2" fmla="*/ 864096 h 864096"/>
              <a:gd name="connsiteX0" fmla="*/ 1643743 w 1643743"/>
              <a:gd name="connsiteY0" fmla="*/ 0 h 272186"/>
              <a:gd name="connsiteX1" fmla="*/ 1224136 w 1643743"/>
              <a:gd name="connsiteY1" fmla="*/ 272186 h 272186"/>
              <a:gd name="connsiteX2" fmla="*/ 0 w 1643743"/>
              <a:gd name="connsiteY2" fmla="*/ 272186 h 272186"/>
              <a:gd name="connsiteX0" fmla="*/ 1643743 w 1643743"/>
              <a:gd name="connsiteY0" fmla="*/ 0 h 273546"/>
              <a:gd name="connsiteX1" fmla="*/ 1442464 w 1643743"/>
              <a:gd name="connsiteY1" fmla="*/ 273546 h 273546"/>
              <a:gd name="connsiteX2" fmla="*/ 0 w 1643743"/>
              <a:gd name="connsiteY2" fmla="*/ 272186 h 273546"/>
            </a:gdLst>
            <a:ahLst/>
            <a:cxnLst>
              <a:cxn ang="0">
                <a:pos x="connsiteX0" y="connsiteY0"/>
              </a:cxn>
              <a:cxn ang="0">
                <a:pos x="connsiteX1" y="connsiteY1"/>
              </a:cxn>
              <a:cxn ang="0">
                <a:pos x="connsiteX2" y="connsiteY2"/>
              </a:cxn>
            </a:cxnLst>
            <a:rect l="l" t="t" r="r" b="b"/>
            <a:pathLst>
              <a:path w="1643743" h="273546">
                <a:moveTo>
                  <a:pt x="1643743" y="0"/>
                </a:moveTo>
                <a:lnTo>
                  <a:pt x="1442464" y="273546"/>
                </a:lnTo>
                <a:lnTo>
                  <a:pt x="0" y="272186"/>
                </a:lnTo>
              </a:path>
            </a:pathLst>
          </a:custGeom>
          <a:noFill/>
          <a:ln w="12700" cap="rnd" algn="ctr">
            <a:solidFill>
              <a:srgbClr val="0F828F"/>
            </a:solidFill>
            <a:round/>
            <a:headEnd type="oval" w="sm" len="sm"/>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4" name="Rectangle 15">
            <a:extLst>
              <a:ext uri="{FF2B5EF4-FFF2-40B4-BE49-F238E27FC236}">
                <a16:creationId xmlns:a16="http://schemas.microsoft.com/office/drawing/2014/main" id="{E91D9425-9EFE-E24B-8493-160425FBC3FE}"/>
              </a:ext>
            </a:extLst>
          </p:cNvPr>
          <p:cNvSpPr/>
          <p:nvPr/>
        </p:nvSpPr>
        <p:spPr bwMode="gray">
          <a:xfrm>
            <a:off x="7706821" y="2898930"/>
            <a:ext cx="3028859" cy="214972"/>
          </a:xfrm>
          <a:custGeom>
            <a:avLst/>
            <a:gdLst>
              <a:gd name="connsiteX0" fmla="*/ 0 w 1224136"/>
              <a:gd name="connsiteY0" fmla="*/ 0 h 864096"/>
              <a:gd name="connsiteX1" fmla="*/ 1224136 w 1224136"/>
              <a:gd name="connsiteY1" fmla="*/ 0 h 864096"/>
              <a:gd name="connsiteX2" fmla="*/ 1224136 w 1224136"/>
              <a:gd name="connsiteY2" fmla="*/ 864096 h 864096"/>
              <a:gd name="connsiteX3" fmla="*/ 0 w 1224136"/>
              <a:gd name="connsiteY3" fmla="*/ 864096 h 864096"/>
              <a:gd name="connsiteX4" fmla="*/ 0 w 1224136"/>
              <a:gd name="connsiteY4" fmla="*/ 0 h 864096"/>
              <a:gd name="connsiteX0" fmla="*/ 0 w 1224136"/>
              <a:gd name="connsiteY0" fmla="*/ 0 h 864096"/>
              <a:gd name="connsiteX1" fmla="*/ 1224136 w 1224136"/>
              <a:gd name="connsiteY1" fmla="*/ 864096 h 864096"/>
              <a:gd name="connsiteX2" fmla="*/ 0 w 1224136"/>
              <a:gd name="connsiteY2" fmla="*/ 864096 h 864096"/>
              <a:gd name="connsiteX3" fmla="*/ 0 w 1224136"/>
              <a:gd name="connsiteY3" fmla="*/ 0 h 864096"/>
              <a:gd name="connsiteX0" fmla="*/ 0 w 1224136"/>
              <a:gd name="connsiteY0" fmla="*/ 0 h 864096"/>
              <a:gd name="connsiteX1" fmla="*/ 1224136 w 1224136"/>
              <a:gd name="connsiteY1" fmla="*/ 864096 h 864096"/>
              <a:gd name="connsiteX2" fmla="*/ 0 w 1224136"/>
              <a:gd name="connsiteY2" fmla="*/ 864096 h 864096"/>
              <a:gd name="connsiteX3" fmla="*/ 91440 w 1224136"/>
              <a:gd name="connsiteY3" fmla="*/ 91440 h 864096"/>
              <a:gd name="connsiteX0" fmla="*/ 281677 w 1505813"/>
              <a:gd name="connsiteY0" fmla="*/ 0 h 864096"/>
              <a:gd name="connsiteX1" fmla="*/ 1505813 w 1505813"/>
              <a:gd name="connsiteY1" fmla="*/ 864096 h 864096"/>
              <a:gd name="connsiteX2" fmla="*/ 281677 w 1505813"/>
              <a:gd name="connsiteY2" fmla="*/ 864096 h 864096"/>
              <a:gd name="connsiteX3" fmla="*/ 0 w 1505813"/>
              <a:gd name="connsiteY3" fmla="*/ 117715 h 864096"/>
              <a:gd name="connsiteX0" fmla="*/ 0 w 1224136"/>
              <a:gd name="connsiteY0" fmla="*/ 0 h 864096"/>
              <a:gd name="connsiteX1" fmla="*/ 1224136 w 1224136"/>
              <a:gd name="connsiteY1" fmla="*/ 864096 h 864096"/>
              <a:gd name="connsiteX2" fmla="*/ 0 w 1224136"/>
              <a:gd name="connsiteY2" fmla="*/ 864096 h 864096"/>
              <a:gd name="connsiteX0" fmla="*/ 1643743 w 1643743"/>
              <a:gd name="connsiteY0" fmla="*/ 0 h 272186"/>
              <a:gd name="connsiteX1" fmla="*/ 1224136 w 1643743"/>
              <a:gd name="connsiteY1" fmla="*/ 272186 h 272186"/>
              <a:gd name="connsiteX2" fmla="*/ 0 w 1643743"/>
              <a:gd name="connsiteY2" fmla="*/ 272186 h 272186"/>
              <a:gd name="connsiteX0" fmla="*/ 1643743 w 1643743"/>
              <a:gd name="connsiteY0" fmla="*/ 0 h 273546"/>
              <a:gd name="connsiteX1" fmla="*/ 1442464 w 1643743"/>
              <a:gd name="connsiteY1" fmla="*/ 273546 h 273546"/>
              <a:gd name="connsiteX2" fmla="*/ 0 w 1643743"/>
              <a:gd name="connsiteY2" fmla="*/ 272186 h 273546"/>
            </a:gdLst>
            <a:ahLst/>
            <a:cxnLst>
              <a:cxn ang="0">
                <a:pos x="connsiteX0" y="connsiteY0"/>
              </a:cxn>
              <a:cxn ang="0">
                <a:pos x="connsiteX1" y="connsiteY1"/>
              </a:cxn>
              <a:cxn ang="0">
                <a:pos x="connsiteX2" y="connsiteY2"/>
              </a:cxn>
            </a:cxnLst>
            <a:rect l="l" t="t" r="r" b="b"/>
            <a:pathLst>
              <a:path w="1643743" h="273546">
                <a:moveTo>
                  <a:pt x="1643743" y="0"/>
                </a:moveTo>
                <a:lnTo>
                  <a:pt x="1442464" y="273546"/>
                </a:lnTo>
                <a:lnTo>
                  <a:pt x="0" y="272186"/>
                </a:lnTo>
              </a:path>
            </a:pathLst>
          </a:custGeom>
          <a:noFill/>
          <a:ln w="12700" cap="rnd" algn="ctr">
            <a:solidFill>
              <a:srgbClr val="0F828F"/>
            </a:solidFill>
            <a:round/>
            <a:headEnd type="oval" w="sm" len="sm"/>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5" name="Rectangle 174">
            <a:extLst>
              <a:ext uri="{FF2B5EF4-FFF2-40B4-BE49-F238E27FC236}">
                <a16:creationId xmlns:a16="http://schemas.microsoft.com/office/drawing/2014/main" id="{B31D4E47-EFD1-5348-8B72-83BD3C998051}"/>
              </a:ext>
            </a:extLst>
          </p:cNvPr>
          <p:cNvSpPr/>
          <p:nvPr/>
        </p:nvSpPr>
        <p:spPr>
          <a:xfrm>
            <a:off x="10294349" y="4634159"/>
            <a:ext cx="1396128" cy="430887"/>
          </a:xfrm>
          <a:prstGeom prst="rect">
            <a:avLst/>
          </a:prstGeom>
        </p:spPr>
        <p:txBody>
          <a:bodyPr wrap="square">
            <a:spAutoFit/>
          </a:bodyPr>
          <a:lstStyle/>
          <a:p>
            <a:pPr algn="ctr"/>
            <a:r>
              <a:rPr lang="en-US" sz="1100" b="1" dirty="0">
                <a:solidFill>
                  <a:schemeClr val="tx1">
                    <a:lumMod val="65000"/>
                    <a:lumOff val="35000"/>
                  </a:schemeClr>
                </a:solidFill>
                <a:latin typeface="Arial" charset="0"/>
                <a:cs typeface="Arial" charset="0"/>
              </a:rPr>
              <a:t>Scenario</a:t>
            </a:r>
          </a:p>
          <a:p>
            <a:pPr algn="ctr"/>
            <a:r>
              <a:rPr lang="en-US" sz="1100" dirty="0">
                <a:solidFill>
                  <a:schemeClr val="tx1">
                    <a:lumMod val="65000"/>
                    <a:lumOff val="35000"/>
                  </a:schemeClr>
                </a:solidFill>
                <a:latin typeface="Arial" charset="0"/>
                <a:cs typeface="Arial" charset="0"/>
              </a:rPr>
              <a:t>Managed by SAP</a:t>
            </a:r>
          </a:p>
        </p:txBody>
      </p:sp>
      <p:sp>
        <p:nvSpPr>
          <p:cNvPr id="179" name="Rectangle 178">
            <a:extLst>
              <a:ext uri="{FF2B5EF4-FFF2-40B4-BE49-F238E27FC236}">
                <a16:creationId xmlns:a16="http://schemas.microsoft.com/office/drawing/2014/main" id="{29313965-79CA-4549-A54E-45D83A82E332}"/>
              </a:ext>
            </a:extLst>
          </p:cNvPr>
          <p:cNvSpPr/>
          <p:nvPr/>
        </p:nvSpPr>
        <p:spPr>
          <a:xfrm>
            <a:off x="9205005" y="5776610"/>
            <a:ext cx="1270589" cy="261610"/>
          </a:xfrm>
          <a:prstGeom prst="rect">
            <a:avLst/>
          </a:prstGeom>
        </p:spPr>
        <p:txBody>
          <a:bodyPr wrap="square">
            <a:spAutoFit/>
          </a:bodyPr>
          <a:lstStyle/>
          <a:p>
            <a:pPr algn="ctr"/>
            <a:r>
              <a:rPr lang="en-US" sz="1100" b="1" dirty="0">
                <a:solidFill>
                  <a:schemeClr val="tx1">
                    <a:lumMod val="65000"/>
                    <a:lumOff val="35000"/>
                  </a:schemeClr>
                </a:solidFill>
                <a:latin typeface="Arial" charset="0"/>
                <a:cs typeface="Arial" charset="0"/>
              </a:rPr>
              <a:t>Purchase Order</a:t>
            </a:r>
          </a:p>
        </p:txBody>
      </p:sp>
      <p:sp>
        <p:nvSpPr>
          <p:cNvPr id="180" name="Rectangle 179">
            <a:extLst>
              <a:ext uri="{FF2B5EF4-FFF2-40B4-BE49-F238E27FC236}">
                <a16:creationId xmlns:a16="http://schemas.microsoft.com/office/drawing/2014/main" id="{AB33C666-5802-6446-96D8-92D5E4C69221}"/>
              </a:ext>
            </a:extLst>
          </p:cNvPr>
          <p:cNvSpPr/>
          <p:nvPr/>
        </p:nvSpPr>
        <p:spPr>
          <a:xfrm>
            <a:off x="10451785" y="5782793"/>
            <a:ext cx="1270589" cy="261610"/>
          </a:xfrm>
          <a:prstGeom prst="rect">
            <a:avLst/>
          </a:prstGeom>
        </p:spPr>
        <p:txBody>
          <a:bodyPr wrap="square">
            <a:spAutoFit/>
          </a:bodyPr>
          <a:lstStyle/>
          <a:p>
            <a:pPr algn="ctr"/>
            <a:r>
              <a:rPr lang="en-US" sz="1100" b="1" dirty="0">
                <a:solidFill>
                  <a:schemeClr val="tx1">
                    <a:lumMod val="65000"/>
                    <a:lumOff val="35000"/>
                  </a:schemeClr>
                </a:solidFill>
                <a:latin typeface="Arial" charset="0"/>
                <a:cs typeface="Arial" charset="0"/>
              </a:rPr>
              <a:t>Sales Order</a:t>
            </a:r>
          </a:p>
        </p:txBody>
      </p:sp>
      <p:sp>
        <p:nvSpPr>
          <p:cNvPr id="181" name="Textfeld 67">
            <a:extLst>
              <a:ext uri="{FF2B5EF4-FFF2-40B4-BE49-F238E27FC236}">
                <a16:creationId xmlns:a16="http://schemas.microsoft.com/office/drawing/2014/main" id="{069B074F-4D31-6C48-85D5-AAE6ECB0601F}"/>
              </a:ext>
            </a:extLst>
          </p:cNvPr>
          <p:cNvSpPr txBox="1">
            <a:spLocks/>
          </p:cNvSpPr>
          <p:nvPr/>
        </p:nvSpPr>
        <p:spPr>
          <a:xfrm>
            <a:off x="1445807" y="1956742"/>
            <a:ext cx="279648" cy="279648"/>
          </a:xfrm>
          <a:prstGeom prst="ellipse">
            <a:avLst/>
          </a:prstGeom>
          <a:solidFill>
            <a:srgbClr val="0A6ED1"/>
          </a:solidFill>
          <a:ln w="22225">
            <a:noFill/>
          </a:ln>
        </p:spPr>
        <p:txBody>
          <a:bodyPr wrap="none" lIns="0" tIns="0" rIns="0" bIns="0" rtlCol="0" anchor="ctr">
            <a:noAutofit/>
          </a:bodyPr>
          <a:lstStyle>
            <a:defPPr>
              <a:defRPr lang="de-DE"/>
            </a:defPPr>
            <a:lvl1pPr algn="ctr">
              <a:defRPr sz="1400">
                <a:solidFill>
                  <a:schemeClr val="bg1"/>
                </a:solidFill>
                <a:latin typeface="Arial" charset="0"/>
                <a:ea typeface="Arial" charset="0"/>
                <a:cs typeface="Arial" charset="0"/>
              </a:defRPr>
            </a:lvl1pPr>
          </a:lstStyle>
          <a:p>
            <a:r>
              <a:rPr lang="en-US" dirty="0"/>
              <a:t>1</a:t>
            </a:r>
          </a:p>
        </p:txBody>
      </p:sp>
      <p:sp>
        <p:nvSpPr>
          <p:cNvPr id="182" name="Textfeld 67">
            <a:extLst>
              <a:ext uri="{FF2B5EF4-FFF2-40B4-BE49-F238E27FC236}">
                <a16:creationId xmlns:a16="http://schemas.microsoft.com/office/drawing/2014/main" id="{56C9B846-A709-424A-ACB6-C7B0A1D24531}"/>
              </a:ext>
            </a:extLst>
          </p:cNvPr>
          <p:cNvSpPr txBox="1">
            <a:spLocks/>
          </p:cNvSpPr>
          <p:nvPr/>
        </p:nvSpPr>
        <p:spPr>
          <a:xfrm>
            <a:off x="917949" y="2461066"/>
            <a:ext cx="279648" cy="279648"/>
          </a:xfrm>
          <a:prstGeom prst="ellipse">
            <a:avLst/>
          </a:prstGeom>
          <a:solidFill>
            <a:srgbClr val="0A6ED1"/>
          </a:solidFill>
          <a:ln w="22225">
            <a:noFill/>
          </a:ln>
        </p:spPr>
        <p:txBody>
          <a:bodyPr wrap="none" lIns="0" tIns="0" rIns="0" bIns="0" rtlCol="0" anchor="ctr">
            <a:noAutofit/>
          </a:bodyPr>
          <a:lstStyle>
            <a:defPPr>
              <a:defRPr lang="de-DE"/>
            </a:defPPr>
            <a:lvl1pPr algn="ctr">
              <a:defRPr sz="1400">
                <a:solidFill>
                  <a:schemeClr val="bg1"/>
                </a:solidFill>
                <a:latin typeface="Arial" charset="0"/>
                <a:ea typeface="Arial" charset="0"/>
                <a:cs typeface="Arial" charset="0"/>
              </a:defRPr>
            </a:lvl1pPr>
          </a:lstStyle>
          <a:p>
            <a:r>
              <a:rPr lang="en-US" dirty="0"/>
              <a:t>2</a:t>
            </a:r>
          </a:p>
        </p:txBody>
      </p:sp>
      <p:sp>
        <p:nvSpPr>
          <p:cNvPr id="183" name="Textfeld 67">
            <a:extLst>
              <a:ext uri="{FF2B5EF4-FFF2-40B4-BE49-F238E27FC236}">
                <a16:creationId xmlns:a16="http://schemas.microsoft.com/office/drawing/2014/main" id="{29763F1E-4964-3D45-A8FF-DCDD709AE7AB}"/>
              </a:ext>
            </a:extLst>
          </p:cNvPr>
          <p:cNvSpPr txBox="1">
            <a:spLocks/>
          </p:cNvSpPr>
          <p:nvPr/>
        </p:nvSpPr>
        <p:spPr>
          <a:xfrm>
            <a:off x="1762631" y="3063042"/>
            <a:ext cx="279648" cy="279648"/>
          </a:xfrm>
          <a:prstGeom prst="ellipse">
            <a:avLst/>
          </a:prstGeom>
          <a:solidFill>
            <a:srgbClr val="0A6ED1"/>
          </a:solidFill>
          <a:ln w="22225">
            <a:noFill/>
          </a:ln>
        </p:spPr>
        <p:txBody>
          <a:bodyPr wrap="none" lIns="0" tIns="0" rIns="0" bIns="0" rtlCol="0" anchor="ctr">
            <a:noAutofit/>
          </a:bodyPr>
          <a:lstStyle>
            <a:defPPr>
              <a:defRPr lang="de-DE"/>
            </a:defPPr>
            <a:lvl1pPr algn="ctr">
              <a:defRPr sz="1400">
                <a:solidFill>
                  <a:schemeClr val="bg1"/>
                </a:solidFill>
                <a:latin typeface="Arial" charset="0"/>
                <a:ea typeface="Arial" charset="0"/>
                <a:cs typeface="Arial" charset="0"/>
              </a:defRPr>
            </a:lvl1pPr>
          </a:lstStyle>
          <a:p>
            <a:r>
              <a:rPr lang="en-US" dirty="0"/>
              <a:t>3</a:t>
            </a:r>
          </a:p>
        </p:txBody>
      </p:sp>
      <p:sp>
        <p:nvSpPr>
          <p:cNvPr id="184" name="Textfeld 67">
            <a:extLst>
              <a:ext uri="{FF2B5EF4-FFF2-40B4-BE49-F238E27FC236}">
                <a16:creationId xmlns:a16="http://schemas.microsoft.com/office/drawing/2014/main" id="{065330E6-13DF-644A-8FEE-0A99F7D18950}"/>
              </a:ext>
            </a:extLst>
          </p:cNvPr>
          <p:cNvSpPr txBox="1">
            <a:spLocks/>
          </p:cNvSpPr>
          <p:nvPr/>
        </p:nvSpPr>
        <p:spPr>
          <a:xfrm>
            <a:off x="2018829" y="3462090"/>
            <a:ext cx="279648" cy="279648"/>
          </a:xfrm>
          <a:prstGeom prst="ellipse">
            <a:avLst/>
          </a:prstGeom>
          <a:solidFill>
            <a:srgbClr val="0A6ED1"/>
          </a:solidFill>
          <a:ln w="22225">
            <a:noFill/>
          </a:ln>
        </p:spPr>
        <p:txBody>
          <a:bodyPr wrap="none" lIns="0" tIns="0" rIns="0" bIns="0" rtlCol="0" anchor="ctr">
            <a:noAutofit/>
          </a:bodyPr>
          <a:lstStyle>
            <a:defPPr>
              <a:defRPr lang="de-DE"/>
            </a:defPPr>
            <a:lvl1pPr algn="ctr">
              <a:defRPr sz="1400">
                <a:solidFill>
                  <a:schemeClr val="bg1"/>
                </a:solidFill>
                <a:latin typeface="Arial" charset="0"/>
                <a:ea typeface="Arial" charset="0"/>
                <a:cs typeface="Arial" charset="0"/>
              </a:defRPr>
            </a:lvl1pPr>
          </a:lstStyle>
          <a:p>
            <a:r>
              <a:rPr lang="en-US" dirty="0"/>
              <a:t>4</a:t>
            </a:r>
          </a:p>
        </p:txBody>
      </p:sp>
      <p:sp>
        <p:nvSpPr>
          <p:cNvPr id="185" name="Textfeld 67">
            <a:extLst>
              <a:ext uri="{FF2B5EF4-FFF2-40B4-BE49-F238E27FC236}">
                <a16:creationId xmlns:a16="http://schemas.microsoft.com/office/drawing/2014/main" id="{37DBF29D-0485-8A45-961E-B861709EDB34}"/>
              </a:ext>
            </a:extLst>
          </p:cNvPr>
          <p:cNvSpPr txBox="1">
            <a:spLocks/>
          </p:cNvSpPr>
          <p:nvPr/>
        </p:nvSpPr>
        <p:spPr>
          <a:xfrm>
            <a:off x="2994525" y="3448300"/>
            <a:ext cx="279648" cy="279648"/>
          </a:xfrm>
          <a:prstGeom prst="ellipse">
            <a:avLst/>
          </a:prstGeom>
          <a:solidFill>
            <a:srgbClr val="0A6ED1"/>
          </a:solidFill>
          <a:ln w="22225">
            <a:noFill/>
          </a:ln>
        </p:spPr>
        <p:txBody>
          <a:bodyPr wrap="none" lIns="0" tIns="0" rIns="0" bIns="0" rtlCol="0" anchor="ctr">
            <a:noAutofit/>
          </a:bodyPr>
          <a:lstStyle>
            <a:defPPr>
              <a:defRPr lang="de-DE"/>
            </a:defPPr>
            <a:lvl1pPr algn="ctr">
              <a:defRPr sz="1400">
                <a:solidFill>
                  <a:schemeClr val="bg1"/>
                </a:solidFill>
                <a:latin typeface="Arial" charset="0"/>
                <a:ea typeface="Arial" charset="0"/>
                <a:cs typeface="Arial" charset="0"/>
              </a:defRPr>
            </a:lvl1pPr>
          </a:lstStyle>
          <a:p>
            <a:r>
              <a:rPr lang="en-US" dirty="0"/>
              <a:t>5</a:t>
            </a:r>
          </a:p>
        </p:txBody>
      </p:sp>
      <p:sp>
        <p:nvSpPr>
          <p:cNvPr id="186" name="Textfeld 67">
            <a:extLst>
              <a:ext uri="{FF2B5EF4-FFF2-40B4-BE49-F238E27FC236}">
                <a16:creationId xmlns:a16="http://schemas.microsoft.com/office/drawing/2014/main" id="{4EFAB652-034A-F745-A7D9-481468332B39}"/>
              </a:ext>
            </a:extLst>
          </p:cNvPr>
          <p:cNvSpPr txBox="1">
            <a:spLocks/>
          </p:cNvSpPr>
          <p:nvPr/>
        </p:nvSpPr>
        <p:spPr>
          <a:xfrm>
            <a:off x="4228945" y="3484088"/>
            <a:ext cx="279648" cy="279648"/>
          </a:xfrm>
          <a:prstGeom prst="ellipse">
            <a:avLst/>
          </a:prstGeom>
          <a:solidFill>
            <a:srgbClr val="0A6ED1"/>
          </a:solidFill>
          <a:ln w="22225">
            <a:noFill/>
          </a:ln>
        </p:spPr>
        <p:txBody>
          <a:bodyPr wrap="none" lIns="0" tIns="0" rIns="0" bIns="0" rtlCol="0" anchor="ctr">
            <a:noAutofit/>
          </a:bodyPr>
          <a:lstStyle>
            <a:defPPr>
              <a:defRPr lang="de-DE"/>
            </a:defPPr>
            <a:lvl1pPr algn="ctr">
              <a:defRPr sz="1400">
                <a:solidFill>
                  <a:schemeClr val="bg1"/>
                </a:solidFill>
                <a:latin typeface="Arial" charset="0"/>
                <a:ea typeface="Arial" charset="0"/>
                <a:cs typeface="Arial" charset="0"/>
              </a:defRPr>
            </a:lvl1pPr>
          </a:lstStyle>
          <a:p>
            <a:r>
              <a:rPr lang="en-US" dirty="0"/>
              <a:t>6</a:t>
            </a:r>
          </a:p>
        </p:txBody>
      </p:sp>
      <p:sp>
        <p:nvSpPr>
          <p:cNvPr id="187" name="Textfeld 67">
            <a:extLst>
              <a:ext uri="{FF2B5EF4-FFF2-40B4-BE49-F238E27FC236}">
                <a16:creationId xmlns:a16="http://schemas.microsoft.com/office/drawing/2014/main" id="{47F107D2-15D3-7344-B8CE-79847A205E0D}"/>
              </a:ext>
            </a:extLst>
          </p:cNvPr>
          <p:cNvSpPr txBox="1">
            <a:spLocks/>
          </p:cNvSpPr>
          <p:nvPr/>
        </p:nvSpPr>
        <p:spPr>
          <a:xfrm>
            <a:off x="5965177" y="3109988"/>
            <a:ext cx="279648" cy="279648"/>
          </a:xfrm>
          <a:prstGeom prst="ellipse">
            <a:avLst/>
          </a:prstGeom>
          <a:solidFill>
            <a:srgbClr val="0A6ED1"/>
          </a:solidFill>
          <a:ln w="22225">
            <a:noFill/>
          </a:ln>
        </p:spPr>
        <p:txBody>
          <a:bodyPr wrap="none" lIns="0" tIns="0" rIns="0" bIns="0" rtlCol="0" anchor="ctr">
            <a:noAutofit/>
          </a:bodyPr>
          <a:lstStyle>
            <a:defPPr>
              <a:defRPr lang="de-DE"/>
            </a:defPPr>
            <a:lvl1pPr algn="ctr">
              <a:defRPr sz="1400">
                <a:solidFill>
                  <a:schemeClr val="bg1"/>
                </a:solidFill>
                <a:latin typeface="Arial" charset="0"/>
                <a:ea typeface="Arial" charset="0"/>
                <a:cs typeface="Arial" charset="0"/>
              </a:defRPr>
            </a:lvl1pPr>
          </a:lstStyle>
          <a:p>
            <a:r>
              <a:rPr lang="en-US" dirty="0"/>
              <a:t>9</a:t>
            </a:r>
          </a:p>
        </p:txBody>
      </p:sp>
      <p:sp>
        <p:nvSpPr>
          <p:cNvPr id="188" name="Textfeld 67">
            <a:extLst>
              <a:ext uri="{FF2B5EF4-FFF2-40B4-BE49-F238E27FC236}">
                <a16:creationId xmlns:a16="http://schemas.microsoft.com/office/drawing/2014/main" id="{78C30DAE-6E7C-E545-9F1D-1624ABF275FA}"/>
              </a:ext>
            </a:extLst>
          </p:cNvPr>
          <p:cNvSpPr txBox="1">
            <a:spLocks/>
          </p:cNvSpPr>
          <p:nvPr/>
        </p:nvSpPr>
        <p:spPr>
          <a:xfrm>
            <a:off x="3645996" y="2123218"/>
            <a:ext cx="279648" cy="279648"/>
          </a:xfrm>
          <a:prstGeom prst="ellipse">
            <a:avLst/>
          </a:prstGeom>
          <a:solidFill>
            <a:srgbClr val="0A6ED1"/>
          </a:solidFill>
          <a:ln w="22225">
            <a:noFill/>
          </a:ln>
        </p:spPr>
        <p:txBody>
          <a:bodyPr wrap="none" lIns="0" tIns="0" rIns="0" bIns="0" rtlCol="0" anchor="ctr">
            <a:noAutofit/>
          </a:bodyPr>
          <a:lstStyle>
            <a:defPPr>
              <a:defRPr lang="de-DE"/>
            </a:defPPr>
            <a:lvl1pPr algn="ctr">
              <a:defRPr sz="1400">
                <a:solidFill>
                  <a:schemeClr val="bg1"/>
                </a:solidFill>
                <a:latin typeface="Arial" charset="0"/>
                <a:ea typeface="Arial" charset="0"/>
                <a:cs typeface="Arial" charset="0"/>
              </a:defRPr>
            </a:lvl1pPr>
          </a:lstStyle>
          <a:p>
            <a:r>
              <a:rPr lang="en-US" dirty="0"/>
              <a:t>10</a:t>
            </a:r>
          </a:p>
        </p:txBody>
      </p:sp>
      <p:sp>
        <p:nvSpPr>
          <p:cNvPr id="189" name="Textfeld 67">
            <a:extLst>
              <a:ext uri="{FF2B5EF4-FFF2-40B4-BE49-F238E27FC236}">
                <a16:creationId xmlns:a16="http://schemas.microsoft.com/office/drawing/2014/main" id="{81482AFB-3EDF-3543-AA3B-27D40CE0B436}"/>
              </a:ext>
            </a:extLst>
          </p:cNvPr>
          <p:cNvSpPr txBox="1">
            <a:spLocks/>
          </p:cNvSpPr>
          <p:nvPr/>
        </p:nvSpPr>
        <p:spPr>
          <a:xfrm>
            <a:off x="6128129" y="2435756"/>
            <a:ext cx="279648" cy="279648"/>
          </a:xfrm>
          <a:prstGeom prst="ellipse">
            <a:avLst/>
          </a:prstGeom>
          <a:solidFill>
            <a:srgbClr val="0A6ED1"/>
          </a:solidFill>
          <a:ln w="22225">
            <a:noFill/>
          </a:ln>
        </p:spPr>
        <p:txBody>
          <a:bodyPr wrap="none" lIns="0" tIns="0" rIns="0" bIns="0" rtlCol="0" anchor="ctr">
            <a:noAutofit/>
          </a:bodyPr>
          <a:lstStyle>
            <a:defPPr>
              <a:defRPr lang="de-DE"/>
            </a:defPPr>
            <a:lvl1pPr algn="ctr">
              <a:defRPr sz="1400">
                <a:solidFill>
                  <a:schemeClr val="bg1"/>
                </a:solidFill>
                <a:latin typeface="Arial" charset="0"/>
                <a:ea typeface="Arial" charset="0"/>
                <a:cs typeface="Arial" charset="0"/>
              </a:defRPr>
            </a:lvl1pPr>
          </a:lstStyle>
          <a:p>
            <a:r>
              <a:rPr lang="en-US" dirty="0"/>
              <a:t>11</a:t>
            </a:r>
          </a:p>
        </p:txBody>
      </p:sp>
      <p:sp>
        <p:nvSpPr>
          <p:cNvPr id="190" name="Textfeld 67">
            <a:extLst>
              <a:ext uri="{FF2B5EF4-FFF2-40B4-BE49-F238E27FC236}">
                <a16:creationId xmlns:a16="http://schemas.microsoft.com/office/drawing/2014/main" id="{1334752D-34B0-2646-B4B6-4A0981C0EDA7}"/>
              </a:ext>
            </a:extLst>
          </p:cNvPr>
          <p:cNvSpPr txBox="1">
            <a:spLocks/>
          </p:cNvSpPr>
          <p:nvPr/>
        </p:nvSpPr>
        <p:spPr>
          <a:xfrm>
            <a:off x="3638299" y="2649733"/>
            <a:ext cx="279648" cy="279648"/>
          </a:xfrm>
          <a:prstGeom prst="ellipse">
            <a:avLst/>
          </a:prstGeom>
          <a:solidFill>
            <a:srgbClr val="0A6ED1"/>
          </a:solidFill>
          <a:ln w="22225">
            <a:noFill/>
          </a:ln>
        </p:spPr>
        <p:txBody>
          <a:bodyPr wrap="none" lIns="0" tIns="0" rIns="0" bIns="0" rtlCol="0" anchor="ctr">
            <a:noAutofit/>
          </a:bodyPr>
          <a:lstStyle>
            <a:defPPr>
              <a:defRPr lang="de-DE"/>
            </a:defPPr>
            <a:lvl1pPr algn="ctr">
              <a:defRPr sz="1400">
                <a:solidFill>
                  <a:schemeClr val="bg1"/>
                </a:solidFill>
                <a:latin typeface="Arial" charset="0"/>
                <a:ea typeface="Arial" charset="0"/>
                <a:cs typeface="Arial" charset="0"/>
              </a:defRPr>
            </a:lvl1pPr>
          </a:lstStyle>
          <a:p>
            <a:r>
              <a:rPr lang="en-US" dirty="0"/>
              <a:t>12</a:t>
            </a:r>
          </a:p>
        </p:txBody>
      </p:sp>
      <p:sp>
        <p:nvSpPr>
          <p:cNvPr id="191" name="Textfeld 67">
            <a:extLst>
              <a:ext uri="{FF2B5EF4-FFF2-40B4-BE49-F238E27FC236}">
                <a16:creationId xmlns:a16="http://schemas.microsoft.com/office/drawing/2014/main" id="{E70B5303-D39D-3A40-9FE5-067324E65FF8}"/>
              </a:ext>
            </a:extLst>
          </p:cNvPr>
          <p:cNvSpPr txBox="1">
            <a:spLocks/>
          </p:cNvSpPr>
          <p:nvPr/>
        </p:nvSpPr>
        <p:spPr>
          <a:xfrm>
            <a:off x="4213019" y="4136468"/>
            <a:ext cx="279648" cy="279648"/>
          </a:xfrm>
          <a:prstGeom prst="ellipse">
            <a:avLst/>
          </a:prstGeom>
          <a:solidFill>
            <a:srgbClr val="0A6ED1"/>
          </a:solidFill>
          <a:ln w="22225">
            <a:noFill/>
          </a:ln>
        </p:spPr>
        <p:txBody>
          <a:bodyPr wrap="none" lIns="0" tIns="0" rIns="0" bIns="0" rtlCol="0" anchor="ctr">
            <a:noAutofit/>
          </a:bodyPr>
          <a:lstStyle>
            <a:defPPr>
              <a:defRPr lang="de-DE"/>
            </a:defPPr>
            <a:lvl1pPr algn="ctr">
              <a:defRPr sz="1400">
                <a:solidFill>
                  <a:schemeClr val="bg1"/>
                </a:solidFill>
                <a:latin typeface="Arial" charset="0"/>
                <a:ea typeface="Arial" charset="0"/>
                <a:cs typeface="Arial" charset="0"/>
              </a:defRPr>
            </a:lvl1pPr>
          </a:lstStyle>
          <a:p>
            <a:r>
              <a:rPr lang="en-US" dirty="0"/>
              <a:t>7</a:t>
            </a:r>
          </a:p>
        </p:txBody>
      </p:sp>
      <p:sp>
        <p:nvSpPr>
          <p:cNvPr id="192" name="Textfeld 67">
            <a:extLst>
              <a:ext uri="{FF2B5EF4-FFF2-40B4-BE49-F238E27FC236}">
                <a16:creationId xmlns:a16="http://schemas.microsoft.com/office/drawing/2014/main" id="{46126A5B-0191-5046-B9EE-AE6662F65867}"/>
              </a:ext>
            </a:extLst>
          </p:cNvPr>
          <p:cNvSpPr txBox="1">
            <a:spLocks/>
          </p:cNvSpPr>
          <p:nvPr/>
        </p:nvSpPr>
        <p:spPr>
          <a:xfrm>
            <a:off x="4214547" y="4661840"/>
            <a:ext cx="279648" cy="279648"/>
          </a:xfrm>
          <a:prstGeom prst="ellipse">
            <a:avLst/>
          </a:prstGeom>
          <a:solidFill>
            <a:srgbClr val="0A6ED1"/>
          </a:solidFill>
          <a:ln w="22225">
            <a:noFill/>
          </a:ln>
        </p:spPr>
        <p:txBody>
          <a:bodyPr wrap="none" lIns="0" tIns="0" rIns="0" bIns="0" rtlCol="0" anchor="ctr">
            <a:noAutofit/>
          </a:bodyPr>
          <a:lstStyle>
            <a:defPPr>
              <a:defRPr lang="de-DE"/>
            </a:defPPr>
            <a:lvl1pPr algn="ctr">
              <a:defRPr sz="1400">
                <a:solidFill>
                  <a:schemeClr val="bg1"/>
                </a:solidFill>
                <a:latin typeface="Arial" charset="0"/>
                <a:ea typeface="Arial" charset="0"/>
                <a:cs typeface="Arial" charset="0"/>
              </a:defRPr>
            </a:lvl1pPr>
          </a:lstStyle>
          <a:p>
            <a:r>
              <a:rPr lang="en-US" dirty="0"/>
              <a:t>8</a:t>
            </a:r>
          </a:p>
        </p:txBody>
      </p:sp>
      <p:sp>
        <p:nvSpPr>
          <p:cNvPr id="193" name="Textfeld 67">
            <a:extLst>
              <a:ext uri="{FF2B5EF4-FFF2-40B4-BE49-F238E27FC236}">
                <a16:creationId xmlns:a16="http://schemas.microsoft.com/office/drawing/2014/main" id="{518AD5DA-40C3-E54D-9768-4B10C1A6636C}"/>
              </a:ext>
            </a:extLst>
          </p:cNvPr>
          <p:cNvSpPr txBox="1">
            <a:spLocks/>
          </p:cNvSpPr>
          <p:nvPr/>
        </p:nvSpPr>
        <p:spPr>
          <a:xfrm>
            <a:off x="6717264" y="3816032"/>
            <a:ext cx="279648" cy="279648"/>
          </a:xfrm>
          <a:prstGeom prst="ellipse">
            <a:avLst/>
          </a:prstGeom>
          <a:solidFill>
            <a:srgbClr val="0A6ED1"/>
          </a:solidFill>
          <a:ln w="22225">
            <a:noFill/>
          </a:ln>
        </p:spPr>
        <p:txBody>
          <a:bodyPr wrap="none" lIns="0" tIns="0" rIns="0" bIns="0" rtlCol="0" anchor="ctr">
            <a:noAutofit/>
          </a:bodyPr>
          <a:lstStyle>
            <a:defPPr>
              <a:defRPr lang="de-DE"/>
            </a:defPPr>
            <a:lvl1pPr algn="ctr">
              <a:defRPr sz="1400">
                <a:solidFill>
                  <a:schemeClr val="bg1"/>
                </a:solidFill>
                <a:latin typeface="Arial" charset="0"/>
                <a:ea typeface="Arial" charset="0"/>
                <a:cs typeface="Arial" charset="0"/>
              </a:defRPr>
            </a:lvl1pPr>
          </a:lstStyle>
          <a:p>
            <a:r>
              <a:rPr lang="en-US" dirty="0"/>
              <a:t>13</a:t>
            </a:r>
          </a:p>
        </p:txBody>
      </p:sp>
      <p:sp>
        <p:nvSpPr>
          <p:cNvPr id="194" name="Textfeld 67">
            <a:extLst>
              <a:ext uri="{FF2B5EF4-FFF2-40B4-BE49-F238E27FC236}">
                <a16:creationId xmlns:a16="http://schemas.microsoft.com/office/drawing/2014/main" id="{930F7B86-AEEF-724C-880F-2ECAEEF3F16D}"/>
              </a:ext>
            </a:extLst>
          </p:cNvPr>
          <p:cNvSpPr txBox="1">
            <a:spLocks/>
          </p:cNvSpPr>
          <p:nvPr/>
        </p:nvSpPr>
        <p:spPr>
          <a:xfrm>
            <a:off x="8240284" y="3838526"/>
            <a:ext cx="279648" cy="279648"/>
          </a:xfrm>
          <a:prstGeom prst="ellipse">
            <a:avLst/>
          </a:prstGeom>
          <a:solidFill>
            <a:srgbClr val="0A6ED1"/>
          </a:solidFill>
          <a:ln w="22225">
            <a:noFill/>
          </a:ln>
        </p:spPr>
        <p:txBody>
          <a:bodyPr wrap="none" lIns="0" tIns="0" rIns="0" bIns="0" rtlCol="0" anchor="ctr">
            <a:noAutofit/>
          </a:bodyPr>
          <a:lstStyle>
            <a:defPPr>
              <a:defRPr lang="de-DE"/>
            </a:defPPr>
            <a:lvl1pPr algn="ctr">
              <a:defRPr sz="1400">
                <a:solidFill>
                  <a:schemeClr val="bg1"/>
                </a:solidFill>
                <a:latin typeface="Arial" charset="0"/>
                <a:ea typeface="Arial" charset="0"/>
                <a:cs typeface="Arial" charset="0"/>
              </a:defRPr>
            </a:lvl1pPr>
          </a:lstStyle>
          <a:p>
            <a:r>
              <a:rPr lang="en-US" dirty="0"/>
              <a:t>14</a:t>
            </a:r>
          </a:p>
        </p:txBody>
      </p:sp>
      <p:sp>
        <p:nvSpPr>
          <p:cNvPr id="195" name="Textfeld 67">
            <a:extLst>
              <a:ext uri="{FF2B5EF4-FFF2-40B4-BE49-F238E27FC236}">
                <a16:creationId xmlns:a16="http://schemas.microsoft.com/office/drawing/2014/main" id="{1E6B0B88-7412-CE4B-A503-A5D1598C6EDA}"/>
              </a:ext>
            </a:extLst>
          </p:cNvPr>
          <p:cNvSpPr txBox="1">
            <a:spLocks/>
          </p:cNvSpPr>
          <p:nvPr/>
        </p:nvSpPr>
        <p:spPr>
          <a:xfrm>
            <a:off x="9897915" y="3162369"/>
            <a:ext cx="279648" cy="279648"/>
          </a:xfrm>
          <a:prstGeom prst="ellipse">
            <a:avLst/>
          </a:prstGeom>
          <a:solidFill>
            <a:srgbClr val="0A6ED1"/>
          </a:solidFill>
          <a:ln w="22225">
            <a:noFill/>
          </a:ln>
        </p:spPr>
        <p:txBody>
          <a:bodyPr wrap="none" lIns="0" tIns="0" rIns="0" bIns="0" rtlCol="0" anchor="ctr">
            <a:noAutofit/>
          </a:bodyPr>
          <a:lstStyle>
            <a:defPPr>
              <a:defRPr lang="de-DE"/>
            </a:defPPr>
            <a:lvl1pPr algn="ctr">
              <a:defRPr sz="1400">
                <a:solidFill>
                  <a:schemeClr val="bg1"/>
                </a:solidFill>
                <a:latin typeface="Arial" charset="0"/>
                <a:ea typeface="Arial" charset="0"/>
                <a:cs typeface="Arial" charset="0"/>
              </a:defRPr>
            </a:lvl1pPr>
          </a:lstStyle>
          <a:p>
            <a:r>
              <a:rPr lang="en-US" dirty="0"/>
              <a:t>15</a:t>
            </a:r>
          </a:p>
        </p:txBody>
      </p:sp>
      <p:sp>
        <p:nvSpPr>
          <p:cNvPr id="196" name="Textfeld 67">
            <a:extLst>
              <a:ext uri="{FF2B5EF4-FFF2-40B4-BE49-F238E27FC236}">
                <a16:creationId xmlns:a16="http://schemas.microsoft.com/office/drawing/2014/main" id="{B6DD1A93-4436-B343-8477-4142A081B000}"/>
              </a:ext>
            </a:extLst>
          </p:cNvPr>
          <p:cNvSpPr txBox="1">
            <a:spLocks/>
          </p:cNvSpPr>
          <p:nvPr/>
        </p:nvSpPr>
        <p:spPr>
          <a:xfrm>
            <a:off x="10212985" y="3391963"/>
            <a:ext cx="279648" cy="279648"/>
          </a:xfrm>
          <a:prstGeom prst="ellipse">
            <a:avLst/>
          </a:prstGeom>
          <a:solidFill>
            <a:srgbClr val="0A6ED1"/>
          </a:solidFill>
          <a:ln w="22225">
            <a:noFill/>
          </a:ln>
        </p:spPr>
        <p:txBody>
          <a:bodyPr wrap="none" lIns="0" tIns="0" rIns="0" bIns="0" rtlCol="0" anchor="ctr">
            <a:noAutofit/>
          </a:bodyPr>
          <a:lstStyle>
            <a:defPPr>
              <a:defRPr lang="de-DE"/>
            </a:defPPr>
            <a:lvl1pPr algn="ctr">
              <a:defRPr sz="1400">
                <a:solidFill>
                  <a:schemeClr val="bg1"/>
                </a:solidFill>
                <a:latin typeface="Arial" charset="0"/>
                <a:ea typeface="Arial" charset="0"/>
                <a:cs typeface="Arial" charset="0"/>
              </a:defRPr>
            </a:lvl1pPr>
          </a:lstStyle>
          <a:p>
            <a:r>
              <a:rPr lang="en-US" dirty="0"/>
              <a:t>16</a:t>
            </a:r>
          </a:p>
        </p:txBody>
      </p:sp>
      <p:sp>
        <p:nvSpPr>
          <p:cNvPr id="197" name="Textfeld 67">
            <a:extLst>
              <a:ext uri="{FF2B5EF4-FFF2-40B4-BE49-F238E27FC236}">
                <a16:creationId xmlns:a16="http://schemas.microsoft.com/office/drawing/2014/main" id="{07E81710-FE62-6341-8DA0-60258F0FA7FB}"/>
              </a:ext>
            </a:extLst>
          </p:cNvPr>
          <p:cNvSpPr txBox="1">
            <a:spLocks/>
          </p:cNvSpPr>
          <p:nvPr/>
        </p:nvSpPr>
        <p:spPr>
          <a:xfrm>
            <a:off x="10161982" y="3766066"/>
            <a:ext cx="279648" cy="279648"/>
          </a:xfrm>
          <a:prstGeom prst="ellipse">
            <a:avLst/>
          </a:prstGeom>
          <a:solidFill>
            <a:srgbClr val="0A6ED1"/>
          </a:solidFill>
          <a:ln w="22225">
            <a:noFill/>
          </a:ln>
        </p:spPr>
        <p:txBody>
          <a:bodyPr wrap="none" lIns="0" tIns="0" rIns="0" bIns="0" rtlCol="0" anchor="ctr">
            <a:noAutofit/>
          </a:bodyPr>
          <a:lstStyle>
            <a:defPPr>
              <a:defRPr lang="de-DE"/>
            </a:defPPr>
            <a:lvl1pPr algn="ctr">
              <a:defRPr sz="1400">
                <a:solidFill>
                  <a:schemeClr val="bg1"/>
                </a:solidFill>
                <a:latin typeface="Arial" charset="0"/>
                <a:ea typeface="Arial" charset="0"/>
                <a:cs typeface="Arial" charset="0"/>
              </a:defRPr>
            </a:lvl1pPr>
          </a:lstStyle>
          <a:p>
            <a:r>
              <a:rPr lang="en-US" dirty="0"/>
              <a:t>17</a:t>
            </a:r>
          </a:p>
        </p:txBody>
      </p:sp>
      <p:sp>
        <p:nvSpPr>
          <p:cNvPr id="198" name="Textfeld 67">
            <a:extLst>
              <a:ext uri="{FF2B5EF4-FFF2-40B4-BE49-F238E27FC236}">
                <a16:creationId xmlns:a16="http://schemas.microsoft.com/office/drawing/2014/main" id="{73645BD7-8D91-DA47-BF0B-E81CD7DA62D7}"/>
              </a:ext>
            </a:extLst>
          </p:cNvPr>
          <p:cNvSpPr txBox="1">
            <a:spLocks/>
          </p:cNvSpPr>
          <p:nvPr/>
        </p:nvSpPr>
        <p:spPr>
          <a:xfrm>
            <a:off x="10342789" y="4482415"/>
            <a:ext cx="279648" cy="279648"/>
          </a:xfrm>
          <a:prstGeom prst="ellipse">
            <a:avLst/>
          </a:prstGeom>
          <a:solidFill>
            <a:srgbClr val="0A6ED1"/>
          </a:solidFill>
          <a:ln w="22225">
            <a:noFill/>
          </a:ln>
        </p:spPr>
        <p:txBody>
          <a:bodyPr wrap="none" lIns="0" tIns="0" rIns="0" bIns="0" rtlCol="0" anchor="ctr">
            <a:noAutofit/>
          </a:bodyPr>
          <a:lstStyle>
            <a:defPPr>
              <a:defRPr lang="de-DE"/>
            </a:defPPr>
            <a:lvl1pPr algn="ctr">
              <a:defRPr sz="1400">
                <a:solidFill>
                  <a:schemeClr val="bg1"/>
                </a:solidFill>
                <a:latin typeface="Arial" charset="0"/>
                <a:ea typeface="Arial" charset="0"/>
                <a:cs typeface="Arial" charset="0"/>
              </a:defRPr>
            </a:lvl1pPr>
          </a:lstStyle>
          <a:p>
            <a:r>
              <a:rPr lang="en-US" dirty="0"/>
              <a:t>18</a:t>
            </a:r>
          </a:p>
        </p:txBody>
      </p: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3F5AE3-2FEB-D743-A175-D996687B93CA}"/>
              </a:ext>
            </a:extLst>
          </p:cNvPr>
          <p:cNvSpPr>
            <a:spLocks noGrp="1"/>
          </p:cNvSpPr>
          <p:nvPr>
            <p:ph type="body" sz="quarter" idx="10"/>
          </p:nvPr>
        </p:nvSpPr>
        <p:spPr/>
        <p:txBody>
          <a:bodyPr>
            <a:normAutofit fontScale="77500" lnSpcReduction="20000"/>
          </a:bodyPr>
          <a:lstStyle/>
          <a:p>
            <a:pPr marL="457200" indent="-457200">
              <a:lnSpc>
                <a:spcPct val="120000"/>
              </a:lnSpc>
              <a:spcBef>
                <a:spcPts val="0"/>
              </a:spcBef>
              <a:buAutoNum type="arabicPeriod"/>
            </a:pPr>
            <a:r>
              <a:rPr lang="en-KR" dirty="0"/>
              <a:t>User adds the message extension from Apps(Teams App store)</a:t>
            </a:r>
          </a:p>
          <a:p>
            <a:pPr marL="457200" indent="-457200">
              <a:lnSpc>
                <a:spcPct val="120000"/>
              </a:lnSpc>
              <a:spcBef>
                <a:spcPts val="0"/>
              </a:spcBef>
              <a:buAutoNum type="arabicPeriod"/>
            </a:pPr>
            <a:r>
              <a:rPr lang="en-KR" dirty="0"/>
              <a:t>User clicks the message extension command on Chat</a:t>
            </a:r>
          </a:p>
          <a:p>
            <a:pPr marL="457200" indent="-457200">
              <a:lnSpc>
                <a:spcPct val="120000"/>
              </a:lnSpc>
              <a:spcBef>
                <a:spcPts val="0"/>
              </a:spcBef>
              <a:buAutoNum type="arabicPeriod"/>
            </a:pPr>
            <a:r>
              <a:rPr lang="en-KR" dirty="0"/>
              <a:t>User signs in Azure Active Directory(AD) with his or her account and the app id</a:t>
            </a:r>
          </a:p>
          <a:p>
            <a:pPr marL="457200" indent="-457200">
              <a:lnSpc>
                <a:spcPct val="120000"/>
              </a:lnSpc>
              <a:spcBef>
                <a:spcPts val="0"/>
              </a:spcBef>
              <a:buAutoNum type="arabicPeriod"/>
            </a:pPr>
            <a:r>
              <a:rPr lang="en-KR" dirty="0"/>
              <a:t>AD searches the app registratrions with the app id</a:t>
            </a:r>
          </a:p>
          <a:p>
            <a:pPr marL="457200" indent="-457200">
              <a:lnSpc>
                <a:spcPct val="120000"/>
              </a:lnSpc>
              <a:spcBef>
                <a:spcPts val="0"/>
              </a:spcBef>
              <a:buAutoNum type="arabicPeriod"/>
            </a:pPr>
            <a:r>
              <a:rPr lang="en-KR" dirty="0"/>
              <a:t>The registered AD app calls the Bot service with the app id</a:t>
            </a:r>
          </a:p>
          <a:p>
            <a:pPr marL="457200" indent="-457200">
              <a:lnSpc>
                <a:spcPct val="120000"/>
              </a:lnSpc>
              <a:spcBef>
                <a:spcPts val="0"/>
              </a:spcBef>
              <a:buAutoNum type="arabicPeriod"/>
            </a:pPr>
            <a:r>
              <a:rPr lang="en-KR" dirty="0"/>
              <a:t>The Bot services returns the backend endpoint URL and the message extention calls the backend server</a:t>
            </a:r>
          </a:p>
          <a:p>
            <a:pPr marL="457200" indent="-457200">
              <a:lnSpc>
                <a:spcPct val="120000"/>
              </a:lnSpc>
              <a:spcBef>
                <a:spcPts val="0"/>
              </a:spcBef>
              <a:buAutoNum type="arabicPeriod"/>
            </a:pPr>
            <a:r>
              <a:rPr lang="en-KR" dirty="0"/>
              <a:t>The backend requests the current user information through Graph API</a:t>
            </a:r>
          </a:p>
          <a:p>
            <a:pPr marL="457200" indent="-457200">
              <a:lnSpc>
                <a:spcPct val="120000"/>
              </a:lnSpc>
              <a:spcBef>
                <a:spcPts val="0"/>
              </a:spcBef>
              <a:buAutoNum type="arabicPeriod"/>
            </a:pPr>
            <a:r>
              <a:rPr lang="en-KR" dirty="0"/>
              <a:t>The backend requests the current user’s Chat session information through Teams API</a:t>
            </a:r>
          </a:p>
          <a:p>
            <a:pPr marL="457200" indent="-457200">
              <a:lnSpc>
                <a:spcPct val="120000"/>
              </a:lnSpc>
              <a:spcBef>
                <a:spcPts val="0"/>
              </a:spcBef>
              <a:buAutoNum type="arabicPeriod"/>
            </a:pPr>
            <a:r>
              <a:rPr lang="en-KR" dirty="0"/>
              <a:t>The backend requests the configuration json files to the Config server and returns data to the message extension</a:t>
            </a:r>
          </a:p>
          <a:p>
            <a:pPr marL="457200" indent="-457200">
              <a:lnSpc>
                <a:spcPct val="120000"/>
              </a:lnSpc>
              <a:spcBef>
                <a:spcPts val="0"/>
              </a:spcBef>
              <a:buAutoNum type="arabicPeriod"/>
            </a:pPr>
            <a:r>
              <a:rPr lang="en-KR" dirty="0"/>
              <a:t>The message extension calls the frontend server</a:t>
            </a:r>
          </a:p>
          <a:p>
            <a:pPr marL="457200" indent="-457200">
              <a:lnSpc>
                <a:spcPct val="120000"/>
              </a:lnSpc>
              <a:spcBef>
                <a:spcPts val="0"/>
              </a:spcBef>
              <a:buAutoNum type="arabicPeriod"/>
            </a:pPr>
            <a:r>
              <a:rPr lang="en-KR" dirty="0"/>
              <a:t>The frontend requests the configuration json files to the Config server and returns UI screen to the message extension</a:t>
            </a:r>
          </a:p>
          <a:p>
            <a:pPr marL="457200" indent="-457200">
              <a:lnSpc>
                <a:spcPct val="120000"/>
              </a:lnSpc>
              <a:spcBef>
                <a:spcPts val="0"/>
              </a:spcBef>
              <a:buAutoNum type="arabicPeriod"/>
            </a:pPr>
            <a:r>
              <a:rPr lang="en-KR" dirty="0"/>
              <a:t>The message extension requests the Purchase Order or the Sales Order information to the backend</a:t>
            </a:r>
          </a:p>
          <a:p>
            <a:pPr marL="457200" indent="-457200">
              <a:lnSpc>
                <a:spcPct val="120000"/>
              </a:lnSpc>
              <a:spcBef>
                <a:spcPts val="0"/>
              </a:spcBef>
              <a:buAutoNum type="arabicPeriod"/>
            </a:pPr>
            <a:r>
              <a:rPr lang="en-KR" dirty="0"/>
              <a:t>The backend requests the information to the integration flow(i-flow) on Integration Suite</a:t>
            </a:r>
          </a:p>
          <a:p>
            <a:pPr marL="457200" indent="-457200">
              <a:lnSpc>
                <a:spcPct val="120000"/>
              </a:lnSpc>
              <a:spcBef>
                <a:spcPts val="0"/>
              </a:spcBef>
              <a:buAutoNum type="arabicPeriod"/>
            </a:pPr>
            <a:r>
              <a:rPr lang="en-KR" dirty="0"/>
              <a:t>The i-flow request the information to the SAP S/4HANA Cloud OData API with the basic authentication</a:t>
            </a:r>
          </a:p>
          <a:p>
            <a:pPr marL="457200" indent="-457200">
              <a:lnSpc>
                <a:spcPct val="120000"/>
              </a:lnSpc>
              <a:spcBef>
                <a:spcPts val="0"/>
              </a:spcBef>
              <a:buAutoNum type="arabicPeriod"/>
            </a:pPr>
            <a:r>
              <a:rPr lang="en-KR" dirty="0"/>
              <a:t>The communcation arrangement verifies the communication user with the basic authentication</a:t>
            </a:r>
          </a:p>
          <a:p>
            <a:pPr marL="457200" indent="-457200">
              <a:lnSpc>
                <a:spcPct val="120000"/>
              </a:lnSpc>
              <a:spcBef>
                <a:spcPts val="0"/>
              </a:spcBef>
              <a:buAutoNum type="arabicPeriod"/>
            </a:pPr>
            <a:r>
              <a:rPr lang="en-KR" dirty="0"/>
              <a:t>The communication arrangement verifies the communication system with the i-flow request URL</a:t>
            </a:r>
          </a:p>
          <a:p>
            <a:pPr marL="457200" indent="-457200">
              <a:lnSpc>
                <a:spcPct val="120000"/>
              </a:lnSpc>
              <a:spcBef>
                <a:spcPts val="0"/>
              </a:spcBef>
              <a:buAutoNum type="arabicPeriod"/>
            </a:pPr>
            <a:r>
              <a:rPr lang="en-KR" dirty="0"/>
              <a:t>The communcation arrangement calls the communication scenario with the OData request parameters and body</a:t>
            </a:r>
          </a:p>
          <a:p>
            <a:pPr marL="457200" indent="-457200">
              <a:lnSpc>
                <a:spcPct val="120000"/>
              </a:lnSpc>
              <a:spcBef>
                <a:spcPts val="0"/>
              </a:spcBef>
              <a:buAutoNum type="arabicPeriod"/>
            </a:pPr>
            <a:r>
              <a:rPr lang="en-KR" dirty="0"/>
              <a:t>The comunication scenario queries the Purchase Order or the Sales Order information on the S/4HANA Cloud data</a:t>
            </a:r>
          </a:p>
          <a:p>
            <a:pPr marL="457200" indent="-457200">
              <a:lnSpc>
                <a:spcPct val="120000"/>
              </a:lnSpc>
              <a:spcBef>
                <a:spcPts val="0"/>
              </a:spcBef>
              <a:buAutoNum type="arabicPeriod"/>
            </a:pPr>
            <a:endParaRPr lang="en-KR" dirty="0"/>
          </a:p>
          <a:p>
            <a:pPr marL="457200" indent="-457200">
              <a:lnSpc>
                <a:spcPct val="120000"/>
              </a:lnSpc>
              <a:spcBef>
                <a:spcPts val="0"/>
              </a:spcBef>
              <a:buAutoNum type="arabicPeriod"/>
            </a:pPr>
            <a:endParaRPr lang="en-KR" dirty="0"/>
          </a:p>
        </p:txBody>
      </p:sp>
      <p:sp>
        <p:nvSpPr>
          <p:cNvPr id="2" name="Title 1">
            <a:extLst>
              <a:ext uri="{FF2B5EF4-FFF2-40B4-BE49-F238E27FC236}">
                <a16:creationId xmlns:a16="http://schemas.microsoft.com/office/drawing/2014/main" id="{77AA957B-03D6-274E-8279-07E0E1947492}"/>
              </a:ext>
            </a:extLst>
          </p:cNvPr>
          <p:cNvSpPr>
            <a:spLocks noGrp="1"/>
          </p:cNvSpPr>
          <p:nvPr>
            <p:ph type="title"/>
          </p:nvPr>
        </p:nvSpPr>
        <p:spPr/>
        <p:txBody>
          <a:bodyPr/>
          <a:lstStyle/>
          <a:p>
            <a:r>
              <a:rPr lang="en-KR" dirty="0"/>
              <a:t>Solution Architecture</a:t>
            </a:r>
          </a:p>
        </p:txBody>
      </p:sp>
    </p:spTree>
    <p:extLst>
      <p:ext uri="{BB962C8B-B14F-4D97-AF65-F5344CB8AC3E}">
        <p14:creationId xmlns:p14="http://schemas.microsoft.com/office/powerpoint/2010/main" val="2824581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err="1"/>
              <a:t>Kyungwoo</a:t>
            </a:r>
            <a:r>
              <a:rPr lang="en-US" b="1" dirty="0"/>
              <a:t> Hyun</a:t>
            </a:r>
          </a:p>
          <a:p>
            <a:pPr lvl="1"/>
            <a:r>
              <a:rPr lang="en-US" dirty="0"/>
              <a:t>Software Developer</a:t>
            </a:r>
          </a:p>
          <a:p>
            <a:pPr lvl="1"/>
            <a:r>
              <a:rPr lang="en-US" dirty="0">
                <a:hlinkClick r:id="rId2"/>
              </a:rPr>
              <a:t>kyungwoo.hyun@sap.com</a:t>
            </a:r>
            <a:endParaRPr lang="en-US" dirty="0"/>
          </a:p>
          <a:p>
            <a:pPr lvl="1"/>
            <a:r>
              <a:rPr lang="en-US" dirty="0"/>
              <a:t>+1 650 4456817</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theme/theme1.xml><?xml version="1.0" encoding="utf-8"?>
<a:theme xmlns:a="http://schemas.openxmlformats.org/drawingml/2006/main" name="SAP 2021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35" id="{006AF30A-DEE1-AE4D-94CD-3EA3E30FB900}" vid="{82898F43-6843-1B49-B424-67365CBF3D8E}"/>
    </a:ext>
  </a:extLst>
</a:theme>
</file>

<file path=ppt/theme/theme2.xml><?xml version="1.0" encoding="utf-8"?>
<a:theme xmlns:a="http://schemas.openxmlformats.org/drawingml/2006/main" name="SAP 2021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35" id="{006AF30A-DEE1-AE4D-94CD-3EA3E30FB900}" vid="{D080C746-3BA9-CB41-AE5C-3256159AA86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sponsibleContact xmlns="47fc58d8-9f4b-4bc8-b278-c3cb6f298023">
      <UserInfo>
        <DisplayName/>
        <AccountId xsi:nil="true"/>
        <AccountType/>
      </UserInfo>
    </ResponsibleContac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15F0F9DCBF1E94796646FCF98A7C072" ma:contentTypeVersion="13" ma:contentTypeDescription="Create a new document." ma:contentTypeScope="" ma:versionID="5b306df2387467d165757eb5a8cdddaa">
  <xsd:schema xmlns:xsd="http://www.w3.org/2001/XMLSchema" xmlns:xs="http://www.w3.org/2001/XMLSchema" xmlns:p="http://schemas.microsoft.com/office/2006/metadata/properties" xmlns:ns2="0e00d59e-b0d2-4e67-be34-67e465b0fbed" xmlns:ns3="47fc58d8-9f4b-4bc8-b278-c3cb6f298023" targetNamespace="http://schemas.microsoft.com/office/2006/metadata/properties" ma:root="true" ma:fieldsID="eebd9c38828bcd412c0ba6e1c1867684" ns2:_="" ns3:_="">
    <xsd:import namespace="0e00d59e-b0d2-4e67-be34-67e465b0fbed"/>
    <xsd:import namespace="47fc58d8-9f4b-4bc8-b278-c3cb6f29802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ResponsibleContact"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0d59e-b0d2-4e67-be34-67e465b0fb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fc58d8-9f4b-4bc8-b278-c3cb6f29802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ResponsibleContact" ma:index="17" nillable="true" ma:displayName="Responsible Contact" ma:format="Dropdown" ma:list="UserInfo" ma:SharePointGroup="0" ma:internalName="Responsible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422F45-04DB-421D-8796-270006657806}">
  <ds:schemaRefs>
    <ds:schemaRef ds:uri="http://purl.org/dc/terms/"/>
    <ds:schemaRef ds:uri="http://schemas.microsoft.com/office/2006/metadata/properties"/>
    <ds:schemaRef ds:uri="http://www.w3.org/XML/1998/namespace"/>
    <ds:schemaRef ds:uri="http://purl.org/dc/dcmitype/"/>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47fc58d8-9f4b-4bc8-b278-c3cb6f298023"/>
    <ds:schemaRef ds:uri="0e00d59e-b0d2-4e67-be34-67e465b0fbed"/>
  </ds:schemaRefs>
</ds:datastoreItem>
</file>

<file path=customXml/itemProps2.xml><?xml version="1.0" encoding="utf-8"?>
<ds:datastoreItem xmlns:ds="http://schemas.openxmlformats.org/officeDocument/2006/customXml" ds:itemID="{291DCB28-1C52-4C0E-804A-6BD2D3F0FB8D}">
  <ds:schemaRefs>
    <ds:schemaRef ds:uri="http://schemas.microsoft.com/sharepoint/v3/contenttype/forms"/>
  </ds:schemaRefs>
</ds:datastoreItem>
</file>

<file path=customXml/itemProps3.xml><?xml version="1.0" encoding="utf-8"?>
<ds:datastoreItem xmlns:ds="http://schemas.openxmlformats.org/officeDocument/2006/customXml" ds:itemID="{B3812128-B7DF-461F-A8F2-831754A1D2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00d59e-b0d2-4e67-be34-67e465b0fbed"/>
    <ds:schemaRef ds:uri="47fc58d8-9f4b-4bc8-b278-c3cb6f2980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 2021 16x9 white</Template>
  <TotalTime>327</TotalTime>
  <Words>353</Words>
  <Application>Microsoft Macintosh PowerPoint</Application>
  <PresentationFormat>Custom</PresentationFormat>
  <Paragraphs>83</Paragraphs>
  <Slides>7</Slides>
  <Notes>2</Notes>
  <HiddenSlides>2</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Courier New</vt:lpstr>
      <vt:lpstr>Symbol</vt:lpstr>
      <vt:lpstr>wingdings</vt:lpstr>
      <vt:lpstr>wingdings</vt:lpstr>
      <vt:lpstr>SAP 2021 16x9 white</vt:lpstr>
      <vt:lpstr>SAP 2021 16x9 blue</vt:lpstr>
      <vt:lpstr>Microsoft Teams integration to S/4HANA Cloud</vt:lpstr>
      <vt:lpstr>Agenda</vt:lpstr>
      <vt:lpstr>Solution Architecture</vt:lpstr>
      <vt:lpstr>Solution Architecture</vt:lpstr>
      <vt:lpstr>Thank you.</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Hyun, Kyungwoo</dc:creator>
  <cp:keywords>2021/16:9/white</cp:keywords>
  <dc:description/>
  <cp:lastModifiedBy>Hyun, Kyungwoo</cp:lastModifiedBy>
  <cp:revision>14</cp:revision>
  <dcterms:created xsi:type="dcterms:W3CDTF">2022-03-30T07:05:58Z</dcterms:created>
  <dcterms:modified xsi:type="dcterms:W3CDTF">2022-03-31T01:22:37Z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0x010100615F0F9DCBF1E94796646FCF98A7C072</vt:lpwstr>
  </property>
</Properties>
</file>