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6"/>
  </p:normalViewPr>
  <p:slideViewPr>
    <p:cSldViewPr>
      <p:cViewPr varScale="1">
        <p:scale>
          <a:sx n="122" d="100"/>
          <a:sy n="122" d="100"/>
        </p:scale>
        <p:origin x="224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A73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0202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73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20202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73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58800" y="1304607"/>
            <a:ext cx="5073650" cy="4609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1A73E7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1A73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199"/>
            <a:ext cx="12192000" cy="6781800"/>
          </a:xfrm>
          <a:custGeom>
            <a:avLst/>
            <a:gdLst/>
            <a:ahLst/>
            <a:cxnLst/>
            <a:rect l="l" t="t" r="r" b="b"/>
            <a:pathLst>
              <a:path w="12192000" h="6781800">
                <a:moveTo>
                  <a:pt x="0" y="6781799"/>
                </a:moveTo>
                <a:lnTo>
                  <a:pt x="12191999" y="6781799"/>
                </a:lnTo>
                <a:lnTo>
                  <a:pt x="121919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28699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334818"/>
            <a:ext cx="6874509" cy="567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1A73E7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8800" y="1385990"/>
            <a:ext cx="11074400" cy="2694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202024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13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2399" y="6496269"/>
            <a:ext cx="239395" cy="154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5E6267"/>
                </a:solidFill>
                <a:latin typeface="Roboto"/>
                <a:cs typeface="Roboto"/>
              </a:defRPr>
            </a:lvl1pPr>
          </a:lstStyle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‹#›</a:t>
            </a:fld>
            <a:endParaRPr sz="110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8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11" Type="http://schemas.openxmlformats.org/officeDocument/2006/relationships/image" Target="../media/image87.png"/><Relationship Id="rId5" Type="http://schemas.openxmlformats.org/officeDocument/2006/relationships/image" Target="../media/image82.png"/><Relationship Id="rId10" Type="http://schemas.openxmlformats.org/officeDocument/2006/relationships/image" Target="../media/image86.png"/><Relationship Id="rId4" Type="http://schemas.openxmlformats.org/officeDocument/2006/relationships/image" Target="../media/image81.png"/><Relationship Id="rId9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5406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14066" y="1579069"/>
            <a:ext cx="7764145" cy="127444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15"/>
              </a:spcBef>
            </a:pPr>
            <a:r>
              <a:rPr sz="4150" spc="-160" dirty="0"/>
              <a:t>AI</a:t>
            </a:r>
            <a:r>
              <a:rPr sz="4150" spc="-110" dirty="0"/>
              <a:t> </a:t>
            </a:r>
            <a:r>
              <a:rPr sz="4150" spc="-204" dirty="0"/>
              <a:t>R</a:t>
            </a:r>
            <a:r>
              <a:rPr lang="en-US" sz="4150" spc="-204" dirty="0"/>
              <a:t>e</a:t>
            </a:r>
            <a:r>
              <a:rPr sz="4150" spc="-204" dirty="0"/>
              <a:t>sum</a:t>
            </a:r>
            <a:r>
              <a:rPr lang="en-US" sz="4150" spc="-204" dirty="0"/>
              <a:t>e</a:t>
            </a:r>
            <a:r>
              <a:rPr sz="4150" spc="-110" dirty="0"/>
              <a:t> </a:t>
            </a:r>
            <a:r>
              <a:rPr sz="4150" spc="-10" dirty="0"/>
              <a:t>Parser</a:t>
            </a:r>
            <a:endParaRPr sz="4150" dirty="0"/>
          </a:p>
          <a:p>
            <a:pPr algn="ctr">
              <a:lnSpc>
                <a:spcPct val="100000"/>
              </a:lnSpc>
              <a:spcBef>
                <a:spcPts val="770"/>
              </a:spcBef>
            </a:pPr>
            <a:r>
              <a:rPr sz="2300" b="0" spc="-190" dirty="0">
                <a:solidFill>
                  <a:srgbClr val="5E6267"/>
                </a:solidFill>
                <a:latin typeface="Roboto"/>
                <a:cs typeface="Roboto"/>
              </a:rPr>
              <a:t>ATS</a:t>
            </a:r>
            <a:r>
              <a:rPr sz="2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05" dirty="0">
                <a:solidFill>
                  <a:srgbClr val="5E6267"/>
                </a:solidFill>
                <a:latin typeface="Roboto"/>
                <a:cs typeface="Roboto"/>
              </a:rPr>
              <a:t>Score,</a:t>
            </a:r>
            <a:r>
              <a:rPr sz="2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90" dirty="0">
                <a:solidFill>
                  <a:srgbClr val="5E6267"/>
                </a:solidFill>
                <a:latin typeface="Roboto"/>
                <a:cs typeface="Roboto"/>
              </a:rPr>
              <a:t>Skills</a:t>
            </a:r>
            <a:r>
              <a:rPr sz="2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00" dirty="0">
                <a:solidFill>
                  <a:srgbClr val="5E6267"/>
                </a:solidFill>
                <a:latin typeface="Roboto"/>
                <a:cs typeface="Roboto"/>
              </a:rPr>
              <a:t>Extraction,</a:t>
            </a:r>
            <a:r>
              <a:rPr sz="2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20" dirty="0">
                <a:solidFill>
                  <a:srgbClr val="5E6267"/>
                </a:solidFill>
                <a:latin typeface="Roboto"/>
                <a:cs typeface="Roboto"/>
              </a:rPr>
              <a:t>Job</a:t>
            </a:r>
            <a:r>
              <a:rPr sz="2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05" dirty="0">
                <a:solidFill>
                  <a:srgbClr val="5E6267"/>
                </a:solidFill>
                <a:latin typeface="Roboto"/>
                <a:cs typeface="Roboto"/>
              </a:rPr>
              <a:t>Prediction</a:t>
            </a:r>
            <a:r>
              <a:rPr sz="2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30" dirty="0">
                <a:solidFill>
                  <a:srgbClr val="5E6267"/>
                </a:solidFill>
                <a:latin typeface="Roboto"/>
                <a:cs typeface="Roboto"/>
              </a:rPr>
              <a:t>&amp;</a:t>
            </a:r>
            <a:r>
              <a:rPr sz="2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120" dirty="0">
                <a:solidFill>
                  <a:srgbClr val="5E6267"/>
                </a:solidFill>
                <a:latin typeface="Roboto"/>
                <a:cs typeface="Roboto"/>
              </a:rPr>
              <a:t>Course</a:t>
            </a:r>
            <a:r>
              <a:rPr sz="2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2300" b="0" spc="-70" dirty="0">
                <a:solidFill>
                  <a:srgbClr val="5E6267"/>
                </a:solidFill>
                <a:latin typeface="Roboto"/>
                <a:cs typeface="Roboto"/>
              </a:rPr>
              <a:t>Suggestions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82604" y="3352482"/>
            <a:ext cx="162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60" dirty="0">
                <a:solidFill>
                  <a:srgbClr val="1A73E7"/>
                </a:solidFill>
                <a:latin typeface="Roboto Medium"/>
                <a:cs typeface="Roboto Medium"/>
              </a:rPr>
              <a:t>Team</a:t>
            </a:r>
            <a:r>
              <a:rPr sz="20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Members</a:t>
            </a:r>
            <a:endParaRPr sz="2000" dirty="0">
              <a:latin typeface="Roboto Medium"/>
              <a:cs typeface="Roboto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9984" y="3844686"/>
            <a:ext cx="239395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 err="1">
                <a:solidFill>
                  <a:srgbClr val="202024"/>
                </a:solidFill>
                <a:latin typeface="Roboto"/>
                <a:cs typeface="Roboto"/>
              </a:rPr>
              <a:t>Chanchreek</a:t>
            </a:r>
            <a:r>
              <a:rPr sz="15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Jain</a:t>
            </a:r>
            <a:r>
              <a:rPr sz="15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(R2142220468)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3744" y="3844686"/>
            <a:ext cx="23285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Anuj</a:t>
            </a:r>
            <a:r>
              <a:rPr sz="15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100">
                <a:solidFill>
                  <a:srgbClr val="202024"/>
                </a:solidFill>
                <a:latin typeface="Roboto"/>
                <a:cs typeface="Roboto"/>
              </a:rPr>
              <a:t>Dhasmana</a:t>
            </a:r>
            <a:r>
              <a:rPr sz="15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(R2142220036)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505" y="3844686"/>
            <a:ext cx="23209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>
                <a:solidFill>
                  <a:srgbClr val="202024"/>
                </a:solidFill>
                <a:latin typeface="Roboto"/>
                <a:cs typeface="Roboto"/>
              </a:rPr>
              <a:t>Siddharth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Joshi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(R2142220664)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79984" y="4292361"/>
            <a:ext cx="24244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>
                <a:solidFill>
                  <a:srgbClr val="202024"/>
                </a:solidFill>
                <a:latin typeface="Roboto"/>
                <a:cs typeface="Roboto"/>
              </a:rPr>
              <a:t>Saksham</a:t>
            </a:r>
            <a:r>
              <a:rPr sz="15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Siwach</a:t>
            </a:r>
            <a:r>
              <a:rPr sz="150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(R2142220937)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83744" y="4292361"/>
            <a:ext cx="22498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Devansh</a:t>
            </a:r>
            <a:r>
              <a:rPr sz="150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Goyal</a:t>
            </a:r>
            <a:r>
              <a:rPr sz="15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(R2142220249)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972800" y="5601700"/>
            <a:ext cx="857250" cy="1143000"/>
          </a:xfrm>
          <a:custGeom>
            <a:avLst/>
            <a:gdLst/>
            <a:ahLst/>
            <a:cxnLst/>
            <a:rect l="l" t="t" r="r" b="b"/>
            <a:pathLst>
              <a:path w="857250" h="1143000">
                <a:moveTo>
                  <a:pt x="714375" y="1143000"/>
                </a:moveTo>
                <a:lnTo>
                  <a:pt x="142875" y="1143000"/>
                </a:lnTo>
                <a:lnTo>
                  <a:pt x="97755" y="1135706"/>
                </a:lnTo>
                <a:lnTo>
                  <a:pt x="58539" y="1115403"/>
                </a:lnTo>
                <a:lnTo>
                  <a:pt x="27596" y="1084460"/>
                </a:lnTo>
                <a:lnTo>
                  <a:pt x="7293" y="1045244"/>
                </a:lnTo>
                <a:lnTo>
                  <a:pt x="0" y="1000125"/>
                </a:lnTo>
                <a:lnTo>
                  <a:pt x="0" y="142875"/>
                </a:lnTo>
                <a:lnTo>
                  <a:pt x="7293" y="97755"/>
                </a:lnTo>
                <a:lnTo>
                  <a:pt x="27596" y="58539"/>
                </a:lnTo>
                <a:lnTo>
                  <a:pt x="58539" y="27596"/>
                </a:lnTo>
                <a:lnTo>
                  <a:pt x="97755" y="7293"/>
                </a:lnTo>
                <a:lnTo>
                  <a:pt x="142875" y="0"/>
                </a:lnTo>
                <a:lnTo>
                  <a:pt x="500062" y="0"/>
                </a:lnTo>
                <a:lnTo>
                  <a:pt x="500062" y="285750"/>
                </a:lnTo>
                <a:lnTo>
                  <a:pt x="505667" y="313582"/>
                </a:lnTo>
                <a:lnTo>
                  <a:pt x="520963" y="336286"/>
                </a:lnTo>
                <a:lnTo>
                  <a:pt x="543667" y="351582"/>
                </a:lnTo>
                <a:lnTo>
                  <a:pt x="571500" y="357187"/>
                </a:lnTo>
                <a:lnTo>
                  <a:pt x="857250" y="357187"/>
                </a:lnTo>
                <a:lnTo>
                  <a:pt x="857250" y="571500"/>
                </a:lnTo>
                <a:lnTo>
                  <a:pt x="250031" y="571500"/>
                </a:lnTo>
                <a:lnTo>
                  <a:pt x="236162" y="574318"/>
                </a:lnTo>
                <a:lnTo>
                  <a:pt x="224804" y="581992"/>
                </a:lnTo>
                <a:lnTo>
                  <a:pt x="217130" y="593349"/>
                </a:lnTo>
                <a:lnTo>
                  <a:pt x="214312" y="607218"/>
                </a:lnTo>
                <a:lnTo>
                  <a:pt x="217130" y="621087"/>
                </a:lnTo>
                <a:lnTo>
                  <a:pt x="224804" y="632445"/>
                </a:lnTo>
                <a:lnTo>
                  <a:pt x="236162" y="640119"/>
                </a:lnTo>
                <a:lnTo>
                  <a:pt x="250031" y="642937"/>
                </a:lnTo>
                <a:lnTo>
                  <a:pt x="857250" y="642937"/>
                </a:lnTo>
                <a:lnTo>
                  <a:pt x="857250" y="714375"/>
                </a:lnTo>
                <a:lnTo>
                  <a:pt x="250031" y="714375"/>
                </a:lnTo>
                <a:lnTo>
                  <a:pt x="236162" y="717193"/>
                </a:lnTo>
                <a:lnTo>
                  <a:pt x="224804" y="724867"/>
                </a:lnTo>
                <a:lnTo>
                  <a:pt x="217130" y="736224"/>
                </a:lnTo>
                <a:lnTo>
                  <a:pt x="214312" y="750093"/>
                </a:lnTo>
                <a:lnTo>
                  <a:pt x="217130" y="763962"/>
                </a:lnTo>
                <a:lnTo>
                  <a:pt x="224804" y="775320"/>
                </a:lnTo>
                <a:lnTo>
                  <a:pt x="236162" y="782994"/>
                </a:lnTo>
                <a:lnTo>
                  <a:pt x="250031" y="785812"/>
                </a:lnTo>
                <a:lnTo>
                  <a:pt x="857250" y="785812"/>
                </a:lnTo>
                <a:lnTo>
                  <a:pt x="857250" y="857250"/>
                </a:lnTo>
                <a:lnTo>
                  <a:pt x="250031" y="857250"/>
                </a:lnTo>
                <a:lnTo>
                  <a:pt x="236162" y="860068"/>
                </a:lnTo>
                <a:lnTo>
                  <a:pt x="224804" y="867742"/>
                </a:lnTo>
                <a:lnTo>
                  <a:pt x="217130" y="879099"/>
                </a:lnTo>
                <a:lnTo>
                  <a:pt x="214312" y="892968"/>
                </a:lnTo>
                <a:lnTo>
                  <a:pt x="217130" y="906837"/>
                </a:lnTo>
                <a:lnTo>
                  <a:pt x="224804" y="918195"/>
                </a:lnTo>
                <a:lnTo>
                  <a:pt x="236162" y="925869"/>
                </a:lnTo>
                <a:lnTo>
                  <a:pt x="250031" y="928687"/>
                </a:lnTo>
                <a:lnTo>
                  <a:pt x="857250" y="928687"/>
                </a:lnTo>
                <a:lnTo>
                  <a:pt x="857250" y="1000125"/>
                </a:lnTo>
                <a:lnTo>
                  <a:pt x="849956" y="1045244"/>
                </a:lnTo>
                <a:lnTo>
                  <a:pt x="829653" y="1084460"/>
                </a:lnTo>
                <a:lnTo>
                  <a:pt x="798710" y="1115403"/>
                </a:lnTo>
                <a:lnTo>
                  <a:pt x="759494" y="1135706"/>
                </a:lnTo>
                <a:lnTo>
                  <a:pt x="714375" y="1143000"/>
                </a:lnTo>
                <a:close/>
              </a:path>
              <a:path w="857250" h="1143000">
                <a:moveTo>
                  <a:pt x="857250" y="285750"/>
                </a:moveTo>
                <a:lnTo>
                  <a:pt x="571500" y="285750"/>
                </a:lnTo>
                <a:lnTo>
                  <a:pt x="571500" y="0"/>
                </a:lnTo>
                <a:lnTo>
                  <a:pt x="857250" y="285750"/>
                </a:lnTo>
                <a:close/>
              </a:path>
              <a:path w="857250" h="1143000">
                <a:moveTo>
                  <a:pt x="857250" y="642937"/>
                </a:moveTo>
                <a:lnTo>
                  <a:pt x="607218" y="642937"/>
                </a:lnTo>
                <a:lnTo>
                  <a:pt x="621087" y="640119"/>
                </a:lnTo>
                <a:lnTo>
                  <a:pt x="632445" y="632445"/>
                </a:lnTo>
                <a:lnTo>
                  <a:pt x="640119" y="621087"/>
                </a:lnTo>
                <a:lnTo>
                  <a:pt x="642937" y="607218"/>
                </a:lnTo>
                <a:lnTo>
                  <a:pt x="640119" y="593349"/>
                </a:lnTo>
                <a:lnTo>
                  <a:pt x="632445" y="581992"/>
                </a:lnTo>
                <a:lnTo>
                  <a:pt x="621087" y="574318"/>
                </a:lnTo>
                <a:lnTo>
                  <a:pt x="607218" y="571500"/>
                </a:lnTo>
                <a:lnTo>
                  <a:pt x="857250" y="571500"/>
                </a:lnTo>
                <a:lnTo>
                  <a:pt x="857250" y="642937"/>
                </a:lnTo>
                <a:close/>
              </a:path>
              <a:path w="857250" h="1143000">
                <a:moveTo>
                  <a:pt x="857250" y="785812"/>
                </a:moveTo>
                <a:lnTo>
                  <a:pt x="607218" y="785812"/>
                </a:lnTo>
                <a:lnTo>
                  <a:pt x="621087" y="782994"/>
                </a:lnTo>
                <a:lnTo>
                  <a:pt x="632445" y="775320"/>
                </a:lnTo>
                <a:lnTo>
                  <a:pt x="640119" y="763962"/>
                </a:lnTo>
                <a:lnTo>
                  <a:pt x="642937" y="750093"/>
                </a:lnTo>
                <a:lnTo>
                  <a:pt x="640119" y="736224"/>
                </a:lnTo>
                <a:lnTo>
                  <a:pt x="632445" y="724867"/>
                </a:lnTo>
                <a:lnTo>
                  <a:pt x="621087" y="717193"/>
                </a:lnTo>
                <a:lnTo>
                  <a:pt x="607218" y="714375"/>
                </a:lnTo>
                <a:lnTo>
                  <a:pt x="857250" y="714375"/>
                </a:lnTo>
                <a:lnTo>
                  <a:pt x="857250" y="785812"/>
                </a:lnTo>
                <a:close/>
              </a:path>
              <a:path w="857250" h="1143000">
                <a:moveTo>
                  <a:pt x="857250" y="928687"/>
                </a:moveTo>
                <a:lnTo>
                  <a:pt x="607218" y="928687"/>
                </a:lnTo>
                <a:lnTo>
                  <a:pt x="621087" y="925869"/>
                </a:lnTo>
                <a:lnTo>
                  <a:pt x="632445" y="918195"/>
                </a:lnTo>
                <a:lnTo>
                  <a:pt x="640119" y="906837"/>
                </a:lnTo>
                <a:lnTo>
                  <a:pt x="642937" y="892968"/>
                </a:lnTo>
                <a:lnTo>
                  <a:pt x="640119" y="879099"/>
                </a:lnTo>
                <a:lnTo>
                  <a:pt x="632445" y="867742"/>
                </a:lnTo>
                <a:lnTo>
                  <a:pt x="621087" y="860068"/>
                </a:lnTo>
                <a:lnTo>
                  <a:pt x="607218" y="857250"/>
                </a:lnTo>
                <a:lnTo>
                  <a:pt x="857250" y="857250"/>
                </a:lnTo>
                <a:lnTo>
                  <a:pt x="857250" y="928687"/>
                </a:lnTo>
                <a:close/>
              </a:path>
            </a:pathLst>
          </a:custGeom>
          <a:solidFill>
            <a:srgbClr val="1A73E7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917231" y="4911486"/>
            <a:ext cx="23577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>
                <a:solidFill>
                  <a:srgbClr val="202024"/>
                </a:solidFill>
                <a:latin typeface="Roboto"/>
                <a:cs typeface="Roboto"/>
              </a:rPr>
              <a:t>Mentor:</a:t>
            </a:r>
            <a:r>
              <a:rPr sz="15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b="0" spc="-85">
                <a:solidFill>
                  <a:srgbClr val="1A73E7"/>
                </a:solidFill>
                <a:latin typeface="Roboto Medium"/>
                <a:cs typeface="Roboto Medium"/>
              </a:rPr>
              <a:t>Santosh</a:t>
            </a:r>
            <a:r>
              <a:rPr sz="15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500" b="0" spc="-100">
                <a:solidFill>
                  <a:srgbClr val="1A73E7"/>
                </a:solidFill>
                <a:latin typeface="Roboto Medium"/>
                <a:cs typeface="Roboto Medium"/>
              </a:rPr>
              <a:t>Kumar</a:t>
            </a:r>
            <a:r>
              <a:rPr sz="15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500" b="0" spc="-80">
                <a:solidFill>
                  <a:srgbClr val="1A73E7"/>
                </a:solidFill>
                <a:latin typeface="Roboto Medium"/>
                <a:cs typeface="Roboto Medium"/>
              </a:rPr>
              <a:t>Panda</a:t>
            </a:r>
            <a:endParaRPr sz="150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340695"/>
            <a:ext cx="3753485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75"/>
              <a:t>Data</a:t>
            </a:r>
            <a:r>
              <a:rPr spc="-25"/>
              <a:t> </a:t>
            </a:r>
            <a:r>
              <a:rPr spc="-160"/>
              <a:t>Extraction</a:t>
            </a:r>
            <a:r>
              <a:rPr spc="-20"/>
              <a:t> </a:t>
            </a:r>
            <a:r>
              <a:rPr spc="-135"/>
              <a:t>(OCR)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142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666" y="2105025"/>
            <a:ext cx="154037" cy="1339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2733674"/>
            <a:ext cx="188803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5500" y="1386046"/>
            <a:ext cx="9135110" cy="16579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10">
                <a:solidFill>
                  <a:srgbClr val="1A73E7"/>
                </a:solidFill>
                <a:latin typeface="Roboto Medium"/>
                <a:cs typeface="Roboto Medium"/>
              </a:rPr>
              <a:t>pytesseract</a:t>
            </a:r>
            <a:r>
              <a:rPr sz="230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converts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5">
                <a:solidFill>
                  <a:srgbClr val="202024"/>
                </a:solidFill>
                <a:latin typeface="Roboto"/>
                <a:cs typeface="Roboto"/>
              </a:rPr>
              <a:t>PDF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images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>
                <a:solidFill>
                  <a:srgbClr val="202024"/>
                </a:solidFill>
                <a:latin typeface="Roboto"/>
                <a:cs typeface="Roboto"/>
              </a:rPr>
              <a:t>text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using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Optical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Character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65">
                <a:solidFill>
                  <a:srgbClr val="202024"/>
                </a:solidFill>
                <a:latin typeface="Roboto"/>
                <a:cs typeface="Roboto"/>
              </a:rPr>
              <a:t>Recognition</a:t>
            </a:r>
            <a:endParaRPr sz="2300">
              <a:latin typeface="Roboto"/>
              <a:cs typeface="Roboto"/>
            </a:endParaRPr>
          </a:p>
          <a:p>
            <a:pPr marL="88265" marR="666115" indent="-38100">
              <a:lnSpc>
                <a:spcPct val="182100"/>
              </a:lnSpc>
            </a:pPr>
            <a:r>
              <a:rPr sz="2300" spc="-90">
                <a:solidFill>
                  <a:srgbClr val="202024"/>
                </a:solidFill>
                <a:latin typeface="Roboto"/>
                <a:cs typeface="Roboto"/>
              </a:rPr>
              <a:t>Filters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out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45">
                <a:solidFill>
                  <a:srgbClr val="202024"/>
                </a:solidFill>
                <a:latin typeface="Roboto"/>
                <a:cs typeface="Roboto"/>
              </a:rPr>
              <a:t>common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>
                <a:solidFill>
                  <a:srgbClr val="202024"/>
                </a:solidFill>
                <a:latin typeface="Roboto"/>
                <a:cs typeface="Roboto"/>
              </a:rPr>
              <a:t>résumé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10">
                <a:solidFill>
                  <a:srgbClr val="1A73E7"/>
                </a:solidFill>
                <a:latin typeface="Roboto Medium"/>
                <a:cs typeface="Roboto Medium"/>
              </a:rPr>
              <a:t>section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>
                <a:solidFill>
                  <a:srgbClr val="1A73E7"/>
                </a:solidFill>
                <a:latin typeface="Roboto Medium"/>
                <a:cs typeface="Roboto Medium"/>
              </a:rPr>
              <a:t>headings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formatting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elements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Identifies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returns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20">
                <a:solidFill>
                  <a:srgbClr val="1A73E7"/>
                </a:solidFill>
                <a:latin typeface="Roboto Medium"/>
                <a:cs typeface="Roboto Medium"/>
              </a:rPr>
              <a:t>probable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4">
                <a:solidFill>
                  <a:srgbClr val="1A73E7"/>
                </a:solidFill>
                <a:latin typeface="Roboto Medium"/>
                <a:cs typeface="Roboto Medium"/>
              </a:rPr>
              <a:t>candidate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40">
                <a:solidFill>
                  <a:srgbClr val="1A73E7"/>
                </a:solidFill>
                <a:latin typeface="Roboto Medium"/>
                <a:cs typeface="Roboto Medium"/>
              </a:rPr>
              <a:t>name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document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50">
                <a:solidFill>
                  <a:srgbClr val="202024"/>
                </a:solidFill>
                <a:latin typeface="Roboto"/>
                <a:cs typeface="Roboto"/>
              </a:rPr>
              <a:t>header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886949" y="4869655"/>
            <a:ext cx="1929130" cy="1500505"/>
          </a:xfrm>
          <a:custGeom>
            <a:avLst/>
            <a:gdLst/>
            <a:ahLst/>
            <a:cxnLst/>
            <a:rect l="l" t="t" r="r" b="b"/>
            <a:pathLst>
              <a:path w="1929129" h="1500504">
                <a:moveTo>
                  <a:pt x="1928812" y="214312"/>
                </a:move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1714499" y="0"/>
                </a:lnTo>
                <a:lnTo>
                  <a:pt x="1763591" y="5668"/>
                </a:lnTo>
                <a:lnTo>
                  <a:pt x="1808681" y="21810"/>
                </a:lnTo>
                <a:lnTo>
                  <a:pt x="1848476" y="47130"/>
                </a:lnTo>
                <a:lnTo>
                  <a:pt x="1881681" y="80335"/>
                </a:lnTo>
                <a:lnTo>
                  <a:pt x="1907002" y="120130"/>
                </a:lnTo>
                <a:lnTo>
                  <a:pt x="1923144" y="165221"/>
                </a:lnTo>
                <a:lnTo>
                  <a:pt x="1928812" y="214312"/>
                </a:lnTo>
                <a:close/>
              </a:path>
              <a:path w="1929129" h="1500504">
                <a:moveTo>
                  <a:pt x="1714499" y="1500187"/>
                </a:moveTo>
                <a:lnTo>
                  <a:pt x="214312" y="1500187"/>
                </a:lnTo>
                <a:lnTo>
                  <a:pt x="165221" y="1494519"/>
                </a:lnTo>
                <a:lnTo>
                  <a:pt x="120130" y="1478377"/>
                </a:lnTo>
                <a:lnTo>
                  <a:pt x="80335" y="1453056"/>
                </a:lnTo>
                <a:lnTo>
                  <a:pt x="47130" y="1419851"/>
                </a:lnTo>
                <a:lnTo>
                  <a:pt x="21810" y="1380056"/>
                </a:lnTo>
                <a:lnTo>
                  <a:pt x="5668" y="1334966"/>
                </a:lnTo>
                <a:lnTo>
                  <a:pt x="0" y="1285874"/>
                </a:lnTo>
                <a:lnTo>
                  <a:pt x="0" y="321468"/>
                </a:lnTo>
                <a:lnTo>
                  <a:pt x="1928812" y="321468"/>
                </a:lnTo>
                <a:lnTo>
                  <a:pt x="1928812" y="535781"/>
                </a:lnTo>
                <a:lnTo>
                  <a:pt x="582341" y="535781"/>
                </a:lnTo>
                <a:lnTo>
                  <a:pt x="575338" y="536125"/>
                </a:lnTo>
                <a:lnTo>
                  <a:pt x="533864" y="542971"/>
                </a:lnTo>
                <a:lnTo>
                  <a:pt x="494523" y="557778"/>
                </a:lnTo>
                <a:lnTo>
                  <a:pt x="458826" y="579975"/>
                </a:lnTo>
                <a:lnTo>
                  <a:pt x="428146" y="608709"/>
                </a:lnTo>
                <a:lnTo>
                  <a:pt x="403661" y="642877"/>
                </a:lnTo>
                <a:lnTo>
                  <a:pt x="386312" y="681165"/>
                </a:lnTo>
                <a:lnTo>
                  <a:pt x="376766" y="722102"/>
                </a:lnTo>
                <a:lnTo>
                  <a:pt x="375046" y="743074"/>
                </a:lnTo>
                <a:lnTo>
                  <a:pt x="375046" y="757112"/>
                </a:lnTo>
                <a:lnTo>
                  <a:pt x="380534" y="798788"/>
                </a:lnTo>
                <a:lnTo>
                  <a:pt x="394046" y="838592"/>
                </a:lnTo>
                <a:lnTo>
                  <a:pt x="415064" y="874995"/>
                </a:lnTo>
                <a:lnTo>
                  <a:pt x="442780" y="906598"/>
                </a:lnTo>
                <a:lnTo>
                  <a:pt x="476129" y="932187"/>
                </a:lnTo>
                <a:lnTo>
                  <a:pt x="513830" y="950778"/>
                </a:lnTo>
                <a:lnTo>
                  <a:pt x="554433" y="961657"/>
                </a:lnTo>
                <a:lnTo>
                  <a:pt x="582340" y="964406"/>
                </a:lnTo>
                <a:lnTo>
                  <a:pt x="1232296" y="964406"/>
                </a:lnTo>
                <a:lnTo>
                  <a:pt x="1211493" y="968633"/>
                </a:lnTo>
                <a:lnTo>
                  <a:pt x="1194457" y="980144"/>
                </a:lnTo>
                <a:lnTo>
                  <a:pt x="1182946" y="997180"/>
                </a:lnTo>
                <a:lnTo>
                  <a:pt x="1178718" y="1017984"/>
                </a:lnTo>
                <a:lnTo>
                  <a:pt x="1182946" y="1038787"/>
                </a:lnTo>
                <a:lnTo>
                  <a:pt x="1194457" y="1055823"/>
                </a:lnTo>
                <a:lnTo>
                  <a:pt x="1211493" y="1067334"/>
                </a:lnTo>
                <a:lnTo>
                  <a:pt x="1232296" y="1071562"/>
                </a:lnTo>
                <a:lnTo>
                  <a:pt x="392794" y="1071562"/>
                </a:lnTo>
                <a:lnTo>
                  <a:pt x="345389" y="1077923"/>
                </a:lnTo>
                <a:lnTo>
                  <a:pt x="302766" y="1095883"/>
                </a:lnTo>
                <a:lnTo>
                  <a:pt x="266634" y="1123759"/>
                </a:lnTo>
                <a:lnTo>
                  <a:pt x="238707" y="1159867"/>
                </a:lnTo>
                <a:lnTo>
                  <a:pt x="220696" y="1202523"/>
                </a:lnTo>
                <a:lnTo>
                  <a:pt x="214312" y="1250044"/>
                </a:lnTo>
                <a:lnTo>
                  <a:pt x="217132" y="1263978"/>
                </a:lnTo>
                <a:lnTo>
                  <a:pt x="224818" y="1275368"/>
                </a:lnTo>
                <a:lnTo>
                  <a:pt x="236209" y="1283054"/>
                </a:lnTo>
                <a:lnTo>
                  <a:pt x="250142" y="1285874"/>
                </a:lnTo>
                <a:lnTo>
                  <a:pt x="1928812" y="1285874"/>
                </a:lnTo>
                <a:lnTo>
                  <a:pt x="1923144" y="1334966"/>
                </a:lnTo>
                <a:lnTo>
                  <a:pt x="1907002" y="1380056"/>
                </a:lnTo>
                <a:lnTo>
                  <a:pt x="1881681" y="1419851"/>
                </a:lnTo>
                <a:lnTo>
                  <a:pt x="1848476" y="1453056"/>
                </a:lnTo>
                <a:lnTo>
                  <a:pt x="1808681" y="1478377"/>
                </a:lnTo>
                <a:lnTo>
                  <a:pt x="1763591" y="1494519"/>
                </a:lnTo>
                <a:lnTo>
                  <a:pt x="1714499" y="1500187"/>
                </a:lnTo>
                <a:close/>
              </a:path>
              <a:path w="1929129" h="1500504">
                <a:moveTo>
                  <a:pt x="1928812" y="1285874"/>
                </a:moveTo>
                <a:lnTo>
                  <a:pt x="928575" y="1285874"/>
                </a:lnTo>
                <a:lnTo>
                  <a:pt x="942509" y="1283054"/>
                </a:lnTo>
                <a:lnTo>
                  <a:pt x="953899" y="1275368"/>
                </a:lnTo>
                <a:lnTo>
                  <a:pt x="961586" y="1263978"/>
                </a:lnTo>
                <a:lnTo>
                  <a:pt x="964406" y="1250044"/>
                </a:lnTo>
                <a:lnTo>
                  <a:pt x="957996" y="1202523"/>
                </a:lnTo>
                <a:lnTo>
                  <a:pt x="940085" y="1160015"/>
                </a:lnTo>
                <a:lnTo>
                  <a:pt x="912047" y="1123759"/>
                </a:lnTo>
                <a:lnTo>
                  <a:pt x="875925" y="1095883"/>
                </a:lnTo>
                <a:lnTo>
                  <a:pt x="833272" y="1077923"/>
                </a:lnTo>
                <a:lnTo>
                  <a:pt x="785924" y="1071562"/>
                </a:lnTo>
                <a:lnTo>
                  <a:pt x="1660921" y="1071562"/>
                </a:lnTo>
                <a:lnTo>
                  <a:pt x="1681725" y="1067334"/>
                </a:lnTo>
                <a:lnTo>
                  <a:pt x="1698761" y="1055823"/>
                </a:lnTo>
                <a:lnTo>
                  <a:pt x="1710272" y="1038787"/>
                </a:lnTo>
                <a:lnTo>
                  <a:pt x="1714499" y="1017984"/>
                </a:lnTo>
                <a:lnTo>
                  <a:pt x="1710272" y="997180"/>
                </a:lnTo>
                <a:lnTo>
                  <a:pt x="1698761" y="980144"/>
                </a:lnTo>
                <a:lnTo>
                  <a:pt x="1681725" y="968633"/>
                </a:lnTo>
                <a:lnTo>
                  <a:pt x="1660921" y="964406"/>
                </a:lnTo>
                <a:lnTo>
                  <a:pt x="596378" y="964406"/>
                </a:lnTo>
                <a:lnTo>
                  <a:pt x="603380" y="964062"/>
                </a:lnTo>
                <a:lnTo>
                  <a:pt x="644854" y="957215"/>
                </a:lnTo>
                <a:lnTo>
                  <a:pt x="684195" y="942408"/>
                </a:lnTo>
                <a:lnTo>
                  <a:pt x="719891" y="920212"/>
                </a:lnTo>
                <a:lnTo>
                  <a:pt x="750572" y="891477"/>
                </a:lnTo>
                <a:lnTo>
                  <a:pt x="775089" y="857249"/>
                </a:lnTo>
                <a:lnTo>
                  <a:pt x="792406" y="819022"/>
                </a:lnTo>
                <a:lnTo>
                  <a:pt x="801951" y="778085"/>
                </a:lnTo>
                <a:lnTo>
                  <a:pt x="803671" y="757112"/>
                </a:lnTo>
                <a:lnTo>
                  <a:pt x="803671" y="743074"/>
                </a:lnTo>
                <a:lnTo>
                  <a:pt x="798184" y="701399"/>
                </a:lnTo>
                <a:lnTo>
                  <a:pt x="784672" y="661595"/>
                </a:lnTo>
                <a:lnTo>
                  <a:pt x="763654" y="625191"/>
                </a:lnTo>
                <a:lnTo>
                  <a:pt x="735937" y="593588"/>
                </a:lnTo>
                <a:lnTo>
                  <a:pt x="702588" y="567999"/>
                </a:lnTo>
                <a:lnTo>
                  <a:pt x="664888" y="549408"/>
                </a:lnTo>
                <a:lnTo>
                  <a:pt x="624285" y="538529"/>
                </a:lnTo>
                <a:lnTo>
                  <a:pt x="596377" y="535781"/>
                </a:lnTo>
                <a:lnTo>
                  <a:pt x="1232296" y="535781"/>
                </a:lnTo>
                <a:lnTo>
                  <a:pt x="1194457" y="551519"/>
                </a:lnTo>
                <a:lnTo>
                  <a:pt x="1178816" y="588880"/>
                </a:lnTo>
                <a:lnTo>
                  <a:pt x="1178718" y="589359"/>
                </a:lnTo>
                <a:lnTo>
                  <a:pt x="1182946" y="610162"/>
                </a:lnTo>
                <a:lnTo>
                  <a:pt x="1194457" y="627198"/>
                </a:lnTo>
                <a:lnTo>
                  <a:pt x="1211493" y="638709"/>
                </a:lnTo>
                <a:lnTo>
                  <a:pt x="1232000" y="642877"/>
                </a:lnTo>
                <a:lnTo>
                  <a:pt x="1928812" y="642877"/>
                </a:lnTo>
                <a:lnTo>
                  <a:pt x="1928812" y="750093"/>
                </a:lnTo>
                <a:lnTo>
                  <a:pt x="1232296" y="750093"/>
                </a:lnTo>
                <a:lnTo>
                  <a:pt x="1211493" y="754321"/>
                </a:lnTo>
                <a:lnTo>
                  <a:pt x="1194457" y="765832"/>
                </a:lnTo>
                <a:lnTo>
                  <a:pt x="1182946" y="782868"/>
                </a:lnTo>
                <a:lnTo>
                  <a:pt x="1178718" y="803671"/>
                </a:lnTo>
                <a:lnTo>
                  <a:pt x="1182946" y="824475"/>
                </a:lnTo>
                <a:lnTo>
                  <a:pt x="1194457" y="841511"/>
                </a:lnTo>
                <a:lnTo>
                  <a:pt x="1211493" y="853022"/>
                </a:lnTo>
                <a:lnTo>
                  <a:pt x="1232296" y="857249"/>
                </a:lnTo>
                <a:lnTo>
                  <a:pt x="1928812" y="857249"/>
                </a:lnTo>
                <a:lnTo>
                  <a:pt x="1928812" y="1285874"/>
                </a:lnTo>
                <a:close/>
              </a:path>
              <a:path w="1929129" h="1500504">
                <a:moveTo>
                  <a:pt x="1928812" y="642877"/>
                </a:moveTo>
                <a:lnTo>
                  <a:pt x="1661218" y="642877"/>
                </a:lnTo>
                <a:lnTo>
                  <a:pt x="1681725" y="638709"/>
                </a:lnTo>
                <a:lnTo>
                  <a:pt x="1698761" y="627198"/>
                </a:lnTo>
                <a:lnTo>
                  <a:pt x="1710272" y="610162"/>
                </a:lnTo>
                <a:lnTo>
                  <a:pt x="1714499" y="589359"/>
                </a:lnTo>
                <a:lnTo>
                  <a:pt x="1710272" y="568555"/>
                </a:lnTo>
                <a:lnTo>
                  <a:pt x="1698761" y="551519"/>
                </a:lnTo>
                <a:lnTo>
                  <a:pt x="1681725" y="540008"/>
                </a:lnTo>
                <a:lnTo>
                  <a:pt x="1660921" y="535781"/>
                </a:lnTo>
                <a:lnTo>
                  <a:pt x="1928812" y="535781"/>
                </a:lnTo>
                <a:lnTo>
                  <a:pt x="1928812" y="642877"/>
                </a:lnTo>
                <a:close/>
              </a:path>
              <a:path w="1929129" h="1500504">
                <a:moveTo>
                  <a:pt x="1928812" y="857249"/>
                </a:moveTo>
                <a:lnTo>
                  <a:pt x="1660921" y="857249"/>
                </a:lnTo>
                <a:lnTo>
                  <a:pt x="1681725" y="853022"/>
                </a:lnTo>
                <a:lnTo>
                  <a:pt x="1698761" y="841511"/>
                </a:lnTo>
                <a:lnTo>
                  <a:pt x="1710272" y="824475"/>
                </a:lnTo>
                <a:lnTo>
                  <a:pt x="1714499" y="803671"/>
                </a:lnTo>
                <a:lnTo>
                  <a:pt x="1710272" y="782868"/>
                </a:lnTo>
                <a:lnTo>
                  <a:pt x="1698761" y="765832"/>
                </a:lnTo>
                <a:lnTo>
                  <a:pt x="1681725" y="754321"/>
                </a:lnTo>
                <a:lnTo>
                  <a:pt x="1660921" y="750093"/>
                </a:lnTo>
                <a:lnTo>
                  <a:pt x="1928812" y="750093"/>
                </a:lnTo>
                <a:lnTo>
                  <a:pt x="1928812" y="85724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10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5"/>
              <a:t>Contact</a:t>
            </a:r>
            <a:r>
              <a:rPr spc="-25"/>
              <a:t> </a:t>
            </a:r>
            <a:r>
              <a:rPr spc="-160"/>
              <a:t>Information</a:t>
            </a:r>
            <a:r>
              <a:rPr spc="-25"/>
              <a:t> </a:t>
            </a:r>
            <a:r>
              <a:rPr spc="-130"/>
              <a:t>Extraction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76374"/>
            <a:ext cx="152399" cy="1142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876299" y="1866899"/>
            <a:ext cx="6029325" cy="447675"/>
          </a:xfrm>
          <a:custGeom>
            <a:avLst/>
            <a:gdLst/>
            <a:ahLst/>
            <a:cxnLst/>
            <a:rect l="l" t="t" r="r" b="b"/>
            <a:pathLst>
              <a:path w="6029325" h="447675">
                <a:moveTo>
                  <a:pt x="5975926" y="447674"/>
                </a:moveTo>
                <a:lnTo>
                  <a:pt x="53397" y="447674"/>
                </a:lnTo>
                <a:lnTo>
                  <a:pt x="49681" y="447308"/>
                </a:lnTo>
                <a:lnTo>
                  <a:pt x="14085" y="428282"/>
                </a:lnTo>
                <a:lnTo>
                  <a:pt x="0" y="394277"/>
                </a:lnTo>
                <a:lnTo>
                  <a:pt x="0" y="390524"/>
                </a:lnTo>
                <a:lnTo>
                  <a:pt x="0" y="53397"/>
                </a:lnTo>
                <a:lnTo>
                  <a:pt x="19392" y="14085"/>
                </a:lnTo>
                <a:lnTo>
                  <a:pt x="53397" y="0"/>
                </a:lnTo>
                <a:lnTo>
                  <a:pt x="5975926" y="0"/>
                </a:lnTo>
                <a:lnTo>
                  <a:pt x="6015238" y="19392"/>
                </a:lnTo>
                <a:lnTo>
                  <a:pt x="6029324" y="53397"/>
                </a:lnTo>
                <a:lnTo>
                  <a:pt x="6029324" y="394277"/>
                </a:lnTo>
                <a:lnTo>
                  <a:pt x="6009931" y="433589"/>
                </a:lnTo>
                <a:lnTo>
                  <a:pt x="5979642" y="447308"/>
                </a:lnTo>
                <a:lnTo>
                  <a:pt x="5975926" y="447674"/>
                </a:lnTo>
                <a:close/>
              </a:path>
            </a:pathLst>
          </a:custGeom>
          <a:solidFill>
            <a:srgbClr val="1A73E7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618214"/>
            <a:ext cx="153560" cy="15356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76299" y="3028950"/>
            <a:ext cx="6162675" cy="447675"/>
          </a:xfrm>
          <a:custGeom>
            <a:avLst/>
            <a:gdLst/>
            <a:ahLst/>
            <a:cxnLst/>
            <a:rect l="l" t="t" r="r" b="b"/>
            <a:pathLst>
              <a:path w="6162675" h="447675">
                <a:moveTo>
                  <a:pt x="6109276" y="447674"/>
                </a:moveTo>
                <a:lnTo>
                  <a:pt x="53397" y="447674"/>
                </a:lnTo>
                <a:lnTo>
                  <a:pt x="49681" y="447308"/>
                </a:lnTo>
                <a:lnTo>
                  <a:pt x="14085" y="428281"/>
                </a:lnTo>
                <a:lnTo>
                  <a:pt x="0" y="394277"/>
                </a:lnTo>
                <a:lnTo>
                  <a:pt x="0" y="390524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6109276" y="0"/>
                </a:lnTo>
                <a:lnTo>
                  <a:pt x="6148588" y="19391"/>
                </a:lnTo>
                <a:lnTo>
                  <a:pt x="6162674" y="53397"/>
                </a:lnTo>
                <a:lnTo>
                  <a:pt x="6162674" y="394277"/>
                </a:lnTo>
                <a:lnTo>
                  <a:pt x="6143281" y="433588"/>
                </a:lnTo>
                <a:lnTo>
                  <a:pt x="6112992" y="447308"/>
                </a:lnTo>
                <a:lnTo>
                  <a:pt x="6109276" y="447674"/>
                </a:lnTo>
                <a:close/>
              </a:path>
            </a:pathLst>
          </a:custGeom>
          <a:solidFill>
            <a:srgbClr val="1A73E7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3781425"/>
            <a:ext cx="13334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44550" y="1386046"/>
            <a:ext cx="7835265" cy="2705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35"/>
              </a:spcBef>
            </a:pPr>
            <a:r>
              <a:rPr sz="2300" b="0" spc="-110">
                <a:solidFill>
                  <a:srgbClr val="1A73E7"/>
                </a:solidFill>
                <a:latin typeface="Roboto Medium"/>
                <a:cs typeface="Roboto Medium"/>
              </a:rPr>
              <a:t>Email: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>
                <a:solidFill>
                  <a:srgbClr val="202024"/>
                </a:solidFill>
                <a:latin typeface="Roboto"/>
                <a:cs typeface="Roboto"/>
              </a:rPr>
              <a:t>Regex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pattern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matching</a:t>
            </a:r>
            <a:endParaRPr sz="2300">
              <a:latin typeface="Roboto"/>
              <a:cs typeface="Roboto"/>
            </a:endParaRPr>
          </a:p>
          <a:p>
            <a:pPr marL="145415">
              <a:lnSpc>
                <a:spcPct val="100000"/>
              </a:lnSpc>
              <a:spcBef>
                <a:spcPts val="1490"/>
              </a:spcBef>
            </a:pPr>
            <a:r>
              <a:rPr sz="1650">
                <a:solidFill>
                  <a:srgbClr val="1A73E7"/>
                </a:solidFill>
                <a:latin typeface="DejaVu Sans Mono"/>
                <a:cs typeface="DejaVu Sans Mono"/>
              </a:rPr>
              <a:t>[a-zA-Z0-9._%+-]+@[a-zA-Z0-9.-]+\.[a-zA-</a:t>
            </a:r>
            <a:r>
              <a:rPr sz="1650" spc="-10">
                <a:solidFill>
                  <a:srgbClr val="1A73E7"/>
                </a:solidFill>
                <a:latin typeface="DejaVu Sans Mono"/>
                <a:cs typeface="DejaVu Sans Mono"/>
              </a:rPr>
              <a:t>Z]{2,}</a:t>
            </a:r>
            <a:endParaRPr sz="16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650">
              <a:latin typeface="DejaVu Sans Mono"/>
              <a:cs typeface="DejaVu Sans Mono"/>
            </a:endParaRPr>
          </a:p>
          <a:p>
            <a:pPr marL="31115">
              <a:lnSpc>
                <a:spcPct val="100000"/>
              </a:lnSpc>
            </a:pPr>
            <a:r>
              <a:rPr sz="2300" b="0" spc="-120">
                <a:solidFill>
                  <a:srgbClr val="1A73E7"/>
                </a:solidFill>
                <a:latin typeface="Roboto Medium"/>
                <a:cs typeface="Roboto Medium"/>
              </a:rPr>
              <a:t>Phone: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>
                <a:solidFill>
                  <a:srgbClr val="202024"/>
                </a:solidFill>
                <a:latin typeface="Roboto"/>
                <a:cs typeface="Roboto"/>
              </a:rPr>
              <a:t>Regex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pattern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matching</a:t>
            </a:r>
            <a:endParaRPr sz="2300">
              <a:latin typeface="Roboto"/>
              <a:cs typeface="Roboto"/>
            </a:endParaRPr>
          </a:p>
          <a:p>
            <a:pPr marL="145415">
              <a:lnSpc>
                <a:spcPct val="100000"/>
              </a:lnSpc>
              <a:spcBef>
                <a:spcPts val="1490"/>
              </a:spcBef>
            </a:pPr>
            <a:r>
              <a:rPr sz="1650">
                <a:solidFill>
                  <a:srgbClr val="1A73E7"/>
                </a:solidFill>
                <a:latin typeface="DejaVu Sans Mono"/>
                <a:cs typeface="DejaVu Sans Mono"/>
              </a:rPr>
              <a:t>(\+\d{1,3}[-\s]?)?(\d{3}[-\s]?\d{3}[-</a:t>
            </a:r>
            <a:r>
              <a:rPr sz="1650" spc="-10">
                <a:solidFill>
                  <a:srgbClr val="1A73E7"/>
                </a:solidFill>
                <a:latin typeface="DejaVu Sans Mono"/>
                <a:cs typeface="DejaVu Sans Mono"/>
              </a:rPr>
              <a:t>\s]?\d{4})</a:t>
            </a:r>
            <a:endParaRPr sz="1650">
              <a:latin typeface="DejaVu Sans Mono"/>
              <a:cs typeface="DejaVu Sans Mono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650">
              <a:latin typeface="DejaVu Sans Mono"/>
              <a:cs typeface="DejaVu Sans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300" b="0" spc="-135">
                <a:solidFill>
                  <a:srgbClr val="1A73E7"/>
                </a:solidFill>
                <a:latin typeface="Roboto Medium"/>
                <a:cs typeface="Roboto Medium"/>
              </a:rPr>
              <a:t>Name:</a:t>
            </a:r>
            <a:r>
              <a:rPr sz="230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Extracted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50">
                <a:solidFill>
                  <a:srgbClr val="202024"/>
                </a:solidFill>
                <a:latin typeface="Roboto"/>
                <a:cs typeface="Roboto"/>
              </a:rPr>
              <a:t>OCR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module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0">
                <a:solidFill>
                  <a:srgbClr val="202024"/>
                </a:solidFill>
                <a:latin typeface="Roboto"/>
                <a:cs typeface="Roboto"/>
              </a:rPr>
              <a:t>after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>
                <a:solidFill>
                  <a:srgbClr val="202024"/>
                </a:solidFill>
                <a:latin typeface="Roboto"/>
                <a:cs typeface="Roboto"/>
              </a:rPr>
              <a:t>filtering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section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70">
                <a:solidFill>
                  <a:srgbClr val="202024"/>
                </a:solidFill>
                <a:latin typeface="Roboto"/>
                <a:cs typeface="Roboto"/>
              </a:rPr>
              <a:t>headings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6949" y="4869655"/>
            <a:ext cx="1929130" cy="1500505"/>
          </a:xfrm>
          <a:custGeom>
            <a:avLst/>
            <a:gdLst/>
            <a:ahLst/>
            <a:cxnLst/>
            <a:rect l="l" t="t" r="r" b="b"/>
            <a:pathLst>
              <a:path w="1929129" h="1500504">
                <a:moveTo>
                  <a:pt x="1928812" y="214312"/>
                </a:move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1714499" y="0"/>
                </a:lnTo>
                <a:lnTo>
                  <a:pt x="1763591" y="5668"/>
                </a:lnTo>
                <a:lnTo>
                  <a:pt x="1808681" y="21810"/>
                </a:lnTo>
                <a:lnTo>
                  <a:pt x="1848476" y="47130"/>
                </a:lnTo>
                <a:lnTo>
                  <a:pt x="1881681" y="80335"/>
                </a:lnTo>
                <a:lnTo>
                  <a:pt x="1907002" y="120130"/>
                </a:lnTo>
                <a:lnTo>
                  <a:pt x="1923144" y="165221"/>
                </a:lnTo>
                <a:lnTo>
                  <a:pt x="1928812" y="214312"/>
                </a:lnTo>
                <a:close/>
              </a:path>
              <a:path w="1929129" h="1500504">
                <a:moveTo>
                  <a:pt x="1714499" y="1500187"/>
                </a:moveTo>
                <a:lnTo>
                  <a:pt x="214312" y="1500187"/>
                </a:lnTo>
                <a:lnTo>
                  <a:pt x="165221" y="1494519"/>
                </a:lnTo>
                <a:lnTo>
                  <a:pt x="120130" y="1478377"/>
                </a:lnTo>
                <a:lnTo>
                  <a:pt x="80335" y="1453056"/>
                </a:lnTo>
                <a:lnTo>
                  <a:pt x="47130" y="1419851"/>
                </a:lnTo>
                <a:lnTo>
                  <a:pt x="21810" y="1380056"/>
                </a:lnTo>
                <a:lnTo>
                  <a:pt x="5668" y="1334966"/>
                </a:lnTo>
                <a:lnTo>
                  <a:pt x="0" y="1285874"/>
                </a:lnTo>
                <a:lnTo>
                  <a:pt x="0" y="321468"/>
                </a:lnTo>
                <a:lnTo>
                  <a:pt x="1928812" y="321468"/>
                </a:lnTo>
                <a:lnTo>
                  <a:pt x="1928812" y="535781"/>
                </a:lnTo>
                <a:lnTo>
                  <a:pt x="582341" y="535781"/>
                </a:lnTo>
                <a:lnTo>
                  <a:pt x="575338" y="536125"/>
                </a:lnTo>
                <a:lnTo>
                  <a:pt x="533864" y="542971"/>
                </a:lnTo>
                <a:lnTo>
                  <a:pt x="494523" y="557778"/>
                </a:lnTo>
                <a:lnTo>
                  <a:pt x="458826" y="579975"/>
                </a:lnTo>
                <a:lnTo>
                  <a:pt x="428146" y="608709"/>
                </a:lnTo>
                <a:lnTo>
                  <a:pt x="403661" y="642877"/>
                </a:lnTo>
                <a:lnTo>
                  <a:pt x="386312" y="681165"/>
                </a:lnTo>
                <a:lnTo>
                  <a:pt x="376766" y="722102"/>
                </a:lnTo>
                <a:lnTo>
                  <a:pt x="375046" y="743074"/>
                </a:lnTo>
                <a:lnTo>
                  <a:pt x="375046" y="757112"/>
                </a:lnTo>
                <a:lnTo>
                  <a:pt x="380534" y="798788"/>
                </a:lnTo>
                <a:lnTo>
                  <a:pt x="394046" y="838592"/>
                </a:lnTo>
                <a:lnTo>
                  <a:pt x="415064" y="874995"/>
                </a:lnTo>
                <a:lnTo>
                  <a:pt x="442780" y="906598"/>
                </a:lnTo>
                <a:lnTo>
                  <a:pt x="476129" y="932187"/>
                </a:lnTo>
                <a:lnTo>
                  <a:pt x="513830" y="950778"/>
                </a:lnTo>
                <a:lnTo>
                  <a:pt x="554433" y="961657"/>
                </a:lnTo>
                <a:lnTo>
                  <a:pt x="582340" y="964406"/>
                </a:lnTo>
                <a:lnTo>
                  <a:pt x="1232296" y="964406"/>
                </a:lnTo>
                <a:lnTo>
                  <a:pt x="1211493" y="968633"/>
                </a:lnTo>
                <a:lnTo>
                  <a:pt x="1194457" y="980144"/>
                </a:lnTo>
                <a:lnTo>
                  <a:pt x="1182946" y="997180"/>
                </a:lnTo>
                <a:lnTo>
                  <a:pt x="1178718" y="1017984"/>
                </a:lnTo>
                <a:lnTo>
                  <a:pt x="1182946" y="1038787"/>
                </a:lnTo>
                <a:lnTo>
                  <a:pt x="1194457" y="1055823"/>
                </a:lnTo>
                <a:lnTo>
                  <a:pt x="1211493" y="1067334"/>
                </a:lnTo>
                <a:lnTo>
                  <a:pt x="1232296" y="1071562"/>
                </a:lnTo>
                <a:lnTo>
                  <a:pt x="392794" y="1071562"/>
                </a:lnTo>
                <a:lnTo>
                  <a:pt x="345389" y="1077923"/>
                </a:lnTo>
                <a:lnTo>
                  <a:pt x="302766" y="1095883"/>
                </a:lnTo>
                <a:lnTo>
                  <a:pt x="266634" y="1123759"/>
                </a:lnTo>
                <a:lnTo>
                  <a:pt x="238707" y="1159867"/>
                </a:lnTo>
                <a:lnTo>
                  <a:pt x="220696" y="1202523"/>
                </a:lnTo>
                <a:lnTo>
                  <a:pt x="214312" y="1250044"/>
                </a:lnTo>
                <a:lnTo>
                  <a:pt x="217132" y="1263978"/>
                </a:lnTo>
                <a:lnTo>
                  <a:pt x="224818" y="1275368"/>
                </a:lnTo>
                <a:lnTo>
                  <a:pt x="236209" y="1283054"/>
                </a:lnTo>
                <a:lnTo>
                  <a:pt x="250142" y="1285874"/>
                </a:lnTo>
                <a:lnTo>
                  <a:pt x="1928812" y="1285874"/>
                </a:lnTo>
                <a:lnTo>
                  <a:pt x="1923144" y="1334966"/>
                </a:lnTo>
                <a:lnTo>
                  <a:pt x="1907002" y="1380056"/>
                </a:lnTo>
                <a:lnTo>
                  <a:pt x="1881681" y="1419851"/>
                </a:lnTo>
                <a:lnTo>
                  <a:pt x="1848476" y="1453056"/>
                </a:lnTo>
                <a:lnTo>
                  <a:pt x="1808681" y="1478377"/>
                </a:lnTo>
                <a:lnTo>
                  <a:pt x="1763591" y="1494519"/>
                </a:lnTo>
                <a:lnTo>
                  <a:pt x="1714499" y="1500187"/>
                </a:lnTo>
                <a:close/>
              </a:path>
              <a:path w="1929129" h="1500504">
                <a:moveTo>
                  <a:pt x="1928812" y="1285874"/>
                </a:moveTo>
                <a:lnTo>
                  <a:pt x="928575" y="1285874"/>
                </a:lnTo>
                <a:lnTo>
                  <a:pt x="942509" y="1283054"/>
                </a:lnTo>
                <a:lnTo>
                  <a:pt x="953899" y="1275368"/>
                </a:lnTo>
                <a:lnTo>
                  <a:pt x="961586" y="1263978"/>
                </a:lnTo>
                <a:lnTo>
                  <a:pt x="964406" y="1250044"/>
                </a:lnTo>
                <a:lnTo>
                  <a:pt x="957996" y="1202523"/>
                </a:lnTo>
                <a:lnTo>
                  <a:pt x="940085" y="1160015"/>
                </a:lnTo>
                <a:lnTo>
                  <a:pt x="912047" y="1123759"/>
                </a:lnTo>
                <a:lnTo>
                  <a:pt x="875925" y="1095883"/>
                </a:lnTo>
                <a:lnTo>
                  <a:pt x="833272" y="1077923"/>
                </a:lnTo>
                <a:lnTo>
                  <a:pt x="785924" y="1071562"/>
                </a:lnTo>
                <a:lnTo>
                  <a:pt x="1660921" y="1071562"/>
                </a:lnTo>
                <a:lnTo>
                  <a:pt x="1681725" y="1067334"/>
                </a:lnTo>
                <a:lnTo>
                  <a:pt x="1698761" y="1055823"/>
                </a:lnTo>
                <a:lnTo>
                  <a:pt x="1710272" y="1038787"/>
                </a:lnTo>
                <a:lnTo>
                  <a:pt x="1714499" y="1017984"/>
                </a:lnTo>
                <a:lnTo>
                  <a:pt x="1710272" y="997180"/>
                </a:lnTo>
                <a:lnTo>
                  <a:pt x="1698761" y="980144"/>
                </a:lnTo>
                <a:lnTo>
                  <a:pt x="1681725" y="968633"/>
                </a:lnTo>
                <a:lnTo>
                  <a:pt x="1660921" y="964406"/>
                </a:lnTo>
                <a:lnTo>
                  <a:pt x="596378" y="964406"/>
                </a:lnTo>
                <a:lnTo>
                  <a:pt x="603380" y="964062"/>
                </a:lnTo>
                <a:lnTo>
                  <a:pt x="644854" y="957215"/>
                </a:lnTo>
                <a:lnTo>
                  <a:pt x="684195" y="942408"/>
                </a:lnTo>
                <a:lnTo>
                  <a:pt x="719891" y="920212"/>
                </a:lnTo>
                <a:lnTo>
                  <a:pt x="750572" y="891477"/>
                </a:lnTo>
                <a:lnTo>
                  <a:pt x="775089" y="857249"/>
                </a:lnTo>
                <a:lnTo>
                  <a:pt x="792406" y="819022"/>
                </a:lnTo>
                <a:lnTo>
                  <a:pt x="801951" y="778085"/>
                </a:lnTo>
                <a:lnTo>
                  <a:pt x="803671" y="757112"/>
                </a:lnTo>
                <a:lnTo>
                  <a:pt x="803671" y="743074"/>
                </a:lnTo>
                <a:lnTo>
                  <a:pt x="798184" y="701399"/>
                </a:lnTo>
                <a:lnTo>
                  <a:pt x="784672" y="661595"/>
                </a:lnTo>
                <a:lnTo>
                  <a:pt x="763654" y="625191"/>
                </a:lnTo>
                <a:lnTo>
                  <a:pt x="735937" y="593588"/>
                </a:lnTo>
                <a:lnTo>
                  <a:pt x="702588" y="567999"/>
                </a:lnTo>
                <a:lnTo>
                  <a:pt x="664888" y="549408"/>
                </a:lnTo>
                <a:lnTo>
                  <a:pt x="624285" y="538529"/>
                </a:lnTo>
                <a:lnTo>
                  <a:pt x="596377" y="535781"/>
                </a:lnTo>
                <a:lnTo>
                  <a:pt x="1232296" y="535781"/>
                </a:lnTo>
                <a:lnTo>
                  <a:pt x="1194457" y="551519"/>
                </a:lnTo>
                <a:lnTo>
                  <a:pt x="1178816" y="588880"/>
                </a:lnTo>
                <a:lnTo>
                  <a:pt x="1178718" y="589359"/>
                </a:lnTo>
                <a:lnTo>
                  <a:pt x="1182946" y="610162"/>
                </a:lnTo>
                <a:lnTo>
                  <a:pt x="1194457" y="627198"/>
                </a:lnTo>
                <a:lnTo>
                  <a:pt x="1211493" y="638709"/>
                </a:lnTo>
                <a:lnTo>
                  <a:pt x="1232000" y="642877"/>
                </a:lnTo>
                <a:lnTo>
                  <a:pt x="1928812" y="642877"/>
                </a:lnTo>
                <a:lnTo>
                  <a:pt x="1928812" y="750093"/>
                </a:lnTo>
                <a:lnTo>
                  <a:pt x="1232296" y="750093"/>
                </a:lnTo>
                <a:lnTo>
                  <a:pt x="1211493" y="754321"/>
                </a:lnTo>
                <a:lnTo>
                  <a:pt x="1194457" y="765832"/>
                </a:lnTo>
                <a:lnTo>
                  <a:pt x="1182946" y="782868"/>
                </a:lnTo>
                <a:lnTo>
                  <a:pt x="1178718" y="803671"/>
                </a:lnTo>
                <a:lnTo>
                  <a:pt x="1182946" y="824475"/>
                </a:lnTo>
                <a:lnTo>
                  <a:pt x="1194457" y="841511"/>
                </a:lnTo>
                <a:lnTo>
                  <a:pt x="1211493" y="853022"/>
                </a:lnTo>
                <a:lnTo>
                  <a:pt x="1232296" y="857249"/>
                </a:lnTo>
                <a:lnTo>
                  <a:pt x="1928812" y="857249"/>
                </a:lnTo>
                <a:lnTo>
                  <a:pt x="1928812" y="1285874"/>
                </a:lnTo>
                <a:close/>
              </a:path>
              <a:path w="1929129" h="1500504">
                <a:moveTo>
                  <a:pt x="1928812" y="642877"/>
                </a:moveTo>
                <a:lnTo>
                  <a:pt x="1661218" y="642877"/>
                </a:lnTo>
                <a:lnTo>
                  <a:pt x="1681725" y="638709"/>
                </a:lnTo>
                <a:lnTo>
                  <a:pt x="1698761" y="627198"/>
                </a:lnTo>
                <a:lnTo>
                  <a:pt x="1710272" y="610162"/>
                </a:lnTo>
                <a:lnTo>
                  <a:pt x="1714499" y="589359"/>
                </a:lnTo>
                <a:lnTo>
                  <a:pt x="1710272" y="568555"/>
                </a:lnTo>
                <a:lnTo>
                  <a:pt x="1698761" y="551519"/>
                </a:lnTo>
                <a:lnTo>
                  <a:pt x="1681725" y="540008"/>
                </a:lnTo>
                <a:lnTo>
                  <a:pt x="1660921" y="535781"/>
                </a:lnTo>
                <a:lnTo>
                  <a:pt x="1928812" y="535781"/>
                </a:lnTo>
                <a:lnTo>
                  <a:pt x="1928812" y="642877"/>
                </a:lnTo>
                <a:close/>
              </a:path>
              <a:path w="1929129" h="1500504">
                <a:moveTo>
                  <a:pt x="1928812" y="857249"/>
                </a:moveTo>
                <a:lnTo>
                  <a:pt x="1660921" y="857249"/>
                </a:lnTo>
                <a:lnTo>
                  <a:pt x="1681725" y="853022"/>
                </a:lnTo>
                <a:lnTo>
                  <a:pt x="1698761" y="841511"/>
                </a:lnTo>
                <a:lnTo>
                  <a:pt x="1710272" y="824475"/>
                </a:lnTo>
                <a:lnTo>
                  <a:pt x="1714499" y="803671"/>
                </a:lnTo>
                <a:lnTo>
                  <a:pt x="1710272" y="782868"/>
                </a:lnTo>
                <a:lnTo>
                  <a:pt x="1698761" y="765832"/>
                </a:lnTo>
                <a:lnTo>
                  <a:pt x="1681725" y="754321"/>
                </a:lnTo>
                <a:lnTo>
                  <a:pt x="1660921" y="750093"/>
                </a:lnTo>
                <a:lnTo>
                  <a:pt x="1928812" y="750093"/>
                </a:lnTo>
                <a:lnTo>
                  <a:pt x="1928812" y="85724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11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/>
              <a:t>Skill</a:t>
            </a:r>
            <a:r>
              <a:rPr spc="-80"/>
              <a:t> </a:t>
            </a:r>
            <a:r>
              <a:rPr spc="-145"/>
              <a:t>Categories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00265"/>
            <a:ext cx="188150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25">
                <a:solidFill>
                  <a:srgbClr val="1A73E7"/>
                </a:solidFill>
                <a:latin typeface="Roboto Medium"/>
                <a:cs typeface="Roboto Medium"/>
              </a:rPr>
              <a:t>Technical</a:t>
            </a:r>
            <a:r>
              <a:rPr sz="2300" b="0" spc="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6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endParaRPr sz="2300">
              <a:latin typeface="Roboto Medium"/>
              <a:cs typeface="Roboto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140" y="1927621"/>
            <a:ext cx="183242" cy="1833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" y="1889878"/>
            <a:ext cx="37287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Python</a:t>
            </a:r>
            <a:r>
              <a:rPr sz="16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Data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processing,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0">
                <a:solidFill>
                  <a:srgbClr val="202024"/>
                </a:solidFill>
                <a:latin typeface="Roboto"/>
                <a:cs typeface="Roboto"/>
              </a:rPr>
              <a:t>web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development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429" y="2333624"/>
            <a:ext cx="154494" cy="2094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2308978"/>
            <a:ext cx="326262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00">
                <a:solidFill>
                  <a:srgbClr val="1A73E7"/>
                </a:solidFill>
                <a:latin typeface="Roboto Medium"/>
                <a:cs typeface="Roboto Medium"/>
              </a:rPr>
              <a:t>Java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Enterprise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applications,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Android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4121" y="2752724"/>
            <a:ext cx="183356" cy="2095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728078"/>
            <a:ext cx="36144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05">
                <a:solidFill>
                  <a:srgbClr val="1A73E7"/>
                </a:solidFill>
                <a:latin typeface="Roboto Medium"/>
                <a:cs typeface="Roboto Medium"/>
              </a:rPr>
              <a:t>SQL</a:t>
            </a:r>
            <a:r>
              <a:rPr sz="16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0">
                <a:solidFill>
                  <a:srgbClr val="202024"/>
                </a:solidFill>
                <a:latin typeface="Roboto"/>
                <a:cs typeface="Roboto"/>
              </a:rPr>
              <a:t>Database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queries,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data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manipulation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7218" y="3184921"/>
            <a:ext cx="157162" cy="18335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3147178"/>
            <a:ext cx="302006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00">
                <a:solidFill>
                  <a:srgbClr val="1A73E7"/>
                </a:solidFill>
                <a:latin typeface="Roboto Medium"/>
                <a:cs typeface="Roboto Medium"/>
              </a:rPr>
              <a:t>HTML/CSS</a:t>
            </a:r>
            <a:r>
              <a:rPr sz="16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0">
                <a:solidFill>
                  <a:srgbClr val="202024"/>
                </a:solidFill>
                <a:latin typeface="Roboto"/>
                <a:cs typeface="Roboto"/>
              </a:rPr>
              <a:t>Frontend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development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025" y="3604027"/>
            <a:ext cx="209550" cy="18288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9800" y="3566278"/>
            <a:ext cx="383349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80">
                <a:solidFill>
                  <a:srgbClr val="1A73E7"/>
                </a:solidFill>
                <a:latin typeface="Roboto Medium"/>
                <a:cs typeface="Roboto Medium"/>
              </a:rPr>
              <a:t>JavaScript</a:t>
            </a:r>
            <a:r>
              <a:rPr sz="16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14">
                <a:solidFill>
                  <a:srgbClr val="202024"/>
                </a:solidFill>
                <a:latin typeface="Roboto"/>
                <a:cs typeface="Roboto"/>
              </a:rPr>
              <a:t>Web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applications,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React,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0">
                <a:solidFill>
                  <a:srgbClr val="202024"/>
                </a:solidFill>
                <a:latin typeface="Roboto"/>
                <a:cs typeface="Roboto"/>
              </a:rPr>
              <a:t>Node.js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1500" y="4034789"/>
            <a:ext cx="228600" cy="16002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939800" y="3985378"/>
            <a:ext cx="304673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30">
                <a:solidFill>
                  <a:srgbClr val="1A73E7"/>
                </a:solidFill>
                <a:latin typeface="Roboto Medium"/>
                <a:cs typeface="Roboto Medium"/>
              </a:rPr>
              <a:t>AWS</a:t>
            </a:r>
            <a:r>
              <a:rPr sz="1650" b="0" spc="-4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Cloud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infrastructure,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services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95999" y="1323974"/>
            <a:ext cx="9525" cy="4219575"/>
          </a:xfrm>
          <a:custGeom>
            <a:avLst/>
            <a:gdLst/>
            <a:ahLst/>
            <a:cxnLst/>
            <a:rect l="l" t="t" r="r" b="b"/>
            <a:pathLst>
              <a:path w="9525" h="4219575">
                <a:moveTo>
                  <a:pt x="9524" y="4219574"/>
                </a:moveTo>
                <a:lnTo>
                  <a:pt x="0" y="4219574"/>
                </a:lnTo>
                <a:lnTo>
                  <a:pt x="0" y="0"/>
                </a:lnTo>
                <a:lnTo>
                  <a:pt x="9524" y="0"/>
                </a:lnTo>
                <a:lnTo>
                  <a:pt x="9524" y="421957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278413" y="1300265"/>
            <a:ext cx="122936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05">
                <a:solidFill>
                  <a:srgbClr val="1A73E7"/>
                </a:solidFill>
                <a:latin typeface="Roboto Medium"/>
                <a:cs typeface="Roboto Medium"/>
              </a:rPr>
              <a:t>Soft</a:t>
            </a:r>
            <a:r>
              <a:rPr sz="2300" b="0" spc="-4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7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endParaRPr sz="2300">
              <a:latin typeface="Roboto Medium"/>
              <a:cs typeface="Roboto Medium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5999" y="1927859"/>
            <a:ext cx="229564" cy="18288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659413" y="1889878"/>
            <a:ext cx="388366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Communication</a:t>
            </a:r>
            <a:r>
              <a:rPr sz="16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Verbal,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written,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presentation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6499" y="2346959"/>
            <a:ext cx="228600" cy="18288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659413" y="2308978"/>
            <a:ext cx="329501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110">
                <a:solidFill>
                  <a:srgbClr val="1A73E7"/>
                </a:solidFill>
                <a:latin typeface="Roboto Medium"/>
                <a:cs typeface="Roboto Medium"/>
              </a:rPr>
              <a:t>Teamwork</a:t>
            </a:r>
            <a:r>
              <a:rPr sz="165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Collaboration,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cooperation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328767" y="2752724"/>
            <a:ext cx="144057" cy="20955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6659413" y="2728078"/>
            <a:ext cx="365823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Problem-</a:t>
            </a:r>
            <a:r>
              <a:rPr sz="1650" b="0" spc="-75">
                <a:solidFill>
                  <a:srgbClr val="1A73E7"/>
                </a:solidFill>
                <a:latin typeface="Roboto Medium"/>
                <a:cs typeface="Roboto Medium"/>
              </a:rPr>
              <a:t>solving</a:t>
            </a:r>
            <a:r>
              <a:rPr sz="1650" b="0" spc="-3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Critical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thinking,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analysis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6024" y="3184921"/>
            <a:ext cx="209550" cy="18335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659413" y="3147178"/>
            <a:ext cx="373316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80">
                <a:solidFill>
                  <a:srgbClr val="1A73E7"/>
                </a:solidFill>
                <a:latin typeface="Roboto Medium"/>
                <a:cs typeface="Roboto Medium"/>
              </a:rPr>
              <a:t>Leadership</a:t>
            </a:r>
            <a:r>
              <a:rPr sz="16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25">
                <a:solidFill>
                  <a:srgbClr val="202024"/>
                </a:solidFill>
                <a:latin typeface="Roboto"/>
                <a:cs typeface="Roboto"/>
              </a:rPr>
              <a:t>Team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management,</a:t>
            </a:r>
            <a:r>
              <a:rPr sz="1650" spc="-3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delegation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95042" y="3602875"/>
            <a:ext cx="210532" cy="177953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6659413" y="3566278"/>
            <a:ext cx="400557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95">
                <a:solidFill>
                  <a:srgbClr val="1A73E7"/>
                </a:solidFill>
                <a:latin typeface="Roboto Medium"/>
                <a:cs typeface="Roboto Medium"/>
              </a:rPr>
              <a:t>Time</a:t>
            </a:r>
            <a:r>
              <a:rPr sz="165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5">
                <a:solidFill>
                  <a:srgbClr val="1A73E7"/>
                </a:solidFill>
                <a:latin typeface="Roboto Medium"/>
                <a:cs typeface="Roboto Medium"/>
              </a:rPr>
              <a:t>management</a:t>
            </a:r>
            <a:r>
              <a:rPr sz="165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Organization,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prioritization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286499" y="4046219"/>
            <a:ext cx="228600" cy="137128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6659413" y="3985378"/>
            <a:ext cx="286639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75">
                <a:solidFill>
                  <a:srgbClr val="1A73E7"/>
                </a:solidFill>
                <a:latin typeface="Roboto Medium"/>
                <a:cs typeface="Roboto Medium"/>
              </a:rPr>
              <a:t>Adaptability</a:t>
            </a:r>
            <a:r>
              <a:rPr sz="1650" b="0" spc="-4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Flexibility,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5">
                <a:solidFill>
                  <a:srgbClr val="202024"/>
                </a:solidFill>
                <a:latin typeface="Roboto"/>
                <a:cs typeface="Roboto"/>
              </a:rPr>
              <a:t>resilience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85999" y="6115049"/>
            <a:ext cx="7620000" cy="742950"/>
            <a:chOff x="2285999" y="6115049"/>
            <a:chExt cx="7620000" cy="742950"/>
          </a:xfrm>
        </p:grpSpPr>
        <p:sp>
          <p:nvSpPr>
            <p:cNvPr id="31" name="object 31"/>
            <p:cNvSpPr/>
            <p:nvPr/>
          </p:nvSpPr>
          <p:spPr>
            <a:xfrm>
              <a:off x="2305049" y="6115049"/>
              <a:ext cx="7600950" cy="742950"/>
            </a:xfrm>
            <a:custGeom>
              <a:avLst/>
              <a:gdLst/>
              <a:ahLst/>
              <a:cxnLst/>
              <a:rect l="l" t="t" r="r" b="b"/>
              <a:pathLst>
                <a:path w="7600950" h="742950">
                  <a:moveTo>
                    <a:pt x="7567901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567901" y="0"/>
                  </a:lnTo>
                  <a:lnTo>
                    <a:pt x="7572760" y="966"/>
                  </a:lnTo>
                  <a:lnTo>
                    <a:pt x="7599982" y="28186"/>
                  </a:lnTo>
                  <a:lnTo>
                    <a:pt x="7600948" y="33047"/>
                  </a:lnTo>
                  <a:lnTo>
                    <a:pt x="7600948" y="709902"/>
                  </a:lnTo>
                  <a:lnTo>
                    <a:pt x="7572760" y="741983"/>
                  </a:lnTo>
                  <a:lnTo>
                    <a:pt x="7567901" y="742949"/>
                  </a:lnTo>
                  <a:close/>
                </a:path>
              </a:pathLst>
            </a:custGeom>
            <a:solidFill>
              <a:srgbClr val="1A73E7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85999" y="611504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76499" y="6267449"/>
              <a:ext cx="171449" cy="17144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463799" y="6188122"/>
            <a:ext cx="70072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9560">
              <a:lnSpc>
                <a:spcPct val="112500"/>
              </a:lnSpc>
              <a:spcBef>
                <a:spcPts val="100"/>
              </a:spcBef>
            </a:pPr>
            <a:r>
              <a:rPr sz="1500" spc="-70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are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stored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5">
                <a:solidFill>
                  <a:srgbClr val="202024"/>
                </a:solidFill>
                <a:latin typeface="Roboto"/>
                <a:cs typeface="Roboto"/>
              </a:rPr>
              <a:t>as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predefined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100">
                <a:solidFill>
                  <a:srgbClr val="202024"/>
                </a:solidFill>
                <a:latin typeface="Roboto"/>
                <a:cs typeface="Roboto"/>
              </a:rPr>
              <a:t>keyword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65">
                <a:solidFill>
                  <a:srgbClr val="202024"/>
                </a:solidFill>
                <a:latin typeface="Roboto"/>
                <a:cs typeface="Roboto"/>
              </a:rPr>
              <a:t>lists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75">
                <a:solidFill>
                  <a:srgbClr val="202024"/>
                </a:solidFill>
                <a:latin typeface="Roboto"/>
                <a:cs typeface="Roboto"/>
              </a:rPr>
              <a:t>that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90">
                <a:solidFill>
                  <a:srgbClr val="202024"/>
                </a:solidFill>
                <a:latin typeface="Roboto"/>
                <a:cs typeface="Roboto"/>
              </a:rPr>
              <a:t>are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70">
                <a:solidFill>
                  <a:srgbClr val="202024"/>
                </a:solidFill>
                <a:latin typeface="Roboto"/>
                <a:cs typeface="Roboto"/>
              </a:rPr>
              <a:t>regularly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updated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85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15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100">
                <a:solidFill>
                  <a:srgbClr val="202024"/>
                </a:solidFill>
                <a:latin typeface="Roboto"/>
                <a:cs typeface="Roboto"/>
              </a:rPr>
              <a:t>match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500" spc="-40">
                <a:solidFill>
                  <a:srgbClr val="202024"/>
                </a:solidFill>
                <a:latin typeface="Roboto"/>
                <a:cs typeface="Roboto"/>
              </a:rPr>
              <a:t>industry </a:t>
            </a:r>
            <a:r>
              <a:rPr sz="1500" spc="-10">
                <a:solidFill>
                  <a:srgbClr val="202024"/>
                </a:solidFill>
                <a:latin typeface="Roboto"/>
                <a:cs typeface="Roboto"/>
              </a:rPr>
              <a:t>trends.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7799" y="6453790"/>
            <a:ext cx="17589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25">
                <a:solidFill>
                  <a:srgbClr val="5E6267"/>
                </a:solidFill>
                <a:latin typeface="Arial"/>
                <a:cs typeface="Arial"/>
              </a:rPr>
              <a:t>12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25"/>
              <a:t>Skill</a:t>
            </a:r>
            <a:r>
              <a:rPr spc="-40"/>
              <a:t> </a:t>
            </a:r>
            <a:r>
              <a:rPr spc="-160"/>
              <a:t>Extraction</a:t>
            </a:r>
            <a:r>
              <a:rPr spc="-35"/>
              <a:t> </a:t>
            </a:r>
            <a:r>
              <a:rPr spc="-145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499" y="14573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89173" y="1485181"/>
            <a:ext cx="1460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-50">
                <a:solidFill>
                  <a:srgbClr val="FFFFFF"/>
                </a:solidFill>
                <a:latin typeface="Arial Nova"/>
                <a:cs typeface="Arial Nova"/>
              </a:rPr>
              <a:t>1</a:t>
            </a:r>
            <a:endParaRPr sz="1750">
              <a:latin typeface="Arial Nova"/>
              <a:cs typeface="Arial Nov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2200" y="1385990"/>
            <a:ext cx="631825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Convert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>
                <a:solidFill>
                  <a:srgbClr val="202024"/>
                </a:solidFill>
                <a:latin typeface="Roboto"/>
                <a:cs typeface="Roboto"/>
              </a:rPr>
              <a:t>résumé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>
                <a:solidFill>
                  <a:srgbClr val="202024"/>
                </a:solidFill>
                <a:latin typeface="Roboto"/>
                <a:cs typeface="Roboto"/>
              </a:rPr>
              <a:t>text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20">
                <a:solidFill>
                  <a:srgbClr val="1A73E7"/>
                </a:solidFill>
                <a:latin typeface="Roboto Medium"/>
                <a:cs typeface="Roboto Medium"/>
              </a:rPr>
              <a:t>lowercase</a:t>
            </a:r>
            <a:r>
              <a:rPr sz="230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9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230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>
                <a:solidFill>
                  <a:srgbClr val="202024"/>
                </a:solidFill>
                <a:latin typeface="Roboto"/>
                <a:cs typeface="Roboto"/>
              </a:rPr>
              <a:t>standardization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1499" y="21431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9173" y="2170981"/>
            <a:ext cx="1460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-50">
                <a:solidFill>
                  <a:srgbClr val="FFFFFF"/>
                </a:solidFill>
                <a:latin typeface="Arial Nova"/>
                <a:cs typeface="Arial Nova"/>
              </a:rPr>
              <a:t>2</a:t>
            </a:r>
            <a:endParaRPr sz="1750">
              <a:latin typeface="Arial Nova"/>
              <a:cs typeface="Arial Nov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2200" y="2071790"/>
            <a:ext cx="602170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40">
                <a:solidFill>
                  <a:srgbClr val="1A73E7"/>
                </a:solidFill>
                <a:latin typeface="Roboto Medium"/>
                <a:cs typeface="Roboto Medium"/>
              </a:rPr>
              <a:t>Tokenize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using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spaCy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natural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language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>
                <a:solidFill>
                  <a:srgbClr val="202024"/>
                </a:solidFill>
                <a:latin typeface="Roboto"/>
                <a:cs typeface="Roboto"/>
              </a:rPr>
              <a:t>processing</a:t>
            </a:r>
            <a:endParaRPr sz="230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499" y="2828924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6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72799" y="135199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3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9173" y="2856781"/>
            <a:ext cx="14605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b="1" spc="-50">
                <a:solidFill>
                  <a:srgbClr val="FFFFFF"/>
                </a:solidFill>
                <a:latin typeface="Arial Nova"/>
                <a:cs typeface="Arial Nova"/>
              </a:rPr>
              <a:t>3</a:t>
            </a:r>
            <a:endParaRPr sz="1750">
              <a:latin typeface="Arial Nova"/>
              <a:cs typeface="Arial Nov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92200" y="2757590"/>
            <a:ext cx="500634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30">
                <a:solidFill>
                  <a:srgbClr val="1A73E7"/>
                </a:solidFill>
                <a:latin typeface="Roboto Medium"/>
                <a:cs typeface="Roboto Medium"/>
              </a:rPr>
              <a:t>Match</a:t>
            </a:r>
            <a:r>
              <a:rPr sz="23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5">
                <a:solidFill>
                  <a:srgbClr val="1A73E7"/>
                </a:solidFill>
                <a:latin typeface="Roboto Medium"/>
                <a:cs typeface="Roboto Medium"/>
              </a:rPr>
              <a:t>tokens</a:t>
            </a:r>
            <a:r>
              <a:rPr sz="23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against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predefined</a:t>
            </a:r>
            <a:r>
              <a:rPr sz="230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>
                <a:solidFill>
                  <a:srgbClr val="202024"/>
                </a:solidFill>
                <a:latin typeface="Roboto"/>
                <a:cs typeface="Roboto"/>
              </a:rPr>
              <a:t>skill</a:t>
            </a:r>
            <a:r>
              <a:rPr sz="230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30">
                <a:solidFill>
                  <a:srgbClr val="202024"/>
                </a:solidFill>
                <a:latin typeface="Roboto"/>
                <a:cs typeface="Roboto"/>
              </a:rPr>
              <a:t>lists</a:t>
            </a:r>
            <a:endParaRPr sz="230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499" y="3495674"/>
            <a:ext cx="11239500" cy="2981325"/>
            <a:chOff x="571499" y="3495674"/>
            <a:chExt cx="11239500" cy="2981325"/>
          </a:xfrm>
        </p:grpSpPr>
        <p:sp>
          <p:nvSpPr>
            <p:cNvPr id="13" name="object 13"/>
            <p:cNvSpPr/>
            <p:nvPr/>
          </p:nvSpPr>
          <p:spPr>
            <a:xfrm>
              <a:off x="9667957" y="4763101"/>
              <a:ext cx="2143125" cy="1713864"/>
            </a:xfrm>
            <a:custGeom>
              <a:avLst/>
              <a:gdLst/>
              <a:ahLst/>
              <a:cxnLst/>
              <a:rect l="l" t="t" r="r" b="b"/>
              <a:pathLst>
                <a:path w="2143125" h="1713864">
                  <a:moveTo>
                    <a:pt x="870126" y="1713296"/>
                  </a:moveTo>
                  <a:lnTo>
                    <a:pt x="827698" y="1709879"/>
                  </a:lnTo>
                  <a:lnTo>
                    <a:pt x="789863" y="1690243"/>
                  </a:lnTo>
                  <a:lnTo>
                    <a:pt x="763362" y="1658771"/>
                  </a:lnTo>
                  <a:lnTo>
                    <a:pt x="750611" y="1619702"/>
                  </a:lnTo>
                  <a:lnTo>
                    <a:pt x="754028" y="1577274"/>
                  </a:lnTo>
                  <a:lnTo>
                    <a:pt x="1182653" y="77086"/>
                  </a:lnTo>
                  <a:lnTo>
                    <a:pt x="1202289" y="39252"/>
                  </a:lnTo>
                  <a:lnTo>
                    <a:pt x="1233761" y="12750"/>
                  </a:lnTo>
                  <a:lnTo>
                    <a:pt x="1272831" y="0"/>
                  </a:lnTo>
                  <a:lnTo>
                    <a:pt x="1315259" y="3416"/>
                  </a:lnTo>
                  <a:lnTo>
                    <a:pt x="1353093" y="23053"/>
                  </a:lnTo>
                  <a:lnTo>
                    <a:pt x="1379594" y="54525"/>
                  </a:lnTo>
                  <a:lnTo>
                    <a:pt x="1392345" y="93594"/>
                  </a:lnTo>
                  <a:lnTo>
                    <a:pt x="1388929" y="136022"/>
                  </a:lnTo>
                  <a:lnTo>
                    <a:pt x="960304" y="1636210"/>
                  </a:lnTo>
                  <a:lnTo>
                    <a:pt x="940667" y="1674044"/>
                  </a:lnTo>
                  <a:lnTo>
                    <a:pt x="909195" y="1700545"/>
                  </a:lnTo>
                  <a:lnTo>
                    <a:pt x="870126" y="1713296"/>
                  </a:lnTo>
                  <a:close/>
                </a:path>
                <a:path w="2143125" h="1713864">
                  <a:moveTo>
                    <a:pt x="1660670" y="1339102"/>
                  </a:moveTo>
                  <a:lnTo>
                    <a:pt x="1620298" y="1331254"/>
                  </a:lnTo>
                  <a:lnTo>
                    <a:pt x="1584824" y="1307709"/>
                  </a:lnTo>
                  <a:lnTo>
                    <a:pt x="1561279" y="1272234"/>
                  </a:lnTo>
                  <a:lnTo>
                    <a:pt x="1553430" y="1231862"/>
                  </a:lnTo>
                  <a:lnTo>
                    <a:pt x="1561279" y="1191490"/>
                  </a:lnTo>
                  <a:lnTo>
                    <a:pt x="1584824" y="1156016"/>
                  </a:lnTo>
                  <a:lnTo>
                    <a:pt x="1884192" y="856648"/>
                  </a:lnTo>
                  <a:lnTo>
                    <a:pt x="1585159" y="557280"/>
                  </a:lnTo>
                  <a:lnTo>
                    <a:pt x="1561613" y="521805"/>
                  </a:lnTo>
                  <a:lnTo>
                    <a:pt x="1553765" y="481433"/>
                  </a:lnTo>
                  <a:lnTo>
                    <a:pt x="1561613" y="441061"/>
                  </a:lnTo>
                  <a:lnTo>
                    <a:pt x="1584824" y="405922"/>
                  </a:lnTo>
                  <a:lnTo>
                    <a:pt x="1620298" y="382377"/>
                  </a:lnTo>
                  <a:lnTo>
                    <a:pt x="1660670" y="374528"/>
                  </a:lnTo>
                  <a:lnTo>
                    <a:pt x="1701042" y="382377"/>
                  </a:lnTo>
                  <a:lnTo>
                    <a:pt x="1736517" y="405922"/>
                  </a:lnTo>
                  <a:lnTo>
                    <a:pt x="2111564" y="780969"/>
                  </a:lnTo>
                  <a:lnTo>
                    <a:pt x="2135109" y="816443"/>
                  </a:lnTo>
                  <a:lnTo>
                    <a:pt x="2142925" y="856648"/>
                  </a:lnTo>
                  <a:lnTo>
                    <a:pt x="2142957" y="856815"/>
                  </a:lnTo>
                  <a:lnTo>
                    <a:pt x="2135109" y="897187"/>
                  </a:lnTo>
                  <a:lnTo>
                    <a:pt x="2111564" y="932662"/>
                  </a:lnTo>
                  <a:lnTo>
                    <a:pt x="1736517" y="1307709"/>
                  </a:lnTo>
                  <a:lnTo>
                    <a:pt x="1701042" y="1331254"/>
                  </a:lnTo>
                  <a:lnTo>
                    <a:pt x="1660670" y="1339102"/>
                  </a:lnTo>
                  <a:close/>
                </a:path>
                <a:path w="2143125" h="1713864">
                  <a:moveTo>
                    <a:pt x="482286" y="1338767"/>
                  </a:moveTo>
                  <a:lnTo>
                    <a:pt x="441914" y="1330919"/>
                  </a:lnTo>
                  <a:lnTo>
                    <a:pt x="406440" y="1307374"/>
                  </a:lnTo>
                  <a:lnTo>
                    <a:pt x="31393" y="932327"/>
                  </a:lnTo>
                  <a:lnTo>
                    <a:pt x="7848" y="896852"/>
                  </a:lnTo>
                  <a:lnTo>
                    <a:pt x="32" y="856648"/>
                  </a:lnTo>
                  <a:lnTo>
                    <a:pt x="0" y="856480"/>
                  </a:lnTo>
                  <a:lnTo>
                    <a:pt x="7848" y="816108"/>
                  </a:lnTo>
                  <a:lnTo>
                    <a:pt x="31393" y="780634"/>
                  </a:lnTo>
                  <a:lnTo>
                    <a:pt x="406440" y="405587"/>
                  </a:lnTo>
                  <a:lnTo>
                    <a:pt x="441914" y="382042"/>
                  </a:lnTo>
                  <a:lnTo>
                    <a:pt x="482286" y="374193"/>
                  </a:lnTo>
                  <a:lnTo>
                    <a:pt x="522658" y="382042"/>
                  </a:lnTo>
                  <a:lnTo>
                    <a:pt x="558133" y="405587"/>
                  </a:lnTo>
                  <a:lnTo>
                    <a:pt x="581678" y="441062"/>
                  </a:lnTo>
                  <a:lnTo>
                    <a:pt x="589526" y="481433"/>
                  </a:lnTo>
                  <a:lnTo>
                    <a:pt x="581678" y="521805"/>
                  </a:lnTo>
                  <a:lnTo>
                    <a:pt x="558133" y="557280"/>
                  </a:lnTo>
                  <a:lnTo>
                    <a:pt x="258765" y="856648"/>
                  </a:lnTo>
                  <a:lnTo>
                    <a:pt x="558133" y="1155681"/>
                  </a:lnTo>
                  <a:lnTo>
                    <a:pt x="581678" y="1191155"/>
                  </a:lnTo>
                  <a:lnTo>
                    <a:pt x="589526" y="1231527"/>
                  </a:lnTo>
                  <a:lnTo>
                    <a:pt x="581678" y="1271899"/>
                  </a:lnTo>
                  <a:lnTo>
                    <a:pt x="558133" y="1307374"/>
                  </a:lnTo>
                  <a:lnTo>
                    <a:pt x="522658" y="1330919"/>
                  </a:lnTo>
                  <a:lnTo>
                    <a:pt x="482286" y="1338767"/>
                  </a:lnTo>
                  <a:close/>
                </a:path>
              </a:pathLst>
            </a:custGeom>
            <a:solidFill>
              <a:srgbClr val="1A73E7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28849" y="4210049"/>
              <a:ext cx="7734300" cy="28575"/>
            </a:xfrm>
            <a:custGeom>
              <a:avLst/>
              <a:gdLst/>
              <a:ahLst/>
              <a:cxnLst/>
              <a:rect l="l" t="t" r="r" b="b"/>
              <a:pathLst>
                <a:path w="7734300" h="28575">
                  <a:moveTo>
                    <a:pt x="77342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7734299" y="0"/>
                  </a:lnTo>
                  <a:lnTo>
                    <a:pt x="7734299" y="28574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499" y="3495674"/>
              <a:ext cx="3314700" cy="1428750"/>
            </a:xfrm>
            <a:custGeom>
              <a:avLst/>
              <a:gdLst/>
              <a:ahLst/>
              <a:cxnLst/>
              <a:rect l="l" t="t" r="r" b="b"/>
              <a:pathLst>
                <a:path w="3314700" h="1428750">
                  <a:moveTo>
                    <a:pt x="3243502" y="1428749"/>
                  </a:moveTo>
                  <a:lnTo>
                    <a:pt x="71196" y="1428749"/>
                  </a:lnTo>
                  <a:lnTo>
                    <a:pt x="66241" y="1428262"/>
                  </a:lnTo>
                  <a:lnTo>
                    <a:pt x="29705" y="1413128"/>
                  </a:lnTo>
                  <a:lnTo>
                    <a:pt x="3885" y="1377087"/>
                  </a:lnTo>
                  <a:lnTo>
                    <a:pt x="0" y="1357553"/>
                  </a:lnTo>
                  <a:lnTo>
                    <a:pt x="0" y="1352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43502" y="0"/>
                  </a:lnTo>
                  <a:lnTo>
                    <a:pt x="3284994" y="15621"/>
                  </a:lnTo>
                  <a:lnTo>
                    <a:pt x="3310813" y="51661"/>
                  </a:lnTo>
                  <a:lnTo>
                    <a:pt x="3314699" y="71196"/>
                  </a:lnTo>
                  <a:lnTo>
                    <a:pt x="3314699" y="1357553"/>
                  </a:lnTo>
                  <a:lnTo>
                    <a:pt x="3299077" y="1399044"/>
                  </a:lnTo>
                  <a:lnTo>
                    <a:pt x="3263037" y="1424864"/>
                  </a:lnTo>
                  <a:lnTo>
                    <a:pt x="3248458" y="1428261"/>
                  </a:lnTo>
                  <a:lnTo>
                    <a:pt x="3243502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095499" y="372427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75128" y="228599"/>
                  </a:moveTo>
                  <a:lnTo>
                    <a:pt x="34409" y="228599"/>
                  </a:lnTo>
                  <a:lnTo>
                    <a:pt x="118288" y="4941"/>
                  </a:lnTo>
                  <a:lnTo>
                    <a:pt x="125432" y="0"/>
                  </a:lnTo>
                  <a:lnTo>
                    <a:pt x="141267" y="0"/>
                  </a:lnTo>
                  <a:lnTo>
                    <a:pt x="148411" y="4941"/>
                  </a:lnTo>
                  <a:lnTo>
                    <a:pt x="174047" y="73282"/>
                  </a:lnTo>
                  <a:lnTo>
                    <a:pt x="133349" y="73282"/>
                  </a:lnTo>
                  <a:lnTo>
                    <a:pt x="100131" y="161924"/>
                  </a:lnTo>
                  <a:lnTo>
                    <a:pt x="207287" y="161924"/>
                  </a:lnTo>
                  <a:lnTo>
                    <a:pt x="221575" y="200024"/>
                  </a:lnTo>
                  <a:lnTo>
                    <a:pt x="85844" y="200024"/>
                  </a:lnTo>
                  <a:lnTo>
                    <a:pt x="75128" y="228599"/>
                  </a:lnTo>
                  <a:close/>
                </a:path>
                <a:path w="266700" h="266700">
                  <a:moveTo>
                    <a:pt x="207287" y="161924"/>
                  </a:moveTo>
                  <a:lnTo>
                    <a:pt x="166568" y="161924"/>
                  </a:lnTo>
                  <a:lnTo>
                    <a:pt x="133349" y="73282"/>
                  </a:lnTo>
                  <a:lnTo>
                    <a:pt x="174047" y="73282"/>
                  </a:lnTo>
                  <a:lnTo>
                    <a:pt x="207287" y="161924"/>
                  </a:lnTo>
                  <a:close/>
                </a:path>
                <a:path w="266700" h="266700">
                  <a:moveTo>
                    <a:pt x="232290" y="228599"/>
                  </a:moveTo>
                  <a:lnTo>
                    <a:pt x="191571" y="228599"/>
                  </a:lnTo>
                  <a:lnTo>
                    <a:pt x="180855" y="200024"/>
                  </a:lnTo>
                  <a:lnTo>
                    <a:pt x="221575" y="200024"/>
                  </a:lnTo>
                  <a:lnTo>
                    <a:pt x="232290" y="228599"/>
                  </a:lnTo>
                  <a:close/>
                </a:path>
                <a:path w="266700" h="266700">
                  <a:moveTo>
                    <a:pt x="76199" y="266699"/>
                  </a:moveTo>
                  <a:lnTo>
                    <a:pt x="19049" y="266699"/>
                  </a:lnTo>
                  <a:lnTo>
                    <a:pt x="11628" y="265205"/>
                  </a:lnTo>
                  <a:lnTo>
                    <a:pt x="5573" y="261126"/>
                  </a:lnTo>
                  <a:lnTo>
                    <a:pt x="1494" y="255071"/>
                  </a:lnTo>
                  <a:lnTo>
                    <a:pt x="0" y="247649"/>
                  </a:lnTo>
                  <a:lnTo>
                    <a:pt x="1494" y="240228"/>
                  </a:lnTo>
                  <a:lnTo>
                    <a:pt x="5573" y="234173"/>
                  </a:lnTo>
                  <a:lnTo>
                    <a:pt x="11628" y="230094"/>
                  </a:lnTo>
                  <a:lnTo>
                    <a:pt x="19049" y="228599"/>
                  </a:lnTo>
                  <a:lnTo>
                    <a:pt x="76199" y="228599"/>
                  </a:lnTo>
                  <a:lnTo>
                    <a:pt x="83621" y="230094"/>
                  </a:lnTo>
                  <a:lnTo>
                    <a:pt x="89676" y="234173"/>
                  </a:lnTo>
                  <a:lnTo>
                    <a:pt x="93755" y="240228"/>
                  </a:lnTo>
                  <a:lnTo>
                    <a:pt x="95249" y="247649"/>
                  </a:lnTo>
                  <a:lnTo>
                    <a:pt x="93755" y="255071"/>
                  </a:lnTo>
                  <a:lnTo>
                    <a:pt x="89676" y="261126"/>
                  </a:lnTo>
                  <a:lnTo>
                    <a:pt x="83621" y="265205"/>
                  </a:lnTo>
                  <a:lnTo>
                    <a:pt x="76199" y="266699"/>
                  </a:lnTo>
                  <a:close/>
                </a:path>
                <a:path w="266700" h="266700">
                  <a:moveTo>
                    <a:pt x="247649" y="266699"/>
                  </a:moveTo>
                  <a:lnTo>
                    <a:pt x="190499" y="266699"/>
                  </a:lnTo>
                  <a:lnTo>
                    <a:pt x="183078" y="265205"/>
                  </a:lnTo>
                  <a:lnTo>
                    <a:pt x="177023" y="261126"/>
                  </a:lnTo>
                  <a:lnTo>
                    <a:pt x="172944" y="255071"/>
                  </a:lnTo>
                  <a:lnTo>
                    <a:pt x="171449" y="247649"/>
                  </a:lnTo>
                  <a:lnTo>
                    <a:pt x="172944" y="240228"/>
                  </a:lnTo>
                  <a:lnTo>
                    <a:pt x="177023" y="234173"/>
                  </a:lnTo>
                  <a:lnTo>
                    <a:pt x="183078" y="230094"/>
                  </a:lnTo>
                  <a:lnTo>
                    <a:pt x="190499" y="228599"/>
                  </a:lnTo>
                  <a:lnTo>
                    <a:pt x="247649" y="228599"/>
                  </a:lnTo>
                  <a:lnTo>
                    <a:pt x="255071" y="230094"/>
                  </a:lnTo>
                  <a:lnTo>
                    <a:pt x="261126" y="234173"/>
                  </a:lnTo>
                  <a:lnTo>
                    <a:pt x="265205" y="240228"/>
                  </a:lnTo>
                  <a:lnTo>
                    <a:pt x="266699" y="247649"/>
                  </a:lnTo>
                  <a:lnTo>
                    <a:pt x="265205" y="255071"/>
                  </a:lnTo>
                  <a:lnTo>
                    <a:pt x="261126" y="261126"/>
                  </a:lnTo>
                  <a:lnTo>
                    <a:pt x="255071" y="265205"/>
                  </a:lnTo>
                  <a:lnTo>
                    <a:pt x="247649" y="2666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41424" y="4047871"/>
            <a:ext cx="2774950" cy="7137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Standardization</a:t>
            </a:r>
            <a:endParaRPr sz="16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Normalize</a:t>
            </a:r>
            <a:r>
              <a:rPr sz="1300" spc="-3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3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consistent</a:t>
            </a:r>
            <a:r>
              <a:rPr sz="13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0">
                <a:solidFill>
                  <a:srgbClr val="5E6267"/>
                </a:solidFill>
                <a:latin typeface="Roboto"/>
                <a:cs typeface="Roboto"/>
              </a:rPr>
              <a:t>processing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38649" y="3495674"/>
            <a:ext cx="3314700" cy="1428750"/>
            <a:chOff x="4438649" y="3495674"/>
            <a:chExt cx="3314700" cy="1428750"/>
          </a:xfrm>
        </p:grpSpPr>
        <p:sp>
          <p:nvSpPr>
            <p:cNvPr id="19" name="object 19"/>
            <p:cNvSpPr/>
            <p:nvPr/>
          </p:nvSpPr>
          <p:spPr>
            <a:xfrm>
              <a:off x="4438649" y="3495674"/>
              <a:ext cx="3314700" cy="1428750"/>
            </a:xfrm>
            <a:custGeom>
              <a:avLst/>
              <a:gdLst/>
              <a:ahLst/>
              <a:cxnLst/>
              <a:rect l="l" t="t" r="r" b="b"/>
              <a:pathLst>
                <a:path w="3314700" h="1428750">
                  <a:moveTo>
                    <a:pt x="3243503" y="1428749"/>
                  </a:moveTo>
                  <a:lnTo>
                    <a:pt x="71196" y="1428749"/>
                  </a:lnTo>
                  <a:lnTo>
                    <a:pt x="66241" y="1428262"/>
                  </a:lnTo>
                  <a:lnTo>
                    <a:pt x="29704" y="1413128"/>
                  </a:lnTo>
                  <a:lnTo>
                    <a:pt x="3885" y="1377087"/>
                  </a:lnTo>
                  <a:lnTo>
                    <a:pt x="0" y="1357553"/>
                  </a:lnTo>
                  <a:lnTo>
                    <a:pt x="0" y="1352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43503" y="0"/>
                  </a:lnTo>
                  <a:lnTo>
                    <a:pt x="3284993" y="15621"/>
                  </a:lnTo>
                  <a:lnTo>
                    <a:pt x="3310813" y="51661"/>
                  </a:lnTo>
                  <a:lnTo>
                    <a:pt x="3314699" y="71196"/>
                  </a:lnTo>
                  <a:lnTo>
                    <a:pt x="3314699" y="1357553"/>
                  </a:lnTo>
                  <a:lnTo>
                    <a:pt x="3299077" y="1399044"/>
                  </a:lnTo>
                  <a:lnTo>
                    <a:pt x="3263036" y="1424864"/>
                  </a:lnTo>
                  <a:lnTo>
                    <a:pt x="3248458" y="1428261"/>
                  </a:lnTo>
                  <a:lnTo>
                    <a:pt x="3243503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924549" y="3724274"/>
              <a:ext cx="342900" cy="266700"/>
            </a:xfrm>
            <a:custGeom>
              <a:avLst/>
              <a:gdLst/>
              <a:ahLst/>
              <a:cxnLst/>
              <a:rect l="l" t="t" r="r" b="b"/>
              <a:pathLst>
                <a:path w="342900" h="266700">
                  <a:moveTo>
                    <a:pt x="219074" y="266699"/>
                  </a:moveTo>
                  <a:lnTo>
                    <a:pt x="161924" y="266699"/>
                  </a:lnTo>
                  <a:lnTo>
                    <a:pt x="150804" y="264453"/>
                  </a:lnTo>
                  <a:lnTo>
                    <a:pt x="141721" y="258328"/>
                  </a:lnTo>
                  <a:lnTo>
                    <a:pt x="135596" y="249245"/>
                  </a:lnTo>
                  <a:lnTo>
                    <a:pt x="133349" y="238124"/>
                  </a:lnTo>
                  <a:lnTo>
                    <a:pt x="133349" y="179962"/>
                  </a:lnTo>
                  <a:lnTo>
                    <a:pt x="133409" y="178950"/>
                  </a:lnTo>
                  <a:lnTo>
                    <a:pt x="133528" y="177998"/>
                  </a:lnTo>
                  <a:lnTo>
                    <a:pt x="85724" y="114299"/>
                  </a:lnTo>
                  <a:lnTo>
                    <a:pt x="28574" y="114299"/>
                  </a:lnTo>
                  <a:lnTo>
                    <a:pt x="17454" y="112053"/>
                  </a:lnTo>
                  <a:lnTo>
                    <a:pt x="8371" y="105928"/>
                  </a:lnTo>
                  <a:lnTo>
                    <a:pt x="2246" y="96845"/>
                  </a:lnTo>
                  <a:lnTo>
                    <a:pt x="0" y="85724"/>
                  </a:lnTo>
                  <a:lnTo>
                    <a:pt x="0" y="28574"/>
                  </a:lnTo>
                  <a:lnTo>
                    <a:pt x="2246" y="17454"/>
                  </a:lnTo>
                  <a:lnTo>
                    <a:pt x="8371" y="8371"/>
                  </a:lnTo>
                  <a:lnTo>
                    <a:pt x="17454" y="2246"/>
                  </a:lnTo>
                  <a:lnTo>
                    <a:pt x="28574" y="0"/>
                  </a:lnTo>
                  <a:lnTo>
                    <a:pt x="85724" y="0"/>
                  </a:lnTo>
                  <a:lnTo>
                    <a:pt x="96845" y="2246"/>
                  </a:lnTo>
                  <a:lnTo>
                    <a:pt x="105928" y="8371"/>
                  </a:lnTo>
                  <a:lnTo>
                    <a:pt x="112053" y="17454"/>
                  </a:lnTo>
                  <a:lnTo>
                    <a:pt x="114299" y="28574"/>
                  </a:lnTo>
                  <a:lnTo>
                    <a:pt x="114299" y="38099"/>
                  </a:lnTo>
                  <a:lnTo>
                    <a:pt x="228599" y="38099"/>
                  </a:lnTo>
                  <a:lnTo>
                    <a:pt x="228599" y="28574"/>
                  </a:lnTo>
                  <a:lnTo>
                    <a:pt x="230846" y="17454"/>
                  </a:lnTo>
                  <a:lnTo>
                    <a:pt x="236971" y="8371"/>
                  </a:lnTo>
                  <a:lnTo>
                    <a:pt x="246054" y="2246"/>
                  </a:lnTo>
                  <a:lnTo>
                    <a:pt x="257174" y="0"/>
                  </a:lnTo>
                  <a:lnTo>
                    <a:pt x="314324" y="0"/>
                  </a:lnTo>
                  <a:lnTo>
                    <a:pt x="325445" y="2246"/>
                  </a:lnTo>
                  <a:lnTo>
                    <a:pt x="334528" y="8371"/>
                  </a:lnTo>
                  <a:lnTo>
                    <a:pt x="340653" y="17454"/>
                  </a:lnTo>
                  <a:lnTo>
                    <a:pt x="342899" y="28574"/>
                  </a:lnTo>
                  <a:lnTo>
                    <a:pt x="342899" y="85724"/>
                  </a:lnTo>
                  <a:lnTo>
                    <a:pt x="340653" y="96845"/>
                  </a:lnTo>
                  <a:lnTo>
                    <a:pt x="334528" y="105928"/>
                  </a:lnTo>
                  <a:lnTo>
                    <a:pt x="325445" y="112053"/>
                  </a:lnTo>
                  <a:lnTo>
                    <a:pt x="314324" y="114299"/>
                  </a:lnTo>
                  <a:lnTo>
                    <a:pt x="257174" y="114299"/>
                  </a:lnTo>
                  <a:lnTo>
                    <a:pt x="246054" y="112053"/>
                  </a:lnTo>
                  <a:lnTo>
                    <a:pt x="236971" y="105928"/>
                  </a:lnTo>
                  <a:lnTo>
                    <a:pt x="230846" y="96845"/>
                  </a:lnTo>
                  <a:lnTo>
                    <a:pt x="228599" y="85724"/>
                  </a:lnTo>
                  <a:lnTo>
                    <a:pt x="228599" y="76199"/>
                  </a:lnTo>
                  <a:lnTo>
                    <a:pt x="114299" y="76199"/>
                  </a:lnTo>
                  <a:lnTo>
                    <a:pt x="114299" y="86737"/>
                  </a:lnTo>
                  <a:lnTo>
                    <a:pt x="114240" y="87749"/>
                  </a:lnTo>
                  <a:lnTo>
                    <a:pt x="114121" y="88701"/>
                  </a:lnTo>
                  <a:lnTo>
                    <a:pt x="161924" y="152399"/>
                  </a:lnTo>
                  <a:lnTo>
                    <a:pt x="219074" y="152399"/>
                  </a:lnTo>
                  <a:lnTo>
                    <a:pt x="230195" y="154646"/>
                  </a:lnTo>
                  <a:lnTo>
                    <a:pt x="239278" y="160771"/>
                  </a:lnTo>
                  <a:lnTo>
                    <a:pt x="245403" y="169854"/>
                  </a:lnTo>
                  <a:lnTo>
                    <a:pt x="247649" y="180974"/>
                  </a:lnTo>
                  <a:lnTo>
                    <a:pt x="247649" y="238124"/>
                  </a:lnTo>
                  <a:lnTo>
                    <a:pt x="245403" y="249245"/>
                  </a:lnTo>
                  <a:lnTo>
                    <a:pt x="239278" y="258328"/>
                  </a:lnTo>
                  <a:lnTo>
                    <a:pt x="230195" y="264453"/>
                  </a:lnTo>
                  <a:lnTo>
                    <a:pt x="219074" y="2666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49676" y="4047871"/>
            <a:ext cx="2292985" cy="7137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50" b="0" spc="-105">
                <a:solidFill>
                  <a:srgbClr val="1A73E7"/>
                </a:solidFill>
                <a:latin typeface="Roboto Medium"/>
                <a:cs typeface="Roboto Medium"/>
              </a:rPr>
              <a:t>NLP</a:t>
            </a:r>
            <a:r>
              <a:rPr sz="16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Processing</a:t>
            </a:r>
            <a:endParaRPr sz="16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300" spc="-65">
                <a:solidFill>
                  <a:srgbClr val="5E6267"/>
                </a:solidFill>
                <a:latin typeface="Roboto"/>
                <a:cs typeface="Roboto"/>
              </a:rPr>
              <a:t>Break</a:t>
            </a:r>
            <a:r>
              <a:rPr sz="130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30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into</a:t>
            </a:r>
            <a:r>
              <a:rPr sz="130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meaningful</a:t>
            </a:r>
            <a:r>
              <a:rPr sz="130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tokens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305799" y="3495674"/>
            <a:ext cx="3314700" cy="1428750"/>
            <a:chOff x="8305799" y="3495674"/>
            <a:chExt cx="3314700" cy="1428750"/>
          </a:xfrm>
        </p:grpSpPr>
        <p:sp>
          <p:nvSpPr>
            <p:cNvPr id="23" name="object 23"/>
            <p:cNvSpPr/>
            <p:nvPr/>
          </p:nvSpPr>
          <p:spPr>
            <a:xfrm>
              <a:off x="8305799" y="3495674"/>
              <a:ext cx="3314700" cy="1428750"/>
            </a:xfrm>
            <a:custGeom>
              <a:avLst/>
              <a:gdLst/>
              <a:ahLst/>
              <a:cxnLst/>
              <a:rect l="l" t="t" r="r" b="b"/>
              <a:pathLst>
                <a:path w="3314700" h="1428750">
                  <a:moveTo>
                    <a:pt x="3243502" y="1428749"/>
                  </a:moveTo>
                  <a:lnTo>
                    <a:pt x="71196" y="1428749"/>
                  </a:lnTo>
                  <a:lnTo>
                    <a:pt x="66240" y="1428262"/>
                  </a:lnTo>
                  <a:lnTo>
                    <a:pt x="29704" y="1413128"/>
                  </a:lnTo>
                  <a:lnTo>
                    <a:pt x="3885" y="1377087"/>
                  </a:lnTo>
                  <a:lnTo>
                    <a:pt x="0" y="13525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243502" y="0"/>
                  </a:lnTo>
                  <a:lnTo>
                    <a:pt x="3284994" y="15621"/>
                  </a:lnTo>
                  <a:lnTo>
                    <a:pt x="3310812" y="51661"/>
                  </a:lnTo>
                  <a:lnTo>
                    <a:pt x="3314699" y="71196"/>
                  </a:lnTo>
                  <a:lnTo>
                    <a:pt x="3314699" y="1357553"/>
                  </a:lnTo>
                  <a:lnTo>
                    <a:pt x="3299078" y="1399044"/>
                  </a:lnTo>
                  <a:lnTo>
                    <a:pt x="3263036" y="1424864"/>
                  </a:lnTo>
                  <a:lnTo>
                    <a:pt x="3243502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810932" y="37052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216" y="304799"/>
                  </a:moveTo>
                  <a:lnTo>
                    <a:pt x="107977" y="298239"/>
                  </a:lnTo>
                  <a:lnTo>
                    <a:pt x="67548" y="279115"/>
                  </a:lnTo>
                  <a:lnTo>
                    <a:pt x="34408" y="249082"/>
                  </a:lnTo>
                  <a:lnTo>
                    <a:pt x="11417" y="210720"/>
                  </a:lnTo>
                  <a:lnTo>
                    <a:pt x="549" y="167337"/>
                  </a:lnTo>
                  <a:lnTo>
                    <a:pt x="0" y="159887"/>
                  </a:lnTo>
                  <a:lnTo>
                    <a:pt x="0" y="144912"/>
                  </a:lnTo>
                  <a:lnTo>
                    <a:pt x="8721" y="101066"/>
                  </a:lnTo>
                  <a:lnTo>
                    <a:pt x="29812" y="61607"/>
                  </a:lnTo>
                  <a:lnTo>
                    <a:pt x="61424" y="29995"/>
                  </a:lnTo>
                  <a:lnTo>
                    <a:pt x="100883" y="8904"/>
                  </a:lnTo>
                  <a:lnTo>
                    <a:pt x="144729" y="183"/>
                  </a:lnTo>
                  <a:lnTo>
                    <a:pt x="152216" y="0"/>
                  </a:lnTo>
                  <a:lnTo>
                    <a:pt x="159703" y="183"/>
                  </a:lnTo>
                  <a:lnTo>
                    <a:pt x="203550" y="8904"/>
                  </a:lnTo>
                  <a:lnTo>
                    <a:pt x="243009" y="29995"/>
                  </a:lnTo>
                  <a:lnTo>
                    <a:pt x="274621" y="61607"/>
                  </a:lnTo>
                  <a:lnTo>
                    <a:pt x="294754" y="98583"/>
                  </a:lnTo>
                  <a:lnTo>
                    <a:pt x="204842" y="98583"/>
                  </a:lnTo>
                  <a:lnTo>
                    <a:pt x="166714" y="136743"/>
                  </a:lnTo>
                  <a:lnTo>
                    <a:pt x="90662" y="136743"/>
                  </a:lnTo>
                  <a:lnTo>
                    <a:pt x="79410" y="147875"/>
                  </a:lnTo>
                  <a:lnTo>
                    <a:pt x="79410" y="156924"/>
                  </a:lnTo>
                  <a:lnTo>
                    <a:pt x="123106" y="200620"/>
                  </a:lnTo>
                  <a:lnTo>
                    <a:pt x="128642" y="206216"/>
                  </a:lnTo>
                  <a:lnTo>
                    <a:pt x="294754" y="206216"/>
                  </a:lnTo>
                  <a:lnTo>
                    <a:pt x="293016" y="210720"/>
                  </a:lnTo>
                  <a:lnTo>
                    <a:pt x="270025" y="249082"/>
                  </a:lnTo>
                  <a:lnTo>
                    <a:pt x="236885" y="279115"/>
                  </a:lnTo>
                  <a:lnTo>
                    <a:pt x="196456" y="298239"/>
                  </a:lnTo>
                  <a:lnTo>
                    <a:pt x="159703" y="304616"/>
                  </a:lnTo>
                  <a:lnTo>
                    <a:pt x="152216" y="304799"/>
                  </a:lnTo>
                  <a:close/>
                </a:path>
                <a:path w="304800" h="304800">
                  <a:moveTo>
                    <a:pt x="225023" y="118824"/>
                  </a:moveTo>
                  <a:lnTo>
                    <a:pt x="224964" y="109775"/>
                  </a:lnTo>
                  <a:lnTo>
                    <a:pt x="213891" y="98583"/>
                  </a:lnTo>
                  <a:lnTo>
                    <a:pt x="294754" y="98583"/>
                  </a:lnTo>
                  <a:lnTo>
                    <a:pt x="295712" y="101066"/>
                  </a:lnTo>
                  <a:lnTo>
                    <a:pt x="298056" y="108160"/>
                  </a:lnTo>
                  <a:lnTo>
                    <a:pt x="299475" y="113289"/>
                  </a:lnTo>
                  <a:lnTo>
                    <a:pt x="230618" y="113289"/>
                  </a:lnTo>
                  <a:lnTo>
                    <a:pt x="225023" y="118824"/>
                  </a:lnTo>
                  <a:close/>
                </a:path>
                <a:path w="304800" h="304800">
                  <a:moveTo>
                    <a:pt x="294754" y="206216"/>
                  </a:moveTo>
                  <a:lnTo>
                    <a:pt x="137691" y="206216"/>
                  </a:lnTo>
                  <a:lnTo>
                    <a:pt x="230618" y="113289"/>
                  </a:lnTo>
                  <a:lnTo>
                    <a:pt x="299475" y="113289"/>
                  </a:lnTo>
                  <a:lnTo>
                    <a:pt x="300048" y="115360"/>
                  </a:lnTo>
                  <a:lnTo>
                    <a:pt x="304433" y="159887"/>
                  </a:lnTo>
                  <a:lnTo>
                    <a:pt x="303884" y="167337"/>
                  </a:lnTo>
                  <a:lnTo>
                    <a:pt x="294754" y="206216"/>
                  </a:lnTo>
                  <a:close/>
                </a:path>
                <a:path w="304800" h="304800">
                  <a:moveTo>
                    <a:pt x="133166" y="170318"/>
                  </a:moveTo>
                  <a:lnTo>
                    <a:pt x="105187" y="142339"/>
                  </a:lnTo>
                  <a:lnTo>
                    <a:pt x="99650" y="136743"/>
                  </a:lnTo>
                  <a:lnTo>
                    <a:pt x="166714" y="136743"/>
                  </a:lnTo>
                  <a:lnTo>
                    <a:pt x="133166" y="170318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993038" y="4047871"/>
            <a:ext cx="1940560" cy="713740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25"/>
              </a:spcBef>
            </a:pPr>
            <a:r>
              <a:rPr sz="1650" b="0" spc="-70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Identification</a:t>
            </a:r>
            <a:endParaRPr sz="1650">
              <a:latin typeface="Roboto Medium"/>
              <a:cs typeface="Roboto Medium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300" spc="-70">
                <a:solidFill>
                  <a:srgbClr val="5E6267"/>
                </a:solidFill>
                <a:latin typeface="Roboto"/>
                <a:cs typeface="Roboto"/>
              </a:rPr>
              <a:t>Compare</a:t>
            </a:r>
            <a:r>
              <a:rPr sz="1300" spc="-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with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5">
                <a:solidFill>
                  <a:srgbClr val="5E6267"/>
                </a:solidFill>
                <a:latin typeface="Roboto"/>
                <a:cs typeface="Roboto"/>
              </a:rPr>
              <a:t>skill</a:t>
            </a:r>
            <a:r>
              <a:rPr sz="1300" spc="-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0">
                <a:solidFill>
                  <a:srgbClr val="5E6267"/>
                </a:solidFill>
                <a:latin typeface="Roboto"/>
                <a:cs typeface="Roboto"/>
              </a:rPr>
              <a:t>database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13</a:t>
            </a:fld>
            <a:endParaRPr spc="-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340695"/>
            <a:ext cx="3173730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65"/>
              <a:t>ATS</a:t>
            </a:r>
            <a:r>
              <a:rPr spc="-50"/>
              <a:t> </a:t>
            </a:r>
            <a:r>
              <a:rPr spc="-170"/>
              <a:t>Scoring</a:t>
            </a:r>
            <a:r>
              <a:rPr spc="-45"/>
              <a:t> </a:t>
            </a:r>
            <a:r>
              <a:rPr spc="-125"/>
              <a:t>Logic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577" y="1456223"/>
            <a:ext cx="192345" cy="15460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083" y="2095500"/>
            <a:ext cx="191303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93" y="2733674"/>
            <a:ext cx="191184" cy="15239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571499" y="3362324"/>
            <a:ext cx="11049000" cy="381000"/>
            <a:chOff x="571499" y="3362324"/>
            <a:chExt cx="11049000" cy="381000"/>
          </a:xfrm>
        </p:grpSpPr>
        <p:sp>
          <p:nvSpPr>
            <p:cNvPr id="7" name="object 7"/>
            <p:cNvSpPr/>
            <p:nvPr/>
          </p:nvSpPr>
          <p:spPr>
            <a:xfrm>
              <a:off x="571499" y="3362324"/>
              <a:ext cx="9391650" cy="381000"/>
            </a:xfrm>
            <a:custGeom>
              <a:avLst/>
              <a:gdLst/>
              <a:ahLst/>
              <a:cxnLst/>
              <a:rect l="l" t="t" r="r" b="b"/>
              <a:pathLst>
                <a:path w="9391650" h="381000">
                  <a:moveTo>
                    <a:pt x="9391649" y="380999"/>
                  </a:moveTo>
                  <a:lnTo>
                    <a:pt x="190500" y="380999"/>
                  </a:lnTo>
                  <a:lnTo>
                    <a:pt x="171733" y="380093"/>
                  </a:lnTo>
                  <a:lnTo>
                    <a:pt x="117598" y="366498"/>
                  </a:lnTo>
                  <a:lnTo>
                    <a:pt x="69706" y="337832"/>
                  </a:lnTo>
                  <a:lnTo>
                    <a:pt x="32075" y="296355"/>
                  </a:lnTo>
                  <a:lnTo>
                    <a:pt x="8156" y="245716"/>
                  </a:lnTo>
                  <a:lnTo>
                    <a:pt x="0" y="190500"/>
                  </a:lnTo>
                  <a:lnTo>
                    <a:pt x="906" y="171734"/>
                  </a:lnTo>
                  <a:lnTo>
                    <a:pt x="14500" y="117598"/>
                  </a:lnTo>
                  <a:lnTo>
                    <a:pt x="43167" y="69706"/>
                  </a:lnTo>
                  <a:lnTo>
                    <a:pt x="84643" y="32075"/>
                  </a:lnTo>
                  <a:lnTo>
                    <a:pt x="135283" y="8156"/>
                  </a:lnTo>
                  <a:lnTo>
                    <a:pt x="190500" y="0"/>
                  </a:lnTo>
                  <a:lnTo>
                    <a:pt x="9391649" y="0"/>
                  </a:lnTo>
                  <a:lnTo>
                    <a:pt x="9391649" y="380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63149" y="3362324"/>
              <a:ext cx="1657350" cy="381000"/>
            </a:xfrm>
            <a:custGeom>
              <a:avLst/>
              <a:gdLst/>
              <a:ahLst/>
              <a:cxnLst/>
              <a:rect l="l" t="t" r="r" b="b"/>
              <a:pathLst>
                <a:path w="1657350" h="381000">
                  <a:moveTo>
                    <a:pt x="1466850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466850" y="0"/>
                  </a:lnTo>
                  <a:lnTo>
                    <a:pt x="1485616" y="906"/>
                  </a:lnTo>
                  <a:lnTo>
                    <a:pt x="1539750" y="14500"/>
                  </a:lnTo>
                  <a:lnTo>
                    <a:pt x="1587643" y="43167"/>
                  </a:lnTo>
                  <a:lnTo>
                    <a:pt x="1625274" y="84643"/>
                  </a:lnTo>
                  <a:lnTo>
                    <a:pt x="1649192" y="135283"/>
                  </a:lnTo>
                  <a:lnTo>
                    <a:pt x="1657349" y="190500"/>
                  </a:lnTo>
                  <a:lnTo>
                    <a:pt x="1656443" y="209266"/>
                  </a:lnTo>
                  <a:lnTo>
                    <a:pt x="1642848" y="263401"/>
                  </a:lnTo>
                  <a:lnTo>
                    <a:pt x="1614182" y="311293"/>
                  </a:lnTo>
                  <a:lnTo>
                    <a:pt x="1572705" y="348924"/>
                  </a:lnTo>
                  <a:lnTo>
                    <a:pt x="1522066" y="372843"/>
                  </a:lnTo>
                  <a:lnTo>
                    <a:pt x="1466850" y="380999"/>
                  </a:lnTo>
                  <a:close/>
                </a:path>
              </a:pathLst>
            </a:custGeom>
            <a:solidFill>
              <a:srgbClr val="33A75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135"/>
              </a:spcBef>
            </a:pPr>
            <a:r>
              <a:rPr b="0" spc="-125">
                <a:solidFill>
                  <a:srgbClr val="1A73E7"/>
                </a:solidFill>
                <a:latin typeface="Roboto Medium"/>
                <a:cs typeface="Roboto Medium"/>
              </a:rPr>
              <a:t>Technical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9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4">
                <a:solidFill>
                  <a:srgbClr val="1A73E7"/>
                </a:solidFill>
                <a:latin typeface="Roboto Medium"/>
                <a:cs typeface="Roboto Medium"/>
              </a:rPr>
              <a:t>Weight: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35"/>
              <a:t>85%</a:t>
            </a:r>
            <a:r>
              <a:rPr spc="-10"/>
              <a:t> </a:t>
            </a:r>
            <a:r>
              <a:t>-</a:t>
            </a:r>
            <a:r>
              <a:rPr spc="-15"/>
              <a:t> </a:t>
            </a:r>
            <a:r>
              <a:rPr spc="-130"/>
              <a:t>Programming</a:t>
            </a:r>
            <a:r>
              <a:rPr spc="-10"/>
              <a:t> </a:t>
            </a:r>
            <a:r>
              <a:rPr spc="-110"/>
              <a:t>languages,</a:t>
            </a:r>
            <a:r>
              <a:rPr spc="-10"/>
              <a:t> </a:t>
            </a:r>
            <a:r>
              <a:rPr spc="-110"/>
              <a:t>frameworks,</a:t>
            </a:r>
            <a:r>
              <a:rPr spc="-10"/>
              <a:t> tools</a:t>
            </a:r>
          </a:p>
          <a:p>
            <a:pPr marL="354965">
              <a:lnSpc>
                <a:spcPct val="100000"/>
              </a:lnSpc>
              <a:spcBef>
                <a:spcPts val="2265"/>
              </a:spcBef>
            </a:pPr>
            <a:r>
              <a:rPr b="0" spc="-105">
                <a:solidFill>
                  <a:srgbClr val="1A73E7"/>
                </a:solidFill>
                <a:latin typeface="Roboto Medium"/>
                <a:cs typeface="Roboto Medium"/>
              </a:rPr>
              <a:t>Soft</a:t>
            </a:r>
            <a:r>
              <a:rPr b="0" spc="-4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9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r>
              <a:rPr b="0" spc="-4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4">
                <a:solidFill>
                  <a:srgbClr val="1A73E7"/>
                </a:solidFill>
                <a:latin typeface="Roboto Medium"/>
                <a:cs typeface="Roboto Medium"/>
              </a:rPr>
              <a:t>Weight:</a:t>
            </a:r>
            <a:r>
              <a:rPr b="0" spc="-4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35"/>
              <a:t>15%</a:t>
            </a:r>
            <a:r>
              <a:rPr spc="-35"/>
              <a:t> </a:t>
            </a:r>
            <a:r>
              <a:t>-</a:t>
            </a:r>
            <a:r>
              <a:rPr spc="-40"/>
              <a:t> </a:t>
            </a:r>
            <a:r>
              <a:rPr spc="-110"/>
              <a:t>Communication,</a:t>
            </a:r>
            <a:r>
              <a:rPr spc="-35"/>
              <a:t> </a:t>
            </a:r>
            <a:r>
              <a:rPr spc="-95"/>
              <a:t>leadership,</a:t>
            </a:r>
            <a:r>
              <a:rPr spc="-40"/>
              <a:t> </a:t>
            </a:r>
            <a:r>
              <a:rPr spc="-10"/>
              <a:t>teamwork</a:t>
            </a:r>
          </a:p>
          <a:p>
            <a:pPr marL="354965">
              <a:lnSpc>
                <a:spcPct val="100000"/>
              </a:lnSpc>
              <a:spcBef>
                <a:spcPts val="2265"/>
              </a:spcBef>
            </a:pPr>
            <a:r>
              <a:rPr spc="-120"/>
              <a:t>Formula</a:t>
            </a:r>
            <a:r>
              <a:rPr spc="-5"/>
              <a:t> </a:t>
            </a:r>
            <a:r>
              <a:rPr spc="-120"/>
              <a:t>ensures</a:t>
            </a:r>
            <a:r>
              <a:t> </a:t>
            </a:r>
            <a:r>
              <a:rPr b="0" spc="-120">
                <a:solidFill>
                  <a:srgbClr val="1A73E7"/>
                </a:solidFill>
                <a:latin typeface="Roboto Medium"/>
                <a:cs typeface="Roboto Medium"/>
              </a:rPr>
              <a:t>balance</a:t>
            </a:r>
            <a:r>
              <a:rPr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0"/>
              <a:t>between</a:t>
            </a:r>
            <a:r>
              <a:t> </a:t>
            </a:r>
            <a:r>
              <a:rPr spc="-105"/>
              <a:t>technical</a:t>
            </a:r>
            <a:r>
              <a:rPr spc="-5"/>
              <a:t> </a:t>
            </a:r>
            <a:r>
              <a:rPr spc="-110"/>
              <a:t>proficiency</a:t>
            </a:r>
            <a:r>
              <a:t> </a:t>
            </a:r>
            <a:r>
              <a:rPr spc="-120"/>
              <a:t>and</a:t>
            </a:r>
            <a:r>
              <a:t> </a:t>
            </a:r>
            <a:r>
              <a:rPr spc="-95"/>
              <a:t>interpersonal</a:t>
            </a:r>
            <a:r>
              <a:t> </a:t>
            </a:r>
            <a:r>
              <a:rPr spc="-10"/>
              <a:t>abilities</a:t>
            </a: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2100"/>
          </a:p>
          <a:p>
            <a:pPr marL="3776979">
              <a:lnSpc>
                <a:spcPct val="100000"/>
              </a:lnSpc>
              <a:tabLst>
                <a:tab pos="9787255" algn="l"/>
              </a:tabLst>
            </a:pPr>
            <a:r>
              <a:rPr sz="1650" b="0" spc="-95">
                <a:solidFill>
                  <a:srgbClr val="FFFFFF"/>
                </a:solidFill>
                <a:latin typeface="Roboto Medium"/>
                <a:cs typeface="Roboto Medium"/>
              </a:rPr>
              <a:t>Technical</a:t>
            </a:r>
            <a:r>
              <a:rPr sz="1650" b="0" spc="2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650" b="0" spc="-75">
                <a:solidFill>
                  <a:srgbClr val="FFFFFF"/>
                </a:solidFill>
                <a:latin typeface="Roboto Medium"/>
                <a:cs typeface="Roboto Medium"/>
              </a:rPr>
              <a:t>Skills</a:t>
            </a:r>
            <a:r>
              <a:rPr sz="1650" b="0" spc="25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650" b="0" spc="-10">
                <a:solidFill>
                  <a:srgbClr val="FFFFFF"/>
                </a:solidFill>
                <a:latin typeface="Roboto Medium"/>
                <a:cs typeface="Roboto Medium"/>
              </a:rPr>
              <a:t>(85%)</a:t>
            </a:r>
            <a:r>
              <a:rPr sz="1650" b="0">
                <a:solidFill>
                  <a:srgbClr val="FFFFFF"/>
                </a:solidFill>
                <a:latin typeface="Roboto Medium"/>
                <a:cs typeface="Roboto Medium"/>
              </a:rPr>
              <a:t>	</a:t>
            </a:r>
            <a:r>
              <a:rPr sz="1650" b="0" spc="-80">
                <a:solidFill>
                  <a:srgbClr val="FFFFFF"/>
                </a:solidFill>
                <a:latin typeface="Roboto Medium"/>
                <a:cs typeface="Roboto Medium"/>
              </a:rPr>
              <a:t>Soft</a:t>
            </a:r>
            <a:r>
              <a:rPr sz="1650" b="0" spc="-15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1650" b="0" spc="-10">
                <a:solidFill>
                  <a:srgbClr val="FFFFFF"/>
                </a:solidFill>
                <a:latin typeface="Roboto Medium"/>
                <a:cs typeface="Roboto Medium"/>
              </a:rPr>
              <a:t>(15%)</a:t>
            </a:r>
            <a:endParaRPr sz="165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9415145" algn="l"/>
              </a:tabLst>
            </a:pPr>
            <a:r>
              <a:rPr sz="1500" spc="-85">
                <a:solidFill>
                  <a:srgbClr val="5E6267"/>
                </a:solidFill>
              </a:rPr>
              <a:t>Higher</a:t>
            </a:r>
            <a:r>
              <a:rPr sz="1500" spc="5">
                <a:solidFill>
                  <a:srgbClr val="5E6267"/>
                </a:solidFill>
              </a:rPr>
              <a:t> </a:t>
            </a:r>
            <a:r>
              <a:rPr sz="1500" spc="-85">
                <a:solidFill>
                  <a:srgbClr val="5E6267"/>
                </a:solidFill>
              </a:rPr>
              <a:t>weight</a:t>
            </a:r>
            <a:r>
              <a:rPr sz="1500" spc="10">
                <a:solidFill>
                  <a:srgbClr val="5E6267"/>
                </a:solidFill>
              </a:rPr>
              <a:t> </a:t>
            </a:r>
            <a:r>
              <a:rPr sz="1500" spc="-70">
                <a:solidFill>
                  <a:srgbClr val="5E6267"/>
                </a:solidFill>
              </a:rPr>
              <a:t>for</a:t>
            </a:r>
            <a:r>
              <a:rPr sz="1500" spc="5">
                <a:solidFill>
                  <a:srgbClr val="5E6267"/>
                </a:solidFill>
              </a:rPr>
              <a:t> </a:t>
            </a:r>
            <a:r>
              <a:rPr sz="1500" spc="-75">
                <a:solidFill>
                  <a:srgbClr val="5E6267"/>
                </a:solidFill>
              </a:rPr>
              <a:t>job-specific</a:t>
            </a:r>
            <a:r>
              <a:rPr sz="1500" spc="10">
                <a:solidFill>
                  <a:srgbClr val="5E6267"/>
                </a:solidFill>
              </a:rPr>
              <a:t> </a:t>
            </a:r>
            <a:r>
              <a:rPr sz="1500" spc="-80">
                <a:solidFill>
                  <a:srgbClr val="5E6267"/>
                </a:solidFill>
              </a:rPr>
              <a:t>technical</a:t>
            </a:r>
            <a:r>
              <a:rPr sz="1500" spc="5">
                <a:solidFill>
                  <a:srgbClr val="5E6267"/>
                </a:solidFill>
              </a:rPr>
              <a:t> </a:t>
            </a:r>
            <a:r>
              <a:rPr sz="1500" spc="-10">
                <a:solidFill>
                  <a:srgbClr val="5E6267"/>
                </a:solidFill>
              </a:rPr>
              <a:t>requirements</a:t>
            </a:r>
            <a:r>
              <a:rPr sz="1500">
                <a:solidFill>
                  <a:srgbClr val="5E6267"/>
                </a:solidFill>
              </a:rPr>
              <a:t>	</a:t>
            </a:r>
            <a:r>
              <a:rPr sz="1500" spc="-90">
                <a:solidFill>
                  <a:srgbClr val="5E6267"/>
                </a:solidFill>
              </a:rPr>
              <a:t>Complementary</a:t>
            </a:r>
            <a:r>
              <a:rPr sz="1500" spc="15">
                <a:solidFill>
                  <a:srgbClr val="5E6267"/>
                </a:solidFill>
              </a:rPr>
              <a:t> </a:t>
            </a:r>
            <a:r>
              <a:rPr sz="1500" spc="-40">
                <a:solidFill>
                  <a:srgbClr val="5E6267"/>
                </a:solidFill>
              </a:rPr>
              <a:t>skills</a:t>
            </a:r>
            <a:endParaRPr sz="1500"/>
          </a:p>
        </p:txBody>
      </p:sp>
      <p:sp>
        <p:nvSpPr>
          <p:cNvPr id="11" name="object 11"/>
          <p:cNvSpPr/>
          <p:nvPr/>
        </p:nvSpPr>
        <p:spPr>
          <a:xfrm>
            <a:off x="10525124" y="4762499"/>
            <a:ext cx="1285875" cy="1714500"/>
          </a:xfrm>
          <a:custGeom>
            <a:avLst/>
            <a:gdLst/>
            <a:ahLst/>
            <a:cxnLst/>
            <a:rect l="l" t="t" r="r" b="b"/>
            <a:pathLst>
              <a:path w="1285875" h="1714500">
                <a:moveTo>
                  <a:pt x="1071562" y="1714499"/>
                </a:moveTo>
                <a:lnTo>
                  <a:pt x="214312" y="1714499"/>
                </a:lnTo>
                <a:lnTo>
                  <a:pt x="165221" y="1701799"/>
                </a:lnTo>
                <a:lnTo>
                  <a:pt x="120130" y="1689099"/>
                </a:lnTo>
                <a:lnTo>
                  <a:pt x="80335" y="1663699"/>
                </a:lnTo>
                <a:lnTo>
                  <a:pt x="47130" y="1625599"/>
                </a:lnTo>
                <a:lnTo>
                  <a:pt x="21810" y="1587499"/>
                </a:lnTo>
                <a:lnTo>
                  <a:pt x="5668" y="1536699"/>
                </a:lnTo>
                <a:lnTo>
                  <a:pt x="0" y="1498599"/>
                </a:lnTo>
                <a:lnTo>
                  <a:pt x="0" y="203199"/>
                </a:lnTo>
                <a:lnTo>
                  <a:pt x="5668" y="165099"/>
                </a:lnTo>
                <a:lnTo>
                  <a:pt x="21810" y="114299"/>
                </a:lnTo>
                <a:lnTo>
                  <a:pt x="47130" y="76199"/>
                </a:lnTo>
                <a:lnTo>
                  <a:pt x="80335" y="38099"/>
                </a:lnTo>
                <a:lnTo>
                  <a:pt x="120130" y="12699"/>
                </a:lnTo>
                <a:lnTo>
                  <a:pt x="165221" y="0"/>
                </a:lnTo>
                <a:lnTo>
                  <a:pt x="1120653" y="0"/>
                </a:lnTo>
                <a:lnTo>
                  <a:pt x="1165743" y="12699"/>
                </a:lnTo>
                <a:lnTo>
                  <a:pt x="1205539" y="38099"/>
                </a:lnTo>
                <a:lnTo>
                  <a:pt x="1238744" y="76199"/>
                </a:lnTo>
                <a:lnTo>
                  <a:pt x="1264064" y="114299"/>
                </a:lnTo>
                <a:lnTo>
                  <a:pt x="1280206" y="165099"/>
                </a:lnTo>
                <a:lnTo>
                  <a:pt x="1285874" y="203199"/>
                </a:lnTo>
                <a:lnTo>
                  <a:pt x="321468" y="203199"/>
                </a:lnTo>
                <a:lnTo>
                  <a:pt x="279720" y="215899"/>
                </a:lnTo>
                <a:lnTo>
                  <a:pt x="245664" y="241299"/>
                </a:lnTo>
                <a:lnTo>
                  <a:pt x="222720" y="279399"/>
                </a:lnTo>
                <a:lnTo>
                  <a:pt x="214312" y="317499"/>
                </a:lnTo>
                <a:lnTo>
                  <a:pt x="214312" y="419099"/>
                </a:lnTo>
                <a:lnTo>
                  <a:pt x="222720" y="469899"/>
                </a:lnTo>
                <a:lnTo>
                  <a:pt x="245664" y="495299"/>
                </a:lnTo>
                <a:lnTo>
                  <a:pt x="279720" y="520699"/>
                </a:lnTo>
                <a:lnTo>
                  <a:pt x="321468" y="533399"/>
                </a:lnTo>
                <a:lnTo>
                  <a:pt x="1285874" y="533399"/>
                </a:lnTo>
                <a:lnTo>
                  <a:pt x="1285874" y="634999"/>
                </a:lnTo>
                <a:lnTo>
                  <a:pt x="293662" y="634999"/>
                </a:lnTo>
                <a:lnTo>
                  <a:pt x="286962" y="647699"/>
                </a:lnTo>
                <a:lnTo>
                  <a:pt x="267786" y="647699"/>
                </a:lnTo>
                <a:lnTo>
                  <a:pt x="256085" y="660399"/>
                </a:lnTo>
                <a:lnTo>
                  <a:pt x="250673" y="660399"/>
                </a:lnTo>
                <a:lnTo>
                  <a:pt x="240722" y="673099"/>
                </a:lnTo>
                <a:lnTo>
                  <a:pt x="236280" y="673099"/>
                </a:lnTo>
                <a:lnTo>
                  <a:pt x="228462" y="685799"/>
                </a:lnTo>
                <a:lnTo>
                  <a:pt x="225161" y="698499"/>
                </a:lnTo>
                <a:lnTo>
                  <a:pt x="219776" y="711199"/>
                </a:lnTo>
                <a:lnTo>
                  <a:pt x="217744" y="711199"/>
                </a:lnTo>
                <a:lnTo>
                  <a:pt x="214998" y="723899"/>
                </a:lnTo>
                <a:lnTo>
                  <a:pt x="214312" y="736599"/>
                </a:lnTo>
                <a:lnTo>
                  <a:pt x="214312" y="749299"/>
                </a:lnTo>
                <a:lnTo>
                  <a:pt x="214998" y="761999"/>
                </a:lnTo>
                <a:lnTo>
                  <a:pt x="217744" y="774699"/>
                </a:lnTo>
                <a:lnTo>
                  <a:pt x="219776" y="774699"/>
                </a:lnTo>
                <a:lnTo>
                  <a:pt x="225161" y="787399"/>
                </a:lnTo>
                <a:lnTo>
                  <a:pt x="228462" y="800099"/>
                </a:lnTo>
                <a:lnTo>
                  <a:pt x="236280" y="812799"/>
                </a:lnTo>
                <a:lnTo>
                  <a:pt x="240722" y="812799"/>
                </a:lnTo>
                <a:lnTo>
                  <a:pt x="250673" y="825499"/>
                </a:lnTo>
                <a:lnTo>
                  <a:pt x="256085" y="825499"/>
                </a:lnTo>
                <a:lnTo>
                  <a:pt x="267786" y="838199"/>
                </a:lnTo>
                <a:lnTo>
                  <a:pt x="273961" y="838199"/>
                </a:lnTo>
                <a:lnTo>
                  <a:pt x="286962" y="850899"/>
                </a:lnTo>
                <a:lnTo>
                  <a:pt x="1285874" y="850899"/>
                </a:lnTo>
                <a:lnTo>
                  <a:pt x="1285874" y="952499"/>
                </a:lnTo>
                <a:lnTo>
                  <a:pt x="307464" y="952499"/>
                </a:lnTo>
                <a:lnTo>
                  <a:pt x="293662" y="965199"/>
                </a:lnTo>
                <a:lnTo>
                  <a:pt x="273961" y="965199"/>
                </a:lnTo>
                <a:lnTo>
                  <a:pt x="267786" y="977899"/>
                </a:lnTo>
                <a:lnTo>
                  <a:pt x="256085" y="977899"/>
                </a:lnTo>
                <a:lnTo>
                  <a:pt x="250673" y="990599"/>
                </a:lnTo>
                <a:lnTo>
                  <a:pt x="240722" y="990599"/>
                </a:lnTo>
                <a:lnTo>
                  <a:pt x="236280" y="1003299"/>
                </a:lnTo>
                <a:lnTo>
                  <a:pt x="228462" y="1015999"/>
                </a:lnTo>
                <a:lnTo>
                  <a:pt x="225161" y="1015999"/>
                </a:lnTo>
                <a:lnTo>
                  <a:pt x="219776" y="1028699"/>
                </a:lnTo>
                <a:lnTo>
                  <a:pt x="217744" y="1041399"/>
                </a:lnTo>
                <a:lnTo>
                  <a:pt x="214998" y="1054099"/>
                </a:lnTo>
                <a:lnTo>
                  <a:pt x="214312" y="1054099"/>
                </a:lnTo>
                <a:lnTo>
                  <a:pt x="214312" y="1066799"/>
                </a:lnTo>
                <a:lnTo>
                  <a:pt x="214998" y="1079499"/>
                </a:lnTo>
                <a:lnTo>
                  <a:pt x="217744" y="1092199"/>
                </a:lnTo>
                <a:lnTo>
                  <a:pt x="219776" y="1104899"/>
                </a:lnTo>
                <a:lnTo>
                  <a:pt x="225161" y="1117599"/>
                </a:lnTo>
                <a:lnTo>
                  <a:pt x="228462" y="1117599"/>
                </a:lnTo>
                <a:lnTo>
                  <a:pt x="236280" y="1130299"/>
                </a:lnTo>
                <a:lnTo>
                  <a:pt x="240722" y="1130299"/>
                </a:lnTo>
                <a:lnTo>
                  <a:pt x="250673" y="1142999"/>
                </a:lnTo>
                <a:lnTo>
                  <a:pt x="256085" y="1155699"/>
                </a:lnTo>
                <a:lnTo>
                  <a:pt x="273961" y="1155699"/>
                </a:lnTo>
                <a:lnTo>
                  <a:pt x="286962" y="1168399"/>
                </a:lnTo>
                <a:lnTo>
                  <a:pt x="1285874" y="1168399"/>
                </a:lnTo>
                <a:lnTo>
                  <a:pt x="1285874" y="1282699"/>
                </a:lnTo>
                <a:lnTo>
                  <a:pt x="279720" y="1282699"/>
                </a:lnTo>
                <a:lnTo>
                  <a:pt x="245664" y="1308099"/>
                </a:lnTo>
                <a:lnTo>
                  <a:pt x="222720" y="1346199"/>
                </a:lnTo>
                <a:lnTo>
                  <a:pt x="214312" y="1384299"/>
                </a:lnTo>
                <a:lnTo>
                  <a:pt x="222720" y="1422399"/>
                </a:lnTo>
                <a:lnTo>
                  <a:pt x="245664" y="1460499"/>
                </a:lnTo>
                <a:lnTo>
                  <a:pt x="279720" y="1485899"/>
                </a:lnTo>
                <a:lnTo>
                  <a:pt x="321468" y="1498599"/>
                </a:lnTo>
                <a:lnTo>
                  <a:pt x="1285874" y="1498599"/>
                </a:lnTo>
                <a:lnTo>
                  <a:pt x="1280206" y="1536699"/>
                </a:lnTo>
                <a:lnTo>
                  <a:pt x="1264064" y="1587499"/>
                </a:lnTo>
                <a:lnTo>
                  <a:pt x="1238744" y="1625599"/>
                </a:lnTo>
                <a:lnTo>
                  <a:pt x="1205539" y="1663699"/>
                </a:lnTo>
                <a:lnTo>
                  <a:pt x="1165743" y="1689099"/>
                </a:lnTo>
                <a:lnTo>
                  <a:pt x="1120653" y="1701799"/>
                </a:lnTo>
                <a:lnTo>
                  <a:pt x="1071562" y="1714499"/>
                </a:lnTo>
                <a:close/>
              </a:path>
              <a:path w="1285875" h="1714500">
                <a:moveTo>
                  <a:pt x="1285874" y="533399"/>
                </a:moveTo>
                <a:lnTo>
                  <a:pt x="964406" y="533399"/>
                </a:lnTo>
                <a:lnTo>
                  <a:pt x="1006154" y="520699"/>
                </a:lnTo>
                <a:lnTo>
                  <a:pt x="1040210" y="495299"/>
                </a:lnTo>
                <a:lnTo>
                  <a:pt x="1063154" y="469899"/>
                </a:lnTo>
                <a:lnTo>
                  <a:pt x="1071562" y="419099"/>
                </a:lnTo>
                <a:lnTo>
                  <a:pt x="1071562" y="317499"/>
                </a:lnTo>
                <a:lnTo>
                  <a:pt x="1063154" y="279399"/>
                </a:lnTo>
                <a:lnTo>
                  <a:pt x="1040210" y="241299"/>
                </a:lnTo>
                <a:lnTo>
                  <a:pt x="1006154" y="215899"/>
                </a:lnTo>
                <a:lnTo>
                  <a:pt x="964406" y="203199"/>
                </a:lnTo>
                <a:lnTo>
                  <a:pt x="1285874" y="203199"/>
                </a:lnTo>
                <a:lnTo>
                  <a:pt x="1285874" y="533399"/>
                </a:lnTo>
                <a:close/>
              </a:path>
              <a:path w="1285875" h="1714500">
                <a:moveTo>
                  <a:pt x="608430" y="647699"/>
                </a:moveTo>
                <a:lnTo>
                  <a:pt x="355975" y="647699"/>
                </a:lnTo>
                <a:lnTo>
                  <a:pt x="349274" y="634999"/>
                </a:lnTo>
                <a:lnTo>
                  <a:pt x="615131" y="634999"/>
                </a:lnTo>
                <a:lnTo>
                  <a:pt x="608430" y="647699"/>
                </a:lnTo>
                <a:close/>
              </a:path>
              <a:path w="1285875" h="1714500">
                <a:moveTo>
                  <a:pt x="929899" y="647699"/>
                </a:moveTo>
                <a:lnTo>
                  <a:pt x="677443" y="647699"/>
                </a:lnTo>
                <a:lnTo>
                  <a:pt x="670743" y="634999"/>
                </a:lnTo>
                <a:lnTo>
                  <a:pt x="936600" y="634999"/>
                </a:lnTo>
                <a:lnTo>
                  <a:pt x="929899" y="647699"/>
                </a:lnTo>
                <a:close/>
              </a:path>
              <a:path w="1285875" h="1714500">
                <a:moveTo>
                  <a:pt x="1285874" y="850899"/>
                </a:moveTo>
                <a:lnTo>
                  <a:pt x="998912" y="850899"/>
                </a:lnTo>
                <a:lnTo>
                  <a:pt x="1011913" y="838199"/>
                </a:lnTo>
                <a:lnTo>
                  <a:pt x="1018088" y="838199"/>
                </a:lnTo>
                <a:lnTo>
                  <a:pt x="1029789" y="825499"/>
                </a:lnTo>
                <a:lnTo>
                  <a:pt x="1035201" y="825499"/>
                </a:lnTo>
                <a:lnTo>
                  <a:pt x="1045152" y="812799"/>
                </a:lnTo>
                <a:lnTo>
                  <a:pt x="1049594" y="812799"/>
                </a:lnTo>
                <a:lnTo>
                  <a:pt x="1057412" y="800099"/>
                </a:lnTo>
                <a:lnTo>
                  <a:pt x="1060713" y="787399"/>
                </a:lnTo>
                <a:lnTo>
                  <a:pt x="1066098" y="774699"/>
                </a:lnTo>
                <a:lnTo>
                  <a:pt x="1068130" y="774699"/>
                </a:lnTo>
                <a:lnTo>
                  <a:pt x="1070876" y="761999"/>
                </a:lnTo>
                <a:lnTo>
                  <a:pt x="1071562" y="749299"/>
                </a:lnTo>
                <a:lnTo>
                  <a:pt x="1071562" y="736599"/>
                </a:lnTo>
                <a:lnTo>
                  <a:pt x="1070876" y="723899"/>
                </a:lnTo>
                <a:lnTo>
                  <a:pt x="1068130" y="711199"/>
                </a:lnTo>
                <a:lnTo>
                  <a:pt x="1066098" y="711199"/>
                </a:lnTo>
                <a:lnTo>
                  <a:pt x="1060713" y="698499"/>
                </a:lnTo>
                <a:lnTo>
                  <a:pt x="1057412" y="685799"/>
                </a:lnTo>
                <a:lnTo>
                  <a:pt x="1049594" y="673099"/>
                </a:lnTo>
                <a:lnTo>
                  <a:pt x="1045152" y="673099"/>
                </a:lnTo>
                <a:lnTo>
                  <a:pt x="1035201" y="660399"/>
                </a:lnTo>
                <a:lnTo>
                  <a:pt x="1029789" y="660399"/>
                </a:lnTo>
                <a:lnTo>
                  <a:pt x="1018088" y="647699"/>
                </a:lnTo>
                <a:lnTo>
                  <a:pt x="998912" y="647699"/>
                </a:lnTo>
                <a:lnTo>
                  <a:pt x="992212" y="634999"/>
                </a:lnTo>
                <a:lnTo>
                  <a:pt x="1285874" y="634999"/>
                </a:lnTo>
                <a:lnTo>
                  <a:pt x="1285874" y="850899"/>
                </a:lnTo>
                <a:close/>
              </a:path>
              <a:path w="1285875" h="1714500">
                <a:moveTo>
                  <a:pt x="577554" y="660399"/>
                </a:moveTo>
                <a:lnTo>
                  <a:pt x="386851" y="660399"/>
                </a:lnTo>
                <a:lnTo>
                  <a:pt x="375151" y="647699"/>
                </a:lnTo>
                <a:lnTo>
                  <a:pt x="589254" y="647699"/>
                </a:lnTo>
                <a:lnTo>
                  <a:pt x="577554" y="660399"/>
                </a:lnTo>
                <a:close/>
              </a:path>
              <a:path w="1285875" h="1714500">
                <a:moveTo>
                  <a:pt x="899023" y="660399"/>
                </a:moveTo>
                <a:lnTo>
                  <a:pt x="708320" y="660399"/>
                </a:lnTo>
                <a:lnTo>
                  <a:pt x="696619" y="647699"/>
                </a:lnTo>
                <a:lnTo>
                  <a:pt x="910723" y="647699"/>
                </a:lnTo>
                <a:lnTo>
                  <a:pt x="899023" y="660399"/>
                </a:lnTo>
                <a:close/>
              </a:path>
              <a:path w="1285875" h="1714500">
                <a:moveTo>
                  <a:pt x="562191" y="673099"/>
                </a:moveTo>
                <a:lnTo>
                  <a:pt x="402214" y="673099"/>
                </a:lnTo>
                <a:lnTo>
                  <a:pt x="392264" y="660399"/>
                </a:lnTo>
                <a:lnTo>
                  <a:pt x="572141" y="660399"/>
                </a:lnTo>
                <a:lnTo>
                  <a:pt x="562191" y="673099"/>
                </a:lnTo>
                <a:close/>
              </a:path>
              <a:path w="1285875" h="1714500">
                <a:moveTo>
                  <a:pt x="883660" y="673099"/>
                </a:moveTo>
                <a:lnTo>
                  <a:pt x="723683" y="673099"/>
                </a:lnTo>
                <a:lnTo>
                  <a:pt x="713733" y="660399"/>
                </a:lnTo>
                <a:lnTo>
                  <a:pt x="893610" y="660399"/>
                </a:lnTo>
                <a:lnTo>
                  <a:pt x="883660" y="673099"/>
                </a:lnTo>
                <a:close/>
              </a:path>
              <a:path w="1285875" h="1714500">
                <a:moveTo>
                  <a:pt x="541245" y="711199"/>
                </a:moveTo>
                <a:lnTo>
                  <a:pt x="423160" y="711199"/>
                </a:lnTo>
                <a:lnTo>
                  <a:pt x="417775" y="698499"/>
                </a:lnTo>
                <a:lnTo>
                  <a:pt x="414474" y="685799"/>
                </a:lnTo>
                <a:lnTo>
                  <a:pt x="406656" y="673099"/>
                </a:lnTo>
                <a:lnTo>
                  <a:pt x="557749" y="673099"/>
                </a:lnTo>
                <a:lnTo>
                  <a:pt x="549931" y="685799"/>
                </a:lnTo>
                <a:lnTo>
                  <a:pt x="546630" y="698499"/>
                </a:lnTo>
                <a:lnTo>
                  <a:pt x="541245" y="711199"/>
                </a:lnTo>
                <a:close/>
              </a:path>
              <a:path w="1285875" h="1714500">
                <a:moveTo>
                  <a:pt x="862714" y="711199"/>
                </a:moveTo>
                <a:lnTo>
                  <a:pt x="744629" y="711199"/>
                </a:lnTo>
                <a:lnTo>
                  <a:pt x="739244" y="698499"/>
                </a:lnTo>
                <a:lnTo>
                  <a:pt x="735943" y="685799"/>
                </a:lnTo>
                <a:lnTo>
                  <a:pt x="728125" y="673099"/>
                </a:lnTo>
                <a:lnTo>
                  <a:pt x="879217" y="673099"/>
                </a:lnTo>
                <a:lnTo>
                  <a:pt x="871400" y="685799"/>
                </a:lnTo>
                <a:lnTo>
                  <a:pt x="868099" y="698499"/>
                </a:lnTo>
                <a:lnTo>
                  <a:pt x="862714" y="711199"/>
                </a:lnTo>
                <a:close/>
              </a:path>
              <a:path w="1285875" h="1714500">
                <a:moveTo>
                  <a:pt x="539212" y="774699"/>
                </a:moveTo>
                <a:lnTo>
                  <a:pt x="425193" y="774699"/>
                </a:lnTo>
                <a:lnTo>
                  <a:pt x="427938" y="761999"/>
                </a:lnTo>
                <a:lnTo>
                  <a:pt x="428624" y="749299"/>
                </a:lnTo>
                <a:lnTo>
                  <a:pt x="428624" y="736599"/>
                </a:lnTo>
                <a:lnTo>
                  <a:pt x="427938" y="723899"/>
                </a:lnTo>
                <a:lnTo>
                  <a:pt x="425193" y="711199"/>
                </a:lnTo>
                <a:lnTo>
                  <a:pt x="539212" y="711199"/>
                </a:lnTo>
                <a:lnTo>
                  <a:pt x="536467" y="723899"/>
                </a:lnTo>
                <a:lnTo>
                  <a:pt x="535781" y="736599"/>
                </a:lnTo>
                <a:lnTo>
                  <a:pt x="535781" y="749299"/>
                </a:lnTo>
                <a:lnTo>
                  <a:pt x="536467" y="761999"/>
                </a:lnTo>
                <a:lnTo>
                  <a:pt x="539212" y="774699"/>
                </a:lnTo>
                <a:close/>
              </a:path>
              <a:path w="1285875" h="1714500">
                <a:moveTo>
                  <a:pt x="860681" y="774699"/>
                </a:moveTo>
                <a:lnTo>
                  <a:pt x="746662" y="774699"/>
                </a:lnTo>
                <a:lnTo>
                  <a:pt x="749407" y="761999"/>
                </a:lnTo>
                <a:lnTo>
                  <a:pt x="750093" y="749299"/>
                </a:lnTo>
                <a:lnTo>
                  <a:pt x="750093" y="736599"/>
                </a:lnTo>
                <a:lnTo>
                  <a:pt x="749407" y="723899"/>
                </a:lnTo>
                <a:lnTo>
                  <a:pt x="746662" y="711199"/>
                </a:lnTo>
                <a:lnTo>
                  <a:pt x="860681" y="711199"/>
                </a:lnTo>
                <a:lnTo>
                  <a:pt x="857936" y="723899"/>
                </a:lnTo>
                <a:lnTo>
                  <a:pt x="857249" y="736599"/>
                </a:lnTo>
                <a:lnTo>
                  <a:pt x="857249" y="749299"/>
                </a:lnTo>
                <a:lnTo>
                  <a:pt x="857936" y="761999"/>
                </a:lnTo>
                <a:lnTo>
                  <a:pt x="860681" y="774699"/>
                </a:lnTo>
                <a:close/>
              </a:path>
              <a:path w="1285875" h="1714500">
                <a:moveTo>
                  <a:pt x="557749" y="812799"/>
                </a:moveTo>
                <a:lnTo>
                  <a:pt x="406656" y="812799"/>
                </a:lnTo>
                <a:lnTo>
                  <a:pt x="414474" y="800099"/>
                </a:lnTo>
                <a:lnTo>
                  <a:pt x="417775" y="787399"/>
                </a:lnTo>
                <a:lnTo>
                  <a:pt x="423160" y="774699"/>
                </a:lnTo>
                <a:lnTo>
                  <a:pt x="541245" y="774699"/>
                </a:lnTo>
                <a:lnTo>
                  <a:pt x="546630" y="787399"/>
                </a:lnTo>
                <a:lnTo>
                  <a:pt x="549931" y="800099"/>
                </a:lnTo>
                <a:lnTo>
                  <a:pt x="557749" y="812799"/>
                </a:lnTo>
                <a:close/>
              </a:path>
              <a:path w="1285875" h="1714500">
                <a:moveTo>
                  <a:pt x="879217" y="812799"/>
                </a:moveTo>
                <a:lnTo>
                  <a:pt x="728125" y="812799"/>
                </a:lnTo>
                <a:lnTo>
                  <a:pt x="735943" y="800099"/>
                </a:lnTo>
                <a:lnTo>
                  <a:pt x="739244" y="787399"/>
                </a:lnTo>
                <a:lnTo>
                  <a:pt x="744629" y="774699"/>
                </a:lnTo>
                <a:lnTo>
                  <a:pt x="862714" y="774699"/>
                </a:lnTo>
                <a:lnTo>
                  <a:pt x="868099" y="787399"/>
                </a:lnTo>
                <a:lnTo>
                  <a:pt x="871400" y="800099"/>
                </a:lnTo>
                <a:lnTo>
                  <a:pt x="879217" y="812799"/>
                </a:lnTo>
                <a:close/>
              </a:path>
              <a:path w="1285875" h="1714500">
                <a:moveTo>
                  <a:pt x="572141" y="825499"/>
                </a:moveTo>
                <a:lnTo>
                  <a:pt x="392264" y="825499"/>
                </a:lnTo>
                <a:lnTo>
                  <a:pt x="402214" y="812799"/>
                </a:lnTo>
                <a:lnTo>
                  <a:pt x="562191" y="812799"/>
                </a:lnTo>
                <a:lnTo>
                  <a:pt x="572141" y="825499"/>
                </a:lnTo>
                <a:close/>
              </a:path>
              <a:path w="1285875" h="1714500">
                <a:moveTo>
                  <a:pt x="893610" y="825499"/>
                </a:moveTo>
                <a:lnTo>
                  <a:pt x="713733" y="825499"/>
                </a:lnTo>
                <a:lnTo>
                  <a:pt x="723683" y="812799"/>
                </a:lnTo>
                <a:lnTo>
                  <a:pt x="883660" y="812799"/>
                </a:lnTo>
                <a:lnTo>
                  <a:pt x="893610" y="825499"/>
                </a:lnTo>
                <a:close/>
              </a:path>
              <a:path w="1285875" h="1714500">
                <a:moveTo>
                  <a:pt x="589254" y="838199"/>
                </a:moveTo>
                <a:lnTo>
                  <a:pt x="375151" y="838199"/>
                </a:lnTo>
                <a:lnTo>
                  <a:pt x="386851" y="825499"/>
                </a:lnTo>
                <a:lnTo>
                  <a:pt x="577554" y="825499"/>
                </a:lnTo>
                <a:lnTo>
                  <a:pt x="589254" y="838199"/>
                </a:lnTo>
                <a:close/>
              </a:path>
              <a:path w="1285875" h="1714500">
                <a:moveTo>
                  <a:pt x="910723" y="838199"/>
                </a:moveTo>
                <a:lnTo>
                  <a:pt x="696619" y="838199"/>
                </a:lnTo>
                <a:lnTo>
                  <a:pt x="708320" y="825499"/>
                </a:lnTo>
                <a:lnTo>
                  <a:pt x="899023" y="825499"/>
                </a:lnTo>
                <a:lnTo>
                  <a:pt x="910723" y="838199"/>
                </a:lnTo>
                <a:close/>
              </a:path>
              <a:path w="1285875" h="1714500">
                <a:moveTo>
                  <a:pt x="608430" y="850899"/>
                </a:moveTo>
                <a:lnTo>
                  <a:pt x="355975" y="850899"/>
                </a:lnTo>
                <a:lnTo>
                  <a:pt x="368976" y="838199"/>
                </a:lnTo>
                <a:lnTo>
                  <a:pt x="595430" y="838199"/>
                </a:lnTo>
                <a:lnTo>
                  <a:pt x="608430" y="850899"/>
                </a:lnTo>
                <a:close/>
              </a:path>
              <a:path w="1285875" h="1714500">
                <a:moveTo>
                  <a:pt x="929899" y="850899"/>
                </a:moveTo>
                <a:lnTo>
                  <a:pt x="677443" y="850899"/>
                </a:lnTo>
                <a:lnTo>
                  <a:pt x="690444" y="838199"/>
                </a:lnTo>
                <a:lnTo>
                  <a:pt x="916898" y="838199"/>
                </a:lnTo>
                <a:lnTo>
                  <a:pt x="929899" y="850899"/>
                </a:lnTo>
                <a:close/>
              </a:path>
              <a:path w="1285875" h="1714500">
                <a:moveTo>
                  <a:pt x="615131" y="965199"/>
                </a:moveTo>
                <a:lnTo>
                  <a:pt x="349274" y="965199"/>
                </a:lnTo>
                <a:lnTo>
                  <a:pt x="335473" y="952499"/>
                </a:lnTo>
                <a:lnTo>
                  <a:pt x="628933" y="952499"/>
                </a:lnTo>
                <a:lnTo>
                  <a:pt x="615131" y="965199"/>
                </a:lnTo>
                <a:close/>
              </a:path>
              <a:path w="1285875" h="1714500">
                <a:moveTo>
                  <a:pt x="936600" y="965199"/>
                </a:moveTo>
                <a:lnTo>
                  <a:pt x="670743" y="965199"/>
                </a:lnTo>
                <a:lnTo>
                  <a:pt x="656941" y="952499"/>
                </a:lnTo>
                <a:lnTo>
                  <a:pt x="950401" y="952499"/>
                </a:lnTo>
                <a:lnTo>
                  <a:pt x="936600" y="965199"/>
                </a:lnTo>
                <a:close/>
              </a:path>
              <a:path w="1285875" h="1714500">
                <a:moveTo>
                  <a:pt x="1285874" y="1168399"/>
                </a:moveTo>
                <a:lnTo>
                  <a:pt x="998912" y="1168399"/>
                </a:lnTo>
                <a:lnTo>
                  <a:pt x="1011913" y="1155699"/>
                </a:lnTo>
                <a:lnTo>
                  <a:pt x="1029789" y="1155699"/>
                </a:lnTo>
                <a:lnTo>
                  <a:pt x="1035201" y="1142999"/>
                </a:lnTo>
                <a:lnTo>
                  <a:pt x="1045152" y="1130299"/>
                </a:lnTo>
                <a:lnTo>
                  <a:pt x="1049594" y="1130299"/>
                </a:lnTo>
                <a:lnTo>
                  <a:pt x="1057412" y="1117599"/>
                </a:lnTo>
                <a:lnTo>
                  <a:pt x="1060713" y="1117599"/>
                </a:lnTo>
                <a:lnTo>
                  <a:pt x="1066098" y="1104899"/>
                </a:lnTo>
                <a:lnTo>
                  <a:pt x="1068130" y="1092199"/>
                </a:lnTo>
                <a:lnTo>
                  <a:pt x="1070876" y="1079499"/>
                </a:lnTo>
                <a:lnTo>
                  <a:pt x="1071562" y="1066799"/>
                </a:lnTo>
                <a:lnTo>
                  <a:pt x="1071562" y="1054099"/>
                </a:lnTo>
                <a:lnTo>
                  <a:pt x="1070876" y="1054099"/>
                </a:lnTo>
                <a:lnTo>
                  <a:pt x="1068130" y="1041399"/>
                </a:lnTo>
                <a:lnTo>
                  <a:pt x="1066098" y="1028699"/>
                </a:lnTo>
                <a:lnTo>
                  <a:pt x="1060713" y="1015999"/>
                </a:lnTo>
                <a:lnTo>
                  <a:pt x="1057412" y="1015999"/>
                </a:lnTo>
                <a:lnTo>
                  <a:pt x="1049594" y="1003299"/>
                </a:lnTo>
                <a:lnTo>
                  <a:pt x="1045152" y="990599"/>
                </a:lnTo>
                <a:lnTo>
                  <a:pt x="1035201" y="990599"/>
                </a:lnTo>
                <a:lnTo>
                  <a:pt x="1029789" y="977899"/>
                </a:lnTo>
                <a:lnTo>
                  <a:pt x="1018088" y="977899"/>
                </a:lnTo>
                <a:lnTo>
                  <a:pt x="1011913" y="965199"/>
                </a:lnTo>
                <a:lnTo>
                  <a:pt x="992212" y="965199"/>
                </a:lnTo>
                <a:lnTo>
                  <a:pt x="978410" y="952499"/>
                </a:lnTo>
                <a:lnTo>
                  <a:pt x="1285874" y="952499"/>
                </a:lnTo>
                <a:lnTo>
                  <a:pt x="1285874" y="1168399"/>
                </a:lnTo>
                <a:close/>
              </a:path>
              <a:path w="1285875" h="1714500">
                <a:moveTo>
                  <a:pt x="589254" y="977899"/>
                </a:moveTo>
                <a:lnTo>
                  <a:pt x="375151" y="977899"/>
                </a:lnTo>
                <a:lnTo>
                  <a:pt x="368976" y="965199"/>
                </a:lnTo>
                <a:lnTo>
                  <a:pt x="595430" y="965199"/>
                </a:lnTo>
                <a:lnTo>
                  <a:pt x="589254" y="977899"/>
                </a:lnTo>
                <a:close/>
              </a:path>
              <a:path w="1285875" h="1714500">
                <a:moveTo>
                  <a:pt x="910723" y="977899"/>
                </a:moveTo>
                <a:lnTo>
                  <a:pt x="696619" y="977899"/>
                </a:lnTo>
                <a:lnTo>
                  <a:pt x="690444" y="965199"/>
                </a:lnTo>
                <a:lnTo>
                  <a:pt x="916898" y="965199"/>
                </a:lnTo>
                <a:lnTo>
                  <a:pt x="910723" y="977899"/>
                </a:lnTo>
                <a:close/>
              </a:path>
              <a:path w="1285875" h="1714500">
                <a:moveTo>
                  <a:pt x="572141" y="990599"/>
                </a:moveTo>
                <a:lnTo>
                  <a:pt x="392264" y="990599"/>
                </a:lnTo>
                <a:lnTo>
                  <a:pt x="386851" y="977899"/>
                </a:lnTo>
                <a:lnTo>
                  <a:pt x="577554" y="977899"/>
                </a:lnTo>
                <a:lnTo>
                  <a:pt x="572141" y="990599"/>
                </a:lnTo>
                <a:close/>
              </a:path>
              <a:path w="1285875" h="1714500">
                <a:moveTo>
                  <a:pt x="893610" y="990599"/>
                </a:moveTo>
                <a:lnTo>
                  <a:pt x="713733" y="990599"/>
                </a:lnTo>
                <a:lnTo>
                  <a:pt x="708320" y="977899"/>
                </a:lnTo>
                <a:lnTo>
                  <a:pt x="899023" y="977899"/>
                </a:lnTo>
                <a:lnTo>
                  <a:pt x="893610" y="990599"/>
                </a:lnTo>
                <a:close/>
              </a:path>
              <a:path w="1285875" h="1714500">
                <a:moveTo>
                  <a:pt x="549931" y="1015999"/>
                </a:moveTo>
                <a:lnTo>
                  <a:pt x="414474" y="1015999"/>
                </a:lnTo>
                <a:lnTo>
                  <a:pt x="406656" y="1003299"/>
                </a:lnTo>
                <a:lnTo>
                  <a:pt x="402214" y="990599"/>
                </a:lnTo>
                <a:lnTo>
                  <a:pt x="562191" y="990599"/>
                </a:lnTo>
                <a:lnTo>
                  <a:pt x="557749" y="1003299"/>
                </a:lnTo>
                <a:lnTo>
                  <a:pt x="549931" y="1015999"/>
                </a:lnTo>
                <a:close/>
              </a:path>
              <a:path w="1285875" h="1714500">
                <a:moveTo>
                  <a:pt x="871400" y="1015999"/>
                </a:moveTo>
                <a:lnTo>
                  <a:pt x="735943" y="1015999"/>
                </a:lnTo>
                <a:lnTo>
                  <a:pt x="728125" y="1003299"/>
                </a:lnTo>
                <a:lnTo>
                  <a:pt x="723683" y="990599"/>
                </a:lnTo>
                <a:lnTo>
                  <a:pt x="883660" y="990599"/>
                </a:lnTo>
                <a:lnTo>
                  <a:pt x="879217" y="1003299"/>
                </a:lnTo>
                <a:lnTo>
                  <a:pt x="871400" y="1015999"/>
                </a:lnTo>
                <a:close/>
              </a:path>
              <a:path w="1285875" h="1714500">
                <a:moveTo>
                  <a:pt x="536467" y="1054099"/>
                </a:moveTo>
                <a:lnTo>
                  <a:pt x="427938" y="1054099"/>
                </a:lnTo>
                <a:lnTo>
                  <a:pt x="425193" y="1041399"/>
                </a:lnTo>
                <a:lnTo>
                  <a:pt x="423160" y="1028699"/>
                </a:lnTo>
                <a:lnTo>
                  <a:pt x="417775" y="1015999"/>
                </a:lnTo>
                <a:lnTo>
                  <a:pt x="546630" y="1015999"/>
                </a:lnTo>
                <a:lnTo>
                  <a:pt x="541245" y="1028699"/>
                </a:lnTo>
                <a:lnTo>
                  <a:pt x="539212" y="1041399"/>
                </a:lnTo>
                <a:lnTo>
                  <a:pt x="536467" y="1054099"/>
                </a:lnTo>
                <a:close/>
              </a:path>
              <a:path w="1285875" h="1714500">
                <a:moveTo>
                  <a:pt x="857936" y="1054099"/>
                </a:moveTo>
                <a:lnTo>
                  <a:pt x="749407" y="1054099"/>
                </a:lnTo>
                <a:lnTo>
                  <a:pt x="746662" y="1041399"/>
                </a:lnTo>
                <a:lnTo>
                  <a:pt x="744629" y="1028699"/>
                </a:lnTo>
                <a:lnTo>
                  <a:pt x="739244" y="1015999"/>
                </a:lnTo>
                <a:lnTo>
                  <a:pt x="868099" y="1015999"/>
                </a:lnTo>
                <a:lnTo>
                  <a:pt x="862714" y="1028699"/>
                </a:lnTo>
                <a:lnTo>
                  <a:pt x="860681" y="1041399"/>
                </a:lnTo>
                <a:lnTo>
                  <a:pt x="857936" y="1054099"/>
                </a:lnTo>
                <a:close/>
              </a:path>
              <a:path w="1285875" h="1714500">
                <a:moveTo>
                  <a:pt x="546630" y="1117599"/>
                </a:moveTo>
                <a:lnTo>
                  <a:pt x="417775" y="1117599"/>
                </a:lnTo>
                <a:lnTo>
                  <a:pt x="423160" y="1104899"/>
                </a:lnTo>
                <a:lnTo>
                  <a:pt x="425193" y="1092199"/>
                </a:lnTo>
                <a:lnTo>
                  <a:pt x="427938" y="1079499"/>
                </a:lnTo>
                <a:lnTo>
                  <a:pt x="428624" y="1066799"/>
                </a:lnTo>
                <a:lnTo>
                  <a:pt x="428624" y="1054099"/>
                </a:lnTo>
                <a:lnTo>
                  <a:pt x="535781" y="1054099"/>
                </a:lnTo>
                <a:lnTo>
                  <a:pt x="535781" y="1066799"/>
                </a:lnTo>
                <a:lnTo>
                  <a:pt x="536467" y="1079499"/>
                </a:lnTo>
                <a:lnTo>
                  <a:pt x="539212" y="1092199"/>
                </a:lnTo>
                <a:lnTo>
                  <a:pt x="541245" y="1104899"/>
                </a:lnTo>
                <a:lnTo>
                  <a:pt x="546630" y="1117599"/>
                </a:lnTo>
                <a:close/>
              </a:path>
              <a:path w="1285875" h="1714500">
                <a:moveTo>
                  <a:pt x="868099" y="1117599"/>
                </a:moveTo>
                <a:lnTo>
                  <a:pt x="739244" y="1117599"/>
                </a:lnTo>
                <a:lnTo>
                  <a:pt x="744629" y="1104899"/>
                </a:lnTo>
                <a:lnTo>
                  <a:pt x="746662" y="1092199"/>
                </a:lnTo>
                <a:lnTo>
                  <a:pt x="749407" y="1079499"/>
                </a:lnTo>
                <a:lnTo>
                  <a:pt x="750093" y="1066799"/>
                </a:lnTo>
                <a:lnTo>
                  <a:pt x="750093" y="1054099"/>
                </a:lnTo>
                <a:lnTo>
                  <a:pt x="857249" y="1054099"/>
                </a:lnTo>
                <a:lnTo>
                  <a:pt x="857249" y="1066799"/>
                </a:lnTo>
                <a:lnTo>
                  <a:pt x="857936" y="1079499"/>
                </a:lnTo>
                <a:lnTo>
                  <a:pt x="860681" y="1092199"/>
                </a:lnTo>
                <a:lnTo>
                  <a:pt x="862714" y="1104899"/>
                </a:lnTo>
                <a:lnTo>
                  <a:pt x="868099" y="1117599"/>
                </a:lnTo>
                <a:close/>
              </a:path>
              <a:path w="1285875" h="1714500">
                <a:moveTo>
                  <a:pt x="557749" y="1130299"/>
                </a:moveTo>
                <a:lnTo>
                  <a:pt x="406656" y="1130299"/>
                </a:lnTo>
                <a:lnTo>
                  <a:pt x="414474" y="1117599"/>
                </a:lnTo>
                <a:lnTo>
                  <a:pt x="549931" y="1117599"/>
                </a:lnTo>
                <a:lnTo>
                  <a:pt x="557749" y="1130299"/>
                </a:lnTo>
                <a:close/>
              </a:path>
              <a:path w="1285875" h="1714500">
                <a:moveTo>
                  <a:pt x="879217" y="1130299"/>
                </a:moveTo>
                <a:lnTo>
                  <a:pt x="728125" y="1130299"/>
                </a:lnTo>
                <a:lnTo>
                  <a:pt x="735943" y="1117599"/>
                </a:lnTo>
                <a:lnTo>
                  <a:pt x="871400" y="1117599"/>
                </a:lnTo>
                <a:lnTo>
                  <a:pt x="879217" y="1130299"/>
                </a:lnTo>
                <a:close/>
              </a:path>
              <a:path w="1285875" h="1714500">
                <a:moveTo>
                  <a:pt x="577554" y="1155699"/>
                </a:moveTo>
                <a:lnTo>
                  <a:pt x="386851" y="1155699"/>
                </a:lnTo>
                <a:lnTo>
                  <a:pt x="392264" y="1142999"/>
                </a:lnTo>
                <a:lnTo>
                  <a:pt x="402214" y="1130299"/>
                </a:lnTo>
                <a:lnTo>
                  <a:pt x="562191" y="1130299"/>
                </a:lnTo>
                <a:lnTo>
                  <a:pt x="572141" y="1142999"/>
                </a:lnTo>
                <a:lnTo>
                  <a:pt x="577554" y="1155699"/>
                </a:lnTo>
                <a:close/>
              </a:path>
              <a:path w="1285875" h="1714500">
                <a:moveTo>
                  <a:pt x="899023" y="1155699"/>
                </a:moveTo>
                <a:lnTo>
                  <a:pt x="708320" y="1155699"/>
                </a:lnTo>
                <a:lnTo>
                  <a:pt x="713733" y="1142999"/>
                </a:lnTo>
                <a:lnTo>
                  <a:pt x="723683" y="1130299"/>
                </a:lnTo>
                <a:lnTo>
                  <a:pt x="883660" y="1130299"/>
                </a:lnTo>
                <a:lnTo>
                  <a:pt x="893610" y="1142999"/>
                </a:lnTo>
                <a:lnTo>
                  <a:pt x="899023" y="1155699"/>
                </a:lnTo>
                <a:close/>
              </a:path>
              <a:path w="1285875" h="1714500">
                <a:moveTo>
                  <a:pt x="608430" y="1168399"/>
                </a:moveTo>
                <a:lnTo>
                  <a:pt x="355975" y="1168399"/>
                </a:lnTo>
                <a:lnTo>
                  <a:pt x="368976" y="1155699"/>
                </a:lnTo>
                <a:lnTo>
                  <a:pt x="595430" y="1155699"/>
                </a:lnTo>
                <a:lnTo>
                  <a:pt x="608430" y="1168399"/>
                </a:lnTo>
                <a:close/>
              </a:path>
              <a:path w="1285875" h="1714500">
                <a:moveTo>
                  <a:pt x="929899" y="1168399"/>
                </a:moveTo>
                <a:lnTo>
                  <a:pt x="677443" y="1168399"/>
                </a:lnTo>
                <a:lnTo>
                  <a:pt x="690444" y="1155699"/>
                </a:lnTo>
                <a:lnTo>
                  <a:pt x="916898" y="1155699"/>
                </a:lnTo>
                <a:lnTo>
                  <a:pt x="929899" y="1168399"/>
                </a:lnTo>
                <a:close/>
              </a:path>
              <a:path w="1285875" h="1714500">
                <a:moveTo>
                  <a:pt x="950401" y="1498599"/>
                </a:moveTo>
                <a:lnTo>
                  <a:pt x="642937" y="1498599"/>
                </a:lnTo>
                <a:lnTo>
                  <a:pt x="684685" y="1485899"/>
                </a:lnTo>
                <a:lnTo>
                  <a:pt x="718742" y="1460499"/>
                </a:lnTo>
                <a:lnTo>
                  <a:pt x="741685" y="1422399"/>
                </a:lnTo>
                <a:lnTo>
                  <a:pt x="750093" y="1384299"/>
                </a:lnTo>
                <a:lnTo>
                  <a:pt x="741685" y="1346199"/>
                </a:lnTo>
                <a:lnTo>
                  <a:pt x="718742" y="1308099"/>
                </a:lnTo>
                <a:lnTo>
                  <a:pt x="684685" y="1282699"/>
                </a:lnTo>
                <a:lnTo>
                  <a:pt x="929899" y="1282699"/>
                </a:lnTo>
                <a:lnTo>
                  <a:pt x="916898" y="1295399"/>
                </a:lnTo>
                <a:lnTo>
                  <a:pt x="899023" y="1295399"/>
                </a:lnTo>
                <a:lnTo>
                  <a:pt x="893610" y="1308099"/>
                </a:lnTo>
                <a:lnTo>
                  <a:pt x="883660" y="1320799"/>
                </a:lnTo>
                <a:lnTo>
                  <a:pt x="879217" y="1320799"/>
                </a:lnTo>
                <a:lnTo>
                  <a:pt x="871400" y="1333499"/>
                </a:lnTo>
                <a:lnTo>
                  <a:pt x="868099" y="1333499"/>
                </a:lnTo>
                <a:lnTo>
                  <a:pt x="862714" y="1346199"/>
                </a:lnTo>
                <a:lnTo>
                  <a:pt x="860681" y="1358899"/>
                </a:lnTo>
                <a:lnTo>
                  <a:pt x="857936" y="1371599"/>
                </a:lnTo>
                <a:lnTo>
                  <a:pt x="857249" y="1384299"/>
                </a:lnTo>
                <a:lnTo>
                  <a:pt x="857249" y="1396999"/>
                </a:lnTo>
                <a:lnTo>
                  <a:pt x="857936" y="1396999"/>
                </a:lnTo>
                <a:lnTo>
                  <a:pt x="860681" y="1409699"/>
                </a:lnTo>
                <a:lnTo>
                  <a:pt x="862714" y="1422399"/>
                </a:lnTo>
                <a:lnTo>
                  <a:pt x="868099" y="1435099"/>
                </a:lnTo>
                <a:lnTo>
                  <a:pt x="871400" y="1435099"/>
                </a:lnTo>
                <a:lnTo>
                  <a:pt x="879217" y="1447799"/>
                </a:lnTo>
                <a:lnTo>
                  <a:pt x="883660" y="1460499"/>
                </a:lnTo>
                <a:lnTo>
                  <a:pt x="893610" y="1473199"/>
                </a:lnTo>
                <a:lnTo>
                  <a:pt x="899023" y="1473199"/>
                </a:lnTo>
                <a:lnTo>
                  <a:pt x="910723" y="1485899"/>
                </a:lnTo>
                <a:lnTo>
                  <a:pt x="936600" y="1485899"/>
                </a:lnTo>
                <a:lnTo>
                  <a:pt x="950401" y="1498599"/>
                </a:lnTo>
                <a:close/>
              </a:path>
              <a:path w="1285875" h="1714500">
                <a:moveTo>
                  <a:pt x="1285874" y="1498599"/>
                </a:moveTo>
                <a:lnTo>
                  <a:pt x="978410" y="1498599"/>
                </a:lnTo>
                <a:lnTo>
                  <a:pt x="992212" y="1485899"/>
                </a:lnTo>
                <a:lnTo>
                  <a:pt x="1018088" y="1485899"/>
                </a:lnTo>
                <a:lnTo>
                  <a:pt x="1029789" y="1473199"/>
                </a:lnTo>
                <a:lnTo>
                  <a:pt x="1035201" y="1473199"/>
                </a:lnTo>
                <a:lnTo>
                  <a:pt x="1045152" y="1460499"/>
                </a:lnTo>
                <a:lnTo>
                  <a:pt x="1049594" y="1447799"/>
                </a:lnTo>
                <a:lnTo>
                  <a:pt x="1057412" y="1435099"/>
                </a:lnTo>
                <a:lnTo>
                  <a:pt x="1060713" y="1435099"/>
                </a:lnTo>
                <a:lnTo>
                  <a:pt x="1066098" y="1422399"/>
                </a:lnTo>
                <a:lnTo>
                  <a:pt x="1068130" y="1409699"/>
                </a:lnTo>
                <a:lnTo>
                  <a:pt x="1070876" y="1396999"/>
                </a:lnTo>
                <a:lnTo>
                  <a:pt x="1071562" y="1396999"/>
                </a:lnTo>
                <a:lnTo>
                  <a:pt x="1071562" y="1384299"/>
                </a:lnTo>
                <a:lnTo>
                  <a:pt x="1070876" y="1371599"/>
                </a:lnTo>
                <a:lnTo>
                  <a:pt x="1068130" y="1358899"/>
                </a:lnTo>
                <a:lnTo>
                  <a:pt x="1066098" y="1346199"/>
                </a:lnTo>
                <a:lnTo>
                  <a:pt x="1060713" y="1333499"/>
                </a:lnTo>
                <a:lnTo>
                  <a:pt x="1057412" y="1333499"/>
                </a:lnTo>
                <a:lnTo>
                  <a:pt x="1049594" y="1320799"/>
                </a:lnTo>
                <a:lnTo>
                  <a:pt x="1045152" y="1320799"/>
                </a:lnTo>
                <a:lnTo>
                  <a:pt x="1035201" y="1308099"/>
                </a:lnTo>
                <a:lnTo>
                  <a:pt x="1029789" y="1295399"/>
                </a:lnTo>
                <a:lnTo>
                  <a:pt x="1011913" y="1295399"/>
                </a:lnTo>
                <a:lnTo>
                  <a:pt x="998912" y="1282699"/>
                </a:lnTo>
                <a:lnTo>
                  <a:pt x="1285874" y="1282699"/>
                </a:lnTo>
                <a:lnTo>
                  <a:pt x="1285874" y="149859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14</a:t>
            </a:fld>
            <a:endParaRPr spc="-2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/>
              <a:t>Course</a:t>
            </a:r>
            <a:r>
              <a:rPr spc="-25"/>
              <a:t> </a:t>
            </a:r>
            <a:r>
              <a:rPr spc="-170"/>
              <a:t>Recommendations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53322" cy="1533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232" y="2105025"/>
            <a:ext cx="190767" cy="13355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14399" y="2505074"/>
            <a:ext cx="7296150" cy="1114425"/>
            <a:chOff x="914399" y="2505074"/>
            <a:chExt cx="7296150" cy="1114425"/>
          </a:xfrm>
        </p:grpSpPr>
        <p:sp>
          <p:nvSpPr>
            <p:cNvPr id="6" name="object 6"/>
            <p:cNvSpPr/>
            <p:nvPr/>
          </p:nvSpPr>
          <p:spPr>
            <a:xfrm>
              <a:off x="933449" y="2505074"/>
              <a:ext cx="7277100" cy="1114425"/>
            </a:xfrm>
            <a:custGeom>
              <a:avLst/>
              <a:gdLst/>
              <a:ahLst/>
              <a:cxnLst/>
              <a:rect l="l" t="t" r="r" b="b"/>
              <a:pathLst>
                <a:path w="7277100" h="1114425">
                  <a:moveTo>
                    <a:pt x="7244052" y="1114424"/>
                  </a:moveTo>
                  <a:lnTo>
                    <a:pt x="16523" y="1114424"/>
                  </a:lnTo>
                  <a:lnTo>
                    <a:pt x="14093" y="1113457"/>
                  </a:lnTo>
                  <a:lnTo>
                    <a:pt x="0" y="1081377"/>
                  </a:lnTo>
                  <a:lnTo>
                    <a:pt x="0" y="10763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7244052" y="0"/>
                  </a:lnTo>
                  <a:lnTo>
                    <a:pt x="7276132" y="28187"/>
                  </a:lnTo>
                  <a:lnTo>
                    <a:pt x="7277098" y="33047"/>
                  </a:lnTo>
                  <a:lnTo>
                    <a:pt x="7277098" y="1081377"/>
                  </a:lnTo>
                  <a:lnTo>
                    <a:pt x="7248911" y="1113457"/>
                  </a:lnTo>
                  <a:lnTo>
                    <a:pt x="7244052" y="1114424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14399" y="2505074"/>
              <a:ext cx="38100" cy="1114425"/>
            </a:xfrm>
            <a:custGeom>
              <a:avLst/>
              <a:gdLst/>
              <a:ahLst/>
              <a:cxnLst/>
              <a:rect l="l" t="t" r="r" b="b"/>
              <a:pathLst>
                <a:path w="38100" h="1114425">
                  <a:moveTo>
                    <a:pt x="38099" y="1114424"/>
                  </a:moveTo>
                  <a:lnTo>
                    <a:pt x="2789" y="1090950"/>
                  </a:lnTo>
                  <a:lnTo>
                    <a:pt x="0" y="10763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14424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4899" y="2661046"/>
              <a:ext cx="183356" cy="18335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104899" y="2943224"/>
              <a:ext cx="262255" cy="209550"/>
            </a:xfrm>
            <a:custGeom>
              <a:avLst/>
              <a:gdLst/>
              <a:ahLst/>
              <a:cxnLst/>
              <a:rect l="l" t="t" r="r" b="b"/>
              <a:pathLst>
                <a:path w="262255" h="209550">
                  <a:moveTo>
                    <a:pt x="91678" y="46289"/>
                  </a:moveTo>
                  <a:lnTo>
                    <a:pt x="85680" y="43313"/>
                  </a:lnTo>
                  <a:lnTo>
                    <a:pt x="79271" y="41117"/>
                  </a:lnTo>
                  <a:lnTo>
                    <a:pt x="72518" y="39756"/>
                  </a:lnTo>
                  <a:lnTo>
                    <a:pt x="65484" y="39290"/>
                  </a:lnTo>
                  <a:lnTo>
                    <a:pt x="65484" y="26193"/>
                  </a:lnTo>
                  <a:lnTo>
                    <a:pt x="67545" y="16005"/>
                  </a:lnTo>
                  <a:lnTo>
                    <a:pt x="73163" y="7679"/>
                  </a:lnTo>
                  <a:lnTo>
                    <a:pt x="81490" y="2061"/>
                  </a:lnTo>
                  <a:lnTo>
                    <a:pt x="91678" y="0"/>
                  </a:lnTo>
                  <a:lnTo>
                    <a:pt x="235743" y="0"/>
                  </a:lnTo>
                  <a:lnTo>
                    <a:pt x="245931" y="2061"/>
                  </a:lnTo>
                  <a:lnTo>
                    <a:pt x="254258" y="7679"/>
                  </a:lnTo>
                  <a:lnTo>
                    <a:pt x="259876" y="16005"/>
                  </a:lnTo>
                  <a:lnTo>
                    <a:pt x="261937" y="26193"/>
                  </a:lnTo>
                  <a:lnTo>
                    <a:pt x="91678" y="26193"/>
                  </a:lnTo>
                  <a:lnTo>
                    <a:pt x="91678" y="46289"/>
                  </a:lnTo>
                  <a:close/>
                </a:path>
                <a:path w="262255" h="209550">
                  <a:moveTo>
                    <a:pt x="235743" y="170259"/>
                  </a:moveTo>
                  <a:lnTo>
                    <a:pt x="137844" y="170259"/>
                  </a:lnTo>
                  <a:lnTo>
                    <a:pt x="133751" y="162713"/>
                  </a:lnTo>
                  <a:lnTo>
                    <a:pt x="128763" y="155781"/>
                  </a:lnTo>
                  <a:lnTo>
                    <a:pt x="122955" y="149539"/>
                  </a:lnTo>
                  <a:lnTo>
                    <a:pt x="116398" y="144065"/>
                  </a:lnTo>
                  <a:lnTo>
                    <a:pt x="235743" y="144065"/>
                  </a:lnTo>
                  <a:lnTo>
                    <a:pt x="235743" y="26193"/>
                  </a:lnTo>
                  <a:lnTo>
                    <a:pt x="261937" y="26193"/>
                  </a:lnTo>
                  <a:lnTo>
                    <a:pt x="261937" y="144065"/>
                  </a:lnTo>
                  <a:lnTo>
                    <a:pt x="259876" y="154253"/>
                  </a:lnTo>
                  <a:lnTo>
                    <a:pt x="254258" y="162580"/>
                  </a:lnTo>
                  <a:lnTo>
                    <a:pt x="245931" y="168198"/>
                  </a:lnTo>
                  <a:lnTo>
                    <a:pt x="235743" y="170259"/>
                  </a:lnTo>
                  <a:close/>
                </a:path>
                <a:path w="262255" h="209550">
                  <a:moveTo>
                    <a:pt x="70694" y="130968"/>
                  </a:moveTo>
                  <a:lnTo>
                    <a:pt x="60274" y="130968"/>
                  </a:lnTo>
                  <a:lnTo>
                    <a:pt x="55262" y="129971"/>
                  </a:lnTo>
                  <a:lnTo>
                    <a:pt x="27190" y="101900"/>
                  </a:lnTo>
                  <a:lnTo>
                    <a:pt x="26193" y="96888"/>
                  </a:lnTo>
                  <a:lnTo>
                    <a:pt x="26193" y="86467"/>
                  </a:lnTo>
                  <a:lnTo>
                    <a:pt x="55262" y="53384"/>
                  </a:lnTo>
                  <a:lnTo>
                    <a:pt x="60274" y="52387"/>
                  </a:lnTo>
                  <a:lnTo>
                    <a:pt x="70694" y="52387"/>
                  </a:lnTo>
                  <a:lnTo>
                    <a:pt x="103778" y="81455"/>
                  </a:lnTo>
                  <a:lnTo>
                    <a:pt x="104774" y="86467"/>
                  </a:lnTo>
                  <a:lnTo>
                    <a:pt x="104774" y="96888"/>
                  </a:lnTo>
                  <a:lnTo>
                    <a:pt x="75706" y="129971"/>
                  </a:lnTo>
                  <a:lnTo>
                    <a:pt x="70694" y="130968"/>
                  </a:lnTo>
                  <a:close/>
                </a:path>
                <a:path w="262255" h="209550">
                  <a:moveTo>
                    <a:pt x="209550" y="144065"/>
                  </a:moveTo>
                  <a:lnTo>
                    <a:pt x="157162" y="144065"/>
                  </a:lnTo>
                  <a:lnTo>
                    <a:pt x="157162" y="123724"/>
                  </a:lnTo>
                  <a:lnTo>
                    <a:pt x="163015" y="117871"/>
                  </a:lnTo>
                  <a:lnTo>
                    <a:pt x="203697" y="117871"/>
                  </a:lnTo>
                  <a:lnTo>
                    <a:pt x="209550" y="123724"/>
                  </a:lnTo>
                  <a:lnTo>
                    <a:pt x="209550" y="144065"/>
                  </a:lnTo>
                  <a:close/>
                </a:path>
                <a:path w="262255" h="209550">
                  <a:moveTo>
                    <a:pt x="126098" y="209550"/>
                  </a:moveTo>
                  <a:lnTo>
                    <a:pt x="4870" y="209550"/>
                  </a:lnTo>
                  <a:lnTo>
                    <a:pt x="0" y="204638"/>
                  </a:lnTo>
                  <a:lnTo>
                    <a:pt x="0" y="198622"/>
                  </a:lnTo>
                  <a:lnTo>
                    <a:pt x="4288" y="177389"/>
                  </a:lnTo>
                  <a:lnTo>
                    <a:pt x="15982" y="160047"/>
                  </a:lnTo>
                  <a:lnTo>
                    <a:pt x="33324" y="148354"/>
                  </a:lnTo>
                  <a:lnTo>
                    <a:pt x="54556" y="144065"/>
                  </a:lnTo>
                  <a:lnTo>
                    <a:pt x="76371" y="144065"/>
                  </a:lnTo>
                  <a:lnTo>
                    <a:pt x="97627" y="148354"/>
                  </a:lnTo>
                  <a:lnTo>
                    <a:pt x="114981" y="160047"/>
                  </a:lnTo>
                  <a:lnTo>
                    <a:pt x="126679" y="177389"/>
                  </a:lnTo>
                  <a:lnTo>
                    <a:pt x="130968" y="198622"/>
                  </a:lnTo>
                  <a:lnTo>
                    <a:pt x="130968" y="204638"/>
                  </a:lnTo>
                  <a:lnTo>
                    <a:pt x="126098" y="209550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04899" y="3251596"/>
              <a:ext cx="262255" cy="183515"/>
            </a:xfrm>
            <a:custGeom>
              <a:avLst/>
              <a:gdLst/>
              <a:ahLst/>
              <a:cxnLst/>
              <a:rect l="l" t="t" r="r" b="b"/>
              <a:pathLst>
                <a:path w="262255" h="183514">
                  <a:moveTo>
                    <a:pt x="52387" y="130968"/>
                  </a:moveTo>
                  <a:lnTo>
                    <a:pt x="26193" y="130968"/>
                  </a:lnTo>
                  <a:lnTo>
                    <a:pt x="26193" y="26193"/>
                  </a:lnTo>
                  <a:lnTo>
                    <a:pt x="28254" y="16005"/>
                  </a:lnTo>
                  <a:lnTo>
                    <a:pt x="33872" y="7679"/>
                  </a:lnTo>
                  <a:lnTo>
                    <a:pt x="42199" y="2061"/>
                  </a:lnTo>
                  <a:lnTo>
                    <a:pt x="52387" y="0"/>
                  </a:lnTo>
                  <a:lnTo>
                    <a:pt x="209550" y="0"/>
                  </a:lnTo>
                  <a:lnTo>
                    <a:pt x="219737" y="2061"/>
                  </a:lnTo>
                  <a:lnTo>
                    <a:pt x="228064" y="7679"/>
                  </a:lnTo>
                  <a:lnTo>
                    <a:pt x="233682" y="16005"/>
                  </a:lnTo>
                  <a:lnTo>
                    <a:pt x="235743" y="26193"/>
                  </a:lnTo>
                  <a:lnTo>
                    <a:pt x="52387" y="26193"/>
                  </a:lnTo>
                  <a:lnTo>
                    <a:pt x="52387" y="130968"/>
                  </a:lnTo>
                  <a:close/>
                </a:path>
                <a:path w="262255" h="183514">
                  <a:moveTo>
                    <a:pt x="235743" y="130968"/>
                  </a:moveTo>
                  <a:lnTo>
                    <a:pt x="209550" y="130968"/>
                  </a:lnTo>
                  <a:lnTo>
                    <a:pt x="209550" y="26193"/>
                  </a:lnTo>
                  <a:lnTo>
                    <a:pt x="235743" y="26193"/>
                  </a:lnTo>
                  <a:lnTo>
                    <a:pt x="235743" y="130968"/>
                  </a:lnTo>
                  <a:close/>
                </a:path>
                <a:path w="262255" h="183514">
                  <a:moveTo>
                    <a:pt x="111159" y="115498"/>
                  </a:moveTo>
                  <a:lnTo>
                    <a:pt x="104898" y="115498"/>
                  </a:lnTo>
                  <a:lnTo>
                    <a:pt x="101132" y="111691"/>
                  </a:lnTo>
                  <a:lnTo>
                    <a:pt x="77639" y="88199"/>
                  </a:lnTo>
                  <a:lnTo>
                    <a:pt x="77639" y="81978"/>
                  </a:lnTo>
                  <a:lnTo>
                    <a:pt x="81487" y="78171"/>
                  </a:lnTo>
                  <a:lnTo>
                    <a:pt x="104979" y="54679"/>
                  </a:lnTo>
                  <a:lnTo>
                    <a:pt x="111200" y="54679"/>
                  </a:lnTo>
                  <a:lnTo>
                    <a:pt x="118813" y="62373"/>
                  </a:lnTo>
                  <a:lnTo>
                    <a:pt x="118854" y="68594"/>
                  </a:lnTo>
                  <a:lnTo>
                    <a:pt x="115006" y="72401"/>
                  </a:lnTo>
                  <a:lnTo>
                    <a:pt x="102319" y="85129"/>
                  </a:lnTo>
                  <a:lnTo>
                    <a:pt x="118813" y="101623"/>
                  </a:lnTo>
                  <a:lnTo>
                    <a:pt x="118854" y="107844"/>
                  </a:lnTo>
                  <a:lnTo>
                    <a:pt x="115006" y="111691"/>
                  </a:lnTo>
                  <a:lnTo>
                    <a:pt x="111159" y="115498"/>
                  </a:lnTo>
                  <a:close/>
                </a:path>
                <a:path w="262255" h="183514">
                  <a:moveTo>
                    <a:pt x="157039" y="115498"/>
                  </a:moveTo>
                  <a:lnTo>
                    <a:pt x="150737" y="115498"/>
                  </a:lnTo>
                  <a:lnTo>
                    <a:pt x="143165" y="107844"/>
                  </a:lnTo>
                  <a:lnTo>
                    <a:pt x="143124" y="101623"/>
                  </a:lnTo>
                  <a:lnTo>
                    <a:pt x="146971" y="97817"/>
                  </a:lnTo>
                  <a:lnTo>
                    <a:pt x="159659" y="85129"/>
                  </a:lnTo>
                  <a:lnTo>
                    <a:pt x="143124" y="68594"/>
                  </a:lnTo>
                  <a:lnTo>
                    <a:pt x="143124" y="62373"/>
                  </a:lnTo>
                  <a:lnTo>
                    <a:pt x="150901" y="54679"/>
                  </a:lnTo>
                  <a:lnTo>
                    <a:pt x="156999" y="54679"/>
                  </a:lnTo>
                  <a:lnTo>
                    <a:pt x="160805" y="58526"/>
                  </a:lnTo>
                  <a:lnTo>
                    <a:pt x="164693" y="62373"/>
                  </a:lnTo>
                  <a:lnTo>
                    <a:pt x="184297" y="81978"/>
                  </a:lnTo>
                  <a:lnTo>
                    <a:pt x="184338" y="88199"/>
                  </a:lnTo>
                  <a:lnTo>
                    <a:pt x="157039" y="115498"/>
                  </a:lnTo>
                  <a:close/>
                </a:path>
                <a:path w="262255" h="183514">
                  <a:moveTo>
                    <a:pt x="230505" y="183356"/>
                  </a:moveTo>
                  <a:lnTo>
                    <a:pt x="31432" y="183356"/>
                  </a:lnTo>
                  <a:lnTo>
                    <a:pt x="19200" y="180885"/>
                  </a:lnTo>
                  <a:lnTo>
                    <a:pt x="9208" y="174147"/>
                  </a:lnTo>
                  <a:lnTo>
                    <a:pt x="2471" y="164156"/>
                  </a:lnTo>
                  <a:lnTo>
                    <a:pt x="0" y="151923"/>
                  </a:lnTo>
                  <a:lnTo>
                    <a:pt x="0" y="147585"/>
                  </a:lnTo>
                  <a:lnTo>
                    <a:pt x="3519" y="144065"/>
                  </a:lnTo>
                  <a:lnTo>
                    <a:pt x="258417" y="144065"/>
                  </a:lnTo>
                  <a:lnTo>
                    <a:pt x="261937" y="147585"/>
                  </a:lnTo>
                  <a:lnTo>
                    <a:pt x="261937" y="151923"/>
                  </a:lnTo>
                  <a:lnTo>
                    <a:pt x="259466" y="164156"/>
                  </a:lnTo>
                  <a:lnTo>
                    <a:pt x="252728" y="174147"/>
                  </a:lnTo>
                  <a:lnTo>
                    <a:pt x="242737" y="180885"/>
                  </a:lnTo>
                  <a:lnTo>
                    <a:pt x="230505" y="183356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6807" y="3930651"/>
            <a:ext cx="179883" cy="13969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63600" y="1385990"/>
            <a:ext cx="9213215" cy="28486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System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identifies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85" dirty="0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gaps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by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comparing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job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70" dirty="0">
                <a:solidFill>
                  <a:srgbClr val="202024"/>
                </a:solidFill>
                <a:latin typeface="Roboto"/>
                <a:cs typeface="Roboto"/>
              </a:rPr>
              <a:t>requirements</a:t>
            </a:r>
            <a:endParaRPr sz="2300" dirty="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2265"/>
              </a:spcBef>
            </a:pP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Suggests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personalized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online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courses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leading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platforms</a:t>
            </a:r>
            <a:endParaRPr sz="2300" dirty="0">
              <a:latin typeface="Roboto"/>
              <a:cs typeface="Roboto"/>
            </a:endParaRPr>
          </a:p>
          <a:p>
            <a:pPr marL="554990" marR="4662170" indent="-78740">
              <a:lnSpc>
                <a:spcPct val="107600"/>
              </a:lnSpc>
              <a:spcBef>
                <a:spcPts val="1475"/>
              </a:spcBef>
            </a:pPr>
            <a:r>
              <a:rPr sz="1800" spc="-85" dirty="0">
                <a:solidFill>
                  <a:srgbClr val="202024"/>
                </a:solidFill>
                <a:latin typeface="Roboto"/>
                <a:cs typeface="Roboto"/>
              </a:rPr>
              <a:t>LinkedIn</a:t>
            </a:r>
            <a:r>
              <a:rPr sz="18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75" dirty="0">
                <a:solidFill>
                  <a:srgbClr val="202024"/>
                </a:solidFill>
                <a:latin typeface="Roboto"/>
                <a:cs typeface="Roboto"/>
              </a:rPr>
              <a:t>Learning:</a:t>
            </a:r>
            <a:r>
              <a:rPr sz="18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85" dirty="0">
                <a:solidFill>
                  <a:srgbClr val="202024"/>
                </a:solidFill>
                <a:latin typeface="Roboto"/>
                <a:cs typeface="Roboto"/>
              </a:rPr>
              <a:t>Python</a:t>
            </a:r>
            <a:r>
              <a:rPr sz="18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7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8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85" dirty="0">
                <a:solidFill>
                  <a:srgbClr val="202024"/>
                </a:solidFill>
                <a:latin typeface="Roboto"/>
                <a:cs typeface="Roboto"/>
              </a:rPr>
              <a:t>Data</a:t>
            </a:r>
            <a:r>
              <a:rPr sz="1800" spc="-10" dirty="0">
                <a:solidFill>
                  <a:srgbClr val="202024"/>
                </a:solidFill>
                <a:latin typeface="Roboto"/>
                <a:cs typeface="Roboto"/>
              </a:rPr>
              <a:t> Science </a:t>
            </a:r>
            <a:r>
              <a:rPr sz="1800" spc="-80" dirty="0">
                <a:solidFill>
                  <a:srgbClr val="202024"/>
                </a:solidFill>
                <a:latin typeface="Roboto"/>
                <a:cs typeface="Roboto"/>
              </a:rPr>
              <a:t>Coursera:</a:t>
            </a:r>
            <a:r>
              <a:rPr sz="18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95" dirty="0">
                <a:solidFill>
                  <a:srgbClr val="202024"/>
                </a:solidFill>
                <a:latin typeface="Roboto"/>
                <a:cs typeface="Roboto"/>
              </a:rPr>
              <a:t>Machine</a:t>
            </a:r>
            <a:r>
              <a:rPr sz="18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85" dirty="0">
                <a:solidFill>
                  <a:srgbClr val="202024"/>
                </a:solidFill>
                <a:latin typeface="Roboto"/>
                <a:cs typeface="Roboto"/>
              </a:rPr>
              <a:t>Learning</a:t>
            </a:r>
            <a:r>
              <a:rPr sz="18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75" dirty="0">
                <a:solidFill>
                  <a:srgbClr val="202024"/>
                </a:solidFill>
                <a:latin typeface="Roboto"/>
                <a:cs typeface="Roboto"/>
              </a:rPr>
              <a:t>Fundamentals </a:t>
            </a:r>
            <a:r>
              <a:rPr sz="1800" spc="-95" dirty="0">
                <a:solidFill>
                  <a:srgbClr val="202024"/>
                </a:solidFill>
                <a:latin typeface="Roboto"/>
                <a:cs typeface="Roboto"/>
              </a:rPr>
              <a:t>Udemy:</a:t>
            </a:r>
            <a:r>
              <a:rPr sz="18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140" dirty="0">
                <a:solidFill>
                  <a:srgbClr val="202024"/>
                </a:solidFill>
                <a:latin typeface="Roboto"/>
                <a:cs typeface="Roboto"/>
              </a:rPr>
              <a:t>AWS</a:t>
            </a:r>
            <a:r>
              <a:rPr sz="18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70" dirty="0">
                <a:solidFill>
                  <a:srgbClr val="202024"/>
                </a:solidFill>
                <a:latin typeface="Roboto"/>
                <a:cs typeface="Roboto"/>
              </a:rPr>
              <a:t>Certification</a:t>
            </a:r>
            <a:r>
              <a:rPr sz="18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800" spc="-20" dirty="0">
                <a:solidFill>
                  <a:srgbClr val="202024"/>
                </a:solidFill>
                <a:latin typeface="Roboto"/>
                <a:cs typeface="Roboto"/>
              </a:rPr>
              <a:t>Prep</a:t>
            </a:r>
            <a:endParaRPr sz="18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650" dirty="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</a:pP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Provides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clickable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URLs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immediate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enrollment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 dirty="0">
                <a:solidFill>
                  <a:srgbClr val="202024"/>
                </a:solidFill>
                <a:latin typeface="Roboto"/>
                <a:cs typeface="Roboto"/>
              </a:rPr>
              <a:t>skill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development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86949" y="4869655"/>
            <a:ext cx="1929130" cy="1474470"/>
          </a:xfrm>
          <a:custGeom>
            <a:avLst/>
            <a:gdLst/>
            <a:ahLst/>
            <a:cxnLst/>
            <a:rect l="l" t="t" r="r" b="b"/>
            <a:pathLst>
              <a:path w="1929129" h="1474470">
                <a:moveTo>
                  <a:pt x="52128" y="1470907"/>
                </a:moveTo>
                <a:lnTo>
                  <a:pt x="26161" y="1460673"/>
                </a:lnTo>
                <a:lnTo>
                  <a:pt x="7288" y="1440644"/>
                </a:lnTo>
                <a:lnTo>
                  <a:pt x="0" y="1413457"/>
                </a:lnTo>
                <a:lnTo>
                  <a:pt x="0" y="173459"/>
                </a:lnTo>
                <a:lnTo>
                  <a:pt x="16115" y="117411"/>
                </a:lnTo>
                <a:lnTo>
                  <a:pt x="60610" y="80702"/>
                </a:lnTo>
                <a:lnTo>
                  <a:pt x="132413" y="55932"/>
                </a:lnTo>
                <a:lnTo>
                  <a:pt x="174302" y="43705"/>
                </a:lnTo>
                <a:lnTo>
                  <a:pt x="219606" y="32165"/>
                </a:lnTo>
                <a:lnTo>
                  <a:pt x="267892" y="21747"/>
                </a:lnTo>
                <a:lnTo>
                  <a:pt x="318727" y="12886"/>
                </a:lnTo>
                <a:lnTo>
                  <a:pt x="371679" y="6017"/>
                </a:lnTo>
                <a:lnTo>
                  <a:pt x="426315" y="1576"/>
                </a:lnTo>
                <a:lnTo>
                  <a:pt x="482203" y="0"/>
                </a:lnTo>
                <a:lnTo>
                  <a:pt x="545672" y="2368"/>
                </a:lnTo>
                <a:lnTo>
                  <a:pt x="605487" y="9025"/>
                </a:lnTo>
                <a:lnTo>
                  <a:pt x="661317" y="19298"/>
                </a:lnTo>
                <a:lnTo>
                  <a:pt x="712831" y="32514"/>
                </a:lnTo>
                <a:lnTo>
                  <a:pt x="759698" y="48001"/>
                </a:lnTo>
                <a:lnTo>
                  <a:pt x="801588" y="65087"/>
                </a:lnTo>
                <a:lnTo>
                  <a:pt x="838169" y="83099"/>
                </a:lnTo>
                <a:lnTo>
                  <a:pt x="894084" y="119211"/>
                </a:lnTo>
                <a:lnTo>
                  <a:pt x="910828" y="156046"/>
                </a:lnTo>
                <a:lnTo>
                  <a:pt x="910828" y="1393031"/>
                </a:lnTo>
                <a:lnTo>
                  <a:pt x="482203" y="1393031"/>
                </a:lnTo>
                <a:lnTo>
                  <a:pt x="432262" y="1394840"/>
                </a:lnTo>
                <a:lnTo>
                  <a:pt x="379912" y="1399911"/>
                </a:lnTo>
                <a:lnTo>
                  <a:pt x="326322" y="1407705"/>
                </a:lnTo>
                <a:lnTo>
                  <a:pt x="272662" y="1417685"/>
                </a:lnTo>
                <a:lnTo>
                  <a:pt x="220100" y="1429313"/>
                </a:lnTo>
                <a:lnTo>
                  <a:pt x="169807" y="1442052"/>
                </a:lnTo>
                <a:lnTo>
                  <a:pt x="122951" y="1455363"/>
                </a:lnTo>
                <a:lnTo>
                  <a:pt x="80702" y="1468710"/>
                </a:lnTo>
                <a:lnTo>
                  <a:pt x="52128" y="1470907"/>
                </a:lnTo>
                <a:close/>
              </a:path>
              <a:path w="1929129" h="1474470">
                <a:moveTo>
                  <a:pt x="862796" y="1474350"/>
                </a:moveTo>
                <a:lnTo>
                  <a:pt x="835818" y="1471724"/>
                </a:lnTo>
                <a:lnTo>
                  <a:pt x="794141" y="1457348"/>
                </a:lnTo>
                <a:lnTo>
                  <a:pt x="746618" y="1442211"/>
                </a:lnTo>
                <a:lnTo>
                  <a:pt x="694988" y="1427396"/>
                </a:lnTo>
                <a:lnTo>
                  <a:pt x="640992" y="1413987"/>
                </a:lnTo>
                <a:lnTo>
                  <a:pt x="586369" y="1403067"/>
                </a:lnTo>
                <a:lnTo>
                  <a:pt x="532860" y="1395720"/>
                </a:lnTo>
                <a:lnTo>
                  <a:pt x="482203" y="1393031"/>
                </a:lnTo>
                <a:lnTo>
                  <a:pt x="910828" y="1393031"/>
                </a:lnTo>
                <a:lnTo>
                  <a:pt x="910828" y="1419820"/>
                </a:lnTo>
                <a:lnTo>
                  <a:pt x="904193" y="1445824"/>
                </a:lnTo>
                <a:lnTo>
                  <a:pt x="886885" y="1464859"/>
                </a:lnTo>
                <a:lnTo>
                  <a:pt x="862796" y="1474350"/>
                </a:lnTo>
                <a:close/>
              </a:path>
              <a:path w="1929129" h="1474470">
                <a:moveTo>
                  <a:pt x="1066157" y="1474350"/>
                </a:moveTo>
                <a:lnTo>
                  <a:pt x="1042052" y="1464859"/>
                </a:lnTo>
                <a:lnTo>
                  <a:pt x="1024665" y="1445824"/>
                </a:lnTo>
                <a:lnTo>
                  <a:pt x="1017984" y="1419820"/>
                </a:lnTo>
                <a:lnTo>
                  <a:pt x="1017984" y="156046"/>
                </a:lnTo>
                <a:lnTo>
                  <a:pt x="1034727" y="119211"/>
                </a:lnTo>
                <a:lnTo>
                  <a:pt x="1090642" y="83099"/>
                </a:lnTo>
                <a:lnTo>
                  <a:pt x="1127224" y="65087"/>
                </a:lnTo>
                <a:lnTo>
                  <a:pt x="1169113" y="48001"/>
                </a:lnTo>
                <a:lnTo>
                  <a:pt x="1215980" y="32514"/>
                </a:lnTo>
                <a:lnTo>
                  <a:pt x="1267494" y="19298"/>
                </a:lnTo>
                <a:lnTo>
                  <a:pt x="1323324" y="9025"/>
                </a:lnTo>
                <a:lnTo>
                  <a:pt x="1383139" y="2368"/>
                </a:lnTo>
                <a:lnTo>
                  <a:pt x="1446609" y="0"/>
                </a:lnTo>
                <a:lnTo>
                  <a:pt x="1502496" y="1577"/>
                </a:lnTo>
                <a:lnTo>
                  <a:pt x="1557132" y="6021"/>
                </a:lnTo>
                <a:lnTo>
                  <a:pt x="1610084" y="12898"/>
                </a:lnTo>
                <a:lnTo>
                  <a:pt x="1660920" y="21776"/>
                </a:lnTo>
                <a:lnTo>
                  <a:pt x="1709206" y="32223"/>
                </a:lnTo>
                <a:lnTo>
                  <a:pt x="1754509" y="43805"/>
                </a:lnTo>
                <a:lnTo>
                  <a:pt x="1796399" y="56089"/>
                </a:lnTo>
                <a:lnTo>
                  <a:pt x="1834440" y="68644"/>
                </a:lnTo>
                <a:lnTo>
                  <a:pt x="1893636" y="95854"/>
                </a:lnTo>
                <a:lnTo>
                  <a:pt x="1924663" y="143949"/>
                </a:lnTo>
                <a:lnTo>
                  <a:pt x="1928812" y="173459"/>
                </a:lnTo>
                <a:lnTo>
                  <a:pt x="1928812" y="1393031"/>
                </a:lnTo>
                <a:lnTo>
                  <a:pt x="1446609" y="1393031"/>
                </a:lnTo>
                <a:lnTo>
                  <a:pt x="1395952" y="1395720"/>
                </a:lnTo>
                <a:lnTo>
                  <a:pt x="1342442" y="1403067"/>
                </a:lnTo>
                <a:lnTo>
                  <a:pt x="1287819" y="1413987"/>
                </a:lnTo>
                <a:lnTo>
                  <a:pt x="1233823" y="1427396"/>
                </a:lnTo>
                <a:lnTo>
                  <a:pt x="1182194" y="1442211"/>
                </a:lnTo>
                <a:lnTo>
                  <a:pt x="1134671" y="1457348"/>
                </a:lnTo>
                <a:lnTo>
                  <a:pt x="1092993" y="1471724"/>
                </a:lnTo>
                <a:lnTo>
                  <a:pt x="1066157" y="1474350"/>
                </a:lnTo>
                <a:close/>
              </a:path>
              <a:path w="1929129" h="1474470">
                <a:moveTo>
                  <a:pt x="1876683" y="1471049"/>
                </a:moveTo>
                <a:lnTo>
                  <a:pt x="1848110" y="1468710"/>
                </a:lnTo>
                <a:lnTo>
                  <a:pt x="1805861" y="1455363"/>
                </a:lnTo>
                <a:lnTo>
                  <a:pt x="1759005" y="1442052"/>
                </a:lnTo>
                <a:lnTo>
                  <a:pt x="1708711" y="1429313"/>
                </a:lnTo>
                <a:lnTo>
                  <a:pt x="1656150" y="1417685"/>
                </a:lnTo>
                <a:lnTo>
                  <a:pt x="1602489" y="1407705"/>
                </a:lnTo>
                <a:lnTo>
                  <a:pt x="1548899" y="1399911"/>
                </a:lnTo>
                <a:lnTo>
                  <a:pt x="1496549" y="1394840"/>
                </a:lnTo>
                <a:lnTo>
                  <a:pt x="1446609" y="1393031"/>
                </a:lnTo>
                <a:lnTo>
                  <a:pt x="1928812" y="1393031"/>
                </a:lnTo>
                <a:lnTo>
                  <a:pt x="1928812" y="1413457"/>
                </a:lnTo>
                <a:lnTo>
                  <a:pt x="1921523" y="1440691"/>
                </a:lnTo>
                <a:lnTo>
                  <a:pt x="1902651" y="1460799"/>
                </a:lnTo>
                <a:lnTo>
                  <a:pt x="1876683" y="147104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15</a:t>
            </a:fld>
            <a:endParaRPr spc="-2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/>
              <a:t>Job</a:t>
            </a:r>
            <a:r>
              <a:rPr spc="-50"/>
              <a:t> </a:t>
            </a:r>
            <a:r>
              <a:rPr spc="-170"/>
              <a:t>Role</a:t>
            </a:r>
            <a:r>
              <a:rPr spc="-45"/>
              <a:t> </a:t>
            </a:r>
            <a:r>
              <a:rPr spc="-135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499" y="2714624"/>
            <a:ext cx="11049000" cy="2714625"/>
            <a:chOff x="571499" y="2714624"/>
            <a:chExt cx="11049000" cy="2714625"/>
          </a:xfrm>
        </p:grpSpPr>
        <p:sp>
          <p:nvSpPr>
            <p:cNvPr id="4" name="object 4"/>
            <p:cNvSpPr/>
            <p:nvPr/>
          </p:nvSpPr>
          <p:spPr>
            <a:xfrm>
              <a:off x="595312" y="2714624"/>
              <a:ext cx="11025505" cy="2714625"/>
            </a:xfrm>
            <a:custGeom>
              <a:avLst/>
              <a:gdLst/>
              <a:ahLst/>
              <a:cxnLst/>
              <a:rect l="l" t="t" r="r" b="b"/>
              <a:pathLst>
                <a:path w="11025505" h="2714625">
                  <a:moveTo>
                    <a:pt x="10953989" y="2714624"/>
                  </a:moveTo>
                  <a:lnTo>
                    <a:pt x="48947" y="2714624"/>
                  </a:lnTo>
                  <a:lnTo>
                    <a:pt x="45540" y="2714136"/>
                  </a:lnTo>
                  <a:lnTo>
                    <a:pt x="12911" y="2688768"/>
                  </a:lnTo>
                  <a:lnTo>
                    <a:pt x="335" y="2648382"/>
                  </a:lnTo>
                  <a:lnTo>
                    <a:pt x="0" y="2643427"/>
                  </a:lnTo>
                  <a:lnTo>
                    <a:pt x="0" y="2638424"/>
                  </a:lnTo>
                  <a:lnTo>
                    <a:pt x="0" y="71196"/>
                  </a:lnTo>
                  <a:lnTo>
                    <a:pt x="10739" y="29705"/>
                  </a:lnTo>
                  <a:lnTo>
                    <a:pt x="38793" y="2440"/>
                  </a:lnTo>
                  <a:lnTo>
                    <a:pt x="48947" y="0"/>
                  </a:lnTo>
                  <a:lnTo>
                    <a:pt x="10953989" y="0"/>
                  </a:lnTo>
                  <a:lnTo>
                    <a:pt x="10995481" y="15621"/>
                  </a:lnTo>
                  <a:lnTo>
                    <a:pt x="11021299" y="51661"/>
                  </a:lnTo>
                  <a:lnTo>
                    <a:pt x="11025186" y="71196"/>
                  </a:lnTo>
                  <a:lnTo>
                    <a:pt x="11025186" y="2643427"/>
                  </a:lnTo>
                  <a:lnTo>
                    <a:pt x="11009565" y="2684919"/>
                  </a:lnTo>
                  <a:lnTo>
                    <a:pt x="10973523" y="2710737"/>
                  </a:lnTo>
                  <a:lnTo>
                    <a:pt x="10958944" y="2714136"/>
                  </a:lnTo>
                  <a:lnTo>
                    <a:pt x="10953989" y="2714624"/>
                  </a:lnTo>
                  <a:close/>
                </a:path>
              </a:pathLst>
            </a:custGeom>
            <a:solidFill>
              <a:srgbClr val="1A73E7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99" y="2714826"/>
              <a:ext cx="72390" cy="2714625"/>
            </a:xfrm>
            <a:custGeom>
              <a:avLst/>
              <a:gdLst/>
              <a:ahLst/>
              <a:cxnLst/>
              <a:rect l="l" t="t" r="r" b="b"/>
              <a:pathLst>
                <a:path w="72390" h="2714625">
                  <a:moveTo>
                    <a:pt x="72031" y="2714222"/>
                  </a:moveTo>
                  <a:lnTo>
                    <a:pt x="33857" y="2701592"/>
                  </a:lnTo>
                  <a:lnTo>
                    <a:pt x="5800" y="2667383"/>
                  </a:lnTo>
                  <a:lnTo>
                    <a:pt x="0" y="2638223"/>
                  </a:lnTo>
                  <a:lnTo>
                    <a:pt x="0" y="75998"/>
                  </a:lnTo>
                  <a:lnTo>
                    <a:pt x="12830" y="33655"/>
                  </a:lnTo>
                  <a:lnTo>
                    <a:pt x="47039" y="5598"/>
                  </a:lnTo>
                  <a:lnTo>
                    <a:pt x="72031" y="0"/>
                  </a:lnTo>
                  <a:lnTo>
                    <a:pt x="68765" y="1732"/>
                  </a:lnTo>
                  <a:lnTo>
                    <a:pt x="61763" y="9465"/>
                  </a:lnTo>
                  <a:lnTo>
                    <a:pt x="49800" y="46837"/>
                  </a:lnTo>
                  <a:lnTo>
                    <a:pt x="47625" y="75998"/>
                  </a:lnTo>
                  <a:lnTo>
                    <a:pt x="47625" y="2638223"/>
                  </a:lnTo>
                  <a:lnTo>
                    <a:pt x="52436" y="2680565"/>
                  </a:lnTo>
                  <a:lnTo>
                    <a:pt x="68765" y="2712489"/>
                  </a:lnTo>
                  <a:lnTo>
                    <a:pt x="72031" y="2714222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66849"/>
            <a:ext cx="171449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95500"/>
            <a:ext cx="152399" cy="1523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6924" y="1385990"/>
            <a:ext cx="7364730" cy="1830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35"/>
              </a:spcBef>
            </a:pPr>
            <a:r>
              <a:rPr sz="2300" b="0" spc="-85" dirty="0">
                <a:solidFill>
                  <a:srgbClr val="1A73E7"/>
                </a:solidFill>
                <a:latin typeface="Roboto Medium"/>
                <a:cs typeface="Roboto Medium"/>
              </a:rPr>
              <a:t>Skill-</a:t>
            </a:r>
            <a:r>
              <a:rPr sz="2300" b="0" spc="-90" dirty="0">
                <a:solidFill>
                  <a:srgbClr val="1A73E7"/>
                </a:solidFill>
                <a:latin typeface="Roboto Medium"/>
                <a:cs typeface="Roboto Medium"/>
              </a:rPr>
              <a:t>to-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job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mapping</a:t>
            </a:r>
            <a:r>
              <a:rPr sz="230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using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predefined</a:t>
            </a:r>
            <a:r>
              <a:rPr sz="23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keyword</a:t>
            </a:r>
            <a:r>
              <a:rPr sz="23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associations</a:t>
            </a:r>
            <a:endParaRPr sz="2300" dirty="0">
              <a:latin typeface="Roboto"/>
              <a:cs typeface="Roboto"/>
            </a:endParaRPr>
          </a:p>
          <a:p>
            <a:pPr marL="78740">
              <a:lnSpc>
                <a:spcPct val="100000"/>
              </a:lnSpc>
              <a:spcBef>
                <a:spcPts val="2265"/>
              </a:spcBef>
            </a:pP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Suggests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career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paths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detected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 dirty="0">
                <a:solidFill>
                  <a:srgbClr val="202024"/>
                </a:solidFill>
                <a:latin typeface="Roboto"/>
                <a:cs typeface="Roboto"/>
              </a:rPr>
              <a:t>in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the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55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55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55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55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endParaRPr sz="2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endParaRPr sz="21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0" spc="-120" dirty="0">
                <a:solidFill>
                  <a:srgbClr val="202024"/>
                </a:solidFill>
                <a:latin typeface="Roboto Medium"/>
                <a:cs typeface="Roboto Medium"/>
              </a:rPr>
              <a:t>Example</a:t>
            </a:r>
            <a:r>
              <a:rPr sz="2000" b="0" spc="-10" dirty="0">
                <a:solidFill>
                  <a:srgbClr val="202024"/>
                </a:solidFill>
                <a:latin typeface="Roboto Medium"/>
                <a:cs typeface="Roboto Medium"/>
              </a:rPr>
              <a:t> Mappings:</a:t>
            </a:r>
            <a:endParaRPr sz="2000" dirty="0">
              <a:latin typeface="Roboto Medium"/>
              <a:cs typeface="Roboto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6924" y="3419109"/>
            <a:ext cx="22218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05">
                <a:solidFill>
                  <a:srgbClr val="1A73E7"/>
                </a:solidFill>
                <a:latin typeface="Roboto Medium"/>
                <a:cs typeface="Roboto Medium"/>
              </a:rPr>
              <a:t>Python,</a:t>
            </a:r>
            <a:r>
              <a:rPr sz="200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10">
                <a:solidFill>
                  <a:srgbClr val="1A73E7"/>
                </a:solidFill>
                <a:latin typeface="Roboto Medium"/>
                <a:cs typeface="Roboto Medium"/>
              </a:rPr>
              <a:t>Django,</a:t>
            </a:r>
            <a:r>
              <a:rPr sz="2000" b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80">
                <a:solidFill>
                  <a:srgbClr val="1A73E7"/>
                </a:solidFill>
                <a:latin typeface="Roboto Medium"/>
                <a:cs typeface="Roboto Medium"/>
              </a:rPr>
              <a:t>Flask</a:t>
            </a:r>
            <a:endParaRPr sz="2000">
              <a:latin typeface="Roboto Medium"/>
              <a:cs typeface="Roboto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81375" y="3513296"/>
            <a:ext cx="8429625" cy="2857023"/>
            <a:chOff x="3381375" y="3513296"/>
            <a:chExt cx="8429625" cy="2857023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375" y="3513296"/>
              <a:ext cx="201409" cy="1743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375" y="4170520"/>
              <a:ext cx="201409" cy="1743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1375" y="4827745"/>
              <a:ext cx="201409" cy="17430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096500" y="4762499"/>
              <a:ext cx="1714500" cy="1607820"/>
            </a:xfrm>
            <a:custGeom>
              <a:avLst/>
              <a:gdLst/>
              <a:ahLst/>
              <a:cxnLst/>
              <a:rect l="l" t="t" r="r" b="b"/>
              <a:pathLst>
                <a:path w="1714500" h="1607820">
                  <a:moveTo>
                    <a:pt x="589359" y="321468"/>
                  </a:moveTo>
                  <a:lnTo>
                    <a:pt x="428624" y="321468"/>
                  </a:lnTo>
                  <a:lnTo>
                    <a:pt x="428624" y="187523"/>
                  </a:lnTo>
                  <a:lnTo>
                    <a:pt x="435330" y="137704"/>
                  </a:lnTo>
                  <a:lnTo>
                    <a:pt x="454248" y="92918"/>
                  </a:lnTo>
                  <a:lnTo>
                    <a:pt x="483584" y="54959"/>
                  </a:lnTo>
                  <a:lnTo>
                    <a:pt x="521543" y="25623"/>
                  </a:lnTo>
                  <a:lnTo>
                    <a:pt x="566329" y="6705"/>
                  </a:lnTo>
                  <a:lnTo>
                    <a:pt x="616148" y="0"/>
                  </a:lnTo>
                  <a:lnTo>
                    <a:pt x="1098351" y="0"/>
                  </a:lnTo>
                  <a:lnTo>
                    <a:pt x="1148170" y="6705"/>
                  </a:lnTo>
                  <a:lnTo>
                    <a:pt x="1192956" y="25623"/>
                  </a:lnTo>
                  <a:lnTo>
                    <a:pt x="1230915" y="54959"/>
                  </a:lnTo>
                  <a:lnTo>
                    <a:pt x="1260251" y="92918"/>
                  </a:lnTo>
                  <a:lnTo>
                    <a:pt x="1279169" y="137704"/>
                  </a:lnTo>
                  <a:lnTo>
                    <a:pt x="1282269" y="160734"/>
                  </a:lnTo>
                  <a:lnTo>
                    <a:pt x="616148" y="160734"/>
                  </a:lnTo>
                  <a:lnTo>
                    <a:pt x="605746" y="162848"/>
                  </a:lnTo>
                  <a:lnTo>
                    <a:pt x="597228" y="168603"/>
                  </a:lnTo>
                  <a:lnTo>
                    <a:pt x="591473" y="177121"/>
                  </a:lnTo>
                  <a:lnTo>
                    <a:pt x="589359" y="187523"/>
                  </a:lnTo>
                  <a:lnTo>
                    <a:pt x="589359" y="321468"/>
                  </a:lnTo>
                  <a:close/>
                </a:path>
                <a:path w="1714500" h="1607820">
                  <a:moveTo>
                    <a:pt x="1285874" y="321468"/>
                  </a:moveTo>
                  <a:lnTo>
                    <a:pt x="1125140" y="321468"/>
                  </a:lnTo>
                  <a:lnTo>
                    <a:pt x="1125140" y="187523"/>
                  </a:lnTo>
                  <a:lnTo>
                    <a:pt x="1123026" y="177121"/>
                  </a:lnTo>
                  <a:lnTo>
                    <a:pt x="1117271" y="168603"/>
                  </a:lnTo>
                  <a:lnTo>
                    <a:pt x="1108753" y="162848"/>
                  </a:lnTo>
                  <a:lnTo>
                    <a:pt x="1098351" y="160734"/>
                  </a:lnTo>
                  <a:lnTo>
                    <a:pt x="1282269" y="160734"/>
                  </a:lnTo>
                  <a:lnTo>
                    <a:pt x="1285874" y="187523"/>
                  </a:lnTo>
                  <a:lnTo>
                    <a:pt x="1285874" y="321468"/>
                  </a:lnTo>
                  <a:close/>
                </a:path>
                <a:path w="1714500" h="1607820">
                  <a:moveTo>
                    <a:pt x="1714499" y="857249"/>
                  </a:moveTo>
                  <a:lnTo>
                    <a:pt x="0" y="857249"/>
                  </a:lnTo>
                  <a:lnTo>
                    <a:pt x="0" y="535781"/>
                  </a:lnTo>
                  <a:lnTo>
                    <a:pt x="5668" y="486690"/>
                  </a:lnTo>
                  <a:lnTo>
                    <a:pt x="21810" y="441599"/>
                  </a:lnTo>
                  <a:lnTo>
                    <a:pt x="47130" y="401804"/>
                  </a:lnTo>
                  <a:lnTo>
                    <a:pt x="80335" y="368599"/>
                  </a:lnTo>
                  <a:lnTo>
                    <a:pt x="120130" y="343278"/>
                  </a:lnTo>
                  <a:lnTo>
                    <a:pt x="165221" y="327137"/>
                  </a:lnTo>
                  <a:lnTo>
                    <a:pt x="214312" y="321468"/>
                  </a:lnTo>
                  <a:lnTo>
                    <a:pt x="1500187" y="321468"/>
                  </a:lnTo>
                  <a:lnTo>
                    <a:pt x="1549278" y="327137"/>
                  </a:lnTo>
                  <a:lnTo>
                    <a:pt x="1594368" y="343278"/>
                  </a:lnTo>
                  <a:lnTo>
                    <a:pt x="1634164" y="368599"/>
                  </a:lnTo>
                  <a:lnTo>
                    <a:pt x="1667369" y="401804"/>
                  </a:lnTo>
                  <a:lnTo>
                    <a:pt x="1692689" y="441599"/>
                  </a:lnTo>
                  <a:lnTo>
                    <a:pt x="1708831" y="486690"/>
                  </a:lnTo>
                  <a:lnTo>
                    <a:pt x="1714499" y="535781"/>
                  </a:lnTo>
                  <a:lnTo>
                    <a:pt x="1714499" y="857249"/>
                  </a:lnTo>
                  <a:close/>
                </a:path>
                <a:path w="1714500" h="1607820">
                  <a:moveTo>
                    <a:pt x="1500187" y="1607343"/>
                  </a:moveTo>
                  <a:lnTo>
                    <a:pt x="214312" y="1607343"/>
                  </a:lnTo>
                  <a:lnTo>
                    <a:pt x="165221" y="1601675"/>
                  </a:lnTo>
                  <a:lnTo>
                    <a:pt x="120130" y="1585533"/>
                  </a:lnTo>
                  <a:lnTo>
                    <a:pt x="80335" y="1560212"/>
                  </a:lnTo>
                  <a:lnTo>
                    <a:pt x="47130" y="1527007"/>
                  </a:lnTo>
                  <a:lnTo>
                    <a:pt x="21810" y="1487212"/>
                  </a:lnTo>
                  <a:lnTo>
                    <a:pt x="5668" y="1442122"/>
                  </a:lnTo>
                  <a:lnTo>
                    <a:pt x="0" y="1393031"/>
                  </a:lnTo>
                  <a:lnTo>
                    <a:pt x="0" y="964406"/>
                  </a:lnTo>
                  <a:lnTo>
                    <a:pt x="642937" y="964406"/>
                  </a:lnTo>
                  <a:lnTo>
                    <a:pt x="642937" y="1071562"/>
                  </a:lnTo>
                  <a:lnTo>
                    <a:pt x="651345" y="1113310"/>
                  </a:lnTo>
                  <a:lnTo>
                    <a:pt x="674289" y="1147367"/>
                  </a:lnTo>
                  <a:lnTo>
                    <a:pt x="708345" y="1170310"/>
                  </a:lnTo>
                  <a:lnTo>
                    <a:pt x="750093" y="1178718"/>
                  </a:lnTo>
                  <a:lnTo>
                    <a:pt x="1714499" y="1178718"/>
                  </a:lnTo>
                  <a:lnTo>
                    <a:pt x="1714499" y="1393031"/>
                  </a:lnTo>
                  <a:lnTo>
                    <a:pt x="1708831" y="1442122"/>
                  </a:lnTo>
                  <a:lnTo>
                    <a:pt x="1692689" y="1487212"/>
                  </a:lnTo>
                  <a:lnTo>
                    <a:pt x="1667369" y="1527007"/>
                  </a:lnTo>
                  <a:lnTo>
                    <a:pt x="1634164" y="1560212"/>
                  </a:lnTo>
                  <a:lnTo>
                    <a:pt x="1594368" y="1585533"/>
                  </a:lnTo>
                  <a:lnTo>
                    <a:pt x="1549278" y="1601675"/>
                  </a:lnTo>
                  <a:lnTo>
                    <a:pt x="1500187" y="1607343"/>
                  </a:lnTo>
                  <a:close/>
                </a:path>
                <a:path w="1714500" h="1607820">
                  <a:moveTo>
                    <a:pt x="1714499" y="1178718"/>
                  </a:moveTo>
                  <a:lnTo>
                    <a:pt x="964406" y="1178718"/>
                  </a:lnTo>
                  <a:lnTo>
                    <a:pt x="1006154" y="1170310"/>
                  </a:lnTo>
                  <a:lnTo>
                    <a:pt x="1040210" y="1147367"/>
                  </a:lnTo>
                  <a:lnTo>
                    <a:pt x="1063154" y="1113310"/>
                  </a:lnTo>
                  <a:lnTo>
                    <a:pt x="1071562" y="1071562"/>
                  </a:lnTo>
                  <a:lnTo>
                    <a:pt x="1071562" y="964406"/>
                  </a:lnTo>
                  <a:lnTo>
                    <a:pt x="1714499" y="964406"/>
                  </a:lnTo>
                  <a:lnTo>
                    <a:pt x="1714499" y="1178718"/>
                  </a:lnTo>
                  <a:close/>
                </a:path>
              </a:pathLst>
            </a:custGeom>
            <a:solidFill>
              <a:srgbClr val="1A73E7">
                <a:alpha val="7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59200" y="3419157"/>
            <a:ext cx="1972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>
                <a:solidFill>
                  <a:srgbClr val="202024"/>
                </a:solidFill>
                <a:latin typeface="Roboto"/>
                <a:cs typeface="Roboto"/>
              </a:rPr>
              <a:t>Backend</a:t>
            </a:r>
            <a:r>
              <a:rPr sz="2000" spc="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000" spc="-100">
                <a:solidFill>
                  <a:srgbClr val="202024"/>
                </a:solidFill>
                <a:latin typeface="Roboto"/>
                <a:cs typeface="Roboto"/>
              </a:rPr>
              <a:t>Developer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16</a:t>
            </a:fld>
            <a:endParaRPr spc="-25"/>
          </a:p>
        </p:txBody>
      </p:sp>
      <p:sp>
        <p:nvSpPr>
          <p:cNvPr id="18" name="object 18"/>
          <p:cNvSpPr txBox="1"/>
          <p:nvPr/>
        </p:nvSpPr>
        <p:spPr>
          <a:xfrm>
            <a:off x="796924" y="3867222"/>
            <a:ext cx="190309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2000" b="0" spc="-120">
                <a:solidFill>
                  <a:srgbClr val="1A73E7"/>
                </a:solidFill>
                <a:latin typeface="Roboto Medium"/>
                <a:cs typeface="Roboto Medium"/>
              </a:rPr>
              <a:t>Machine</a:t>
            </a:r>
            <a:r>
              <a:rPr sz="20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5">
                <a:solidFill>
                  <a:srgbClr val="1A73E7"/>
                </a:solidFill>
                <a:latin typeface="Roboto Medium"/>
                <a:cs typeface="Roboto Medium"/>
              </a:rPr>
              <a:t>Learning, </a:t>
            </a:r>
            <a:r>
              <a:rPr sz="2000" b="0" spc="-25">
                <a:solidFill>
                  <a:srgbClr val="1A73E7"/>
                </a:solidFill>
                <a:latin typeface="Roboto Medium"/>
                <a:cs typeface="Roboto Medium"/>
              </a:rPr>
              <a:t>TensorFlow</a:t>
            </a:r>
            <a:endParaRPr sz="200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59200" y="4076382"/>
            <a:ext cx="1291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0">
                <a:solidFill>
                  <a:srgbClr val="202024"/>
                </a:solidFill>
                <a:latin typeface="Roboto"/>
                <a:cs typeface="Roboto"/>
              </a:rPr>
              <a:t>ML</a:t>
            </a:r>
            <a:r>
              <a:rPr sz="2000" spc="-5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000" spc="-95">
                <a:solidFill>
                  <a:srgbClr val="202024"/>
                </a:solidFill>
                <a:latin typeface="Roboto"/>
                <a:cs typeface="Roboto"/>
              </a:rPr>
              <a:t>Engineer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6924" y="4733559"/>
            <a:ext cx="23374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05">
                <a:solidFill>
                  <a:srgbClr val="1A73E7"/>
                </a:solidFill>
                <a:latin typeface="Roboto Medium"/>
                <a:cs typeface="Roboto Medium"/>
              </a:rPr>
              <a:t>React,</a:t>
            </a:r>
            <a:r>
              <a:rPr sz="20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0">
                <a:solidFill>
                  <a:srgbClr val="1A73E7"/>
                </a:solidFill>
                <a:latin typeface="Roboto Medium"/>
                <a:cs typeface="Roboto Medium"/>
              </a:rPr>
              <a:t>JavaScript,</a:t>
            </a:r>
            <a:r>
              <a:rPr sz="20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90">
                <a:solidFill>
                  <a:srgbClr val="1A73E7"/>
                </a:solidFill>
                <a:latin typeface="Roboto Medium"/>
                <a:cs typeface="Roboto Medium"/>
              </a:rPr>
              <a:t>CSS</a:t>
            </a:r>
            <a:endParaRPr sz="2000">
              <a:latin typeface="Roboto Medium"/>
              <a:cs typeface="Roboto Medi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59200" y="4733607"/>
            <a:ext cx="2002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>
                <a:solidFill>
                  <a:srgbClr val="202024"/>
                </a:solidFill>
                <a:latin typeface="Roboto"/>
                <a:cs typeface="Roboto"/>
              </a:rPr>
              <a:t>Frontend</a:t>
            </a:r>
            <a:r>
              <a:rPr sz="2000" spc="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000" spc="-100">
                <a:solidFill>
                  <a:srgbClr val="202024"/>
                </a:solidFill>
                <a:latin typeface="Roboto"/>
                <a:cs typeface="Roboto"/>
              </a:rPr>
              <a:t>Developer</a:t>
            </a:r>
            <a:endParaRPr sz="2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152524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spc="-175"/>
              <a:t>Streamlit</a:t>
            </a:r>
            <a:r>
              <a:rPr sz="3500" spc="-45"/>
              <a:t> </a:t>
            </a:r>
            <a:r>
              <a:rPr sz="3500" spc="-195"/>
              <a:t>User</a:t>
            </a:r>
            <a:r>
              <a:rPr sz="3500" spc="-40"/>
              <a:t> </a:t>
            </a:r>
            <a:r>
              <a:rPr sz="3500" spc="-145"/>
              <a:t>Interface</a:t>
            </a:r>
            <a:endParaRPr sz="3500"/>
          </a:p>
        </p:txBody>
      </p:sp>
      <p:sp>
        <p:nvSpPr>
          <p:cNvPr id="12" name="object 12"/>
          <p:cNvSpPr txBox="1"/>
          <p:nvPr/>
        </p:nvSpPr>
        <p:spPr>
          <a:xfrm>
            <a:off x="3244403" y="1525825"/>
            <a:ext cx="570357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0" spc="-65">
                <a:solidFill>
                  <a:srgbClr val="1A73E7"/>
                </a:solidFill>
                <a:latin typeface="Roboto Medium"/>
                <a:cs typeface="Roboto Medium"/>
              </a:rPr>
              <a:t>Intuitive</a:t>
            </a:r>
            <a:r>
              <a:rPr sz="18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105">
                <a:solidFill>
                  <a:srgbClr val="1A73E7"/>
                </a:solidFill>
                <a:latin typeface="Roboto Medium"/>
                <a:cs typeface="Roboto Medium"/>
              </a:rPr>
              <a:t>web</a:t>
            </a:r>
            <a:r>
              <a:rPr sz="180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80">
                <a:solidFill>
                  <a:srgbClr val="1A73E7"/>
                </a:solidFill>
                <a:latin typeface="Roboto Medium"/>
                <a:cs typeface="Roboto Medium"/>
              </a:rPr>
              <a:t>interface</a:t>
            </a:r>
            <a:r>
              <a:rPr sz="180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75">
                <a:solidFill>
                  <a:srgbClr val="5E6267"/>
                </a:solidFill>
                <a:latin typeface="Roboto Light"/>
                <a:cs typeface="Roboto Light"/>
              </a:rPr>
              <a:t>with</a:t>
            </a:r>
            <a:r>
              <a:rPr sz="1800" b="0" spc="-5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85">
                <a:solidFill>
                  <a:srgbClr val="5E6267"/>
                </a:solidFill>
                <a:latin typeface="Roboto Light"/>
                <a:cs typeface="Roboto Light"/>
              </a:rPr>
              <a:t>easy</a:t>
            </a:r>
            <a:r>
              <a:rPr sz="1800" b="0" spc="-1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75">
                <a:solidFill>
                  <a:srgbClr val="5E6267"/>
                </a:solidFill>
                <a:latin typeface="Roboto Light"/>
                <a:cs typeface="Roboto Light"/>
              </a:rPr>
              <a:t>navigation</a:t>
            </a:r>
            <a:r>
              <a:rPr sz="1800" b="0" spc="-5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90">
                <a:solidFill>
                  <a:srgbClr val="5E6267"/>
                </a:solidFill>
                <a:latin typeface="Roboto Light"/>
                <a:cs typeface="Roboto Light"/>
              </a:rPr>
              <a:t>between</a:t>
            </a:r>
            <a:r>
              <a:rPr sz="1800" b="0" spc="-1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45">
                <a:solidFill>
                  <a:srgbClr val="5E6267"/>
                </a:solidFill>
                <a:latin typeface="Roboto Light"/>
                <a:cs typeface="Roboto Light"/>
              </a:rPr>
              <a:t>modules</a:t>
            </a:r>
            <a:endParaRPr sz="1800">
              <a:latin typeface="Roboto Light"/>
              <a:cs typeface="Roboto Light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17</a:t>
            </a:fld>
            <a:endParaRPr spc="-25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5A65F63-E7A5-6E6F-72F9-17AFCEA63B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885645"/>
            <a:ext cx="7924800" cy="4479938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55"/>
              <a:t> </a:t>
            </a:r>
            <a:r>
              <a:rPr spc="-145"/>
              <a:t>1:</a:t>
            </a:r>
            <a:r>
              <a:rPr spc="-50"/>
              <a:t> </a:t>
            </a:r>
            <a:r>
              <a:rPr spc="-175"/>
              <a:t>Upload</a:t>
            </a:r>
            <a:r>
              <a:rPr spc="-55"/>
              <a:t> </a:t>
            </a:r>
            <a:r>
              <a:rPr spc="-160"/>
              <a:t>Resume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47637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94577"/>
            <a:ext cx="152399" cy="1533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2733674"/>
            <a:ext cx="133349" cy="152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110"/>
              </a:spcBef>
            </a:pPr>
            <a:r>
              <a:rPr spc="-120"/>
              <a:t>Accepts</a:t>
            </a:r>
            <a:r>
              <a:rPr spc="-15"/>
              <a:t> </a:t>
            </a:r>
            <a:r>
              <a:rPr sz="2350" b="0" spc="-165">
                <a:solidFill>
                  <a:srgbClr val="1A73E7"/>
                </a:solidFill>
                <a:latin typeface="Roboto Medium"/>
                <a:cs typeface="Roboto Medium"/>
              </a:rPr>
              <a:t>PDF</a:t>
            </a:r>
            <a:r>
              <a:rPr sz="23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50" b="0" spc="-145">
                <a:solidFill>
                  <a:srgbClr val="1A73E7"/>
                </a:solidFill>
                <a:latin typeface="Roboto Medium"/>
                <a:cs typeface="Roboto Medium"/>
              </a:rPr>
              <a:t>format</a:t>
            </a:r>
            <a:r>
              <a:rPr sz="23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50" b="0" spc="-135">
                <a:solidFill>
                  <a:srgbClr val="1A73E7"/>
                </a:solidFill>
                <a:latin typeface="Roboto Medium"/>
                <a:cs typeface="Roboto Medium"/>
              </a:rPr>
              <a:t>only</a:t>
            </a:r>
            <a:r>
              <a:rPr sz="23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10"/>
              <a:t>to</a:t>
            </a:r>
            <a:r>
              <a:rPr spc="-15"/>
              <a:t> </a:t>
            </a:r>
            <a:r>
              <a:rPr spc="-120"/>
              <a:t>ensure</a:t>
            </a:r>
            <a:r>
              <a:rPr spc="-15"/>
              <a:t> </a:t>
            </a:r>
            <a:r>
              <a:rPr spc="-100"/>
              <a:t>consistent</a:t>
            </a:r>
            <a:r>
              <a:rPr spc="-15"/>
              <a:t> </a:t>
            </a:r>
            <a:r>
              <a:rPr spc="-85"/>
              <a:t>text</a:t>
            </a:r>
            <a:r>
              <a:rPr spc="-15"/>
              <a:t> </a:t>
            </a:r>
            <a:r>
              <a:rPr spc="-105"/>
              <a:t>extraction</a:t>
            </a:r>
            <a:r>
              <a:rPr spc="-10"/>
              <a:t> </a:t>
            </a:r>
            <a:r>
              <a:rPr spc="-120"/>
              <a:t>across</a:t>
            </a:r>
            <a:r>
              <a:rPr spc="-15"/>
              <a:t> </a:t>
            </a:r>
            <a:r>
              <a:rPr spc="-10"/>
              <a:t>platforms</a:t>
            </a:r>
            <a:endParaRPr sz="2350">
              <a:latin typeface="Roboto Medium"/>
              <a:cs typeface="Roboto Medium"/>
            </a:endParaRPr>
          </a:p>
          <a:p>
            <a:pPr marL="316865">
              <a:lnSpc>
                <a:spcPct val="100000"/>
              </a:lnSpc>
              <a:spcBef>
                <a:spcPts val="2255"/>
              </a:spcBef>
            </a:pPr>
            <a:r>
              <a:rPr spc="-105"/>
              <a:t>User-</a:t>
            </a:r>
            <a:r>
              <a:rPr spc="-90"/>
              <a:t>friendly</a:t>
            </a:r>
            <a:r>
              <a:rPr spc="-20"/>
              <a:t> </a:t>
            </a:r>
            <a:r>
              <a:rPr spc="-95"/>
              <a:t>interface</a:t>
            </a:r>
            <a:r>
              <a:rPr spc="-15"/>
              <a:t> </a:t>
            </a:r>
            <a:r>
              <a:rPr spc="-105"/>
              <a:t>with</a:t>
            </a:r>
            <a:r>
              <a:rPr spc="-15"/>
              <a:t> </a:t>
            </a:r>
            <a:r>
              <a:rPr spc="-110"/>
              <a:t>drag-</a:t>
            </a:r>
            <a:r>
              <a:rPr spc="-105"/>
              <a:t>and-</a:t>
            </a:r>
            <a:r>
              <a:rPr spc="-114"/>
              <a:t>drop</a:t>
            </a:r>
            <a:r>
              <a:rPr spc="-15"/>
              <a:t> </a:t>
            </a:r>
            <a:r>
              <a:rPr spc="-90"/>
              <a:t>functionality</a:t>
            </a:r>
            <a:r>
              <a:rPr spc="-15"/>
              <a:t> </a:t>
            </a:r>
            <a:r>
              <a:rPr spc="-120"/>
              <a:t>and</a:t>
            </a:r>
            <a:r>
              <a:rPr spc="-15"/>
              <a:t> </a:t>
            </a:r>
            <a:r>
              <a:rPr spc="-95"/>
              <a:t>file</a:t>
            </a:r>
            <a:r>
              <a:rPr spc="-15"/>
              <a:t> </a:t>
            </a:r>
            <a:r>
              <a:rPr spc="-10"/>
              <a:t>validation</a:t>
            </a:r>
          </a:p>
          <a:p>
            <a:pPr marL="298450">
              <a:lnSpc>
                <a:spcPct val="100000"/>
              </a:lnSpc>
              <a:spcBef>
                <a:spcPts val="2215"/>
              </a:spcBef>
            </a:pPr>
            <a:r>
              <a:rPr sz="2350" b="0" spc="-145">
                <a:solidFill>
                  <a:srgbClr val="1A73E7"/>
                </a:solidFill>
                <a:latin typeface="Roboto Medium"/>
                <a:cs typeface="Roboto Medium"/>
              </a:rPr>
              <a:t>Stores</a:t>
            </a:r>
            <a:r>
              <a:rPr sz="23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50" b="0" spc="-114">
                <a:solidFill>
                  <a:srgbClr val="1A73E7"/>
                </a:solidFill>
                <a:latin typeface="Roboto Medium"/>
                <a:cs typeface="Roboto Medium"/>
              </a:rPr>
              <a:t>file</a:t>
            </a:r>
            <a:r>
              <a:rPr sz="23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50" b="0" spc="-114">
                <a:solidFill>
                  <a:srgbClr val="1A73E7"/>
                </a:solidFill>
                <a:latin typeface="Roboto Medium"/>
                <a:cs typeface="Roboto Medium"/>
              </a:rPr>
              <a:t>in</a:t>
            </a:r>
            <a:r>
              <a:rPr sz="235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50" b="0" spc="-145">
                <a:solidFill>
                  <a:srgbClr val="1A73E7"/>
                </a:solidFill>
                <a:latin typeface="Roboto Medium"/>
                <a:cs typeface="Roboto Medium"/>
              </a:rPr>
              <a:t>session</a:t>
            </a:r>
            <a:r>
              <a:rPr sz="23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90"/>
              <a:t>for</a:t>
            </a:r>
            <a:r>
              <a:rPr spc="-20"/>
              <a:t> </a:t>
            </a:r>
            <a:r>
              <a:rPr spc="-85"/>
              <a:t>later</a:t>
            </a:r>
            <a:r>
              <a:rPr spc="-15"/>
              <a:t> </a:t>
            </a:r>
            <a:r>
              <a:rPr spc="-114"/>
              <a:t>processing</a:t>
            </a:r>
            <a:r>
              <a:rPr spc="-15"/>
              <a:t> </a:t>
            </a:r>
            <a:r>
              <a:rPr spc="-120"/>
              <a:t>by</a:t>
            </a:r>
            <a:r>
              <a:rPr spc="-10"/>
              <a:t> </a:t>
            </a:r>
            <a:r>
              <a:rPr spc="-100"/>
              <a:t>other</a:t>
            </a:r>
            <a:r>
              <a:rPr spc="-15"/>
              <a:t> </a:t>
            </a:r>
            <a:r>
              <a:rPr spc="-125"/>
              <a:t>modules</a:t>
            </a:r>
            <a:r>
              <a:rPr spc="-15"/>
              <a:t> </a:t>
            </a:r>
            <a:r>
              <a:rPr spc="-110"/>
              <a:t>without</a:t>
            </a:r>
            <a:r>
              <a:rPr spc="-15"/>
              <a:t> </a:t>
            </a:r>
            <a:r>
              <a:rPr spc="-110"/>
              <a:t>repeated</a:t>
            </a:r>
            <a:r>
              <a:rPr spc="-15"/>
              <a:t> </a:t>
            </a:r>
            <a:r>
              <a:rPr spc="-35"/>
              <a:t>uploads</a:t>
            </a:r>
            <a:endParaRPr sz="2350">
              <a:latin typeface="Roboto Medium"/>
              <a:cs typeface="Roboto Medium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25124" y="4762499"/>
            <a:ext cx="1285875" cy="1714500"/>
          </a:xfrm>
          <a:custGeom>
            <a:avLst/>
            <a:gdLst/>
            <a:ahLst/>
            <a:cxnLst/>
            <a:rect l="l" t="t" r="r" b="b"/>
            <a:pathLst>
              <a:path w="1285875" h="1714500">
                <a:moveTo>
                  <a:pt x="1071562" y="1714499"/>
                </a:moveTo>
                <a:lnTo>
                  <a:pt x="214312" y="1714499"/>
                </a:lnTo>
                <a:lnTo>
                  <a:pt x="165221" y="1708831"/>
                </a:lnTo>
                <a:lnTo>
                  <a:pt x="120130" y="1692689"/>
                </a:lnTo>
                <a:lnTo>
                  <a:pt x="80335" y="1667369"/>
                </a:lnTo>
                <a:lnTo>
                  <a:pt x="47130" y="1634164"/>
                </a:lnTo>
                <a:lnTo>
                  <a:pt x="21810" y="1594368"/>
                </a:lnTo>
                <a:lnTo>
                  <a:pt x="5668" y="1549278"/>
                </a:lnTo>
                <a:lnTo>
                  <a:pt x="0" y="1500187"/>
                </a:ln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750093" y="0"/>
                </a:lnTo>
                <a:lnTo>
                  <a:pt x="750093" y="428624"/>
                </a:lnTo>
                <a:lnTo>
                  <a:pt x="758501" y="470373"/>
                </a:lnTo>
                <a:lnTo>
                  <a:pt x="781445" y="504429"/>
                </a:lnTo>
                <a:lnTo>
                  <a:pt x="815501" y="527373"/>
                </a:lnTo>
                <a:lnTo>
                  <a:pt x="857249" y="535781"/>
                </a:lnTo>
                <a:lnTo>
                  <a:pt x="1285874" y="535781"/>
                </a:lnTo>
                <a:lnTo>
                  <a:pt x="1285874" y="749926"/>
                </a:lnTo>
                <a:lnTo>
                  <a:pt x="643230" y="749926"/>
                </a:lnTo>
                <a:lnTo>
                  <a:pt x="612982" y="755828"/>
                </a:lnTo>
                <a:lnTo>
                  <a:pt x="586345" y="773534"/>
                </a:lnTo>
                <a:lnTo>
                  <a:pt x="345244" y="1014635"/>
                </a:lnTo>
                <a:lnTo>
                  <a:pt x="327585" y="1041084"/>
                </a:lnTo>
                <a:lnTo>
                  <a:pt x="321761" y="1071269"/>
                </a:lnTo>
                <a:lnTo>
                  <a:pt x="327679" y="1101517"/>
                </a:lnTo>
                <a:lnTo>
                  <a:pt x="345244" y="1128154"/>
                </a:lnTo>
                <a:lnTo>
                  <a:pt x="371481" y="1145718"/>
                </a:lnTo>
                <a:lnTo>
                  <a:pt x="370970" y="1145718"/>
                </a:lnTo>
                <a:lnTo>
                  <a:pt x="401235" y="1151636"/>
                </a:lnTo>
                <a:lnTo>
                  <a:pt x="562570" y="1151636"/>
                </a:lnTo>
                <a:lnTo>
                  <a:pt x="562570" y="1366242"/>
                </a:lnTo>
                <a:lnTo>
                  <a:pt x="568864" y="1397588"/>
                </a:lnTo>
                <a:lnTo>
                  <a:pt x="586052" y="1423127"/>
                </a:lnTo>
                <a:lnTo>
                  <a:pt x="611591" y="1440314"/>
                </a:lnTo>
                <a:lnTo>
                  <a:pt x="642937" y="1446609"/>
                </a:lnTo>
                <a:lnTo>
                  <a:pt x="1285874" y="1446609"/>
                </a:lnTo>
                <a:lnTo>
                  <a:pt x="1285874" y="1500187"/>
                </a:lnTo>
                <a:lnTo>
                  <a:pt x="1280206" y="1549278"/>
                </a:lnTo>
                <a:lnTo>
                  <a:pt x="1264064" y="1594368"/>
                </a:lnTo>
                <a:lnTo>
                  <a:pt x="1238744" y="1634164"/>
                </a:lnTo>
                <a:lnTo>
                  <a:pt x="1205539" y="1667369"/>
                </a:lnTo>
                <a:lnTo>
                  <a:pt x="1165743" y="1692689"/>
                </a:lnTo>
                <a:lnTo>
                  <a:pt x="1120653" y="1708831"/>
                </a:lnTo>
                <a:lnTo>
                  <a:pt x="1071562" y="1714499"/>
                </a:lnTo>
                <a:close/>
              </a:path>
              <a:path w="1285875" h="1714500">
                <a:moveTo>
                  <a:pt x="1285874" y="428624"/>
                </a:moveTo>
                <a:lnTo>
                  <a:pt x="857249" y="428624"/>
                </a:lnTo>
                <a:lnTo>
                  <a:pt x="857249" y="0"/>
                </a:lnTo>
                <a:lnTo>
                  <a:pt x="1285874" y="428624"/>
                </a:lnTo>
                <a:close/>
              </a:path>
              <a:path w="1285875" h="1714500">
                <a:moveTo>
                  <a:pt x="1285874" y="1151636"/>
                </a:moveTo>
                <a:lnTo>
                  <a:pt x="884080" y="1151636"/>
                </a:lnTo>
                <a:lnTo>
                  <a:pt x="914328" y="1145718"/>
                </a:lnTo>
                <a:lnTo>
                  <a:pt x="940965" y="1128154"/>
                </a:lnTo>
                <a:lnTo>
                  <a:pt x="958671" y="1101705"/>
                </a:lnTo>
                <a:lnTo>
                  <a:pt x="964573" y="1071520"/>
                </a:lnTo>
                <a:lnTo>
                  <a:pt x="958671" y="1041273"/>
                </a:lnTo>
                <a:lnTo>
                  <a:pt x="940965" y="1014635"/>
                </a:lnTo>
                <a:lnTo>
                  <a:pt x="699864" y="773534"/>
                </a:lnTo>
                <a:lnTo>
                  <a:pt x="673415" y="755828"/>
                </a:lnTo>
                <a:lnTo>
                  <a:pt x="643230" y="749926"/>
                </a:lnTo>
                <a:lnTo>
                  <a:pt x="1285874" y="749926"/>
                </a:lnTo>
                <a:lnTo>
                  <a:pt x="1285874" y="1151636"/>
                </a:lnTo>
                <a:close/>
              </a:path>
              <a:path w="1285875" h="1714500">
                <a:moveTo>
                  <a:pt x="562570" y="1151636"/>
                </a:moveTo>
                <a:lnTo>
                  <a:pt x="402521" y="1151636"/>
                </a:lnTo>
                <a:lnTo>
                  <a:pt x="432849" y="1145718"/>
                </a:lnTo>
                <a:lnTo>
                  <a:pt x="432337" y="1145718"/>
                </a:lnTo>
                <a:lnTo>
                  <a:pt x="458762" y="1128154"/>
                </a:lnTo>
                <a:lnTo>
                  <a:pt x="562570" y="1024346"/>
                </a:lnTo>
                <a:lnTo>
                  <a:pt x="562570" y="1151636"/>
                </a:lnTo>
                <a:close/>
              </a:path>
              <a:path w="1285875" h="1714500">
                <a:moveTo>
                  <a:pt x="1285874" y="1446609"/>
                </a:moveTo>
                <a:lnTo>
                  <a:pt x="642937" y="1446609"/>
                </a:lnTo>
                <a:lnTo>
                  <a:pt x="674283" y="1440314"/>
                </a:lnTo>
                <a:lnTo>
                  <a:pt x="699822" y="1423127"/>
                </a:lnTo>
                <a:lnTo>
                  <a:pt x="717010" y="1397588"/>
                </a:lnTo>
                <a:lnTo>
                  <a:pt x="723304" y="1366242"/>
                </a:lnTo>
                <a:lnTo>
                  <a:pt x="723639" y="1366242"/>
                </a:lnTo>
                <a:lnTo>
                  <a:pt x="723639" y="1024346"/>
                </a:lnTo>
                <a:lnTo>
                  <a:pt x="827447" y="1128154"/>
                </a:lnTo>
                <a:lnTo>
                  <a:pt x="853755" y="1145718"/>
                </a:lnTo>
                <a:lnTo>
                  <a:pt x="853407" y="1145718"/>
                </a:lnTo>
                <a:lnTo>
                  <a:pt x="884080" y="1151636"/>
                </a:lnTo>
                <a:lnTo>
                  <a:pt x="1285874" y="1151636"/>
                </a:lnTo>
                <a:lnTo>
                  <a:pt x="1285874" y="144660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18</a:t>
            </a:fld>
            <a:endParaRPr spc="-25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C35D99-3818-E911-2CEC-0E8A34C35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85" y="3103637"/>
            <a:ext cx="6386015" cy="362308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50"/>
              <a:t> </a:t>
            </a:r>
            <a:r>
              <a:rPr spc="-145"/>
              <a:t>2:</a:t>
            </a:r>
            <a:r>
              <a:rPr spc="-50"/>
              <a:t> </a:t>
            </a:r>
            <a:r>
              <a:rPr spc="-185"/>
              <a:t>View</a:t>
            </a:r>
            <a:r>
              <a:rPr spc="-50"/>
              <a:t> </a:t>
            </a:r>
            <a:r>
              <a:rPr spc="-135"/>
              <a:t>Score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66849"/>
            <a:ext cx="152399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3600" y="1385990"/>
            <a:ext cx="872426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95">
                <a:solidFill>
                  <a:srgbClr val="202024"/>
                </a:solidFill>
                <a:latin typeface="Roboto"/>
                <a:cs typeface="Roboto"/>
              </a:rPr>
              <a:t>Interactive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25">
                <a:solidFill>
                  <a:srgbClr val="1A73E7"/>
                </a:solidFill>
                <a:latin typeface="Roboto Medium"/>
                <a:cs typeface="Roboto Medium"/>
              </a:rPr>
              <a:t>progress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>
                <a:solidFill>
                  <a:srgbClr val="1A73E7"/>
                </a:solidFill>
                <a:latin typeface="Roboto Medium"/>
                <a:cs typeface="Roboto Medium"/>
              </a:rPr>
              <a:t>bar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5">
                <a:solidFill>
                  <a:srgbClr val="1A73E7"/>
                </a:solidFill>
                <a:latin typeface="Roboto Medium"/>
                <a:cs typeface="Roboto Medium"/>
              </a:rPr>
              <a:t>visualization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provides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immediate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visual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55">
                <a:solidFill>
                  <a:srgbClr val="202024"/>
                </a:solidFill>
                <a:latin typeface="Roboto"/>
                <a:cs typeface="Roboto"/>
              </a:rPr>
              <a:t>feedback</a:t>
            </a:r>
            <a:endParaRPr sz="23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762249"/>
            <a:ext cx="114299" cy="152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976" y="3402925"/>
            <a:ext cx="187523" cy="1493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000124" y="2057399"/>
            <a:ext cx="8839200" cy="381000"/>
            <a:chOff x="1000124" y="2057399"/>
            <a:chExt cx="8839200" cy="381000"/>
          </a:xfrm>
        </p:grpSpPr>
        <p:sp>
          <p:nvSpPr>
            <p:cNvPr id="8" name="object 8"/>
            <p:cNvSpPr/>
            <p:nvPr/>
          </p:nvSpPr>
          <p:spPr>
            <a:xfrm>
              <a:off x="1000124" y="2057399"/>
              <a:ext cx="8839200" cy="381000"/>
            </a:xfrm>
            <a:custGeom>
              <a:avLst/>
              <a:gdLst/>
              <a:ahLst/>
              <a:cxnLst/>
              <a:rect l="l" t="t" r="r" b="b"/>
              <a:pathLst>
                <a:path w="8839200" h="381000">
                  <a:moveTo>
                    <a:pt x="8648699" y="380999"/>
                  </a:moveTo>
                  <a:lnTo>
                    <a:pt x="190499" y="380999"/>
                  </a:lnTo>
                  <a:lnTo>
                    <a:pt x="181141" y="380771"/>
                  </a:lnTo>
                  <a:lnTo>
                    <a:pt x="135199" y="372798"/>
                  </a:lnTo>
                  <a:lnTo>
                    <a:pt x="92572" y="353903"/>
                  </a:lnTo>
                  <a:lnTo>
                    <a:pt x="55796" y="325203"/>
                  </a:lnTo>
                  <a:lnTo>
                    <a:pt x="27095" y="288427"/>
                  </a:lnTo>
                  <a:lnTo>
                    <a:pt x="8200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8648699" y="0"/>
                  </a:lnTo>
                  <a:lnTo>
                    <a:pt x="8694997" y="5710"/>
                  </a:lnTo>
                  <a:lnTo>
                    <a:pt x="8738500" y="22491"/>
                  </a:lnTo>
                  <a:lnTo>
                    <a:pt x="8776623" y="49340"/>
                  </a:lnTo>
                  <a:lnTo>
                    <a:pt x="8807091" y="84663"/>
                  </a:lnTo>
                  <a:lnTo>
                    <a:pt x="8828066" y="126332"/>
                  </a:lnTo>
                  <a:lnTo>
                    <a:pt x="8838283" y="171827"/>
                  </a:lnTo>
                  <a:lnTo>
                    <a:pt x="8839199" y="190499"/>
                  </a:lnTo>
                  <a:lnTo>
                    <a:pt x="8838970" y="199858"/>
                  </a:lnTo>
                  <a:lnTo>
                    <a:pt x="8830997" y="245799"/>
                  </a:lnTo>
                  <a:lnTo>
                    <a:pt x="8812101" y="288427"/>
                  </a:lnTo>
                  <a:lnTo>
                    <a:pt x="8783402" y="325203"/>
                  </a:lnTo>
                  <a:lnTo>
                    <a:pt x="8746625" y="353903"/>
                  </a:lnTo>
                  <a:lnTo>
                    <a:pt x="8703998" y="372799"/>
                  </a:lnTo>
                  <a:lnTo>
                    <a:pt x="8658057" y="380771"/>
                  </a:lnTo>
                  <a:lnTo>
                    <a:pt x="8648699" y="380999"/>
                  </a:lnTo>
                  <a:close/>
                </a:path>
              </a:pathLst>
            </a:custGeom>
            <a:solidFill>
              <a:srgbClr val="E7E9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0124" y="2057399"/>
              <a:ext cx="6896100" cy="381000"/>
            </a:xfrm>
            <a:custGeom>
              <a:avLst/>
              <a:gdLst/>
              <a:ahLst/>
              <a:cxnLst/>
              <a:rect l="l" t="t" r="r" b="b"/>
              <a:pathLst>
                <a:path w="6896100" h="381000">
                  <a:moveTo>
                    <a:pt x="6705599" y="380999"/>
                  </a:moveTo>
                  <a:lnTo>
                    <a:pt x="190499" y="380999"/>
                  </a:lnTo>
                  <a:lnTo>
                    <a:pt x="171547" y="380084"/>
                  </a:lnTo>
                  <a:lnTo>
                    <a:pt x="171735" y="380084"/>
                  </a:lnTo>
                  <a:lnTo>
                    <a:pt x="153188" y="377339"/>
                  </a:lnTo>
                  <a:lnTo>
                    <a:pt x="100671" y="358507"/>
                  </a:lnTo>
                  <a:lnTo>
                    <a:pt x="55795" y="325203"/>
                  </a:lnTo>
                  <a:lnTo>
                    <a:pt x="22467" y="280301"/>
                  </a:lnTo>
                  <a:lnTo>
                    <a:pt x="3624" y="227664"/>
                  </a:lnTo>
                  <a:lnTo>
                    <a:pt x="0" y="190499"/>
                  </a:lnTo>
                  <a:lnTo>
                    <a:pt x="901" y="171826"/>
                  </a:lnTo>
                  <a:lnTo>
                    <a:pt x="14500" y="117598"/>
                  </a:lnTo>
                  <a:lnTo>
                    <a:pt x="43221" y="69633"/>
                  </a:lnTo>
                  <a:lnTo>
                    <a:pt x="84642" y="32076"/>
                  </a:lnTo>
                  <a:lnTo>
                    <a:pt x="135195" y="8188"/>
                  </a:lnTo>
                  <a:lnTo>
                    <a:pt x="190500" y="0"/>
                  </a:lnTo>
                  <a:lnTo>
                    <a:pt x="6705599" y="0"/>
                  </a:lnTo>
                  <a:lnTo>
                    <a:pt x="6751898" y="5710"/>
                  </a:lnTo>
                  <a:lnTo>
                    <a:pt x="6795362" y="22472"/>
                  </a:lnTo>
                  <a:lnTo>
                    <a:pt x="6833523" y="49339"/>
                  </a:lnTo>
                  <a:lnTo>
                    <a:pt x="6863980" y="84645"/>
                  </a:lnTo>
                  <a:lnTo>
                    <a:pt x="6884967" y="126332"/>
                  </a:lnTo>
                  <a:lnTo>
                    <a:pt x="6895184" y="171826"/>
                  </a:lnTo>
                  <a:lnTo>
                    <a:pt x="6896099" y="190499"/>
                  </a:lnTo>
                  <a:lnTo>
                    <a:pt x="6895870" y="199858"/>
                  </a:lnTo>
                  <a:lnTo>
                    <a:pt x="6887897" y="245799"/>
                  </a:lnTo>
                  <a:lnTo>
                    <a:pt x="6869002" y="288426"/>
                  </a:lnTo>
                  <a:lnTo>
                    <a:pt x="6840302" y="325203"/>
                  </a:lnTo>
                  <a:lnTo>
                    <a:pt x="6803526" y="353903"/>
                  </a:lnTo>
                  <a:lnTo>
                    <a:pt x="6760898" y="372798"/>
                  </a:lnTo>
                  <a:lnTo>
                    <a:pt x="6714958" y="380770"/>
                  </a:lnTo>
                  <a:lnTo>
                    <a:pt x="6705599" y="380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5500" y="2085256"/>
            <a:ext cx="10022840" cy="15383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81679">
              <a:lnSpc>
                <a:spcPct val="100000"/>
              </a:lnSpc>
              <a:spcBef>
                <a:spcPts val="130"/>
              </a:spcBef>
            </a:pPr>
            <a:r>
              <a:rPr sz="1750" b="1" spc="-10" dirty="0">
                <a:solidFill>
                  <a:srgbClr val="FFFFFF"/>
                </a:solidFill>
                <a:latin typeface="Noto Sans JP SemiBold"/>
                <a:cs typeface="Noto Sans JP SemiBold"/>
              </a:rPr>
              <a:t>78/100</a:t>
            </a:r>
            <a:endParaRPr sz="1750" dirty="0">
              <a:latin typeface="Noto Sans JP SemiBold"/>
              <a:cs typeface="Noto Sans JP SemiBold"/>
            </a:endParaRPr>
          </a:p>
          <a:p>
            <a:pPr marL="88265" marR="5080" indent="-76200">
              <a:lnSpc>
                <a:spcPct val="182100"/>
              </a:lnSpc>
              <a:spcBef>
                <a:spcPts val="409"/>
              </a:spcBef>
            </a:pP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Shows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90" dirty="0">
                <a:solidFill>
                  <a:srgbClr val="1A73E7"/>
                </a:solidFill>
                <a:latin typeface="Roboto Medium"/>
                <a:cs typeface="Roboto Medium"/>
              </a:rPr>
              <a:t>ATS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score</a:t>
            </a:r>
            <a:r>
              <a:rPr sz="2300"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out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of</a:t>
            </a:r>
            <a:r>
              <a:rPr sz="2300"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0" dirty="0">
                <a:solidFill>
                  <a:srgbClr val="1A73E7"/>
                </a:solidFill>
                <a:latin typeface="Roboto Medium"/>
                <a:cs typeface="Roboto Medium"/>
              </a:rPr>
              <a:t>100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,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indicating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's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compatibility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job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75" dirty="0">
                <a:solidFill>
                  <a:srgbClr val="202024"/>
                </a:solidFill>
                <a:latin typeface="Roboto"/>
                <a:cs typeface="Roboto"/>
              </a:rPr>
              <a:t>requirements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Scores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are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calculated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the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technical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and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soft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95" dirty="0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detected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 dirty="0">
                <a:solidFill>
                  <a:srgbClr val="202024"/>
                </a:solidFill>
                <a:latin typeface="Roboto"/>
                <a:cs typeface="Roboto"/>
              </a:rPr>
              <a:t>in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the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19</a:t>
            </a:fld>
            <a:endParaRPr spc="-25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2CE4E7-B50F-D663-87D5-AC2577B76E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00" y="3882505"/>
            <a:ext cx="6233200" cy="263909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45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523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95500"/>
            <a:ext cx="19049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988" y="2733674"/>
            <a:ext cx="151423" cy="1523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558800" y="1385990"/>
            <a:ext cx="11074400" cy="1572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5"/>
              </a:spcBef>
            </a:pPr>
            <a:r>
              <a:rPr spc="-110" dirty="0"/>
              <a:t>Traditional</a:t>
            </a:r>
            <a:r>
              <a:rPr spc="-5" dirty="0"/>
              <a:t> </a:t>
            </a:r>
            <a:r>
              <a:rPr spc="-130" dirty="0"/>
              <a:t>r</a:t>
            </a:r>
            <a:r>
              <a:rPr lang="en-US" spc="-130" dirty="0"/>
              <a:t>e</a:t>
            </a:r>
            <a:r>
              <a:rPr spc="-130" dirty="0"/>
              <a:t>sum</a:t>
            </a:r>
            <a:r>
              <a:rPr lang="en-US" spc="-130" dirty="0"/>
              <a:t>e</a:t>
            </a:r>
            <a:r>
              <a:rPr spc="-5" dirty="0"/>
              <a:t> </a:t>
            </a:r>
            <a:r>
              <a:rPr spc="-110" dirty="0"/>
              <a:t>screening</a:t>
            </a:r>
            <a:r>
              <a:rPr spc="-5" dirty="0"/>
              <a:t> </a:t>
            </a:r>
            <a:r>
              <a:rPr spc="-90" dirty="0"/>
              <a:t>is</a:t>
            </a:r>
            <a:r>
              <a:rPr spc="-5" dirty="0"/>
              <a:t> </a:t>
            </a:r>
            <a:r>
              <a:rPr b="0" spc="-110" dirty="0">
                <a:solidFill>
                  <a:srgbClr val="1A73E7"/>
                </a:solidFill>
                <a:latin typeface="Roboto Medium"/>
                <a:cs typeface="Roboto Medium"/>
              </a:rPr>
              <a:t>inefficient</a:t>
            </a:r>
            <a:r>
              <a:rPr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0" dirty="0"/>
              <a:t>and</a:t>
            </a:r>
            <a:r>
              <a:rPr spc="-5" dirty="0"/>
              <a:t> </a:t>
            </a:r>
            <a:r>
              <a:rPr b="0" spc="-100" dirty="0">
                <a:solidFill>
                  <a:srgbClr val="1A73E7"/>
                </a:solidFill>
                <a:latin typeface="Roboto Medium"/>
                <a:cs typeface="Roboto Medium"/>
              </a:rPr>
              <a:t>time-</a:t>
            </a:r>
            <a:r>
              <a:rPr b="0" spc="-125" dirty="0">
                <a:solidFill>
                  <a:srgbClr val="1A73E7"/>
                </a:solidFill>
                <a:latin typeface="Roboto Medium"/>
                <a:cs typeface="Roboto Medium"/>
              </a:rPr>
              <a:t>consuming</a:t>
            </a:r>
            <a:r>
              <a:rPr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90" dirty="0"/>
              <a:t>for</a:t>
            </a:r>
            <a:r>
              <a:rPr spc="-5" dirty="0"/>
              <a:t> </a:t>
            </a:r>
            <a:r>
              <a:rPr spc="-145" dirty="0"/>
              <a:t>HR</a:t>
            </a:r>
            <a:r>
              <a:rPr dirty="0"/>
              <a:t> </a:t>
            </a:r>
            <a:r>
              <a:rPr spc="-10" dirty="0"/>
              <a:t>teams</a:t>
            </a:r>
          </a:p>
          <a:p>
            <a:pPr marL="317500" marR="5080" indent="38100">
              <a:lnSpc>
                <a:spcPct val="182100"/>
              </a:lnSpc>
            </a:pPr>
            <a:r>
              <a:rPr b="0" spc="-110" dirty="0">
                <a:solidFill>
                  <a:srgbClr val="1A73E7"/>
                </a:solidFill>
                <a:latin typeface="Roboto Medium"/>
                <a:cs typeface="Roboto Medium"/>
              </a:rPr>
              <a:t>AI</a:t>
            </a:r>
            <a:r>
              <a:rPr b="0" spc="-4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05" dirty="0">
                <a:solidFill>
                  <a:srgbClr val="1A73E7"/>
                </a:solidFill>
                <a:latin typeface="Roboto Medium"/>
                <a:cs typeface="Roboto Medium"/>
              </a:rPr>
              <a:t>technologies</a:t>
            </a:r>
            <a:r>
              <a:rPr b="0" spc="-4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05" dirty="0"/>
              <a:t>are</a:t>
            </a:r>
            <a:r>
              <a:rPr spc="-35" dirty="0"/>
              <a:t> </a:t>
            </a:r>
            <a:r>
              <a:rPr spc="-105" dirty="0"/>
              <a:t>transforming</a:t>
            </a:r>
            <a:r>
              <a:rPr spc="-35" dirty="0"/>
              <a:t> </a:t>
            </a:r>
            <a:r>
              <a:rPr spc="-95" dirty="0"/>
              <a:t>recruitment,</a:t>
            </a:r>
            <a:r>
              <a:rPr spc="-35" dirty="0"/>
              <a:t> </a:t>
            </a:r>
            <a:r>
              <a:rPr spc="-100" dirty="0"/>
              <a:t>bringing</a:t>
            </a:r>
            <a:r>
              <a:rPr spc="-35" dirty="0"/>
              <a:t> </a:t>
            </a:r>
            <a:r>
              <a:rPr spc="-110" dirty="0"/>
              <a:t>automation</a:t>
            </a:r>
            <a:r>
              <a:rPr spc="-35" dirty="0"/>
              <a:t> </a:t>
            </a:r>
            <a:r>
              <a:rPr spc="-120" dirty="0"/>
              <a:t>and</a:t>
            </a:r>
            <a:r>
              <a:rPr spc="-35" dirty="0"/>
              <a:t> </a:t>
            </a:r>
            <a:r>
              <a:rPr spc="-100" dirty="0"/>
              <a:t>objective</a:t>
            </a:r>
            <a:r>
              <a:rPr spc="-35" dirty="0"/>
              <a:t> </a:t>
            </a:r>
            <a:r>
              <a:rPr spc="-50" dirty="0"/>
              <a:t>analysis </a:t>
            </a:r>
            <a:r>
              <a:rPr spc="-125" dirty="0"/>
              <a:t>Our</a:t>
            </a:r>
            <a:r>
              <a:rPr spc="-30" dirty="0"/>
              <a:t> </a:t>
            </a:r>
            <a:r>
              <a:rPr spc="-100" dirty="0"/>
              <a:t>project</a:t>
            </a:r>
            <a:r>
              <a:rPr spc="-25" dirty="0"/>
              <a:t> </a:t>
            </a:r>
            <a:r>
              <a:rPr spc="-125" dirty="0"/>
              <a:t>aims</a:t>
            </a:r>
            <a:r>
              <a:rPr spc="-25" dirty="0"/>
              <a:t> </a:t>
            </a:r>
            <a:r>
              <a:rPr spc="-110" dirty="0"/>
              <a:t>to</a:t>
            </a:r>
            <a:r>
              <a:rPr spc="-25" dirty="0"/>
              <a:t> </a:t>
            </a:r>
            <a:r>
              <a:rPr spc="-105" dirty="0"/>
              <a:t>create</a:t>
            </a:r>
            <a:r>
              <a:rPr spc="-25" dirty="0"/>
              <a:t> </a:t>
            </a:r>
            <a:r>
              <a:rPr spc="-114" dirty="0"/>
              <a:t>a</a:t>
            </a:r>
            <a:r>
              <a:rPr spc="-25" dirty="0"/>
              <a:t> </a:t>
            </a:r>
            <a:r>
              <a:rPr b="0" spc="-120" dirty="0">
                <a:solidFill>
                  <a:srgbClr val="1A73E7"/>
                </a:solidFill>
                <a:latin typeface="Roboto Medium"/>
                <a:cs typeface="Roboto Medium"/>
              </a:rPr>
              <a:t>complete</a:t>
            </a:r>
            <a:r>
              <a:rPr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05" dirty="0">
                <a:solidFill>
                  <a:srgbClr val="1A73E7"/>
                </a:solidFill>
                <a:latin typeface="Roboto Medium"/>
                <a:cs typeface="Roboto Medium"/>
              </a:rPr>
              <a:t>solution</a:t>
            </a:r>
            <a:r>
              <a:rPr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90" dirty="0"/>
              <a:t>for</a:t>
            </a:r>
            <a:r>
              <a:rPr spc="-25" dirty="0"/>
              <a:t> </a:t>
            </a:r>
            <a:r>
              <a:rPr spc="-110" dirty="0"/>
              <a:t>both</a:t>
            </a:r>
            <a:r>
              <a:rPr spc="-25" dirty="0"/>
              <a:t> </a:t>
            </a:r>
            <a:r>
              <a:rPr spc="-100" dirty="0"/>
              <a:t>job</a:t>
            </a:r>
            <a:r>
              <a:rPr spc="-25" dirty="0"/>
              <a:t> </a:t>
            </a:r>
            <a:r>
              <a:rPr spc="-114" dirty="0"/>
              <a:t>seekers</a:t>
            </a:r>
            <a:r>
              <a:rPr spc="-25" dirty="0"/>
              <a:t> </a:t>
            </a:r>
            <a:r>
              <a:rPr spc="-120" dirty="0"/>
              <a:t>and</a:t>
            </a:r>
            <a:r>
              <a:rPr spc="-25" dirty="0"/>
              <a:t> </a:t>
            </a:r>
            <a:r>
              <a:rPr spc="-10" dirty="0"/>
              <a:t>recruiters</a:t>
            </a:r>
          </a:p>
        </p:txBody>
      </p:sp>
      <p:sp>
        <p:nvSpPr>
          <p:cNvPr id="8" name="object 8"/>
          <p:cNvSpPr/>
          <p:nvPr/>
        </p:nvSpPr>
        <p:spPr>
          <a:xfrm>
            <a:off x="10315574" y="4762499"/>
            <a:ext cx="1500505" cy="1714500"/>
          </a:xfrm>
          <a:custGeom>
            <a:avLst/>
            <a:gdLst/>
            <a:ahLst/>
            <a:cxnLst/>
            <a:rect l="l" t="t" r="r" b="b"/>
            <a:pathLst>
              <a:path w="1500504" h="1714500">
                <a:moveTo>
                  <a:pt x="781622" y="855979"/>
                </a:moveTo>
                <a:lnTo>
                  <a:pt x="718565" y="855979"/>
                </a:lnTo>
                <a:lnTo>
                  <a:pt x="676818" y="850899"/>
                </a:lnTo>
                <a:lnTo>
                  <a:pt x="625670" y="838199"/>
                </a:lnTo>
                <a:lnTo>
                  <a:pt x="615638" y="834389"/>
                </a:lnTo>
                <a:lnTo>
                  <a:pt x="605694" y="831849"/>
                </a:lnTo>
                <a:lnTo>
                  <a:pt x="576394" y="820419"/>
                </a:lnTo>
                <a:lnTo>
                  <a:pt x="557381" y="810259"/>
                </a:lnTo>
                <a:lnTo>
                  <a:pt x="548041" y="806449"/>
                </a:lnTo>
                <a:lnTo>
                  <a:pt x="538822" y="801369"/>
                </a:lnTo>
                <a:lnTo>
                  <a:pt x="529736" y="795019"/>
                </a:lnTo>
                <a:lnTo>
                  <a:pt x="511962" y="784859"/>
                </a:lnTo>
                <a:lnTo>
                  <a:pt x="478176" y="759459"/>
                </a:lnTo>
                <a:lnTo>
                  <a:pt x="454541" y="737869"/>
                </a:lnTo>
                <a:lnTo>
                  <a:pt x="447010" y="731519"/>
                </a:lnTo>
                <a:lnTo>
                  <a:pt x="439661" y="723899"/>
                </a:lnTo>
                <a:lnTo>
                  <a:pt x="432503" y="716279"/>
                </a:lnTo>
                <a:lnTo>
                  <a:pt x="425537" y="707389"/>
                </a:lnTo>
                <a:lnTo>
                  <a:pt x="418762" y="699769"/>
                </a:lnTo>
                <a:lnTo>
                  <a:pt x="412186" y="692149"/>
                </a:lnTo>
                <a:lnTo>
                  <a:pt x="405818" y="683259"/>
                </a:lnTo>
                <a:lnTo>
                  <a:pt x="399658" y="674369"/>
                </a:lnTo>
                <a:lnTo>
                  <a:pt x="393705" y="666749"/>
                </a:lnTo>
                <a:lnTo>
                  <a:pt x="387966" y="657859"/>
                </a:lnTo>
                <a:lnTo>
                  <a:pt x="382449" y="648969"/>
                </a:lnTo>
                <a:lnTo>
                  <a:pt x="377154" y="638809"/>
                </a:lnTo>
                <a:lnTo>
                  <a:pt x="372080" y="629919"/>
                </a:lnTo>
                <a:lnTo>
                  <a:pt x="367233" y="621029"/>
                </a:lnTo>
                <a:lnTo>
                  <a:pt x="362621" y="610869"/>
                </a:lnTo>
                <a:lnTo>
                  <a:pt x="358241" y="601979"/>
                </a:lnTo>
                <a:lnTo>
                  <a:pt x="354095" y="591819"/>
                </a:lnTo>
                <a:lnTo>
                  <a:pt x="350188" y="581659"/>
                </a:lnTo>
                <a:lnTo>
                  <a:pt x="346524" y="572769"/>
                </a:lnTo>
                <a:lnTo>
                  <a:pt x="334313" y="532129"/>
                </a:lnTo>
                <a:lnTo>
                  <a:pt x="326107" y="491489"/>
                </a:lnTo>
                <a:lnTo>
                  <a:pt x="321984" y="449579"/>
                </a:lnTo>
                <a:lnTo>
                  <a:pt x="321468" y="427989"/>
                </a:lnTo>
                <a:lnTo>
                  <a:pt x="321597" y="417829"/>
                </a:lnTo>
                <a:lnTo>
                  <a:pt x="324692" y="375919"/>
                </a:lnTo>
                <a:lnTo>
                  <a:pt x="331883" y="334009"/>
                </a:lnTo>
                <a:lnTo>
                  <a:pt x="343103" y="293369"/>
                </a:lnTo>
                <a:lnTo>
                  <a:pt x="350188" y="274319"/>
                </a:lnTo>
                <a:lnTo>
                  <a:pt x="354095" y="264159"/>
                </a:lnTo>
                <a:lnTo>
                  <a:pt x="358241" y="253999"/>
                </a:lnTo>
                <a:lnTo>
                  <a:pt x="362621" y="245109"/>
                </a:lnTo>
                <a:lnTo>
                  <a:pt x="367233" y="234949"/>
                </a:lnTo>
                <a:lnTo>
                  <a:pt x="372080" y="226059"/>
                </a:lnTo>
                <a:lnTo>
                  <a:pt x="377154" y="217169"/>
                </a:lnTo>
                <a:lnTo>
                  <a:pt x="382449" y="207009"/>
                </a:lnTo>
                <a:lnTo>
                  <a:pt x="387966" y="198119"/>
                </a:lnTo>
                <a:lnTo>
                  <a:pt x="393705" y="189229"/>
                </a:lnTo>
                <a:lnTo>
                  <a:pt x="399658" y="181609"/>
                </a:lnTo>
                <a:lnTo>
                  <a:pt x="405818" y="172719"/>
                </a:lnTo>
                <a:lnTo>
                  <a:pt x="412186" y="163829"/>
                </a:lnTo>
                <a:lnTo>
                  <a:pt x="418762" y="156209"/>
                </a:lnTo>
                <a:lnTo>
                  <a:pt x="425537" y="148589"/>
                </a:lnTo>
                <a:lnTo>
                  <a:pt x="432503" y="139699"/>
                </a:lnTo>
                <a:lnTo>
                  <a:pt x="439661" y="132079"/>
                </a:lnTo>
                <a:lnTo>
                  <a:pt x="447010" y="124459"/>
                </a:lnTo>
                <a:lnTo>
                  <a:pt x="454541" y="118109"/>
                </a:lnTo>
                <a:lnTo>
                  <a:pt x="462246" y="110489"/>
                </a:lnTo>
                <a:lnTo>
                  <a:pt x="494761" y="83819"/>
                </a:lnTo>
                <a:lnTo>
                  <a:pt x="529736" y="60959"/>
                </a:lnTo>
                <a:lnTo>
                  <a:pt x="538822" y="54609"/>
                </a:lnTo>
                <a:lnTo>
                  <a:pt x="548041" y="49529"/>
                </a:lnTo>
                <a:lnTo>
                  <a:pt x="557381" y="45719"/>
                </a:lnTo>
                <a:lnTo>
                  <a:pt x="576394" y="35559"/>
                </a:lnTo>
                <a:lnTo>
                  <a:pt x="605694" y="24129"/>
                </a:lnTo>
                <a:lnTo>
                  <a:pt x="615638" y="21589"/>
                </a:lnTo>
                <a:lnTo>
                  <a:pt x="625670" y="17779"/>
                </a:lnTo>
                <a:lnTo>
                  <a:pt x="676818" y="5079"/>
                </a:lnTo>
                <a:lnTo>
                  <a:pt x="718565" y="0"/>
                </a:lnTo>
                <a:lnTo>
                  <a:pt x="781622" y="0"/>
                </a:lnTo>
                <a:lnTo>
                  <a:pt x="823369" y="5079"/>
                </a:lnTo>
                <a:lnTo>
                  <a:pt x="874516" y="17779"/>
                </a:lnTo>
                <a:lnTo>
                  <a:pt x="884548" y="21589"/>
                </a:lnTo>
                <a:lnTo>
                  <a:pt x="894493" y="24129"/>
                </a:lnTo>
                <a:lnTo>
                  <a:pt x="923793" y="35559"/>
                </a:lnTo>
                <a:lnTo>
                  <a:pt x="942805" y="45719"/>
                </a:lnTo>
                <a:lnTo>
                  <a:pt x="952146" y="49529"/>
                </a:lnTo>
                <a:lnTo>
                  <a:pt x="961365" y="54609"/>
                </a:lnTo>
                <a:lnTo>
                  <a:pt x="970451" y="60959"/>
                </a:lnTo>
                <a:lnTo>
                  <a:pt x="988224" y="71119"/>
                </a:lnTo>
                <a:lnTo>
                  <a:pt x="1022010" y="96519"/>
                </a:lnTo>
                <a:lnTo>
                  <a:pt x="1045645" y="118109"/>
                </a:lnTo>
                <a:lnTo>
                  <a:pt x="1053177" y="124459"/>
                </a:lnTo>
                <a:lnTo>
                  <a:pt x="1060526" y="132079"/>
                </a:lnTo>
                <a:lnTo>
                  <a:pt x="1067684" y="139699"/>
                </a:lnTo>
                <a:lnTo>
                  <a:pt x="1074650" y="148589"/>
                </a:lnTo>
                <a:lnTo>
                  <a:pt x="1081425" y="156209"/>
                </a:lnTo>
                <a:lnTo>
                  <a:pt x="1088000" y="163829"/>
                </a:lnTo>
                <a:lnTo>
                  <a:pt x="1094368" y="172719"/>
                </a:lnTo>
                <a:lnTo>
                  <a:pt x="1100529" y="181609"/>
                </a:lnTo>
                <a:lnTo>
                  <a:pt x="1106482" y="189229"/>
                </a:lnTo>
                <a:lnTo>
                  <a:pt x="1112220" y="198119"/>
                </a:lnTo>
                <a:lnTo>
                  <a:pt x="1117737" y="207009"/>
                </a:lnTo>
                <a:lnTo>
                  <a:pt x="1123033" y="217169"/>
                </a:lnTo>
                <a:lnTo>
                  <a:pt x="1128107" y="226059"/>
                </a:lnTo>
                <a:lnTo>
                  <a:pt x="1132953" y="234949"/>
                </a:lnTo>
                <a:lnTo>
                  <a:pt x="1137566" y="245109"/>
                </a:lnTo>
                <a:lnTo>
                  <a:pt x="1141945" y="253999"/>
                </a:lnTo>
                <a:lnTo>
                  <a:pt x="1146091" y="264159"/>
                </a:lnTo>
                <a:lnTo>
                  <a:pt x="1149999" y="274319"/>
                </a:lnTo>
                <a:lnTo>
                  <a:pt x="1153663" y="283209"/>
                </a:lnTo>
                <a:lnTo>
                  <a:pt x="1165873" y="323849"/>
                </a:lnTo>
                <a:lnTo>
                  <a:pt x="1174079" y="364489"/>
                </a:lnTo>
                <a:lnTo>
                  <a:pt x="1178202" y="406399"/>
                </a:lnTo>
                <a:lnTo>
                  <a:pt x="1178718" y="427989"/>
                </a:lnTo>
                <a:lnTo>
                  <a:pt x="1178589" y="438149"/>
                </a:lnTo>
                <a:lnTo>
                  <a:pt x="1175495" y="480059"/>
                </a:lnTo>
                <a:lnTo>
                  <a:pt x="1168303" y="521969"/>
                </a:lnTo>
                <a:lnTo>
                  <a:pt x="1157084" y="562609"/>
                </a:lnTo>
                <a:lnTo>
                  <a:pt x="1149999" y="581659"/>
                </a:lnTo>
                <a:lnTo>
                  <a:pt x="1146091" y="591819"/>
                </a:lnTo>
                <a:lnTo>
                  <a:pt x="1141945" y="601979"/>
                </a:lnTo>
                <a:lnTo>
                  <a:pt x="1137566" y="610869"/>
                </a:lnTo>
                <a:lnTo>
                  <a:pt x="1132953" y="621029"/>
                </a:lnTo>
                <a:lnTo>
                  <a:pt x="1128107" y="629919"/>
                </a:lnTo>
                <a:lnTo>
                  <a:pt x="1123033" y="638809"/>
                </a:lnTo>
                <a:lnTo>
                  <a:pt x="1117737" y="648969"/>
                </a:lnTo>
                <a:lnTo>
                  <a:pt x="1112220" y="657859"/>
                </a:lnTo>
                <a:lnTo>
                  <a:pt x="1106482" y="666749"/>
                </a:lnTo>
                <a:lnTo>
                  <a:pt x="1100529" y="674369"/>
                </a:lnTo>
                <a:lnTo>
                  <a:pt x="1094368" y="683259"/>
                </a:lnTo>
                <a:lnTo>
                  <a:pt x="1088000" y="692149"/>
                </a:lnTo>
                <a:lnTo>
                  <a:pt x="1081425" y="699769"/>
                </a:lnTo>
                <a:lnTo>
                  <a:pt x="1074650" y="707389"/>
                </a:lnTo>
                <a:lnTo>
                  <a:pt x="1067684" y="716279"/>
                </a:lnTo>
                <a:lnTo>
                  <a:pt x="1060526" y="723899"/>
                </a:lnTo>
                <a:lnTo>
                  <a:pt x="1053177" y="731519"/>
                </a:lnTo>
                <a:lnTo>
                  <a:pt x="1045645" y="737869"/>
                </a:lnTo>
                <a:lnTo>
                  <a:pt x="1037940" y="745489"/>
                </a:lnTo>
                <a:lnTo>
                  <a:pt x="1005425" y="772159"/>
                </a:lnTo>
                <a:lnTo>
                  <a:pt x="970451" y="795019"/>
                </a:lnTo>
                <a:lnTo>
                  <a:pt x="961365" y="801369"/>
                </a:lnTo>
                <a:lnTo>
                  <a:pt x="952146" y="806449"/>
                </a:lnTo>
                <a:lnTo>
                  <a:pt x="942805" y="810259"/>
                </a:lnTo>
                <a:lnTo>
                  <a:pt x="923793" y="820419"/>
                </a:lnTo>
                <a:lnTo>
                  <a:pt x="894493" y="831849"/>
                </a:lnTo>
                <a:lnTo>
                  <a:pt x="884548" y="834389"/>
                </a:lnTo>
                <a:lnTo>
                  <a:pt x="874516" y="838199"/>
                </a:lnTo>
                <a:lnTo>
                  <a:pt x="823369" y="850899"/>
                </a:lnTo>
                <a:lnTo>
                  <a:pt x="781622" y="855979"/>
                </a:lnTo>
                <a:close/>
              </a:path>
              <a:path w="1500504" h="1714500">
                <a:moveTo>
                  <a:pt x="750093" y="857249"/>
                </a:moveTo>
                <a:lnTo>
                  <a:pt x="739571" y="855979"/>
                </a:lnTo>
                <a:lnTo>
                  <a:pt x="760615" y="855979"/>
                </a:lnTo>
                <a:lnTo>
                  <a:pt x="750093" y="857249"/>
                </a:lnTo>
                <a:close/>
              </a:path>
              <a:path w="1500504" h="1714500">
                <a:moveTo>
                  <a:pt x="911497" y="1617724"/>
                </a:moveTo>
                <a:lnTo>
                  <a:pt x="588689" y="1617724"/>
                </a:lnTo>
                <a:lnTo>
                  <a:pt x="700199" y="1202828"/>
                </a:lnTo>
                <a:lnTo>
                  <a:pt x="637914" y="1099021"/>
                </a:lnTo>
                <a:lnTo>
                  <a:pt x="638249" y="1099021"/>
                </a:lnTo>
                <a:lnTo>
                  <a:pt x="630537" y="1071384"/>
                </a:lnTo>
                <a:lnTo>
                  <a:pt x="637700" y="1045066"/>
                </a:lnTo>
                <a:lnTo>
                  <a:pt x="656596" y="1025607"/>
                </a:lnTo>
                <a:lnTo>
                  <a:pt x="684125" y="1017984"/>
                </a:lnTo>
                <a:lnTo>
                  <a:pt x="816396" y="1017984"/>
                </a:lnTo>
                <a:lnTo>
                  <a:pt x="844096" y="1025607"/>
                </a:lnTo>
                <a:lnTo>
                  <a:pt x="862942" y="1045066"/>
                </a:lnTo>
                <a:lnTo>
                  <a:pt x="869985" y="1071243"/>
                </a:lnTo>
                <a:lnTo>
                  <a:pt x="862272" y="1099021"/>
                </a:lnTo>
                <a:lnTo>
                  <a:pt x="799988" y="1202828"/>
                </a:lnTo>
                <a:lnTo>
                  <a:pt x="911497" y="1617724"/>
                </a:lnTo>
                <a:close/>
              </a:path>
              <a:path w="1500504" h="1714500">
                <a:moveTo>
                  <a:pt x="1397384" y="1714499"/>
                </a:moveTo>
                <a:lnTo>
                  <a:pt x="102803" y="1714499"/>
                </a:lnTo>
                <a:lnTo>
                  <a:pt x="62631" y="1706395"/>
                </a:lnTo>
                <a:lnTo>
                  <a:pt x="62795" y="1706395"/>
                </a:lnTo>
                <a:lnTo>
                  <a:pt x="30094" y="1684320"/>
                </a:lnTo>
                <a:lnTo>
                  <a:pt x="8104" y="1651775"/>
                </a:lnTo>
                <a:lnTo>
                  <a:pt x="0" y="1611696"/>
                </a:lnTo>
                <a:lnTo>
                  <a:pt x="2283" y="1561706"/>
                </a:lnTo>
                <a:lnTo>
                  <a:pt x="9000" y="1512997"/>
                </a:lnTo>
                <a:lnTo>
                  <a:pt x="19949" y="1465771"/>
                </a:lnTo>
                <a:lnTo>
                  <a:pt x="34929" y="1420229"/>
                </a:lnTo>
                <a:lnTo>
                  <a:pt x="53739" y="1376573"/>
                </a:lnTo>
                <a:lnTo>
                  <a:pt x="76177" y="1335003"/>
                </a:lnTo>
                <a:lnTo>
                  <a:pt x="102042" y="1295721"/>
                </a:lnTo>
                <a:lnTo>
                  <a:pt x="131133" y="1258928"/>
                </a:lnTo>
                <a:lnTo>
                  <a:pt x="163249" y="1224825"/>
                </a:lnTo>
                <a:lnTo>
                  <a:pt x="198189" y="1193613"/>
                </a:lnTo>
                <a:lnTo>
                  <a:pt x="235751" y="1165495"/>
                </a:lnTo>
                <a:lnTo>
                  <a:pt x="275734" y="1140670"/>
                </a:lnTo>
                <a:lnTo>
                  <a:pt x="317937" y="1119340"/>
                </a:lnTo>
                <a:lnTo>
                  <a:pt x="362159" y="1101706"/>
                </a:lnTo>
                <a:lnTo>
                  <a:pt x="408200" y="1087970"/>
                </a:lnTo>
                <a:lnTo>
                  <a:pt x="428065" y="1087102"/>
                </a:lnTo>
                <a:lnTo>
                  <a:pt x="445828" y="1094082"/>
                </a:lnTo>
                <a:lnTo>
                  <a:pt x="459762" y="1107466"/>
                </a:lnTo>
                <a:lnTo>
                  <a:pt x="468138" y="1125810"/>
                </a:lnTo>
                <a:lnTo>
                  <a:pt x="588689" y="1617724"/>
                </a:lnTo>
                <a:lnTo>
                  <a:pt x="1498971" y="1617724"/>
                </a:lnTo>
                <a:lnTo>
                  <a:pt x="1492129" y="1651634"/>
                </a:lnTo>
                <a:lnTo>
                  <a:pt x="1470133" y="1684320"/>
                </a:lnTo>
                <a:lnTo>
                  <a:pt x="1437463" y="1706395"/>
                </a:lnTo>
                <a:lnTo>
                  <a:pt x="1397384" y="1714499"/>
                </a:lnTo>
                <a:close/>
              </a:path>
              <a:path w="1500504" h="1714500">
                <a:moveTo>
                  <a:pt x="1498971" y="1617724"/>
                </a:moveTo>
                <a:lnTo>
                  <a:pt x="911497" y="1617724"/>
                </a:lnTo>
                <a:lnTo>
                  <a:pt x="1032048" y="1125810"/>
                </a:lnTo>
                <a:lnTo>
                  <a:pt x="1040425" y="1107654"/>
                </a:lnTo>
                <a:lnTo>
                  <a:pt x="1054358" y="1094333"/>
                </a:lnTo>
                <a:lnTo>
                  <a:pt x="1072122" y="1087290"/>
                </a:lnTo>
                <a:lnTo>
                  <a:pt x="1091989" y="1087970"/>
                </a:lnTo>
                <a:lnTo>
                  <a:pt x="1138028" y="1101706"/>
                </a:lnTo>
                <a:lnTo>
                  <a:pt x="1182250" y="1119340"/>
                </a:lnTo>
                <a:lnTo>
                  <a:pt x="1224453" y="1140670"/>
                </a:lnTo>
                <a:lnTo>
                  <a:pt x="1264436" y="1165495"/>
                </a:lnTo>
                <a:lnTo>
                  <a:pt x="1301998" y="1193613"/>
                </a:lnTo>
                <a:lnTo>
                  <a:pt x="1336937" y="1224825"/>
                </a:lnTo>
                <a:lnTo>
                  <a:pt x="1369053" y="1258928"/>
                </a:lnTo>
                <a:lnTo>
                  <a:pt x="1398144" y="1295721"/>
                </a:lnTo>
                <a:lnTo>
                  <a:pt x="1424010" y="1335003"/>
                </a:lnTo>
                <a:lnTo>
                  <a:pt x="1446448" y="1376573"/>
                </a:lnTo>
                <a:lnTo>
                  <a:pt x="1465257" y="1420229"/>
                </a:lnTo>
                <a:lnTo>
                  <a:pt x="1480237" y="1465771"/>
                </a:lnTo>
                <a:lnTo>
                  <a:pt x="1491186" y="1512997"/>
                </a:lnTo>
                <a:lnTo>
                  <a:pt x="1497903" y="1561706"/>
                </a:lnTo>
                <a:lnTo>
                  <a:pt x="1500187" y="1611696"/>
                </a:lnTo>
                <a:lnTo>
                  <a:pt x="1498971" y="1617724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2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334962"/>
            <a:ext cx="421703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50"/>
              <a:t> </a:t>
            </a:r>
            <a:r>
              <a:rPr spc="-145"/>
              <a:t>3:</a:t>
            </a:r>
            <a:r>
              <a:rPr spc="-45"/>
              <a:t> </a:t>
            </a:r>
            <a:r>
              <a:rPr spc="-165"/>
              <a:t>Extracted</a:t>
            </a:r>
            <a:r>
              <a:rPr spc="-50"/>
              <a:t> </a:t>
            </a:r>
            <a:r>
              <a:rPr spc="-80"/>
              <a:t>Info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66849"/>
            <a:ext cx="1714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2650" y="1385990"/>
            <a:ext cx="5895975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110" dirty="0">
                <a:solidFill>
                  <a:srgbClr val="202024"/>
                </a:solidFill>
                <a:latin typeface="Arial"/>
                <a:cs typeface="Arial"/>
              </a:rPr>
              <a:t>Displays</a:t>
            </a:r>
            <a:r>
              <a:rPr sz="2300" spc="-85" dirty="0">
                <a:solidFill>
                  <a:srgbClr val="202024"/>
                </a:solidFill>
                <a:latin typeface="Arial"/>
                <a:cs typeface="Arial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candidate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0" dirty="0">
                <a:solidFill>
                  <a:srgbClr val="1A73E7"/>
                </a:solidFill>
                <a:latin typeface="Roboto Medium"/>
                <a:cs typeface="Roboto Medium"/>
              </a:rPr>
              <a:t>details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Arial"/>
                <a:cs typeface="Arial"/>
              </a:rPr>
              <a:t>extracted</a:t>
            </a:r>
            <a:r>
              <a:rPr sz="2300" spc="-85" dirty="0">
                <a:solidFill>
                  <a:srgbClr val="202024"/>
                </a:solidFill>
                <a:latin typeface="Arial"/>
                <a:cs typeface="Arial"/>
              </a:rPr>
              <a:t> </a:t>
            </a:r>
            <a:r>
              <a:rPr sz="2300" spc="-45" dirty="0">
                <a:solidFill>
                  <a:srgbClr val="202024"/>
                </a:solidFill>
                <a:latin typeface="Arial"/>
                <a:cs typeface="Arial"/>
              </a:rPr>
              <a:t>from</a:t>
            </a:r>
            <a:r>
              <a:rPr sz="2300" spc="-80" dirty="0">
                <a:solidFill>
                  <a:srgbClr val="202024"/>
                </a:solidFill>
                <a:latin typeface="Arial"/>
                <a:cs typeface="Arial"/>
              </a:rPr>
              <a:t> </a:t>
            </a:r>
            <a:r>
              <a:rPr sz="2300" spc="-65" dirty="0">
                <a:solidFill>
                  <a:srgbClr val="202024"/>
                </a:solidFill>
                <a:latin typeface="Arial"/>
                <a:cs typeface="Arial"/>
              </a:rPr>
              <a:t>r</a:t>
            </a:r>
            <a:r>
              <a:rPr lang="en-US" sz="2300" spc="-65" dirty="0">
                <a:solidFill>
                  <a:srgbClr val="202024"/>
                </a:solidFill>
                <a:latin typeface="Arial"/>
                <a:cs typeface="Arial"/>
              </a:rPr>
              <a:t>e</a:t>
            </a:r>
            <a:r>
              <a:rPr sz="2300" spc="-65" dirty="0">
                <a:solidFill>
                  <a:srgbClr val="202024"/>
                </a:solidFill>
                <a:latin typeface="Arial"/>
                <a:cs typeface="Arial"/>
              </a:rPr>
              <a:t>sum</a:t>
            </a:r>
            <a:r>
              <a:rPr lang="en-US" sz="2300" spc="-65" dirty="0">
                <a:solidFill>
                  <a:srgbClr val="202024"/>
                </a:solidFill>
                <a:latin typeface="Arial"/>
                <a:cs typeface="Arial"/>
              </a:rPr>
              <a:t>e</a:t>
            </a:r>
            <a:endParaRPr sz="2300" dirty="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3571190"/>
            <a:ext cx="152426" cy="13471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63600" y="3491014"/>
            <a:ext cx="3907790" cy="3816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spc="-60">
                <a:solidFill>
                  <a:srgbClr val="202024"/>
                </a:solidFill>
                <a:latin typeface="Arial"/>
                <a:cs typeface="Arial"/>
              </a:rPr>
              <a:t>Lists</a:t>
            </a:r>
            <a:r>
              <a:rPr sz="2300" spc="-80">
                <a:solidFill>
                  <a:srgbClr val="202024"/>
                </a:solidFill>
                <a:latin typeface="Arial"/>
                <a:cs typeface="Arial"/>
              </a:rPr>
              <a:t> </a:t>
            </a:r>
            <a:r>
              <a:rPr sz="2300" b="0" spc="-114">
                <a:solidFill>
                  <a:srgbClr val="1A73E7"/>
                </a:solidFill>
                <a:latin typeface="Roboto Medium"/>
                <a:cs typeface="Roboto Medium"/>
              </a:rPr>
              <a:t>extracted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9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45">
                <a:solidFill>
                  <a:srgbClr val="202024"/>
                </a:solidFill>
                <a:latin typeface="Arial"/>
                <a:cs typeface="Arial"/>
              </a:rPr>
              <a:t>by</a:t>
            </a:r>
            <a:r>
              <a:rPr sz="2300" spc="-75">
                <a:solidFill>
                  <a:srgbClr val="202024"/>
                </a:solidFill>
                <a:latin typeface="Arial"/>
                <a:cs typeface="Arial"/>
              </a:rPr>
              <a:t> </a:t>
            </a:r>
            <a:r>
              <a:rPr sz="2300" spc="-65">
                <a:solidFill>
                  <a:srgbClr val="202024"/>
                </a:solidFill>
                <a:latin typeface="Arial"/>
                <a:cs typeface="Arial"/>
              </a:rPr>
              <a:t>category</a:t>
            </a:r>
            <a:endParaRPr sz="23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20</a:t>
            </a:fld>
            <a:endParaRPr spc="-25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B653459-7A35-80D4-B8DD-7D3560149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50" y="1799201"/>
            <a:ext cx="6429374" cy="15113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E47DB7A-DC6D-EFFC-50E4-D468F1308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699" y="4243898"/>
            <a:ext cx="2987163" cy="86070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77BDCF9-11E6-7B0C-C71D-8B9E9D624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199" y="4243898"/>
            <a:ext cx="2295221" cy="8607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45"/>
              <a:t> </a:t>
            </a:r>
            <a:r>
              <a:rPr spc="-145"/>
              <a:t>4:</a:t>
            </a:r>
            <a:r>
              <a:rPr spc="-40"/>
              <a:t> </a:t>
            </a:r>
            <a:r>
              <a:rPr spc="-180"/>
              <a:t>Course</a:t>
            </a:r>
            <a:r>
              <a:rPr spc="-45"/>
              <a:t> </a:t>
            </a:r>
            <a:r>
              <a:rPr spc="-145"/>
              <a:t>Suggestions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53322" cy="15335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105025"/>
            <a:ext cx="171449" cy="1319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6807" y="3121026"/>
            <a:ext cx="179883" cy="13969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135"/>
              </a:spcBef>
            </a:pPr>
            <a:r>
              <a:rPr spc="-105"/>
              <a:t>Automatically</a:t>
            </a:r>
            <a:r>
              <a:rPr spc="-20"/>
              <a:t> </a:t>
            </a:r>
            <a:r>
              <a:rPr b="0" spc="-105">
                <a:solidFill>
                  <a:srgbClr val="1A73E7"/>
                </a:solidFill>
                <a:latin typeface="Roboto Medium"/>
                <a:cs typeface="Roboto Medium"/>
              </a:rPr>
              <a:t>identifies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85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30">
                <a:solidFill>
                  <a:srgbClr val="1A73E7"/>
                </a:solidFill>
                <a:latin typeface="Roboto Medium"/>
                <a:cs typeface="Roboto Medium"/>
              </a:rPr>
              <a:t>gaps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0"/>
              <a:t>by</a:t>
            </a:r>
            <a:r>
              <a:rPr spc="-15"/>
              <a:t> </a:t>
            </a:r>
            <a:r>
              <a:rPr spc="-120"/>
              <a:t>comparing</a:t>
            </a:r>
            <a:r>
              <a:rPr spc="-15"/>
              <a:t> </a:t>
            </a:r>
            <a:r>
              <a:rPr spc="-105"/>
              <a:t>detected</a:t>
            </a:r>
            <a:r>
              <a:rPr spc="-15"/>
              <a:t> </a:t>
            </a:r>
            <a:r>
              <a:rPr spc="-90"/>
              <a:t>skills</a:t>
            </a:r>
            <a:r>
              <a:rPr spc="-15"/>
              <a:t> </a:t>
            </a:r>
            <a:r>
              <a:rPr spc="-105"/>
              <a:t>with</a:t>
            </a:r>
            <a:r>
              <a:rPr spc="-15"/>
              <a:t> </a:t>
            </a:r>
            <a:r>
              <a:rPr spc="-100"/>
              <a:t>job</a:t>
            </a:r>
            <a:r>
              <a:rPr spc="-20"/>
              <a:t> </a:t>
            </a:r>
            <a:r>
              <a:rPr spc="-65"/>
              <a:t>requirements</a:t>
            </a:r>
          </a:p>
          <a:p>
            <a:pPr marL="335915" marR="107950">
              <a:lnSpc>
                <a:spcPct val="106000"/>
              </a:lnSpc>
              <a:spcBef>
                <a:spcPts val="2100"/>
              </a:spcBef>
            </a:pPr>
            <a:r>
              <a:rPr spc="-120"/>
              <a:t>Suggests</a:t>
            </a:r>
            <a:r>
              <a:rPr spc="-5"/>
              <a:t> </a:t>
            </a:r>
            <a:r>
              <a:rPr b="0" spc="-110">
                <a:solidFill>
                  <a:srgbClr val="1A73E7"/>
                </a:solidFill>
                <a:latin typeface="Roboto Medium"/>
                <a:cs typeface="Roboto Medium"/>
              </a:rPr>
              <a:t>relevant</a:t>
            </a:r>
            <a:r>
              <a:rPr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05">
                <a:solidFill>
                  <a:srgbClr val="1A73E7"/>
                </a:solidFill>
                <a:latin typeface="Roboto Medium"/>
                <a:cs typeface="Roboto Medium"/>
              </a:rPr>
              <a:t>online</a:t>
            </a:r>
            <a:r>
              <a:rPr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20">
                <a:solidFill>
                  <a:srgbClr val="1A73E7"/>
                </a:solidFill>
                <a:latin typeface="Roboto Medium"/>
                <a:cs typeface="Roboto Medium"/>
              </a:rPr>
              <a:t>courses</a:t>
            </a:r>
            <a:r>
              <a:rPr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5"/>
              <a:t>from</a:t>
            </a:r>
            <a:r>
              <a:rPr spc="-5"/>
              <a:t> </a:t>
            </a:r>
            <a:r>
              <a:rPr spc="-110"/>
              <a:t>platforms</a:t>
            </a:r>
            <a:r>
              <a:t> </a:t>
            </a:r>
            <a:r>
              <a:rPr spc="-95"/>
              <a:t>like</a:t>
            </a:r>
            <a:r>
              <a:rPr spc="-5"/>
              <a:t> </a:t>
            </a:r>
            <a:r>
              <a:rPr spc="-110"/>
              <a:t>Coursera,</a:t>
            </a:r>
            <a:r>
              <a:t> </a:t>
            </a:r>
            <a:r>
              <a:rPr spc="-140"/>
              <a:t>Udemy,</a:t>
            </a:r>
            <a:r>
              <a:rPr spc="-5"/>
              <a:t> </a:t>
            </a:r>
            <a:r>
              <a:rPr spc="-120"/>
              <a:t>and</a:t>
            </a:r>
            <a:r>
              <a:rPr spc="-5"/>
              <a:t> </a:t>
            </a:r>
            <a:r>
              <a:rPr spc="-55"/>
              <a:t>LinkedIn </a:t>
            </a:r>
            <a:r>
              <a:rPr spc="-10"/>
              <a:t>Learning</a:t>
            </a:r>
          </a:p>
          <a:p>
            <a:pPr marL="354965">
              <a:lnSpc>
                <a:spcPct val="100000"/>
              </a:lnSpc>
              <a:spcBef>
                <a:spcPts val="2340"/>
              </a:spcBef>
            </a:pPr>
            <a:r>
              <a:rPr spc="-114"/>
              <a:t>Provides</a:t>
            </a:r>
            <a:r>
              <a:rPr spc="-15"/>
              <a:t> </a:t>
            </a:r>
            <a:r>
              <a:rPr b="0" spc="-105">
                <a:solidFill>
                  <a:srgbClr val="1A73E7"/>
                </a:solidFill>
                <a:latin typeface="Roboto Medium"/>
                <a:cs typeface="Roboto Medium"/>
              </a:rPr>
              <a:t>direct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0">
                <a:solidFill>
                  <a:srgbClr val="1A73E7"/>
                </a:solidFill>
                <a:latin typeface="Roboto Medium"/>
                <a:cs typeface="Roboto Medium"/>
              </a:rPr>
              <a:t>clickable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30">
                <a:solidFill>
                  <a:srgbClr val="1A73E7"/>
                </a:solidFill>
                <a:latin typeface="Roboto Medium"/>
                <a:cs typeface="Roboto Medium"/>
              </a:rPr>
              <a:t>URLs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10"/>
              <a:t>to</a:t>
            </a:r>
            <a:r>
              <a:rPr spc="-10"/>
              <a:t> </a:t>
            </a:r>
            <a:r>
              <a:rPr spc="-105"/>
              <a:t>help</a:t>
            </a:r>
            <a:r>
              <a:rPr spc="-10"/>
              <a:t> </a:t>
            </a:r>
            <a:r>
              <a:rPr spc="-114"/>
              <a:t>users</a:t>
            </a:r>
            <a:r>
              <a:rPr spc="-10"/>
              <a:t> </a:t>
            </a:r>
            <a:r>
              <a:rPr spc="-100"/>
              <a:t>quickly</a:t>
            </a:r>
            <a:r>
              <a:rPr spc="-10"/>
              <a:t> </a:t>
            </a:r>
            <a:r>
              <a:rPr spc="-120"/>
              <a:t>access</a:t>
            </a:r>
            <a:r>
              <a:rPr spc="-10"/>
              <a:t> </a:t>
            </a:r>
            <a:r>
              <a:rPr spc="-100"/>
              <a:t>learning</a:t>
            </a:r>
            <a:r>
              <a:rPr spc="-10"/>
              <a:t> resources</a:t>
            </a:r>
          </a:p>
        </p:txBody>
      </p:sp>
      <p:sp>
        <p:nvSpPr>
          <p:cNvPr id="8" name="object 8"/>
          <p:cNvSpPr/>
          <p:nvPr/>
        </p:nvSpPr>
        <p:spPr>
          <a:xfrm>
            <a:off x="9667874" y="4869655"/>
            <a:ext cx="2143125" cy="1500505"/>
          </a:xfrm>
          <a:custGeom>
            <a:avLst/>
            <a:gdLst/>
            <a:ahLst/>
            <a:cxnLst/>
            <a:rect l="l" t="t" r="r" b="b"/>
            <a:pathLst>
              <a:path w="2143125" h="1500504">
                <a:moveTo>
                  <a:pt x="265509" y="1500438"/>
                </a:moveTo>
                <a:lnTo>
                  <a:pt x="40518" y="1445269"/>
                </a:lnTo>
                <a:lnTo>
                  <a:pt x="8968" y="1423043"/>
                </a:lnTo>
                <a:lnTo>
                  <a:pt x="167" y="1398085"/>
                </a:lnTo>
                <a:lnTo>
                  <a:pt x="586" y="1384994"/>
                </a:lnTo>
                <a:lnTo>
                  <a:pt x="4143" y="1372405"/>
                </a:lnTo>
                <a:lnTo>
                  <a:pt x="10715" y="1360884"/>
                </a:lnTo>
                <a:lnTo>
                  <a:pt x="31576" y="1330662"/>
                </a:lnTo>
                <a:lnTo>
                  <a:pt x="51024" y="1299436"/>
                </a:lnTo>
                <a:lnTo>
                  <a:pt x="86059" y="1234975"/>
                </a:lnTo>
                <a:lnTo>
                  <a:pt x="104962" y="1194678"/>
                </a:lnTo>
                <a:lnTo>
                  <a:pt x="122535" y="1151582"/>
                </a:lnTo>
                <a:lnTo>
                  <a:pt x="137838" y="1106346"/>
                </a:lnTo>
                <a:lnTo>
                  <a:pt x="149931" y="1059631"/>
                </a:lnTo>
                <a:lnTo>
                  <a:pt x="157877" y="1012097"/>
                </a:lnTo>
                <a:lnTo>
                  <a:pt x="160734" y="964406"/>
                </a:lnTo>
                <a:lnTo>
                  <a:pt x="160734" y="870309"/>
                </a:lnTo>
                <a:lnTo>
                  <a:pt x="163295" y="817058"/>
                </a:lnTo>
                <a:lnTo>
                  <a:pt x="170842" y="764988"/>
                </a:lnTo>
                <a:lnTo>
                  <a:pt x="183170" y="714388"/>
                </a:lnTo>
                <a:lnTo>
                  <a:pt x="200074" y="665546"/>
                </a:lnTo>
                <a:lnTo>
                  <a:pt x="221350" y="618751"/>
                </a:lnTo>
                <a:lnTo>
                  <a:pt x="246794" y="574290"/>
                </a:lnTo>
                <a:lnTo>
                  <a:pt x="52908" y="504304"/>
                </a:lnTo>
                <a:lnTo>
                  <a:pt x="31220" y="492290"/>
                </a:lnTo>
                <a:lnTo>
                  <a:pt x="14524" y="474752"/>
                </a:lnTo>
                <a:lnTo>
                  <a:pt x="3793" y="453070"/>
                </a:lnTo>
                <a:lnTo>
                  <a:pt x="0" y="428624"/>
                </a:lnTo>
                <a:lnTo>
                  <a:pt x="3793" y="404179"/>
                </a:lnTo>
                <a:lnTo>
                  <a:pt x="31220" y="364959"/>
                </a:lnTo>
                <a:lnTo>
                  <a:pt x="992199" y="13729"/>
                </a:lnTo>
                <a:lnTo>
                  <a:pt x="1031253" y="3474"/>
                </a:lnTo>
                <a:lnTo>
                  <a:pt x="1071562" y="0"/>
                </a:lnTo>
                <a:lnTo>
                  <a:pt x="1091826" y="873"/>
                </a:lnTo>
                <a:lnTo>
                  <a:pt x="1111871" y="3474"/>
                </a:lnTo>
                <a:lnTo>
                  <a:pt x="1131602" y="7769"/>
                </a:lnTo>
                <a:lnTo>
                  <a:pt x="1150925" y="13729"/>
                </a:lnTo>
                <a:lnTo>
                  <a:pt x="1853800" y="267566"/>
                </a:lnTo>
                <a:lnTo>
                  <a:pt x="1072713" y="267566"/>
                </a:lnTo>
                <a:lnTo>
                  <a:pt x="1051805" y="271239"/>
                </a:lnTo>
                <a:lnTo>
                  <a:pt x="526070" y="477849"/>
                </a:lnTo>
                <a:lnTo>
                  <a:pt x="478713" y="500107"/>
                </a:lnTo>
                <a:lnTo>
                  <a:pt x="435280" y="527828"/>
                </a:lnTo>
                <a:lnTo>
                  <a:pt x="396054" y="560445"/>
                </a:lnTo>
                <a:lnTo>
                  <a:pt x="361317" y="597396"/>
                </a:lnTo>
                <a:lnTo>
                  <a:pt x="333816" y="637099"/>
                </a:lnTo>
                <a:lnTo>
                  <a:pt x="310753" y="679611"/>
                </a:lnTo>
                <a:lnTo>
                  <a:pt x="292377" y="724560"/>
                </a:lnTo>
                <a:lnTo>
                  <a:pt x="278941" y="771574"/>
                </a:lnTo>
                <a:lnTo>
                  <a:pt x="270695" y="820281"/>
                </a:lnTo>
                <a:lnTo>
                  <a:pt x="267890" y="870309"/>
                </a:lnTo>
                <a:lnTo>
                  <a:pt x="267890" y="952686"/>
                </a:lnTo>
                <a:lnTo>
                  <a:pt x="281923" y="986763"/>
                </a:lnTo>
                <a:lnTo>
                  <a:pt x="294009" y="1021877"/>
                </a:lnTo>
                <a:lnTo>
                  <a:pt x="313097" y="1093328"/>
                </a:lnTo>
                <a:lnTo>
                  <a:pt x="321746" y="1134965"/>
                </a:lnTo>
                <a:lnTo>
                  <a:pt x="328901" y="1180691"/>
                </a:lnTo>
                <a:lnTo>
                  <a:pt x="333929" y="1230125"/>
                </a:lnTo>
                <a:lnTo>
                  <a:pt x="336194" y="1282751"/>
                </a:lnTo>
                <a:lnTo>
                  <a:pt x="335078" y="1338594"/>
                </a:lnTo>
                <a:lnTo>
                  <a:pt x="329932" y="1396867"/>
                </a:lnTo>
                <a:lnTo>
                  <a:pt x="320129" y="1457325"/>
                </a:lnTo>
                <a:lnTo>
                  <a:pt x="296353" y="1492150"/>
                </a:lnTo>
                <a:lnTo>
                  <a:pt x="276220" y="1499768"/>
                </a:lnTo>
                <a:lnTo>
                  <a:pt x="265509" y="1500438"/>
                </a:lnTo>
                <a:close/>
              </a:path>
              <a:path w="2143125" h="1500504">
                <a:moveTo>
                  <a:pt x="1071227" y="856245"/>
                </a:moveTo>
                <a:lnTo>
                  <a:pt x="1030918" y="852771"/>
                </a:lnTo>
                <a:lnTo>
                  <a:pt x="991865" y="842516"/>
                </a:lnTo>
                <a:lnTo>
                  <a:pt x="457423" y="649634"/>
                </a:lnTo>
                <a:lnTo>
                  <a:pt x="481004" y="627643"/>
                </a:lnTo>
                <a:lnTo>
                  <a:pt x="506941" y="608069"/>
                </a:lnTo>
                <a:lnTo>
                  <a:pt x="535074" y="591195"/>
                </a:lnTo>
                <a:lnTo>
                  <a:pt x="565249" y="577304"/>
                </a:lnTo>
                <a:lnTo>
                  <a:pt x="1090984" y="370693"/>
                </a:lnTo>
                <a:lnTo>
                  <a:pt x="1108784" y="359203"/>
                </a:lnTo>
                <a:lnTo>
                  <a:pt x="1120368" y="342313"/>
                </a:lnTo>
                <a:lnTo>
                  <a:pt x="1124795" y="322284"/>
                </a:lnTo>
                <a:lnTo>
                  <a:pt x="1121122" y="301376"/>
                </a:lnTo>
                <a:lnTo>
                  <a:pt x="1109632" y="283576"/>
                </a:lnTo>
                <a:lnTo>
                  <a:pt x="1092742" y="271992"/>
                </a:lnTo>
                <a:lnTo>
                  <a:pt x="1072713" y="267566"/>
                </a:lnTo>
                <a:lnTo>
                  <a:pt x="1853800" y="267566"/>
                </a:lnTo>
                <a:lnTo>
                  <a:pt x="2090216" y="352945"/>
                </a:lnTo>
                <a:lnTo>
                  <a:pt x="2128600" y="382497"/>
                </a:lnTo>
                <a:lnTo>
                  <a:pt x="2143124" y="428624"/>
                </a:lnTo>
                <a:lnTo>
                  <a:pt x="2139338" y="453070"/>
                </a:lnTo>
                <a:lnTo>
                  <a:pt x="2111904" y="492432"/>
                </a:lnTo>
                <a:lnTo>
                  <a:pt x="1150590" y="842516"/>
                </a:lnTo>
                <a:lnTo>
                  <a:pt x="1111536" y="852771"/>
                </a:lnTo>
                <a:lnTo>
                  <a:pt x="1091492" y="855371"/>
                </a:lnTo>
                <a:lnTo>
                  <a:pt x="1071227" y="856245"/>
                </a:lnTo>
                <a:close/>
              </a:path>
              <a:path w="2143125" h="1500504">
                <a:moveTo>
                  <a:pt x="1071562" y="1500187"/>
                </a:moveTo>
                <a:lnTo>
                  <a:pt x="1001529" y="1498586"/>
                </a:lnTo>
                <a:lnTo>
                  <a:pt x="933676" y="1493935"/>
                </a:lnTo>
                <a:lnTo>
                  <a:pt x="868394" y="1486460"/>
                </a:lnTo>
                <a:lnTo>
                  <a:pt x="806076" y="1476389"/>
                </a:lnTo>
                <a:lnTo>
                  <a:pt x="747117" y="1463947"/>
                </a:lnTo>
                <a:lnTo>
                  <a:pt x="691907" y="1449363"/>
                </a:lnTo>
                <a:lnTo>
                  <a:pt x="640841" y="1432862"/>
                </a:lnTo>
                <a:lnTo>
                  <a:pt x="594312" y="1414672"/>
                </a:lnTo>
                <a:lnTo>
                  <a:pt x="552711" y="1395018"/>
                </a:lnTo>
                <a:lnTo>
                  <a:pt x="516433" y="1374130"/>
                </a:lnTo>
                <a:lnTo>
                  <a:pt x="461414" y="1329551"/>
                </a:lnTo>
                <a:lnTo>
                  <a:pt x="432462" y="1282886"/>
                </a:lnTo>
                <a:lnTo>
                  <a:pt x="428624" y="1259085"/>
                </a:lnTo>
                <a:lnTo>
                  <a:pt x="479859" y="772194"/>
                </a:lnTo>
                <a:lnTo>
                  <a:pt x="956034" y="944314"/>
                </a:lnTo>
                <a:lnTo>
                  <a:pt x="984116" y="953104"/>
                </a:lnTo>
                <a:lnTo>
                  <a:pt x="1012919" y="959383"/>
                </a:lnTo>
                <a:lnTo>
                  <a:pt x="1042162" y="963150"/>
                </a:lnTo>
                <a:lnTo>
                  <a:pt x="1071562" y="964406"/>
                </a:lnTo>
                <a:lnTo>
                  <a:pt x="1683491" y="964406"/>
                </a:lnTo>
                <a:lnTo>
                  <a:pt x="1714499" y="1259085"/>
                </a:lnTo>
                <a:lnTo>
                  <a:pt x="1699664" y="1306316"/>
                </a:lnTo>
                <a:lnTo>
                  <a:pt x="1657254" y="1352232"/>
                </a:lnTo>
                <a:lnTo>
                  <a:pt x="1590413" y="1395018"/>
                </a:lnTo>
                <a:lnTo>
                  <a:pt x="1548812" y="1414672"/>
                </a:lnTo>
                <a:lnTo>
                  <a:pt x="1502282" y="1432862"/>
                </a:lnTo>
                <a:lnTo>
                  <a:pt x="1451217" y="1449363"/>
                </a:lnTo>
                <a:lnTo>
                  <a:pt x="1396007" y="1463947"/>
                </a:lnTo>
                <a:lnTo>
                  <a:pt x="1337048" y="1476389"/>
                </a:lnTo>
                <a:lnTo>
                  <a:pt x="1274730" y="1486460"/>
                </a:lnTo>
                <a:lnTo>
                  <a:pt x="1209448" y="1493935"/>
                </a:lnTo>
                <a:lnTo>
                  <a:pt x="1141595" y="1498586"/>
                </a:lnTo>
                <a:lnTo>
                  <a:pt x="1071562" y="1500187"/>
                </a:lnTo>
                <a:close/>
              </a:path>
              <a:path w="2143125" h="1500504">
                <a:moveTo>
                  <a:pt x="1683491" y="964406"/>
                </a:moveTo>
                <a:lnTo>
                  <a:pt x="1071562" y="964406"/>
                </a:lnTo>
                <a:lnTo>
                  <a:pt x="1100915" y="963150"/>
                </a:lnTo>
                <a:lnTo>
                  <a:pt x="1130079" y="959383"/>
                </a:lnTo>
                <a:lnTo>
                  <a:pt x="1158867" y="953104"/>
                </a:lnTo>
                <a:lnTo>
                  <a:pt x="1187090" y="944314"/>
                </a:lnTo>
                <a:lnTo>
                  <a:pt x="1663265" y="772194"/>
                </a:lnTo>
                <a:lnTo>
                  <a:pt x="1683491" y="964406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21</a:t>
            </a:fld>
            <a:endParaRPr spc="-25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C6E6E3-7BCB-AD31-DCF3-704DAD80B5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490812"/>
            <a:ext cx="4287024" cy="3175369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55"/>
              <a:t> </a:t>
            </a:r>
            <a:r>
              <a:rPr spc="-145"/>
              <a:t>5:</a:t>
            </a:r>
            <a:r>
              <a:rPr spc="-55"/>
              <a:t> </a:t>
            </a:r>
            <a:r>
              <a:rPr spc="-195"/>
              <a:t>Job</a:t>
            </a:r>
            <a:r>
              <a:rPr spc="-50"/>
              <a:t> </a:t>
            </a:r>
            <a:r>
              <a:rPr spc="-130"/>
              <a:t>Predictor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52399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95500"/>
            <a:ext cx="152399" cy="1523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1499" y="2695574"/>
            <a:ext cx="11049000" cy="1504950"/>
            <a:chOff x="571499" y="2695574"/>
            <a:chExt cx="11049000" cy="1504950"/>
          </a:xfrm>
        </p:grpSpPr>
        <p:sp>
          <p:nvSpPr>
            <p:cNvPr id="6" name="object 6"/>
            <p:cNvSpPr/>
            <p:nvPr/>
          </p:nvSpPr>
          <p:spPr>
            <a:xfrm>
              <a:off x="590549" y="2695574"/>
              <a:ext cx="11029950" cy="1504950"/>
            </a:xfrm>
            <a:custGeom>
              <a:avLst/>
              <a:gdLst/>
              <a:ahLst/>
              <a:cxnLst/>
              <a:rect l="l" t="t" r="r" b="b"/>
              <a:pathLst>
                <a:path w="11029950" h="1504950">
                  <a:moveTo>
                    <a:pt x="10958752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10958752" y="0"/>
                  </a:lnTo>
                  <a:lnTo>
                    <a:pt x="10963706" y="488"/>
                  </a:lnTo>
                  <a:lnTo>
                    <a:pt x="11000243" y="15621"/>
                  </a:lnTo>
                  <a:lnTo>
                    <a:pt x="11026062" y="51661"/>
                  </a:lnTo>
                  <a:lnTo>
                    <a:pt x="11029949" y="71196"/>
                  </a:lnTo>
                  <a:lnTo>
                    <a:pt x="11029949" y="1433753"/>
                  </a:lnTo>
                  <a:lnTo>
                    <a:pt x="11014328" y="1475244"/>
                  </a:lnTo>
                  <a:lnTo>
                    <a:pt x="10978286" y="1501063"/>
                  </a:lnTo>
                  <a:lnTo>
                    <a:pt x="10958752" y="1504949"/>
                  </a:lnTo>
                  <a:close/>
                </a:path>
              </a:pathLst>
            </a:custGeom>
            <a:solidFill>
              <a:srgbClr val="1A73E7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99" y="2695574"/>
              <a:ext cx="38100" cy="1504950"/>
            </a:xfrm>
            <a:custGeom>
              <a:avLst/>
              <a:gdLst/>
              <a:ahLst/>
              <a:cxnLst/>
              <a:rect l="l" t="t" r="r" b="b"/>
              <a:pathLst>
                <a:path w="38100" h="1504950">
                  <a:moveTo>
                    <a:pt x="38099" y="1504949"/>
                  </a:moveTo>
                  <a:lnTo>
                    <a:pt x="0" y="1504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0494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0874" y="2922746"/>
              <a:ext cx="201409" cy="1743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81474" y="3360896"/>
              <a:ext cx="201409" cy="17430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3824" y="3799046"/>
              <a:ext cx="201409" cy="174307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87399" y="1385990"/>
            <a:ext cx="7493000" cy="2640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35"/>
              </a:spcBef>
            </a:pP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Lists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20">
                <a:solidFill>
                  <a:srgbClr val="1A73E7"/>
                </a:solidFill>
                <a:latin typeface="Roboto Medium"/>
                <a:cs typeface="Roboto Medium"/>
              </a:rPr>
              <a:t>suggested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5">
                <a:solidFill>
                  <a:srgbClr val="1A73E7"/>
                </a:solidFill>
                <a:latin typeface="Roboto Medium"/>
                <a:cs typeface="Roboto Medium"/>
              </a:rPr>
              <a:t>job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>
                <a:solidFill>
                  <a:srgbClr val="1A73E7"/>
                </a:solidFill>
                <a:latin typeface="Roboto Medium"/>
                <a:cs typeface="Roboto Medium"/>
              </a:rPr>
              <a:t>roles</a:t>
            </a:r>
            <a:r>
              <a:rPr sz="23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candidate's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extracted</a:t>
            </a:r>
            <a:r>
              <a:rPr sz="230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25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endParaRPr sz="2300">
              <a:latin typeface="Roboto"/>
              <a:cs typeface="Roboto"/>
            </a:endParaRPr>
          </a:p>
          <a:p>
            <a:pPr marL="88265">
              <a:lnSpc>
                <a:spcPct val="100000"/>
              </a:lnSpc>
              <a:spcBef>
                <a:spcPts val="2265"/>
              </a:spcBef>
            </a:pPr>
            <a:r>
              <a:rPr sz="2300" spc="-114">
                <a:solidFill>
                  <a:srgbClr val="202024"/>
                </a:solidFill>
                <a:latin typeface="Roboto"/>
                <a:cs typeface="Roboto"/>
              </a:rPr>
              <a:t>Helps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>
                <a:solidFill>
                  <a:srgbClr val="202024"/>
                </a:solidFill>
                <a:latin typeface="Roboto"/>
                <a:cs typeface="Roboto"/>
              </a:rPr>
              <a:t>candidates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0">
                <a:solidFill>
                  <a:srgbClr val="1A73E7"/>
                </a:solidFill>
                <a:latin typeface="Roboto Medium"/>
                <a:cs typeface="Roboto Medium"/>
              </a:rPr>
              <a:t>align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95">
                <a:solidFill>
                  <a:srgbClr val="1A73E7"/>
                </a:solidFill>
                <a:latin typeface="Roboto Medium"/>
                <a:cs typeface="Roboto Medium"/>
              </a:rPr>
              <a:t>skills</a:t>
            </a:r>
            <a:r>
              <a:rPr sz="230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>
                <a:solidFill>
                  <a:srgbClr val="202024"/>
                </a:solidFill>
                <a:latin typeface="Roboto"/>
                <a:cs typeface="Roboto"/>
              </a:rPr>
              <a:t>potential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>
                <a:solidFill>
                  <a:srgbClr val="202024"/>
                </a:solidFill>
                <a:latin typeface="Roboto"/>
                <a:cs typeface="Roboto"/>
              </a:rPr>
              <a:t>career</a:t>
            </a:r>
            <a:r>
              <a:rPr sz="2300" spc="-10">
                <a:solidFill>
                  <a:srgbClr val="202024"/>
                </a:solidFill>
                <a:latin typeface="Roboto"/>
                <a:cs typeface="Roboto"/>
              </a:rPr>
              <a:t> paths</a:t>
            </a:r>
            <a:endParaRPr sz="2300">
              <a:latin typeface="Roboto"/>
              <a:cs typeface="Roboto"/>
            </a:endParaRPr>
          </a:p>
          <a:p>
            <a:pPr marL="12700" marR="2052955">
              <a:lnSpc>
                <a:spcPct val="143700"/>
              </a:lnSpc>
              <a:spcBef>
                <a:spcPts val="2415"/>
              </a:spcBef>
              <a:tabLst>
                <a:tab pos="2694305" algn="l"/>
                <a:tab pos="3437890" algn="l"/>
                <a:tab pos="3689350" algn="l"/>
              </a:tabLst>
            </a:pPr>
            <a:r>
              <a:rPr sz="2000" b="0" spc="-105">
                <a:latin typeface="Roboto Medium"/>
                <a:cs typeface="Roboto Medium"/>
              </a:rPr>
              <a:t>Python,</a:t>
            </a:r>
            <a:r>
              <a:rPr sz="2000" b="0" spc="-5">
                <a:latin typeface="Roboto Medium"/>
                <a:cs typeface="Roboto Medium"/>
              </a:rPr>
              <a:t> </a:t>
            </a:r>
            <a:r>
              <a:rPr sz="2000" b="0" spc="-110">
                <a:latin typeface="Roboto Medium"/>
                <a:cs typeface="Roboto Medium"/>
              </a:rPr>
              <a:t>Django,</a:t>
            </a:r>
            <a:r>
              <a:rPr sz="2000" b="0">
                <a:latin typeface="Roboto Medium"/>
                <a:cs typeface="Roboto Medium"/>
              </a:rPr>
              <a:t> </a:t>
            </a:r>
            <a:r>
              <a:rPr sz="2000" b="0" spc="-20">
                <a:latin typeface="Roboto Medium"/>
                <a:cs typeface="Roboto Medium"/>
              </a:rPr>
              <a:t>Flask</a:t>
            </a:r>
            <a:r>
              <a:rPr sz="2000" b="0">
                <a:latin typeface="Roboto Medium"/>
                <a:cs typeface="Roboto Medium"/>
              </a:rPr>
              <a:t>	</a:t>
            </a:r>
            <a:r>
              <a:rPr sz="2000" b="0" spc="-125">
                <a:solidFill>
                  <a:srgbClr val="1A73E7"/>
                </a:solidFill>
                <a:latin typeface="Roboto Medium"/>
                <a:cs typeface="Roboto Medium"/>
              </a:rPr>
              <a:t>Backend</a:t>
            </a:r>
            <a:r>
              <a:rPr sz="2000" b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">
                <a:solidFill>
                  <a:srgbClr val="1A73E7"/>
                </a:solidFill>
                <a:latin typeface="Roboto Medium"/>
                <a:cs typeface="Roboto Medium"/>
              </a:rPr>
              <a:t>Developer </a:t>
            </a:r>
            <a:r>
              <a:rPr sz="2000" b="0" spc="-125">
                <a:latin typeface="Roboto Medium"/>
                <a:cs typeface="Roboto Medium"/>
              </a:rPr>
              <a:t>TensorFlow,</a:t>
            </a:r>
            <a:r>
              <a:rPr sz="2000" b="0" spc="-40">
                <a:latin typeface="Roboto Medium"/>
                <a:cs typeface="Roboto Medium"/>
              </a:rPr>
              <a:t> </a:t>
            </a:r>
            <a:r>
              <a:rPr sz="2000" b="0" spc="-120">
                <a:latin typeface="Roboto Medium"/>
                <a:cs typeface="Roboto Medium"/>
              </a:rPr>
              <a:t>PyTorch,</a:t>
            </a:r>
            <a:r>
              <a:rPr sz="2000" b="0" spc="-35">
                <a:latin typeface="Roboto Medium"/>
                <a:cs typeface="Roboto Medium"/>
              </a:rPr>
              <a:t> </a:t>
            </a:r>
            <a:r>
              <a:rPr sz="2000" b="0" spc="-10">
                <a:latin typeface="Roboto Medium"/>
                <a:cs typeface="Roboto Medium"/>
              </a:rPr>
              <a:t>Statistics</a:t>
            </a:r>
            <a:r>
              <a:rPr sz="2000" b="0">
                <a:latin typeface="Roboto Medium"/>
                <a:cs typeface="Roboto Medium"/>
              </a:rPr>
              <a:t>		</a:t>
            </a:r>
            <a:r>
              <a:rPr sz="2000" b="0" spc="-165">
                <a:solidFill>
                  <a:srgbClr val="1A73E7"/>
                </a:solidFill>
                <a:latin typeface="Roboto Medium"/>
                <a:cs typeface="Roboto Medium"/>
              </a:rPr>
              <a:t>ML</a:t>
            </a:r>
            <a:r>
              <a:rPr sz="2000" b="0" spc="-4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">
                <a:solidFill>
                  <a:srgbClr val="1A73E7"/>
                </a:solidFill>
                <a:latin typeface="Roboto Medium"/>
                <a:cs typeface="Roboto Medium"/>
              </a:rPr>
              <a:t>Engineer </a:t>
            </a:r>
            <a:r>
              <a:rPr sz="2000" b="0" spc="-105">
                <a:latin typeface="Roboto Medium"/>
                <a:cs typeface="Roboto Medium"/>
              </a:rPr>
              <a:t>React,</a:t>
            </a:r>
            <a:r>
              <a:rPr sz="2000" b="0">
                <a:latin typeface="Roboto Medium"/>
                <a:cs typeface="Roboto Medium"/>
              </a:rPr>
              <a:t> </a:t>
            </a:r>
            <a:r>
              <a:rPr sz="2000" b="0" spc="-125">
                <a:latin typeface="Roboto Medium"/>
                <a:cs typeface="Roboto Medium"/>
              </a:rPr>
              <a:t>Angular,</a:t>
            </a:r>
            <a:r>
              <a:rPr sz="2000" b="0">
                <a:latin typeface="Roboto Medium"/>
                <a:cs typeface="Roboto Medium"/>
              </a:rPr>
              <a:t> </a:t>
            </a:r>
            <a:r>
              <a:rPr sz="2000" b="0" spc="-120">
                <a:latin typeface="Roboto Medium"/>
                <a:cs typeface="Roboto Medium"/>
              </a:rPr>
              <a:t>UI/UX</a:t>
            </a:r>
            <a:r>
              <a:rPr sz="2000" b="0">
                <a:latin typeface="Roboto Medium"/>
                <a:cs typeface="Roboto Medium"/>
              </a:rPr>
              <a:t> </a:t>
            </a:r>
            <a:r>
              <a:rPr sz="2000" b="0" spc="-10">
                <a:latin typeface="Roboto Medium"/>
                <a:cs typeface="Roboto Medium"/>
              </a:rPr>
              <a:t>Design</a:t>
            </a:r>
            <a:r>
              <a:rPr sz="2000" b="0">
                <a:latin typeface="Roboto Medium"/>
                <a:cs typeface="Roboto Medium"/>
              </a:rPr>
              <a:t>	</a:t>
            </a:r>
            <a:r>
              <a:rPr sz="2000" b="0" spc="-110">
                <a:solidFill>
                  <a:srgbClr val="1A73E7"/>
                </a:solidFill>
                <a:latin typeface="Roboto Medium"/>
                <a:cs typeface="Roboto Medium"/>
              </a:rPr>
              <a:t>Frontend</a:t>
            </a:r>
            <a:r>
              <a:rPr sz="2000" b="0" spc="-5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10">
                <a:solidFill>
                  <a:srgbClr val="1A73E7"/>
                </a:solidFill>
                <a:latin typeface="Roboto Medium"/>
                <a:cs typeface="Roboto Medium"/>
              </a:rPr>
              <a:t>Developer</a:t>
            </a:r>
            <a:endParaRPr sz="2000">
              <a:latin typeface="Roboto Medium"/>
              <a:cs typeface="Roboto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886949" y="4869655"/>
            <a:ext cx="1929130" cy="1500505"/>
          </a:xfrm>
          <a:custGeom>
            <a:avLst/>
            <a:gdLst/>
            <a:ahLst/>
            <a:cxnLst/>
            <a:rect l="l" t="t" r="r" b="b"/>
            <a:pathLst>
              <a:path w="1929129" h="1500504">
                <a:moveTo>
                  <a:pt x="1768078" y="1500187"/>
                </a:moveTo>
                <a:lnTo>
                  <a:pt x="1553765" y="1500187"/>
                </a:lnTo>
                <a:lnTo>
                  <a:pt x="1502973" y="1491990"/>
                </a:lnTo>
                <a:lnTo>
                  <a:pt x="1458851" y="1469165"/>
                </a:lnTo>
                <a:lnTo>
                  <a:pt x="1424052" y="1434366"/>
                </a:lnTo>
                <a:lnTo>
                  <a:pt x="1401228" y="1390245"/>
                </a:lnTo>
                <a:lnTo>
                  <a:pt x="1393031" y="1339453"/>
                </a:lnTo>
                <a:lnTo>
                  <a:pt x="1393031" y="1125140"/>
                </a:lnTo>
                <a:lnTo>
                  <a:pt x="1401228" y="1074348"/>
                </a:lnTo>
                <a:lnTo>
                  <a:pt x="1424052" y="1030226"/>
                </a:lnTo>
                <a:lnTo>
                  <a:pt x="1458851" y="995427"/>
                </a:lnTo>
                <a:lnTo>
                  <a:pt x="1502973" y="972603"/>
                </a:lnTo>
                <a:lnTo>
                  <a:pt x="1553765" y="964406"/>
                </a:lnTo>
                <a:lnTo>
                  <a:pt x="1580554" y="964406"/>
                </a:lnTo>
                <a:lnTo>
                  <a:pt x="1580554" y="857250"/>
                </a:lnTo>
                <a:lnTo>
                  <a:pt x="1578440" y="846848"/>
                </a:lnTo>
                <a:lnTo>
                  <a:pt x="1572685" y="838330"/>
                </a:lnTo>
                <a:lnTo>
                  <a:pt x="1564167" y="832574"/>
                </a:lnTo>
                <a:lnTo>
                  <a:pt x="1553765" y="830460"/>
                </a:lnTo>
                <a:lnTo>
                  <a:pt x="1044773" y="830460"/>
                </a:lnTo>
                <a:lnTo>
                  <a:pt x="1044773" y="964406"/>
                </a:lnTo>
                <a:lnTo>
                  <a:pt x="1071562" y="964406"/>
                </a:lnTo>
                <a:lnTo>
                  <a:pt x="1122354" y="972603"/>
                </a:lnTo>
                <a:lnTo>
                  <a:pt x="1166476" y="995427"/>
                </a:lnTo>
                <a:lnTo>
                  <a:pt x="1201275" y="1030226"/>
                </a:lnTo>
                <a:lnTo>
                  <a:pt x="1224099" y="1074348"/>
                </a:lnTo>
                <a:lnTo>
                  <a:pt x="1232296" y="1125140"/>
                </a:lnTo>
                <a:lnTo>
                  <a:pt x="1232296" y="1339453"/>
                </a:lnTo>
                <a:lnTo>
                  <a:pt x="1224099" y="1390245"/>
                </a:lnTo>
                <a:lnTo>
                  <a:pt x="1201275" y="1434366"/>
                </a:lnTo>
                <a:lnTo>
                  <a:pt x="1166476" y="1469165"/>
                </a:lnTo>
                <a:lnTo>
                  <a:pt x="1122354" y="1491990"/>
                </a:lnTo>
                <a:lnTo>
                  <a:pt x="1071562" y="1500187"/>
                </a:lnTo>
                <a:lnTo>
                  <a:pt x="857250" y="1500187"/>
                </a:lnTo>
                <a:lnTo>
                  <a:pt x="806457" y="1491990"/>
                </a:lnTo>
                <a:lnTo>
                  <a:pt x="762336" y="1469165"/>
                </a:lnTo>
                <a:lnTo>
                  <a:pt x="727537" y="1434366"/>
                </a:lnTo>
                <a:lnTo>
                  <a:pt x="704713" y="1390245"/>
                </a:lnTo>
                <a:lnTo>
                  <a:pt x="696515" y="1339453"/>
                </a:lnTo>
                <a:lnTo>
                  <a:pt x="696515" y="1125140"/>
                </a:lnTo>
                <a:lnTo>
                  <a:pt x="704713" y="1074348"/>
                </a:lnTo>
                <a:lnTo>
                  <a:pt x="727537" y="1030226"/>
                </a:lnTo>
                <a:lnTo>
                  <a:pt x="762336" y="995427"/>
                </a:lnTo>
                <a:lnTo>
                  <a:pt x="806457" y="972603"/>
                </a:lnTo>
                <a:lnTo>
                  <a:pt x="857250" y="964406"/>
                </a:lnTo>
                <a:lnTo>
                  <a:pt x="884039" y="964406"/>
                </a:lnTo>
                <a:lnTo>
                  <a:pt x="884039" y="830460"/>
                </a:lnTo>
                <a:lnTo>
                  <a:pt x="375046" y="830460"/>
                </a:lnTo>
                <a:lnTo>
                  <a:pt x="364645" y="832574"/>
                </a:lnTo>
                <a:lnTo>
                  <a:pt x="356127" y="838330"/>
                </a:lnTo>
                <a:lnTo>
                  <a:pt x="350371" y="846848"/>
                </a:lnTo>
                <a:lnTo>
                  <a:pt x="348257" y="857250"/>
                </a:lnTo>
                <a:lnTo>
                  <a:pt x="348257" y="964406"/>
                </a:lnTo>
                <a:lnTo>
                  <a:pt x="375046" y="964406"/>
                </a:lnTo>
                <a:lnTo>
                  <a:pt x="425838" y="972603"/>
                </a:lnTo>
                <a:lnTo>
                  <a:pt x="469960" y="995427"/>
                </a:lnTo>
                <a:lnTo>
                  <a:pt x="504759" y="1030226"/>
                </a:lnTo>
                <a:lnTo>
                  <a:pt x="527583" y="1074348"/>
                </a:lnTo>
                <a:lnTo>
                  <a:pt x="535781" y="1125140"/>
                </a:lnTo>
                <a:lnTo>
                  <a:pt x="535781" y="1339453"/>
                </a:lnTo>
                <a:lnTo>
                  <a:pt x="527583" y="1390245"/>
                </a:lnTo>
                <a:lnTo>
                  <a:pt x="504759" y="1434366"/>
                </a:lnTo>
                <a:lnTo>
                  <a:pt x="469960" y="1469165"/>
                </a:lnTo>
                <a:lnTo>
                  <a:pt x="425838" y="1491990"/>
                </a:lnTo>
                <a:lnTo>
                  <a:pt x="375046" y="1500187"/>
                </a:lnTo>
                <a:lnTo>
                  <a:pt x="160734" y="1500187"/>
                </a:lnTo>
                <a:lnTo>
                  <a:pt x="109942" y="1491990"/>
                </a:lnTo>
                <a:lnTo>
                  <a:pt x="65820" y="1469165"/>
                </a:lnTo>
                <a:lnTo>
                  <a:pt x="31021" y="1434366"/>
                </a:lnTo>
                <a:lnTo>
                  <a:pt x="8197" y="1390245"/>
                </a:lnTo>
                <a:lnTo>
                  <a:pt x="0" y="1339453"/>
                </a:lnTo>
                <a:lnTo>
                  <a:pt x="0" y="1125140"/>
                </a:lnTo>
                <a:lnTo>
                  <a:pt x="8197" y="1074348"/>
                </a:lnTo>
                <a:lnTo>
                  <a:pt x="31021" y="1030226"/>
                </a:lnTo>
                <a:lnTo>
                  <a:pt x="65820" y="995427"/>
                </a:lnTo>
                <a:lnTo>
                  <a:pt x="109942" y="972603"/>
                </a:lnTo>
                <a:lnTo>
                  <a:pt x="160734" y="964406"/>
                </a:lnTo>
                <a:lnTo>
                  <a:pt x="187523" y="964406"/>
                </a:lnTo>
                <a:lnTo>
                  <a:pt x="187523" y="857250"/>
                </a:lnTo>
                <a:lnTo>
                  <a:pt x="194228" y="807431"/>
                </a:lnTo>
                <a:lnTo>
                  <a:pt x="213146" y="762644"/>
                </a:lnTo>
                <a:lnTo>
                  <a:pt x="242482" y="724686"/>
                </a:lnTo>
                <a:lnTo>
                  <a:pt x="280441" y="695349"/>
                </a:lnTo>
                <a:lnTo>
                  <a:pt x="325228" y="676431"/>
                </a:lnTo>
                <a:lnTo>
                  <a:pt x="375046" y="669726"/>
                </a:lnTo>
                <a:lnTo>
                  <a:pt x="884039" y="669726"/>
                </a:lnTo>
                <a:lnTo>
                  <a:pt x="884039" y="535781"/>
                </a:lnTo>
                <a:lnTo>
                  <a:pt x="857250" y="535781"/>
                </a:lnTo>
                <a:lnTo>
                  <a:pt x="806457" y="527583"/>
                </a:lnTo>
                <a:lnTo>
                  <a:pt x="762336" y="504759"/>
                </a:lnTo>
                <a:lnTo>
                  <a:pt x="727537" y="469960"/>
                </a:lnTo>
                <a:lnTo>
                  <a:pt x="704713" y="425838"/>
                </a:lnTo>
                <a:lnTo>
                  <a:pt x="696515" y="375046"/>
                </a:lnTo>
                <a:lnTo>
                  <a:pt x="696515" y="160734"/>
                </a:lnTo>
                <a:lnTo>
                  <a:pt x="704713" y="109942"/>
                </a:lnTo>
                <a:lnTo>
                  <a:pt x="727537" y="65820"/>
                </a:lnTo>
                <a:lnTo>
                  <a:pt x="762336" y="31021"/>
                </a:lnTo>
                <a:lnTo>
                  <a:pt x="806457" y="8197"/>
                </a:lnTo>
                <a:lnTo>
                  <a:pt x="857250" y="0"/>
                </a:lnTo>
                <a:lnTo>
                  <a:pt x="1071562" y="0"/>
                </a:lnTo>
                <a:lnTo>
                  <a:pt x="1122354" y="8197"/>
                </a:lnTo>
                <a:lnTo>
                  <a:pt x="1166476" y="31021"/>
                </a:lnTo>
                <a:lnTo>
                  <a:pt x="1201275" y="65820"/>
                </a:lnTo>
                <a:lnTo>
                  <a:pt x="1224099" y="109942"/>
                </a:lnTo>
                <a:lnTo>
                  <a:pt x="1232296" y="160734"/>
                </a:lnTo>
                <a:lnTo>
                  <a:pt x="1232296" y="375046"/>
                </a:lnTo>
                <a:lnTo>
                  <a:pt x="1224099" y="425838"/>
                </a:lnTo>
                <a:lnTo>
                  <a:pt x="1201275" y="469960"/>
                </a:lnTo>
                <a:lnTo>
                  <a:pt x="1166476" y="504759"/>
                </a:lnTo>
                <a:lnTo>
                  <a:pt x="1122354" y="527583"/>
                </a:lnTo>
                <a:lnTo>
                  <a:pt x="1071562" y="535781"/>
                </a:lnTo>
                <a:lnTo>
                  <a:pt x="1044773" y="535781"/>
                </a:lnTo>
                <a:lnTo>
                  <a:pt x="1044773" y="669726"/>
                </a:lnTo>
                <a:lnTo>
                  <a:pt x="1553765" y="669726"/>
                </a:lnTo>
                <a:lnTo>
                  <a:pt x="1603584" y="676431"/>
                </a:lnTo>
                <a:lnTo>
                  <a:pt x="1648370" y="695349"/>
                </a:lnTo>
                <a:lnTo>
                  <a:pt x="1686329" y="724686"/>
                </a:lnTo>
                <a:lnTo>
                  <a:pt x="1715665" y="762644"/>
                </a:lnTo>
                <a:lnTo>
                  <a:pt x="1734584" y="807431"/>
                </a:lnTo>
                <a:lnTo>
                  <a:pt x="1741289" y="857250"/>
                </a:lnTo>
                <a:lnTo>
                  <a:pt x="1741289" y="964406"/>
                </a:lnTo>
                <a:lnTo>
                  <a:pt x="1768078" y="964406"/>
                </a:lnTo>
                <a:lnTo>
                  <a:pt x="1818870" y="972603"/>
                </a:lnTo>
                <a:lnTo>
                  <a:pt x="1862991" y="995427"/>
                </a:lnTo>
                <a:lnTo>
                  <a:pt x="1897790" y="1030226"/>
                </a:lnTo>
                <a:lnTo>
                  <a:pt x="1920615" y="1074348"/>
                </a:lnTo>
                <a:lnTo>
                  <a:pt x="1928812" y="1125140"/>
                </a:lnTo>
                <a:lnTo>
                  <a:pt x="1928812" y="1339453"/>
                </a:lnTo>
                <a:lnTo>
                  <a:pt x="1920615" y="1390245"/>
                </a:lnTo>
                <a:lnTo>
                  <a:pt x="1897790" y="1434366"/>
                </a:lnTo>
                <a:lnTo>
                  <a:pt x="1862991" y="1469165"/>
                </a:lnTo>
                <a:lnTo>
                  <a:pt x="1818870" y="1491990"/>
                </a:lnTo>
                <a:lnTo>
                  <a:pt x="1768078" y="1500187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22</a:t>
            </a:fld>
            <a:endParaRPr spc="-25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BC5FB9-875D-3CD3-D330-9985E00314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9" t="5786" r="209" b="34493"/>
          <a:stretch>
            <a:fillRect/>
          </a:stretch>
        </p:blipFill>
        <p:spPr>
          <a:xfrm>
            <a:off x="571499" y="4254121"/>
            <a:ext cx="7245347" cy="245068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/>
              <a:t>Advantages,</a:t>
            </a:r>
            <a:r>
              <a:rPr spc="-35"/>
              <a:t> </a:t>
            </a:r>
            <a:r>
              <a:rPr spc="-155"/>
              <a:t>Limitations</a:t>
            </a:r>
            <a:r>
              <a:rPr spc="-30"/>
              <a:t> </a:t>
            </a:r>
            <a:r>
              <a:rPr spc="-225"/>
              <a:t>&amp;</a:t>
            </a:r>
            <a:r>
              <a:rPr spc="-30"/>
              <a:t> </a:t>
            </a:r>
            <a:r>
              <a:rPr spc="-160"/>
              <a:t>Future</a:t>
            </a:r>
            <a:r>
              <a:rPr spc="-30"/>
              <a:t> </a:t>
            </a:r>
            <a:r>
              <a:rPr spc="-120"/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1025" y="1857375"/>
            <a:ext cx="209549" cy="2095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92" y="2289809"/>
            <a:ext cx="229421" cy="182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7573" y="2708661"/>
            <a:ext cx="196412" cy="1833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58800" y="3247707"/>
            <a:ext cx="1173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95">
                <a:solidFill>
                  <a:srgbClr val="1A73E7"/>
                </a:solidFill>
                <a:latin typeface="Roboto Medium"/>
                <a:cs typeface="Roboto Medium"/>
              </a:rPr>
              <a:t>Limitations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1025" y="3800475"/>
            <a:ext cx="209550" cy="2095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7218" y="4219575"/>
            <a:ext cx="157162" cy="2095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3775828"/>
            <a:ext cx="4749165" cy="699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Primarily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keyword-</a:t>
            </a: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dependent</a:t>
            </a:r>
            <a:r>
              <a:rPr sz="165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matching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system</a:t>
            </a:r>
            <a:endParaRPr sz="16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Variable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110">
                <a:solidFill>
                  <a:srgbClr val="1A73E7"/>
                </a:solidFill>
                <a:latin typeface="Roboto Medium"/>
                <a:cs typeface="Roboto Medium"/>
              </a:rPr>
              <a:t>OCR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accuracy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0">
                <a:solidFill>
                  <a:srgbClr val="202024"/>
                </a:solidFill>
                <a:latin typeface="Roboto"/>
                <a:cs typeface="Roboto"/>
              </a:rPr>
              <a:t>complex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5">
                <a:solidFill>
                  <a:srgbClr val="202024"/>
                </a:solidFill>
                <a:latin typeface="Roboto"/>
                <a:cs typeface="Roboto"/>
              </a:rPr>
              <a:t>document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5">
                <a:solidFill>
                  <a:srgbClr val="202024"/>
                </a:solidFill>
                <a:latin typeface="Roboto"/>
                <a:cs typeface="Roboto"/>
              </a:rPr>
              <a:t>formats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5999" y="1323974"/>
            <a:ext cx="9525" cy="5248275"/>
          </a:xfrm>
          <a:custGeom>
            <a:avLst/>
            <a:gdLst/>
            <a:ahLst/>
            <a:cxnLst/>
            <a:rect l="l" t="t" r="r" b="b"/>
            <a:pathLst>
              <a:path w="9525" h="5248275">
                <a:moveTo>
                  <a:pt x="9524" y="5248274"/>
                </a:moveTo>
                <a:lnTo>
                  <a:pt x="0" y="5248274"/>
                </a:lnTo>
                <a:lnTo>
                  <a:pt x="0" y="0"/>
                </a:lnTo>
                <a:lnTo>
                  <a:pt x="9524" y="0"/>
                </a:lnTo>
                <a:lnTo>
                  <a:pt x="9524" y="524827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96024" y="1857375"/>
            <a:ext cx="209550" cy="2095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6499" y="2312669"/>
            <a:ext cx="228600" cy="13716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99199" y="2711450"/>
            <a:ext cx="203200" cy="1778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58800" y="1304607"/>
            <a:ext cx="10955655" cy="164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32145" algn="l"/>
              </a:tabLst>
            </a:pPr>
            <a:r>
              <a:rPr sz="2000" b="0" spc="-10" dirty="0">
                <a:solidFill>
                  <a:srgbClr val="1A73E7"/>
                </a:solidFill>
                <a:latin typeface="Roboto Medium"/>
                <a:cs typeface="Roboto Medium"/>
              </a:rPr>
              <a:t>Advantages</a:t>
            </a:r>
            <a:r>
              <a:rPr sz="2000" b="0" dirty="0">
                <a:solidFill>
                  <a:srgbClr val="1A73E7"/>
                </a:solidFill>
                <a:latin typeface="Roboto Medium"/>
                <a:cs typeface="Roboto Medium"/>
              </a:rPr>
              <a:t>	</a:t>
            </a:r>
            <a:r>
              <a:rPr sz="20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Future</a:t>
            </a:r>
            <a:r>
              <a:rPr sz="2000" b="0" spc="-5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" dirty="0">
                <a:solidFill>
                  <a:srgbClr val="1A73E7"/>
                </a:solidFill>
                <a:latin typeface="Roboto Medium"/>
                <a:cs typeface="Roboto Medium"/>
              </a:rPr>
              <a:t>Scope</a:t>
            </a:r>
            <a:endParaRPr sz="2000" dirty="0">
              <a:latin typeface="Roboto Medium"/>
              <a:cs typeface="Roboto Medium"/>
            </a:endParaRPr>
          </a:p>
          <a:p>
            <a:pPr marL="393065" marR="5080">
              <a:lnSpc>
                <a:spcPct val="166700"/>
              </a:lnSpc>
              <a:spcBef>
                <a:spcPts val="455"/>
              </a:spcBef>
              <a:tabLst>
                <a:tab pos="6113145" algn="l"/>
              </a:tabLst>
            </a:pPr>
            <a:r>
              <a:rPr sz="1650" b="0" spc="-95" dirty="0">
                <a:solidFill>
                  <a:srgbClr val="1A73E7"/>
                </a:solidFill>
                <a:latin typeface="Roboto Medium"/>
                <a:cs typeface="Roboto Medium"/>
              </a:rPr>
              <a:t>Saves</a:t>
            </a:r>
            <a:r>
              <a:rPr sz="165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A73E7"/>
                </a:solidFill>
                <a:latin typeface="Roboto Medium"/>
                <a:cs typeface="Roboto Medium"/>
              </a:rPr>
              <a:t>time</a:t>
            </a:r>
            <a:r>
              <a:rPr sz="165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95" dirty="0">
                <a:solidFill>
                  <a:srgbClr val="202024"/>
                </a:solidFill>
                <a:latin typeface="Roboto"/>
                <a:cs typeface="Roboto"/>
              </a:rPr>
              <a:t>by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02024"/>
                </a:solidFill>
                <a:latin typeface="Roboto"/>
                <a:cs typeface="Roboto"/>
              </a:rPr>
              <a:t>automating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1650" spc="-10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1650" spc="-10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1650" spc="-10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02024"/>
                </a:solidFill>
                <a:latin typeface="Roboto"/>
                <a:cs typeface="Roboto"/>
              </a:rPr>
              <a:t>screening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 process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	</a:t>
            </a:r>
            <a:r>
              <a:rPr sz="1650" b="0" spc="-70" dirty="0">
                <a:solidFill>
                  <a:srgbClr val="1A73E7"/>
                </a:solidFill>
                <a:latin typeface="Roboto Medium"/>
                <a:cs typeface="Roboto Medium"/>
              </a:rPr>
              <a:t>AI-</a:t>
            </a:r>
            <a:r>
              <a:rPr sz="1650" b="0" spc="-95" dirty="0">
                <a:solidFill>
                  <a:srgbClr val="1A73E7"/>
                </a:solidFill>
                <a:latin typeface="Roboto Medium"/>
                <a:cs typeface="Roboto Medium"/>
              </a:rPr>
              <a:t>based</a:t>
            </a:r>
            <a:r>
              <a:rPr sz="165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 dirty="0">
                <a:solidFill>
                  <a:srgbClr val="1A73E7"/>
                </a:solidFill>
                <a:latin typeface="Roboto Medium"/>
                <a:cs typeface="Roboto Medium"/>
              </a:rPr>
              <a:t>semantic</a:t>
            </a:r>
            <a:r>
              <a:rPr sz="165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75" dirty="0">
                <a:solidFill>
                  <a:srgbClr val="1A73E7"/>
                </a:solidFill>
                <a:latin typeface="Roboto Medium"/>
                <a:cs typeface="Roboto Medium"/>
              </a:rPr>
              <a:t>analysis</a:t>
            </a:r>
            <a:r>
              <a:rPr sz="165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02024"/>
                </a:solidFill>
                <a:latin typeface="Roboto"/>
                <a:cs typeface="Roboto"/>
              </a:rPr>
              <a:t>contextual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understanding </a:t>
            </a:r>
            <a:r>
              <a:rPr sz="1650" b="0" spc="-75" dirty="0">
                <a:solidFill>
                  <a:srgbClr val="1A73E7"/>
                </a:solidFill>
                <a:latin typeface="Roboto Medium"/>
                <a:cs typeface="Roboto Medium"/>
              </a:rPr>
              <a:t>Objective</a:t>
            </a:r>
            <a:r>
              <a:rPr sz="165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A73E7"/>
                </a:solidFill>
                <a:latin typeface="Roboto Medium"/>
                <a:cs typeface="Roboto Medium"/>
              </a:rPr>
              <a:t>scoring</a:t>
            </a:r>
            <a:r>
              <a:rPr sz="165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Roboto"/>
                <a:cs typeface="Roboto"/>
              </a:rPr>
              <a:t>consistent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Roboto"/>
                <a:cs typeface="Roboto"/>
              </a:rPr>
              <a:t>evaluation</a:t>
            </a:r>
            <a:r>
              <a:rPr sz="165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criteria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	</a:t>
            </a:r>
            <a:r>
              <a:rPr sz="1650" b="0" spc="-75" dirty="0">
                <a:solidFill>
                  <a:srgbClr val="1A73E7"/>
                </a:solidFill>
                <a:latin typeface="Roboto Medium"/>
                <a:cs typeface="Roboto Medium"/>
              </a:rPr>
              <a:t>Multilingual</a:t>
            </a:r>
            <a:r>
              <a:rPr sz="1650"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0" dirty="0">
                <a:solidFill>
                  <a:srgbClr val="1A73E7"/>
                </a:solidFill>
                <a:latin typeface="Roboto Medium"/>
                <a:cs typeface="Roboto Medium"/>
              </a:rPr>
              <a:t>support</a:t>
            </a:r>
            <a:r>
              <a:rPr sz="165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65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02024"/>
                </a:solidFill>
                <a:latin typeface="Roboto"/>
                <a:cs typeface="Roboto"/>
              </a:rPr>
              <a:t>global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02024"/>
                </a:solidFill>
                <a:latin typeface="Roboto"/>
                <a:cs typeface="Roboto"/>
              </a:rPr>
              <a:t>candidate</a:t>
            </a:r>
            <a:r>
              <a:rPr sz="165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pools</a:t>
            </a:r>
            <a:endParaRPr sz="1650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320"/>
              </a:spcBef>
              <a:tabLst>
                <a:tab pos="6113145" algn="l"/>
              </a:tabLst>
            </a:pPr>
            <a:r>
              <a:rPr sz="1650" spc="-80" dirty="0">
                <a:solidFill>
                  <a:srgbClr val="202024"/>
                </a:solidFill>
                <a:latin typeface="Roboto"/>
                <a:cs typeface="Roboto"/>
              </a:rPr>
              <a:t>Creates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95" dirty="0">
                <a:solidFill>
                  <a:srgbClr val="1A73E7"/>
                </a:solidFill>
                <a:latin typeface="Roboto Medium"/>
                <a:cs typeface="Roboto Medium"/>
              </a:rPr>
              <a:t>feedback</a:t>
            </a:r>
            <a:r>
              <a:rPr sz="165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5" dirty="0">
                <a:solidFill>
                  <a:srgbClr val="1A73E7"/>
                </a:solidFill>
                <a:latin typeface="Roboto Medium"/>
                <a:cs typeface="Roboto Medium"/>
              </a:rPr>
              <a:t>loop</a:t>
            </a:r>
            <a:r>
              <a:rPr sz="165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02024"/>
                </a:solidFill>
                <a:latin typeface="Roboto"/>
                <a:cs typeface="Roboto"/>
              </a:rPr>
              <a:t>continuous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improvement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	</a:t>
            </a:r>
            <a:r>
              <a:rPr sz="1650" spc="-75" dirty="0">
                <a:solidFill>
                  <a:srgbClr val="202024"/>
                </a:solidFill>
                <a:latin typeface="Roboto"/>
                <a:cs typeface="Roboto"/>
              </a:rPr>
              <a:t>Industry-</a:t>
            </a:r>
            <a:r>
              <a:rPr sz="1650" spc="-85" dirty="0">
                <a:solidFill>
                  <a:srgbClr val="202024"/>
                </a:solidFill>
                <a:latin typeface="Roboto"/>
                <a:cs typeface="Roboto"/>
              </a:rPr>
              <a:t>specific</a:t>
            </a:r>
            <a:r>
              <a:rPr sz="1650" spc="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65" dirty="0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1650" b="0" spc="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5" dirty="0">
                <a:solidFill>
                  <a:srgbClr val="1A73E7"/>
                </a:solidFill>
                <a:latin typeface="Roboto Medium"/>
                <a:cs typeface="Roboto Medium"/>
              </a:rPr>
              <a:t>taxonomy</a:t>
            </a:r>
            <a:r>
              <a:rPr sz="1650" b="0" spc="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10" dirty="0">
                <a:solidFill>
                  <a:srgbClr val="202024"/>
                </a:solidFill>
                <a:latin typeface="Roboto"/>
                <a:cs typeface="Roboto"/>
              </a:rPr>
              <a:t>development</a:t>
            </a:r>
            <a:endParaRPr sz="1650" dirty="0">
              <a:latin typeface="Roboto"/>
              <a:cs typeface="Roboto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96024" y="3127771"/>
            <a:ext cx="209550" cy="183356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659413" y="3090028"/>
            <a:ext cx="376301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Enhanced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75">
                <a:solidFill>
                  <a:srgbClr val="1A73E7"/>
                </a:solidFill>
                <a:latin typeface="Roboto Medium"/>
                <a:cs typeface="Roboto Medium"/>
              </a:rPr>
              <a:t>analytics</a:t>
            </a:r>
            <a:r>
              <a:rPr sz="16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dashboard</a:t>
            </a:r>
            <a:r>
              <a:rPr sz="165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650" spc="-2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5">
                <a:solidFill>
                  <a:srgbClr val="202024"/>
                </a:solidFill>
                <a:latin typeface="Roboto"/>
                <a:cs typeface="Roboto"/>
              </a:rPr>
              <a:t>recruiters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86499" y="3569969"/>
            <a:ext cx="228600" cy="13712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59413" y="3509128"/>
            <a:ext cx="419798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Integration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applicant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0">
                <a:solidFill>
                  <a:srgbClr val="1A73E7"/>
                </a:solidFill>
                <a:latin typeface="Roboto Medium"/>
                <a:cs typeface="Roboto Medium"/>
              </a:rPr>
              <a:t>tracking</a:t>
            </a:r>
            <a:r>
              <a:rPr sz="165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systems</a:t>
            </a:r>
            <a:r>
              <a:rPr sz="165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(ATS)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23</a:t>
            </a:fld>
            <a:endParaRPr spc="-25"/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369EBBDD-7595-457B-057B-DECA034FE534}"/>
              </a:ext>
            </a:extLst>
          </p:cNvPr>
          <p:cNvSpPr/>
          <p:nvPr/>
        </p:nvSpPr>
        <p:spPr>
          <a:xfrm>
            <a:off x="10525124" y="4837906"/>
            <a:ext cx="1285875" cy="1714500"/>
          </a:xfrm>
          <a:custGeom>
            <a:avLst/>
            <a:gdLst/>
            <a:ahLst/>
            <a:cxnLst/>
            <a:rect l="l" t="t" r="r" b="b"/>
            <a:pathLst>
              <a:path w="1285875" h="1714500">
                <a:moveTo>
                  <a:pt x="1071562" y="1714499"/>
                </a:moveTo>
                <a:lnTo>
                  <a:pt x="214312" y="1714499"/>
                </a:lnTo>
                <a:lnTo>
                  <a:pt x="165221" y="1708831"/>
                </a:lnTo>
                <a:lnTo>
                  <a:pt x="120130" y="1692689"/>
                </a:lnTo>
                <a:lnTo>
                  <a:pt x="80335" y="1667369"/>
                </a:lnTo>
                <a:lnTo>
                  <a:pt x="47130" y="1634164"/>
                </a:lnTo>
                <a:lnTo>
                  <a:pt x="21810" y="1594368"/>
                </a:lnTo>
                <a:lnTo>
                  <a:pt x="5668" y="1549278"/>
                </a:lnTo>
                <a:lnTo>
                  <a:pt x="0" y="1500187"/>
                </a:ln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750093" y="0"/>
                </a:lnTo>
                <a:lnTo>
                  <a:pt x="750093" y="428624"/>
                </a:lnTo>
                <a:lnTo>
                  <a:pt x="758501" y="470373"/>
                </a:lnTo>
                <a:lnTo>
                  <a:pt x="781445" y="504429"/>
                </a:lnTo>
                <a:lnTo>
                  <a:pt x="815501" y="527373"/>
                </a:lnTo>
                <a:lnTo>
                  <a:pt x="857249" y="535781"/>
                </a:lnTo>
                <a:lnTo>
                  <a:pt x="1285874" y="535781"/>
                </a:lnTo>
                <a:lnTo>
                  <a:pt x="1285874" y="749926"/>
                </a:lnTo>
                <a:lnTo>
                  <a:pt x="643230" y="749926"/>
                </a:lnTo>
                <a:lnTo>
                  <a:pt x="612982" y="755828"/>
                </a:lnTo>
                <a:lnTo>
                  <a:pt x="586345" y="773534"/>
                </a:lnTo>
                <a:lnTo>
                  <a:pt x="345244" y="1014635"/>
                </a:lnTo>
                <a:lnTo>
                  <a:pt x="327585" y="1041084"/>
                </a:lnTo>
                <a:lnTo>
                  <a:pt x="321761" y="1071269"/>
                </a:lnTo>
                <a:lnTo>
                  <a:pt x="327679" y="1101517"/>
                </a:lnTo>
                <a:lnTo>
                  <a:pt x="345244" y="1128154"/>
                </a:lnTo>
                <a:lnTo>
                  <a:pt x="371481" y="1145718"/>
                </a:lnTo>
                <a:lnTo>
                  <a:pt x="370970" y="1145718"/>
                </a:lnTo>
                <a:lnTo>
                  <a:pt x="401235" y="1151636"/>
                </a:lnTo>
                <a:lnTo>
                  <a:pt x="562570" y="1151636"/>
                </a:lnTo>
                <a:lnTo>
                  <a:pt x="562570" y="1366242"/>
                </a:lnTo>
                <a:lnTo>
                  <a:pt x="568864" y="1397588"/>
                </a:lnTo>
                <a:lnTo>
                  <a:pt x="586052" y="1423127"/>
                </a:lnTo>
                <a:lnTo>
                  <a:pt x="611591" y="1440314"/>
                </a:lnTo>
                <a:lnTo>
                  <a:pt x="642937" y="1446609"/>
                </a:lnTo>
                <a:lnTo>
                  <a:pt x="1285874" y="1446609"/>
                </a:lnTo>
                <a:lnTo>
                  <a:pt x="1285874" y="1500187"/>
                </a:lnTo>
                <a:lnTo>
                  <a:pt x="1280206" y="1549278"/>
                </a:lnTo>
                <a:lnTo>
                  <a:pt x="1264064" y="1594368"/>
                </a:lnTo>
                <a:lnTo>
                  <a:pt x="1238744" y="1634164"/>
                </a:lnTo>
                <a:lnTo>
                  <a:pt x="1205539" y="1667369"/>
                </a:lnTo>
                <a:lnTo>
                  <a:pt x="1165743" y="1692689"/>
                </a:lnTo>
                <a:lnTo>
                  <a:pt x="1120653" y="1708831"/>
                </a:lnTo>
                <a:lnTo>
                  <a:pt x="1071562" y="1714499"/>
                </a:lnTo>
                <a:close/>
              </a:path>
              <a:path w="1285875" h="1714500">
                <a:moveTo>
                  <a:pt x="1285874" y="428624"/>
                </a:moveTo>
                <a:lnTo>
                  <a:pt x="857249" y="428624"/>
                </a:lnTo>
                <a:lnTo>
                  <a:pt x="857249" y="0"/>
                </a:lnTo>
                <a:lnTo>
                  <a:pt x="1285874" y="428624"/>
                </a:lnTo>
                <a:close/>
              </a:path>
              <a:path w="1285875" h="1714500">
                <a:moveTo>
                  <a:pt x="1285874" y="1151636"/>
                </a:moveTo>
                <a:lnTo>
                  <a:pt x="884080" y="1151636"/>
                </a:lnTo>
                <a:lnTo>
                  <a:pt x="914328" y="1145718"/>
                </a:lnTo>
                <a:lnTo>
                  <a:pt x="940965" y="1128154"/>
                </a:lnTo>
                <a:lnTo>
                  <a:pt x="958671" y="1101705"/>
                </a:lnTo>
                <a:lnTo>
                  <a:pt x="964573" y="1071520"/>
                </a:lnTo>
                <a:lnTo>
                  <a:pt x="958671" y="1041273"/>
                </a:lnTo>
                <a:lnTo>
                  <a:pt x="940965" y="1014635"/>
                </a:lnTo>
                <a:lnTo>
                  <a:pt x="699864" y="773534"/>
                </a:lnTo>
                <a:lnTo>
                  <a:pt x="673415" y="755828"/>
                </a:lnTo>
                <a:lnTo>
                  <a:pt x="643230" y="749926"/>
                </a:lnTo>
                <a:lnTo>
                  <a:pt x="1285874" y="749926"/>
                </a:lnTo>
                <a:lnTo>
                  <a:pt x="1285874" y="1151636"/>
                </a:lnTo>
                <a:close/>
              </a:path>
              <a:path w="1285875" h="1714500">
                <a:moveTo>
                  <a:pt x="562570" y="1151636"/>
                </a:moveTo>
                <a:lnTo>
                  <a:pt x="402521" y="1151636"/>
                </a:lnTo>
                <a:lnTo>
                  <a:pt x="432849" y="1145718"/>
                </a:lnTo>
                <a:lnTo>
                  <a:pt x="432337" y="1145718"/>
                </a:lnTo>
                <a:lnTo>
                  <a:pt x="458762" y="1128154"/>
                </a:lnTo>
                <a:lnTo>
                  <a:pt x="562570" y="1024346"/>
                </a:lnTo>
                <a:lnTo>
                  <a:pt x="562570" y="1151636"/>
                </a:lnTo>
                <a:close/>
              </a:path>
              <a:path w="1285875" h="1714500">
                <a:moveTo>
                  <a:pt x="1285874" y="1446609"/>
                </a:moveTo>
                <a:lnTo>
                  <a:pt x="642937" y="1446609"/>
                </a:lnTo>
                <a:lnTo>
                  <a:pt x="674283" y="1440314"/>
                </a:lnTo>
                <a:lnTo>
                  <a:pt x="699822" y="1423127"/>
                </a:lnTo>
                <a:lnTo>
                  <a:pt x="717010" y="1397588"/>
                </a:lnTo>
                <a:lnTo>
                  <a:pt x="723304" y="1366242"/>
                </a:lnTo>
                <a:lnTo>
                  <a:pt x="723639" y="1366242"/>
                </a:lnTo>
                <a:lnTo>
                  <a:pt x="723639" y="1024346"/>
                </a:lnTo>
                <a:lnTo>
                  <a:pt x="827447" y="1128154"/>
                </a:lnTo>
                <a:lnTo>
                  <a:pt x="853755" y="1145718"/>
                </a:lnTo>
                <a:lnTo>
                  <a:pt x="853407" y="1145718"/>
                </a:lnTo>
                <a:lnTo>
                  <a:pt x="884080" y="1151636"/>
                </a:lnTo>
                <a:lnTo>
                  <a:pt x="1285874" y="1151636"/>
                </a:lnTo>
                <a:lnTo>
                  <a:pt x="1285874" y="144660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5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523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476499"/>
            <a:ext cx="15239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3505200"/>
            <a:ext cx="190499" cy="11587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3600" y="1385990"/>
            <a:ext cx="10210165" cy="24104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930"/>
              </a:lnSpc>
              <a:spcBef>
                <a:spcPts val="90"/>
              </a:spcBef>
            </a:pP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AI-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powered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parsing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improves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recruitment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speed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and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accuracy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,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reducing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hiring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time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costs</a:t>
            </a:r>
            <a:endParaRPr sz="2300" dirty="0">
              <a:latin typeface="Roboto"/>
              <a:cs typeface="Roboto"/>
            </a:endParaRPr>
          </a:p>
          <a:p>
            <a:pPr marL="12700" marR="942340">
              <a:lnSpc>
                <a:spcPct val="108700"/>
              </a:lnSpc>
              <a:spcBef>
                <a:spcPts val="1895"/>
              </a:spcBef>
            </a:pP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Encourages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85" dirty="0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2300"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improvement</a:t>
            </a:r>
            <a:r>
              <a:rPr sz="2300"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40" dirty="0">
                <a:solidFill>
                  <a:srgbClr val="1A73E7"/>
                </a:solidFill>
                <a:latin typeface="Roboto Medium"/>
                <a:cs typeface="Roboto Medium"/>
              </a:rPr>
              <a:t>&amp;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career</a:t>
            </a:r>
            <a:r>
              <a:rPr sz="2300"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growth</a:t>
            </a:r>
            <a:r>
              <a:rPr sz="2300" b="0" spc="-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through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targeted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feedback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and </a:t>
            </a:r>
            <a:r>
              <a:rPr sz="2300" spc="-55" dirty="0">
                <a:solidFill>
                  <a:srgbClr val="202024"/>
                </a:solidFill>
                <a:latin typeface="Roboto"/>
                <a:cs typeface="Roboto"/>
              </a:rPr>
              <a:t>recommendations</a:t>
            </a:r>
            <a:endParaRPr sz="2300" dirty="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2265"/>
              </a:spcBef>
            </a:pP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Creates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a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0" dirty="0">
                <a:solidFill>
                  <a:srgbClr val="1A73E7"/>
                </a:solidFill>
                <a:latin typeface="Roboto Medium"/>
                <a:cs typeface="Roboto Medium"/>
              </a:rPr>
              <a:t>win-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win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5" dirty="0">
                <a:solidFill>
                  <a:srgbClr val="1A73E7"/>
                </a:solidFill>
                <a:latin typeface="Roboto Medium"/>
                <a:cs typeface="Roboto Medium"/>
              </a:rPr>
              <a:t>ecosystem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beneficial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both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job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candidates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recruiters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15574" y="4762499"/>
            <a:ext cx="1500505" cy="1714500"/>
          </a:xfrm>
          <a:custGeom>
            <a:avLst/>
            <a:gdLst/>
            <a:ahLst/>
            <a:cxnLst/>
            <a:rect l="l" t="t" r="r" b="b"/>
            <a:pathLst>
              <a:path w="1500504" h="1714500">
                <a:moveTo>
                  <a:pt x="107156" y="1714499"/>
                </a:moveTo>
                <a:lnTo>
                  <a:pt x="65408" y="1706091"/>
                </a:lnTo>
                <a:lnTo>
                  <a:pt x="31351" y="1683148"/>
                </a:lnTo>
                <a:lnTo>
                  <a:pt x="8408" y="1649091"/>
                </a:lnTo>
                <a:lnTo>
                  <a:pt x="0" y="1607343"/>
                </a:lnTo>
                <a:lnTo>
                  <a:pt x="0" y="107156"/>
                </a:lnTo>
                <a:lnTo>
                  <a:pt x="8408" y="65408"/>
                </a:lnTo>
                <a:lnTo>
                  <a:pt x="31351" y="31351"/>
                </a:lnTo>
                <a:lnTo>
                  <a:pt x="65408" y="8408"/>
                </a:lnTo>
                <a:lnTo>
                  <a:pt x="107156" y="0"/>
                </a:lnTo>
                <a:lnTo>
                  <a:pt x="148904" y="8408"/>
                </a:lnTo>
                <a:lnTo>
                  <a:pt x="182960" y="31351"/>
                </a:lnTo>
                <a:lnTo>
                  <a:pt x="205904" y="65408"/>
                </a:lnTo>
                <a:lnTo>
                  <a:pt x="214312" y="107156"/>
                </a:lnTo>
                <a:lnTo>
                  <a:pt x="214312" y="160734"/>
                </a:lnTo>
                <a:lnTo>
                  <a:pt x="860914" y="160734"/>
                </a:lnTo>
                <a:lnTo>
                  <a:pt x="921318" y="182286"/>
                </a:lnTo>
                <a:lnTo>
                  <a:pt x="970906" y="193939"/>
                </a:lnTo>
                <a:lnTo>
                  <a:pt x="1021153" y="200931"/>
                </a:lnTo>
                <a:lnTo>
                  <a:pt x="1071729" y="203262"/>
                </a:lnTo>
                <a:lnTo>
                  <a:pt x="1496369" y="203262"/>
                </a:lnTo>
                <a:lnTo>
                  <a:pt x="1500187" y="221344"/>
                </a:lnTo>
                <a:lnTo>
                  <a:pt x="1500187" y="307069"/>
                </a:lnTo>
                <a:lnTo>
                  <a:pt x="642937" y="307069"/>
                </a:lnTo>
                <a:lnTo>
                  <a:pt x="642937" y="328166"/>
                </a:lnTo>
                <a:lnTo>
                  <a:pt x="428624" y="328166"/>
                </a:lnTo>
                <a:lnTo>
                  <a:pt x="214312" y="381744"/>
                </a:lnTo>
                <a:lnTo>
                  <a:pt x="214312" y="626529"/>
                </a:lnTo>
                <a:lnTo>
                  <a:pt x="428624" y="626529"/>
                </a:lnTo>
                <a:lnTo>
                  <a:pt x="428624" y="799318"/>
                </a:lnTo>
                <a:lnTo>
                  <a:pt x="214312" y="845864"/>
                </a:lnTo>
                <a:lnTo>
                  <a:pt x="214312" y="1064865"/>
                </a:lnTo>
                <a:lnTo>
                  <a:pt x="1071562" y="1064865"/>
                </a:lnTo>
                <a:lnTo>
                  <a:pt x="1071562" y="1124136"/>
                </a:lnTo>
                <a:lnTo>
                  <a:pt x="1113875" y="1125569"/>
                </a:lnTo>
                <a:lnTo>
                  <a:pt x="1500187" y="1125569"/>
                </a:lnTo>
                <a:lnTo>
                  <a:pt x="1500187" y="1157957"/>
                </a:lnTo>
                <a:lnTo>
                  <a:pt x="1495190" y="1190229"/>
                </a:lnTo>
                <a:lnTo>
                  <a:pt x="1483232" y="1214561"/>
                </a:lnTo>
                <a:lnTo>
                  <a:pt x="586586" y="1214561"/>
                </a:lnTo>
                <a:lnTo>
                  <a:pt x="534080" y="1215810"/>
                </a:lnTo>
                <a:lnTo>
                  <a:pt x="481660" y="1221712"/>
                </a:lnTo>
                <a:lnTo>
                  <a:pt x="429629" y="1232296"/>
                </a:lnTo>
                <a:lnTo>
                  <a:pt x="214312" y="1285874"/>
                </a:lnTo>
                <a:lnTo>
                  <a:pt x="214312" y="1607343"/>
                </a:lnTo>
                <a:lnTo>
                  <a:pt x="205904" y="1649091"/>
                </a:lnTo>
                <a:lnTo>
                  <a:pt x="182960" y="1683148"/>
                </a:lnTo>
                <a:lnTo>
                  <a:pt x="148904" y="1706091"/>
                </a:lnTo>
                <a:lnTo>
                  <a:pt x="107156" y="1714499"/>
                </a:lnTo>
                <a:close/>
              </a:path>
              <a:path w="1500504" h="1714500">
                <a:moveTo>
                  <a:pt x="860914" y="160734"/>
                </a:moveTo>
                <a:lnTo>
                  <a:pt x="214312" y="160734"/>
                </a:lnTo>
                <a:lnTo>
                  <a:pt x="445368" y="103137"/>
                </a:lnTo>
                <a:lnTo>
                  <a:pt x="493494" y="93385"/>
                </a:lnTo>
                <a:lnTo>
                  <a:pt x="542002" y="87969"/>
                </a:lnTo>
                <a:lnTo>
                  <a:pt x="590611" y="86862"/>
                </a:lnTo>
                <a:lnTo>
                  <a:pt x="639044" y="90036"/>
                </a:lnTo>
                <a:lnTo>
                  <a:pt x="687022" y="97464"/>
                </a:lnTo>
                <a:lnTo>
                  <a:pt x="734266" y="109118"/>
                </a:lnTo>
                <a:lnTo>
                  <a:pt x="780497" y="124971"/>
                </a:lnTo>
                <a:lnTo>
                  <a:pt x="860914" y="160734"/>
                </a:lnTo>
                <a:close/>
              </a:path>
              <a:path w="1500504" h="1714500">
                <a:moveTo>
                  <a:pt x="1496369" y="203262"/>
                </a:moveTo>
                <a:lnTo>
                  <a:pt x="1071729" y="203262"/>
                </a:lnTo>
                <a:lnTo>
                  <a:pt x="1122306" y="200931"/>
                </a:lnTo>
                <a:lnTo>
                  <a:pt x="1172553" y="193939"/>
                </a:lnTo>
                <a:lnTo>
                  <a:pt x="1222141" y="182286"/>
                </a:lnTo>
                <a:lnTo>
                  <a:pt x="1270740" y="165971"/>
                </a:lnTo>
                <a:lnTo>
                  <a:pt x="1318021" y="144995"/>
                </a:lnTo>
                <a:lnTo>
                  <a:pt x="1350168" y="128922"/>
                </a:lnTo>
                <a:lnTo>
                  <a:pt x="1392259" y="117767"/>
                </a:lnTo>
                <a:lnTo>
                  <a:pt x="1432775" y="124228"/>
                </a:lnTo>
                <a:lnTo>
                  <a:pt x="1467247" y="145510"/>
                </a:lnTo>
                <a:lnTo>
                  <a:pt x="1491207" y="178814"/>
                </a:lnTo>
                <a:lnTo>
                  <a:pt x="1496369" y="203262"/>
                </a:lnTo>
                <a:close/>
              </a:path>
              <a:path w="1500504" h="1714500">
                <a:moveTo>
                  <a:pt x="1071562" y="649634"/>
                </a:moveTo>
                <a:lnTo>
                  <a:pt x="1032467" y="643858"/>
                </a:lnTo>
                <a:lnTo>
                  <a:pt x="993874" y="634565"/>
                </a:lnTo>
                <a:lnTo>
                  <a:pt x="857249" y="594382"/>
                </a:lnTo>
                <a:lnTo>
                  <a:pt x="857249" y="386767"/>
                </a:lnTo>
                <a:lnTo>
                  <a:pt x="824736" y="376470"/>
                </a:lnTo>
                <a:lnTo>
                  <a:pt x="792537" y="364666"/>
                </a:lnTo>
                <a:lnTo>
                  <a:pt x="760715" y="351355"/>
                </a:lnTo>
                <a:lnTo>
                  <a:pt x="729332" y="336537"/>
                </a:lnTo>
                <a:lnTo>
                  <a:pt x="708439" y="326988"/>
                </a:lnTo>
                <a:lnTo>
                  <a:pt x="687013" y="318915"/>
                </a:lnTo>
                <a:lnTo>
                  <a:pt x="665148" y="312286"/>
                </a:lnTo>
                <a:lnTo>
                  <a:pt x="642937" y="307069"/>
                </a:lnTo>
                <a:lnTo>
                  <a:pt x="1500187" y="307069"/>
                </a:lnTo>
                <a:lnTo>
                  <a:pt x="1500187" y="386432"/>
                </a:lnTo>
                <a:lnTo>
                  <a:pt x="1285874" y="386432"/>
                </a:lnTo>
                <a:lnTo>
                  <a:pt x="1233034" y="399811"/>
                </a:lnTo>
                <a:lnTo>
                  <a:pt x="1179597" y="409328"/>
                </a:lnTo>
                <a:lnTo>
                  <a:pt x="1125721" y="415015"/>
                </a:lnTo>
                <a:lnTo>
                  <a:pt x="1071562" y="416904"/>
                </a:lnTo>
                <a:lnTo>
                  <a:pt x="1071562" y="649634"/>
                </a:lnTo>
                <a:close/>
              </a:path>
              <a:path w="1500504" h="1714500">
                <a:moveTo>
                  <a:pt x="428624" y="579983"/>
                </a:moveTo>
                <a:lnTo>
                  <a:pt x="428624" y="328166"/>
                </a:lnTo>
                <a:lnTo>
                  <a:pt x="642937" y="328166"/>
                </a:lnTo>
                <a:lnTo>
                  <a:pt x="642937" y="549510"/>
                </a:lnTo>
                <a:lnTo>
                  <a:pt x="610304" y="549510"/>
                </a:lnTo>
                <a:lnTo>
                  <a:pt x="577764" y="551519"/>
                </a:lnTo>
                <a:lnTo>
                  <a:pt x="545413" y="555538"/>
                </a:lnTo>
                <a:lnTo>
                  <a:pt x="513345" y="561565"/>
                </a:lnTo>
                <a:lnTo>
                  <a:pt x="428624" y="579983"/>
                </a:lnTo>
                <a:close/>
              </a:path>
              <a:path w="1500504" h="1714500">
                <a:moveTo>
                  <a:pt x="1500187" y="623850"/>
                </a:moveTo>
                <a:lnTo>
                  <a:pt x="1285874" y="623850"/>
                </a:lnTo>
                <a:lnTo>
                  <a:pt x="1285874" y="386432"/>
                </a:lnTo>
                <a:lnTo>
                  <a:pt x="1500187" y="386432"/>
                </a:lnTo>
                <a:lnTo>
                  <a:pt x="1500187" y="623850"/>
                </a:lnTo>
                <a:close/>
              </a:path>
              <a:path w="1500504" h="1714500">
                <a:moveTo>
                  <a:pt x="857249" y="817631"/>
                </a:moveTo>
                <a:lnTo>
                  <a:pt x="856896" y="817631"/>
                </a:lnTo>
                <a:lnTo>
                  <a:pt x="717611" y="776547"/>
                </a:lnTo>
                <a:lnTo>
                  <a:pt x="699163" y="771781"/>
                </a:lnTo>
                <a:lnTo>
                  <a:pt x="680525" y="768050"/>
                </a:lnTo>
                <a:lnTo>
                  <a:pt x="661763" y="765387"/>
                </a:lnTo>
                <a:lnTo>
                  <a:pt x="642937" y="763823"/>
                </a:lnTo>
                <a:lnTo>
                  <a:pt x="642937" y="549845"/>
                </a:lnTo>
                <a:lnTo>
                  <a:pt x="711082" y="556291"/>
                </a:lnTo>
                <a:lnTo>
                  <a:pt x="778222" y="571276"/>
                </a:lnTo>
                <a:lnTo>
                  <a:pt x="857249" y="594382"/>
                </a:lnTo>
                <a:lnTo>
                  <a:pt x="857249" y="817631"/>
                </a:lnTo>
                <a:close/>
              </a:path>
              <a:path w="1500504" h="1714500">
                <a:moveTo>
                  <a:pt x="428624" y="626529"/>
                </a:moveTo>
                <a:lnTo>
                  <a:pt x="214312" y="626529"/>
                </a:lnTo>
                <a:lnTo>
                  <a:pt x="428625" y="579983"/>
                </a:lnTo>
                <a:lnTo>
                  <a:pt x="428624" y="626529"/>
                </a:lnTo>
                <a:close/>
              </a:path>
              <a:path w="1500504" h="1714500">
                <a:moveTo>
                  <a:pt x="1500187" y="651711"/>
                </a:moveTo>
                <a:lnTo>
                  <a:pt x="1106566" y="651711"/>
                </a:lnTo>
                <a:lnTo>
                  <a:pt x="1141632" y="650932"/>
                </a:lnTo>
                <a:lnTo>
                  <a:pt x="1176573" y="647327"/>
                </a:lnTo>
                <a:lnTo>
                  <a:pt x="1211200" y="640928"/>
                </a:lnTo>
                <a:lnTo>
                  <a:pt x="1285874" y="623515"/>
                </a:lnTo>
                <a:lnTo>
                  <a:pt x="1285874" y="623850"/>
                </a:lnTo>
                <a:lnTo>
                  <a:pt x="1500187" y="623850"/>
                </a:lnTo>
                <a:lnTo>
                  <a:pt x="1500187" y="651711"/>
                </a:lnTo>
                <a:close/>
              </a:path>
              <a:path w="1500504" h="1714500">
                <a:moveTo>
                  <a:pt x="1118809" y="865982"/>
                </a:moveTo>
                <a:lnTo>
                  <a:pt x="1071562" y="864617"/>
                </a:lnTo>
                <a:lnTo>
                  <a:pt x="1071562" y="649634"/>
                </a:lnTo>
                <a:lnTo>
                  <a:pt x="1106566" y="651711"/>
                </a:lnTo>
                <a:lnTo>
                  <a:pt x="1500187" y="651711"/>
                </a:lnTo>
                <a:lnTo>
                  <a:pt x="1500187" y="843520"/>
                </a:lnTo>
                <a:lnTo>
                  <a:pt x="1285874" y="843520"/>
                </a:lnTo>
                <a:lnTo>
                  <a:pt x="1259420" y="849548"/>
                </a:lnTo>
                <a:lnTo>
                  <a:pt x="1212927" y="858542"/>
                </a:lnTo>
                <a:lnTo>
                  <a:pt x="1165993" y="863989"/>
                </a:lnTo>
                <a:lnTo>
                  <a:pt x="1118809" y="865982"/>
                </a:lnTo>
                <a:close/>
              </a:path>
              <a:path w="1500504" h="1714500">
                <a:moveTo>
                  <a:pt x="1071562" y="1064865"/>
                </a:moveTo>
                <a:lnTo>
                  <a:pt x="214312" y="1064865"/>
                </a:lnTo>
                <a:lnTo>
                  <a:pt x="390481" y="1020872"/>
                </a:lnTo>
                <a:lnTo>
                  <a:pt x="403175" y="1017984"/>
                </a:lnTo>
                <a:lnTo>
                  <a:pt x="415868" y="1015347"/>
                </a:lnTo>
                <a:lnTo>
                  <a:pt x="428624" y="1012961"/>
                </a:lnTo>
                <a:lnTo>
                  <a:pt x="428624" y="799318"/>
                </a:lnTo>
                <a:lnTo>
                  <a:pt x="558886" y="771190"/>
                </a:lnTo>
                <a:lnTo>
                  <a:pt x="579789" y="767360"/>
                </a:lnTo>
                <a:lnTo>
                  <a:pt x="600786" y="764911"/>
                </a:lnTo>
                <a:lnTo>
                  <a:pt x="622260" y="763823"/>
                </a:lnTo>
                <a:lnTo>
                  <a:pt x="620435" y="763823"/>
                </a:lnTo>
                <a:lnTo>
                  <a:pt x="642937" y="764157"/>
                </a:lnTo>
                <a:lnTo>
                  <a:pt x="642937" y="1002915"/>
                </a:lnTo>
                <a:lnTo>
                  <a:pt x="697473" y="1009508"/>
                </a:lnTo>
                <a:lnTo>
                  <a:pt x="751475" y="1019742"/>
                </a:lnTo>
                <a:lnTo>
                  <a:pt x="804786" y="1033618"/>
                </a:lnTo>
                <a:lnTo>
                  <a:pt x="857249" y="1051135"/>
                </a:lnTo>
                <a:lnTo>
                  <a:pt x="1071562" y="1051135"/>
                </a:lnTo>
                <a:lnTo>
                  <a:pt x="1071562" y="1064865"/>
                </a:lnTo>
                <a:close/>
              </a:path>
              <a:path w="1500504" h="1714500">
                <a:moveTo>
                  <a:pt x="1071562" y="1051135"/>
                </a:moveTo>
                <a:lnTo>
                  <a:pt x="857249" y="1051135"/>
                </a:lnTo>
                <a:lnTo>
                  <a:pt x="857250" y="817631"/>
                </a:lnTo>
                <a:lnTo>
                  <a:pt x="856896" y="817631"/>
                </a:lnTo>
                <a:lnTo>
                  <a:pt x="933263" y="840171"/>
                </a:lnTo>
                <a:lnTo>
                  <a:pt x="1001785" y="856329"/>
                </a:lnTo>
                <a:lnTo>
                  <a:pt x="1071562" y="864951"/>
                </a:lnTo>
                <a:lnTo>
                  <a:pt x="1071562" y="1051135"/>
                </a:lnTo>
                <a:close/>
              </a:path>
              <a:path w="1500504" h="1714500">
                <a:moveTo>
                  <a:pt x="1500187" y="1125569"/>
                </a:moveTo>
                <a:lnTo>
                  <a:pt x="1113875" y="1125569"/>
                </a:lnTo>
                <a:lnTo>
                  <a:pt x="1156157" y="1122294"/>
                </a:lnTo>
                <a:lnTo>
                  <a:pt x="1197999" y="1114247"/>
                </a:lnTo>
                <a:lnTo>
                  <a:pt x="1238994" y="1101365"/>
                </a:lnTo>
                <a:lnTo>
                  <a:pt x="1285874" y="1083952"/>
                </a:lnTo>
                <a:lnTo>
                  <a:pt x="1285874" y="843520"/>
                </a:lnTo>
                <a:lnTo>
                  <a:pt x="1500187" y="843520"/>
                </a:lnTo>
                <a:lnTo>
                  <a:pt x="1500187" y="1125569"/>
                </a:lnTo>
                <a:close/>
              </a:path>
              <a:path w="1500504" h="1714500">
                <a:moveTo>
                  <a:pt x="1123010" y="1339469"/>
                </a:moveTo>
                <a:lnTo>
                  <a:pt x="1074450" y="1338908"/>
                </a:lnTo>
                <a:lnTo>
                  <a:pt x="1026101" y="1334400"/>
                </a:lnTo>
                <a:lnTo>
                  <a:pt x="978214" y="1325958"/>
                </a:lnTo>
                <a:lnTo>
                  <a:pt x="931040" y="1313596"/>
                </a:lnTo>
                <a:lnTo>
                  <a:pt x="884830" y="1297328"/>
                </a:lnTo>
                <a:lnTo>
                  <a:pt x="791431" y="1255558"/>
                </a:lnTo>
                <a:lnTo>
                  <a:pt x="741601" y="1238465"/>
                </a:lnTo>
                <a:lnTo>
                  <a:pt x="690649" y="1225916"/>
                </a:lnTo>
                <a:lnTo>
                  <a:pt x="638877" y="1217939"/>
                </a:lnTo>
                <a:lnTo>
                  <a:pt x="586586" y="1214561"/>
                </a:lnTo>
                <a:lnTo>
                  <a:pt x="1483232" y="1214561"/>
                </a:lnTo>
                <a:lnTo>
                  <a:pt x="1430535" y="1258416"/>
                </a:lnTo>
                <a:lnTo>
                  <a:pt x="1314338" y="1301948"/>
                </a:lnTo>
                <a:lnTo>
                  <a:pt x="1267445" y="1317320"/>
                </a:lnTo>
                <a:lnTo>
                  <a:pt x="1219759" y="1328689"/>
                </a:lnTo>
                <a:lnTo>
                  <a:pt x="1171530" y="1336067"/>
                </a:lnTo>
                <a:lnTo>
                  <a:pt x="1123010" y="1339469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spc="-25"/>
              <a:t>24</a:t>
            </a:fld>
            <a:endParaRPr spc="-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/>
              <a:t>Problem</a:t>
            </a:r>
            <a:r>
              <a:rPr spc="-25"/>
              <a:t> </a:t>
            </a:r>
            <a:r>
              <a:rPr spc="-145"/>
              <a:t>Statement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1432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93" y="2095500"/>
            <a:ext cx="191184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577" y="2732752"/>
            <a:ext cx="192345" cy="15424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35"/>
              </a:spcBef>
            </a:pPr>
            <a:r>
              <a:rPr spc="-105"/>
              <a:t>Recruiters</a:t>
            </a:r>
            <a:r>
              <a:rPr spc="-5"/>
              <a:t> </a:t>
            </a:r>
            <a:r>
              <a:rPr spc="-125"/>
              <a:t>spend</a:t>
            </a:r>
            <a:r>
              <a:rPr spc="-5"/>
              <a:t> </a:t>
            </a:r>
            <a:r>
              <a:rPr b="0" spc="-120">
                <a:solidFill>
                  <a:srgbClr val="1A73E7"/>
                </a:solidFill>
                <a:latin typeface="Roboto Medium"/>
                <a:cs typeface="Roboto Medium"/>
              </a:rPr>
              <a:t>hours</a:t>
            </a:r>
            <a:r>
              <a:rPr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4">
                <a:solidFill>
                  <a:srgbClr val="1A73E7"/>
                </a:solidFill>
                <a:latin typeface="Roboto Medium"/>
                <a:cs typeface="Roboto Medium"/>
              </a:rPr>
              <a:t>screening</a:t>
            </a:r>
            <a:r>
              <a:rPr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0"/>
              <a:t>hundreds</a:t>
            </a:r>
            <a:r>
              <a:t> </a:t>
            </a:r>
            <a:r>
              <a:rPr spc="-100"/>
              <a:t>of</a:t>
            </a:r>
            <a:r>
              <a:rPr spc="-5"/>
              <a:t> </a:t>
            </a:r>
            <a:r>
              <a:rPr spc="-135"/>
              <a:t>CVs</a:t>
            </a:r>
            <a:r>
              <a:t> </a:t>
            </a:r>
            <a:r>
              <a:rPr spc="-10"/>
              <a:t>manually</a:t>
            </a:r>
          </a:p>
          <a:p>
            <a:pPr marL="354965">
              <a:lnSpc>
                <a:spcPct val="100000"/>
              </a:lnSpc>
              <a:spcBef>
                <a:spcPts val="2265"/>
              </a:spcBef>
            </a:pPr>
            <a:r>
              <a:rPr spc="-125"/>
              <a:t>Manual</a:t>
            </a:r>
            <a:r>
              <a:rPr spc="-15"/>
              <a:t> </a:t>
            </a:r>
            <a:r>
              <a:rPr spc="-110"/>
              <a:t>evaluation</a:t>
            </a:r>
            <a:r>
              <a:rPr spc="-15"/>
              <a:t> </a:t>
            </a:r>
            <a:r>
              <a:rPr spc="-120"/>
              <a:t>process</a:t>
            </a:r>
            <a:r>
              <a:rPr spc="-10"/>
              <a:t> </a:t>
            </a:r>
            <a:r>
              <a:rPr spc="-90"/>
              <a:t>is</a:t>
            </a:r>
            <a:r>
              <a:rPr spc="-15"/>
              <a:t> </a:t>
            </a:r>
            <a:r>
              <a:rPr b="0" spc="-125">
                <a:solidFill>
                  <a:srgbClr val="1A73E7"/>
                </a:solidFill>
                <a:latin typeface="Roboto Medium"/>
                <a:cs typeface="Roboto Medium"/>
              </a:rPr>
              <a:t>prone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20">
                <a:solidFill>
                  <a:srgbClr val="1A73E7"/>
                </a:solidFill>
                <a:latin typeface="Roboto Medium"/>
                <a:cs typeface="Roboto Medium"/>
              </a:rPr>
              <a:t>to</a:t>
            </a:r>
            <a:r>
              <a:rPr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4">
                <a:solidFill>
                  <a:srgbClr val="1A73E7"/>
                </a:solidFill>
                <a:latin typeface="Roboto Medium"/>
                <a:cs typeface="Roboto Medium"/>
              </a:rPr>
              <a:t>bias</a:t>
            </a:r>
            <a:r>
              <a:rPr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0"/>
              <a:t>and</a:t>
            </a:r>
            <a:r>
              <a:rPr spc="-15"/>
              <a:t> </a:t>
            </a:r>
            <a:r>
              <a:rPr b="0" spc="-10">
                <a:solidFill>
                  <a:srgbClr val="1A73E7"/>
                </a:solidFill>
                <a:latin typeface="Roboto Medium"/>
                <a:cs typeface="Roboto Medium"/>
              </a:rPr>
              <a:t>inconsistency</a:t>
            </a:r>
          </a:p>
          <a:p>
            <a:pPr marL="354965">
              <a:lnSpc>
                <a:spcPct val="100000"/>
              </a:lnSpc>
              <a:spcBef>
                <a:spcPts val="2265"/>
              </a:spcBef>
            </a:pPr>
            <a:r>
              <a:rPr spc="-120"/>
              <a:t>Job</a:t>
            </a:r>
            <a:r>
              <a:rPr spc="-25"/>
              <a:t> </a:t>
            </a:r>
            <a:r>
              <a:rPr spc="-114"/>
              <a:t>seekers</a:t>
            </a:r>
            <a:r>
              <a:rPr spc="-25"/>
              <a:t> </a:t>
            </a:r>
            <a:r>
              <a:rPr spc="-105"/>
              <a:t>suffer</a:t>
            </a:r>
            <a:r>
              <a:rPr spc="-20"/>
              <a:t> </a:t>
            </a:r>
            <a:r>
              <a:rPr spc="-125"/>
              <a:t>from</a:t>
            </a:r>
            <a:r>
              <a:rPr spc="-25"/>
              <a:t> </a:t>
            </a:r>
            <a:r>
              <a:rPr b="0" spc="-110">
                <a:solidFill>
                  <a:srgbClr val="1A73E7"/>
                </a:solidFill>
                <a:latin typeface="Roboto Medium"/>
                <a:cs typeface="Roboto Medium"/>
              </a:rPr>
              <a:t>lack</a:t>
            </a:r>
            <a:r>
              <a:rPr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14">
                <a:solidFill>
                  <a:srgbClr val="1A73E7"/>
                </a:solidFill>
                <a:latin typeface="Roboto Medium"/>
                <a:cs typeface="Roboto Medium"/>
              </a:rPr>
              <a:t>of</a:t>
            </a:r>
            <a:r>
              <a:rPr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00">
                <a:solidFill>
                  <a:srgbClr val="1A73E7"/>
                </a:solidFill>
                <a:latin typeface="Roboto Medium"/>
                <a:cs typeface="Roboto Medium"/>
              </a:rPr>
              <a:t>instant</a:t>
            </a:r>
            <a:r>
              <a:rPr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b="0" spc="-125">
                <a:solidFill>
                  <a:srgbClr val="1A73E7"/>
                </a:solidFill>
                <a:latin typeface="Roboto Medium"/>
                <a:cs typeface="Roboto Medium"/>
              </a:rPr>
              <a:t>feedback</a:t>
            </a:r>
            <a:r>
              <a:rPr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pc="-125"/>
              <a:t>on</a:t>
            </a:r>
            <a:r>
              <a:rPr spc="-25"/>
              <a:t> </a:t>
            </a:r>
            <a:r>
              <a:rPr spc="-90"/>
              <a:t>their</a:t>
            </a:r>
            <a:r>
              <a:rPr spc="-20"/>
              <a:t> </a:t>
            </a:r>
            <a:r>
              <a:rPr spc="-60"/>
              <a:t>applications</a:t>
            </a:r>
          </a:p>
        </p:txBody>
      </p:sp>
      <p:sp>
        <p:nvSpPr>
          <p:cNvPr id="8" name="object 8"/>
          <p:cNvSpPr/>
          <p:nvPr/>
        </p:nvSpPr>
        <p:spPr>
          <a:xfrm>
            <a:off x="10525124" y="4762499"/>
            <a:ext cx="1285875" cy="1714500"/>
          </a:xfrm>
          <a:custGeom>
            <a:avLst/>
            <a:gdLst/>
            <a:ahLst/>
            <a:cxnLst/>
            <a:rect l="l" t="t" r="r" b="b"/>
            <a:pathLst>
              <a:path w="1285875" h="1714500">
                <a:moveTo>
                  <a:pt x="1071562" y="1714499"/>
                </a:moveTo>
                <a:lnTo>
                  <a:pt x="214312" y="1714499"/>
                </a:lnTo>
                <a:lnTo>
                  <a:pt x="165221" y="1708831"/>
                </a:lnTo>
                <a:lnTo>
                  <a:pt x="120130" y="1692689"/>
                </a:lnTo>
                <a:lnTo>
                  <a:pt x="80335" y="1667369"/>
                </a:lnTo>
                <a:lnTo>
                  <a:pt x="47130" y="1634164"/>
                </a:lnTo>
                <a:lnTo>
                  <a:pt x="21810" y="1594368"/>
                </a:lnTo>
                <a:lnTo>
                  <a:pt x="5668" y="1549278"/>
                </a:lnTo>
                <a:lnTo>
                  <a:pt x="0" y="1500187"/>
                </a:ln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750093" y="0"/>
                </a:lnTo>
                <a:lnTo>
                  <a:pt x="750093" y="428624"/>
                </a:lnTo>
                <a:lnTo>
                  <a:pt x="758501" y="470373"/>
                </a:lnTo>
                <a:lnTo>
                  <a:pt x="781445" y="504429"/>
                </a:lnTo>
                <a:lnTo>
                  <a:pt x="815501" y="527373"/>
                </a:lnTo>
                <a:lnTo>
                  <a:pt x="857249" y="535781"/>
                </a:lnTo>
                <a:lnTo>
                  <a:pt x="1285874" y="535781"/>
                </a:lnTo>
                <a:lnTo>
                  <a:pt x="1285874" y="857249"/>
                </a:lnTo>
                <a:lnTo>
                  <a:pt x="375046" y="857249"/>
                </a:lnTo>
                <a:lnTo>
                  <a:pt x="354243" y="861477"/>
                </a:lnTo>
                <a:lnTo>
                  <a:pt x="337207" y="872988"/>
                </a:lnTo>
                <a:lnTo>
                  <a:pt x="325696" y="890024"/>
                </a:lnTo>
                <a:lnTo>
                  <a:pt x="321468" y="910828"/>
                </a:lnTo>
                <a:lnTo>
                  <a:pt x="325696" y="931631"/>
                </a:lnTo>
                <a:lnTo>
                  <a:pt x="337207" y="948667"/>
                </a:lnTo>
                <a:lnTo>
                  <a:pt x="354243" y="960178"/>
                </a:lnTo>
                <a:lnTo>
                  <a:pt x="375046" y="964406"/>
                </a:lnTo>
                <a:lnTo>
                  <a:pt x="1285874" y="964406"/>
                </a:lnTo>
                <a:lnTo>
                  <a:pt x="1285874" y="1071562"/>
                </a:lnTo>
                <a:lnTo>
                  <a:pt x="375046" y="1071562"/>
                </a:lnTo>
                <a:lnTo>
                  <a:pt x="354243" y="1075790"/>
                </a:lnTo>
                <a:lnTo>
                  <a:pt x="337207" y="1087301"/>
                </a:lnTo>
                <a:lnTo>
                  <a:pt x="325696" y="1104337"/>
                </a:lnTo>
                <a:lnTo>
                  <a:pt x="321468" y="1125140"/>
                </a:lnTo>
                <a:lnTo>
                  <a:pt x="325696" y="1145943"/>
                </a:lnTo>
                <a:lnTo>
                  <a:pt x="337207" y="1162980"/>
                </a:lnTo>
                <a:lnTo>
                  <a:pt x="354243" y="1174491"/>
                </a:lnTo>
                <a:lnTo>
                  <a:pt x="375046" y="1178718"/>
                </a:lnTo>
                <a:lnTo>
                  <a:pt x="1285874" y="1178718"/>
                </a:lnTo>
                <a:lnTo>
                  <a:pt x="1285874" y="1285874"/>
                </a:lnTo>
                <a:lnTo>
                  <a:pt x="375046" y="1285874"/>
                </a:lnTo>
                <a:lnTo>
                  <a:pt x="354243" y="1290102"/>
                </a:lnTo>
                <a:lnTo>
                  <a:pt x="337207" y="1301613"/>
                </a:lnTo>
                <a:lnTo>
                  <a:pt x="325696" y="1318649"/>
                </a:lnTo>
                <a:lnTo>
                  <a:pt x="321468" y="1339453"/>
                </a:lnTo>
                <a:lnTo>
                  <a:pt x="325696" y="1360256"/>
                </a:lnTo>
                <a:lnTo>
                  <a:pt x="337207" y="1377292"/>
                </a:lnTo>
                <a:lnTo>
                  <a:pt x="354243" y="1388803"/>
                </a:lnTo>
                <a:lnTo>
                  <a:pt x="375046" y="1393031"/>
                </a:lnTo>
                <a:lnTo>
                  <a:pt x="1285874" y="1393031"/>
                </a:lnTo>
                <a:lnTo>
                  <a:pt x="1285874" y="1500187"/>
                </a:lnTo>
                <a:lnTo>
                  <a:pt x="1280206" y="1549278"/>
                </a:lnTo>
                <a:lnTo>
                  <a:pt x="1264064" y="1594368"/>
                </a:lnTo>
                <a:lnTo>
                  <a:pt x="1238744" y="1634164"/>
                </a:lnTo>
                <a:lnTo>
                  <a:pt x="1205539" y="1667369"/>
                </a:lnTo>
                <a:lnTo>
                  <a:pt x="1165743" y="1692689"/>
                </a:lnTo>
                <a:lnTo>
                  <a:pt x="1120653" y="1708831"/>
                </a:lnTo>
                <a:lnTo>
                  <a:pt x="1071562" y="1714499"/>
                </a:lnTo>
                <a:close/>
              </a:path>
              <a:path w="1285875" h="1714500">
                <a:moveTo>
                  <a:pt x="1285874" y="428624"/>
                </a:moveTo>
                <a:lnTo>
                  <a:pt x="857249" y="428624"/>
                </a:lnTo>
                <a:lnTo>
                  <a:pt x="857249" y="0"/>
                </a:lnTo>
                <a:lnTo>
                  <a:pt x="1285874" y="428624"/>
                </a:lnTo>
                <a:close/>
              </a:path>
              <a:path w="1285875" h="1714500">
                <a:moveTo>
                  <a:pt x="1285874" y="964406"/>
                </a:moveTo>
                <a:lnTo>
                  <a:pt x="910828" y="964406"/>
                </a:lnTo>
                <a:lnTo>
                  <a:pt x="931631" y="960178"/>
                </a:lnTo>
                <a:lnTo>
                  <a:pt x="948667" y="948667"/>
                </a:lnTo>
                <a:lnTo>
                  <a:pt x="960178" y="931631"/>
                </a:lnTo>
                <a:lnTo>
                  <a:pt x="964406" y="910828"/>
                </a:lnTo>
                <a:lnTo>
                  <a:pt x="960178" y="890024"/>
                </a:lnTo>
                <a:lnTo>
                  <a:pt x="948667" y="872988"/>
                </a:lnTo>
                <a:lnTo>
                  <a:pt x="931631" y="861477"/>
                </a:lnTo>
                <a:lnTo>
                  <a:pt x="910828" y="857249"/>
                </a:lnTo>
                <a:lnTo>
                  <a:pt x="1285874" y="857249"/>
                </a:lnTo>
                <a:lnTo>
                  <a:pt x="1285874" y="964406"/>
                </a:lnTo>
                <a:close/>
              </a:path>
              <a:path w="1285875" h="1714500">
                <a:moveTo>
                  <a:pt x="1285874" y="1178718"/>
                </a:moveTo>
                <a:lnTo>
                  <a:pt x="910828" y="1178718"/>
                </a:lnTo>
                <a:lnTo>
                  <a:pt x="931631" y="1174491"/>
                </a:lnTo>
                <a:lnTo>
                  <a:pt x="948667" y="1162980"/>
                </a:lnTo>
                <a:lnTo>
                  <a:pt x="960178" y="1145943"/>
                </a:lnTo>
                <a:lnTo>
                  <a:pt x="964406" y="1125140"/>
                </a:lnTo>
                <a:lnTo>
                  <a:pt x="960178" y="1104337"/>
                </a:lnTo>
                <a:lnTo>
                  <a:pt x="948667" y="1087301"/>
                </a:lnTo>
                <a:lnTo>
                  <a:pt x="931631" y="1075790"/>
                </a:lnTo>
                <a:lnTo>
                  <a:pt x="910828" y="1071562"/>
                </a:lnTo>
                <a:lnTo>
                  <a:pt x="1285874" y="1071562"/>
                </a:lnTo>
                <a:lnTo>
                  <a:pt x="1285874" y="1178718"/>
                </a:lnTo>
                <a:close/>
              </a:path>
              <a:path w="1285875" h="1714500">
                <a:moveTo>
                  <a:pt x="1285874" y="1393031"/>
                </a:moveTo>
                <a:lnTo>
                  <a:pt x="910828" y="1393031"/>
                </a:lnTo>
                <a:lnTo>
                  <a:pt x="931631" y="1388803"/>
                </a:lnTo>
                <a:lnTo>
                  <a:pt x="948667" y="1377292"/>
                </a:lnTo>
                <a:lnTo>
                  <a:pt x="960178" y="1360256"/>
                </a:lnTo>
                <a:lnTo>
                  <a:pt x="964406" y="1339453"/>
                </a:lnTo>
                <a:lnTo>
                  <a:pt x="960178" y="1318649"/>
                </a:lnTo>
                <a:lnTo>
                  <a:pt x="948667" y="1301613"/>
                </a:lnTo>
                <a:lnTo>
                  <a:pt x="931631" y="1290102"/>
                </a:lnTo>
                <a:lnTo>
                  <a:pt x="910828" y="1285874"/>
                </a:lnTo>
                <a:lnTo>
                  <a:pt x="1285874" y="1285874"/>
                </a:lnTo>
                <a:lnTo>
                  <a:pt x="1285874" y="1393031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3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0"/>
              <a:t>Objectives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142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105025"/>
            <a:ext cx="15239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232" y="2743199"/>
            <a:ext cx="190767" cy="13355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" y="3381375"/>
            <a:ext cx="152399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25500" y="1385990"/>
            <a:ext cx="8114030" cy="23056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Extract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r</a:t>
            </a:r>
            <a:r>
              <a:rPr lang="en-US"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e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sum</a:t>
            </a:r>
            <a:r>
              <a:rPr lang="en-US"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e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00" dirty="0">
                <a:solidFill>
                  <a:srgbClr val="1A73E7"/>
                </a:solidFill>
                <a:latin typeface="Roboto Medium"/>
                <a:cs typeface="Roboto Medium"/>
              </a:rPr>
              <a:t>details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automatically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uploaded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PDF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 dirty="0">
                <a:solidFill>
                  <a:srgbClr val="202024"/>
                </a:solidFill>
                <a:latin typeface="Roboto"/>
                <a:cs typeface="Roboto"/>
              </a:rPr>
              <a:t>documents</a:t>
            </a:r>
            <a:endParaRPr sz="2300" dirty="0">
              <a:latin typeface="Roboto"/>
              <a:cs typeface="Roboto"/>
            </a:endParaRPr>
          </a:p>
          <a:p>
            <a:pPr marL="88265" marR="345440" indent="-38100">
              <a:lnSpc>
                <a:spcPct val="182100"/>
              </a:lnSpc>
            </a:pP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Calculate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90" dirty="0">
                <a:solidFill>
                  <a:srgbClr val="1A73E7"/>
                </a:solidFill>
                <a:latin typeface="Roboto Medium"/>
                <a:cs typeface="Roboto Medium"/>
              </a:rPr>
              <a:t>ATS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score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technical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soft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detection </a:t>
            </a: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Recommend</a:t>
            </a:r>
            <a:r>
              <a:rPr sz="2300" spc="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85" dirty="0">
                <a:solidFill>
                  <a:srgbClr val="1A73E7"/>
                </a:solidFill>
                <a:latin typeface="Roboto Medium"/>
                <a:cs typeface="Roboto Medium"/>
              </a:rPr>
              <a:t>skill-</a:t>
            </a:r>
            <a:r>
              <a:rPr sz="2300" b="0" spc="-125" dirty="0">
                <a:solidFill>
                  <a:srgbClr val="1A73E7"/>
                </a:solidFill>
                <a:latin typeface="Roboto Medium"/>
                <a:cs typeface="Roboto Medium"/>
              </a:rPr>
              <a:t>development</a:t>
            </a:r>
            <a:r>
              <a:rPr sz="230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courses</a:t>
            </a:r>
            <a:r>
              <a:rPr sz="2300" b="0" spc="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identified</a:t>
            </a:r>
            <a:r>
              <a:rPr sz="2300" spc="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40" dirty="0">
                <a:solidFill>
                  <a:srgbClr val="202024"/>
                </a:solidFill>
                <a:latin typeface="Roboto"/>
                <a:cs typeface="Roboto"/>
              </a:rPr>
              <a:t>gaps</a:t>
            </a:r>
            <a:endParaRPr sz="2300" dirty="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2340"/>
              </a:spcBef>
            </a:pP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Suggest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appropriate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5" dirty="0">
                <a:solidFill>
                  <a:srgbClr val="1A73E7"/>
                </a:solidFill>
                <a:latin typeface="Roboto Medium"/>
                <a:cs typeface="Roboto Medium"/>
              </a:rPr>
              <a:t>job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roles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candidate's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 dirty="0">
                <a:solidFill>
                  <a:srgbClr val="202024"/>
                </a:solidFill>
                <a:latin typeface="Roboto"/>
                <a:cs typeface="Roboto"/>
              </a:rPr>
              <a:t>skill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profile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96331" y="4869488"/>
            <a:ext cx="1715135" cy="1447165"/>
          </a:xfrm>
          <a:custGeom>
            <a:avLst/>
            <a:gdLst/>
            <a:ahLst/>
            <a:cxnLst/>
            <a:rect l="l" t="t" r="r" b="b"/>
            <a:pathLst>
              <a:path w="1715134" h="1447164">
                <a:moveTo>
                  <a:pt x="428122" y="231557"/>
                </a:moveTo>
                <a:lnTo>
                  <a:pt x="211131" y="231557"/>
                </a:lnTo>
                <a:lnTo>
                  <a:pt x="395640" y="26621"/>
                </a:lnTo>
                <a:lnTo>
                  <a:pt x="421289" y="7503"/>
                </a:lnTo>
                <a:lnTo>
                  <a:pt x="451144" y="0"/>
                </a:lnTo>
                <a:lnTo>
                  <a:pt x="481627" y="4300"/>
                </a:lnTo>
                <a:lnTo>
                  <a:pt x="509159" y="20594"/>
                </a:lnTo>
                <a:lnTo>
                  <a:pt x="509494" y="20928"/>
                </a:lnTo>
                <a:lnTo>
                  <a:pt x="528613" y="46577"/>
                </a:lnTo>
                <a:lnTo>
                  <a:pt x="536116" y="76432"/>
                </a:lnTo>
                <a:lnTo>
                  <a:pt x="531815" y="106915"/>
                </a:lnTo>
                <a:lnTo>
                  <a:pt x="515522" y="134447"/>
                </a:lnTo>
                <a:lnTo>
                  <a:pt x="428122" y="231557"/>
                </a:lnTo>
                <a:close/>
              </a:path>
              <a:path w="1715134" h="1447164">
                <a:moveTo>
                  <a:pt x="216824" y="428792"/>
                </a:moveTo>
                <a:lnTo>
                  <a:pt x="170628" y="415560"/>
                </a:lnTo>
                <a:lnTo>
                  <a:pt x="23607" y="271406"/>
                </a:lnTo>
                <a:lnTo>
                  <a:pt x="251" y="214479"/>
                </a:lnTo>
                <a:lnTo>
                  <a:pt x="6090" y="184195"/>
                </a:lnTo>
                <a:lnTo>
                  <a:pt x="23607" y="157553"/>
                </a:lnTo>
                <a:lnTo>
                  <a:pt x="50103" y="139847"/>
                </a:lnTo>
                <a:lnTo>
                  <a:pt x="80367" y="133945"/>
                </a:lnTo>
                <a:lnTo>
                  <a:pt x="110630" y="139847"/>
                </a:lnTo>
                <a:lnTo>
                  <a:pt x="137126" y="157553"/>
                </a:lnTo>
                <a:lnTo>
                  <a:pt x="211131" y="231557"/>
                </a:lnTo>
                <a:lnTo>
                  <a:pt x="428122" y="231557"/>
                </a:lnTo>
                <a:lnTo>
                  <a:pt x="274420" y="402338"/>
                </a:lnTo>
                <a:lnTo>
                  <a:pt x="262313" y="413346"/>
                </a:lnTo>
                <a:lnTo>
                  <a:pt x="248384" y="421592"/>
                </a:lnTo>
                <a:lnTo>
                  <a:pt x="233075" y="426825"/>
                </a:lnTo>
                <a:lnTo>
                  <a:pt x="216824" y="428792"/>
                </a:lnTo>
                <a:close/>
              </a:path>
              <a:path w="1715134" h="1447164">
                <a:moveTo>
                  <a:pt x="427821" y="767674"/>
                </a:moveTo>
                <a:lnTo>
                  <a:pt x="211131" y="767674"/>
                </a:lnTo>
                <a:lnTo>
                  <a:pt x="395640" y="562737"/>
                </a:lnTo>
                <a:lnTo>
                  <a:pt x="421289" y="543619"/>
                </a:lnTo>
                <a:lnTo>
                  <a:pt x="451144" y="536116"/>
                </a:lnTo>
                <a:lnTo>
                  <a:pt x="481627" y="540417"/>
                </a:lnTo>
                <a:lnTo>
                  <a:pt x="509159" y="556710"/>
                </a:lnTo>
                <a:lnTo>
                  <a:pt x="509494" y="556710"/>
                </a:lnTo>
                <a:lnTo>
                  <a:pt x="528613" y="582358"/>
                </a:lnTo>
                <a:lnTo>
                  <a:pt x="536116" y="612213"/>
                </a:lnTo>
                <a:lnTo>
                  <a:pt x="531815" y="642696"/>
                </a:lnTo>
                <a:lnTo>
                  <a:pt x="515546" y="670187"/>
                </a:lnTo>
                <a:lnTo>
                  <a:pt x="427821" y="767674"/>
                </a:lnTo>
                <a:close/>
              </a:path>
              <a:path w="1715134" h="1447164">
                <a:moveTo>
                  <a:pt x="216824" y="964573"/>
                </a:moveTo>
                <a:lnTo>
                  <a:pt x="170628" y="951341"/>
                </a:lnTo>
                <a:lnTo>
                  <a:pt x="23607" y="807187"/>
                </a:lnTo>
                <a:lnTo>
                  <a:pt x="0" y="750303"/>
                </a:lnTo>
                <a:lnTo>
                  <a:pt x="5901" y="720118"/>
                </a:lnTo>
                <a:lnTo>
                  <a:pt x="23607" y="693669"/>
                </a:lnTo>
                <a:lnTo>
                  <a:pt x="50388" y="676010"/>
                </a:lnTo>
                <a:lnTo>
                  <a:pt x="50726" y="676010"/>
                </a:lnTo>
                <a:lnTo>
                  <a:pt x="80492" y="670187"/>
                </a:lnTo>
                <a:lnTo>
                  <a:pt x="110677" y="676010"/>
                </a:lnTo>
                <a:lnTo>
                  <a:pt x="137126" y="693669"/>
                </a:lnTo>
                <a:lnTo>
                  <a:pt x="211131" y="767674"/>
                </a:lnTo>
                <a:lnTo>
                  <a:pt x="427821" y="767674"/>
                </a:lnTo>
                <a:lnTo>
                  <a:pt x="274420" y="938119"/>
                </a:lnTo>
                <a:lnTo>
                  <a:pt x="262313" y="949128"/>
                </a:lnTo>
                <a:lnTo>
                  <a:pt x="248384" y="957374"/>
                </a:lnTo>
                <a:lnTo>
                  <a:pt x="233075" y="962606"/>
                </a:lnTo>
                <a:lnTo>
                  <a:pt x="216824" y="964573"/>
                </a:lnTo>
                <a:close/>
              </a:path>
              <a:path w="1715134" h="1447164">
                <a:moveTo>
                  <a:pt x="1607511" y="321636"/>
                </a:moveTo>
                <a:lnTo>
                  <a:pt x="857417" y="321636"/>
                </a:lnTo>
                <a:lnTo>
                  <a:pt x="815669" y="313227"/>
                </a:lnTo>
                <a:lnTo>
                  <a:pt x="781612" y="290284"/>
                </a:lnTo>
                <a:lnTo>
                  <a:pt x="758669" y="256227"/>
                </a:lnTo>
                <a:lnTo>
                  <a:pt x="750261" y="214479"/>
                </a:lnTo>
                <a:lnTo>
                  <a:pt x="758669" y="172731"/>
                </a:lnTo>
                <a:lnTo>
                  <a:pt x="781612" y="138675"/>
                </a:lnTo>
                <a:lnTo>
                  <a:pt x="815669" y="115731"/>
                </a:lnTo>
                <a:lnTo>
                  <a:pt x="857417" y="107323"/>
                </a:lnTo>
                <a:lnTo>
                  <a:pt x="1607511" y="107323"/>
                </a:lnTo>
                <a:lnTo>
                  <a:pt x="1649259" y="115731"/>
                </a:lnTo>
                <a:lnTo>
                  <a:pt x="1683315" y="138675"/>
                </a:lnTo>
                <a:lnTo>
                  <a:pt x="1706259" y="172731"/>
                </a:lnTo>
                <a:lnTo>
                  <a:pt x="1714667" y="214479"/>
                </a:lnTo>
                <a:lnTo>
                  <a:pt x="1706259" y="256227"/>
                </a:lnTo>
                <a:lnTo>
                  <a:pt x="1683315" y="290284"/>
                </a:lnTo>
                <a:lnTo>
                  <a:pt x="1649259" y="313227"/>
                </a:lnTo>
                <a:lnTo>
                  <a:pt x="1607511" y="321636"/>
                </a:lnTo>
                <a:close/>
              </a:path>
              <a:path w="1715134" h="1447164">
                <a:moveTo>
                  <a:pt x="1607511" y="857417"/>
                </a:moveTo>
                <a:lnTo>
                  <a:pt x="857417" y="857417"/>
                </a:lnTo>
                <a:lnTo>
                  <a:pt x="815669" y="849009"/>
                </a:lnTo>
                <a:lnTo>
                  <a:pt x="781612" y="826065"/>
                </a:lnTo>
                <a:lnTo>
                  <a:pt x="758669" y="792009"/>
                </a:lnTo>
                <a:lnTo>
                  <a:pt x="750261" y="750261"/>
                </a:lnTo>
                <a:lnTo>
                  <a:pt x="758669" y="708513"/>
                </a:lnTo>
                <a:lnTo>
                  <a:pt x="781612" y="674456"/>
                </a:lnTo>
                <a:lnTo>
                  <a:pt x="815669" y="651513"/>
                </a:lnTo>
                <a:lnTo>
                  <a:pt x="857417" y="643104"/>
                </a:lnTo>
                <a:lnTo>
                  <a:pt x="1607511" y="643104"/>
                </a:lnTo>
                <a:lnTo>
                  <a:pt x="1649259" y="651513"/>
                </a:lnTo>
                <a:lnTo>
                  <a:pt x="1683315" y="674456"/>
                </a:lnTo>
                <a:lnTo>
                  <a:pt x="1706259" y="708513"/>
                </a:lnTo>
                <a:lnTo>
                  <a:pt x="1714667" y="750261"/>
                </a:lnTo>
                <a:lnTo>
                  <a:pt x="1706259" y="792009"/>
                </a:lnTo>
                <a:lnTo>
                  <a:pt x="1683315" y="826065"/>
                </a:lnTo>
                <a:lnTo>
                  <a:pt x="1649259" y="849009"/>
                </a:lnTo>
                <a:lnTo>
                  <a:pt x="1607511" y="857417"/>
                </a:lnTo>
                <a:close/>
              </a:path>
              <a:path w="1715134" h="1447164">
                <a:moveTo>
                  <a:pt x="1607511" y="1393198"/>
                </a:moveTo>
                <a:lnTo>
                  <a:pt x="643104" y="1393198"/>
                </a:lnTo>
                <a:lnTo>
                  <a:pt x="601356" y="1384790"/>
                </a:lnTo>
                <a:lnTo>
                  <a:pt x="567300" y="1361847"/>
                </a:lnTo>
                <a:lnTo>
                  <a:pt x="544356" y="1327790"/>
                </a:lnTo>
                <a:lnTo>
                  <a:pt x="535948" y="1286042"/>
                </a:lnTo>
                <a:lnTo>
                  <a:pt x="544356" y="1244294"/>
                </a:lnTo>
                <a:lnTo>
                  <a:pt x="567300" y="1210237"/>
                </a:lnTo>
                <a:lnTo>
                  <a:pt x="601356" y="1187294"/>
                </a:lnTo>
                <a:lnTo>
                  <a:pt x="643104" y="1178886"/>
                </a:lnTo>
                <a:lnTo>
                  <a:pt x="1607511" y="1178886"/>
                </a:lnTo>
                <a:lnTo>
                  <a:pt x="1649259" y="1187294"/>
                </a:lnTo>
                <a:lnTo>
                  <a:pt x="1683315" y="1210237"/>
                </a:lnTo>
                <a:lnTo>
                  <a:pt x="1706259" y="1244294"/>
                </a:lnTo>
                <a:lnTo>
                  <a:pt x="1714667" y="1286042"/>
                </a:lnTo>
                <a:lnTo>
                  <a:pt x="1706259" y="1327790"/>
                </a:lnTo>
                <a:lnTo>
                  <a:pt x="1683315" y="1361847"/>
                </a:lnTo>
                <a:lnTo>
                  <a:pt x="1649259" y="1384790"/>
                </a:lnTo>
                <a:lnTo>
                  <a:pt x="1607511" y="1393198"/>
                </a:lnTo>
                <a:close/>
              </a:path>
              <a:path w="1715134" h="1447164">
                <a:moveTo>
                  <a:pt x="160901" y="1446776"/>
                </a:moveTo>
                <a:lnTo>
                  <a:pt x="121836" y="1441958"/>
                </a:lnTo>
                <a:lnTo>
                  <a:pt x="85131" y="1427798"/>
                </a:lnTo>
                <a:lnTo>
                  <a:pt x="52965" y="1405145"/>
                </a:lnTo>
                <a:lnTo>
                  <a:pt x="27256" y="1375341"/>
                </a:lnTo>
                <a:lnTo>
                  <a:pt x="9559" y="1340183"/>
                </a:lnTo>
                <a:lnTo>
                  <a:pt x="939" y="1301797"/>
                </a:lnTo>
                <a:lnTo>
                  <a:pt x="167" y="1286042"/>
                </a:lnTo>
                <a:lnTo>
                  <a:pt x="360" y="1278145"/>
                </a:lnTo>
                <a:lnTo>
                  <a:pt x="7086" y="1239383"/>
                </a:lnTo>
                <a:lnTo>
                  <a:pt x="23029" y="1203416"/>
                </a:lnTo>
                <a:lnTo>
                  <a:pt x="47245" y="1172386"/>
                </a:lnTo>
                <a:lnTo>
                  <a:pt x="78275" y="1148169"/>
                </a:lnTo>
                <a:lnTo>
                  <a:pt x="114242" y="1132227"/>
                </a:lnTo>
                <a:lnTo>
                  <a:pt x="153005" y="1125501"/>
                </a:lnTo>
                <a:lnTo>
                  <a:pt x="160901" y="1125308"/>
                </a:lnTo>
                <a:lnTo>
                  <a:pt x="168798" y="1125501"/>
                </a:lnTo>
                <a:lnTo>
                  <a:pt x="207561" y="1132227"/>
                </a:lnTo>
                <a:lnTo>
                  <a:pt x="243528" y="1148169"/>
                </a:lnTo>
                <a:lnTo>
                  <a:pt x="274558" y="1172386"/>
                </a:lnTo>
                <a:lnTo>
                  <a:pt x="298774" y="1203416"/>
                </a:lnTo>
                <a:lnTo>
                  <a:pt x="314716" y="1239383"/>
                </a:lnTo>
                <a:lnTo>
                  <a:pt x="321443" y="1278145"/>
                </a:lnTo>
                <a:lnTo>
                  <a:pt x="321636" y="1286042"/>
                </a:lnTo>
                <a:lnTo>
                  <a:pt x="321443" y="1293938"/>
                </a:lnTo>
                <a:lnTo>
                  <a:pt x="314716" y="1332701"/>
                </a:lnTo>
                <a:lnTo>
                  <a:pt x="298774" y="1368668"/>
                </a:lnTo>
                <a:lnTo>
                  <a:pt x="274558" y="1399698"/>
                </a:lnTo>
                <a:lnTo>
                  <a:pt x="243528" y="1423914"/>
                </a:lnTo>
                <a:lnTo>
                  <a:pt x="207561" y="1439857"/>
                </a:lnTo>
                <a:lnTo>
                  <a:pt x="168798" y="1446583"/>
                </a:lnTo>
                <a:lnTo>
                  <a:pt x="160901" y="1446776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4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/>
              <a:t>Scope</a:t>
            </a:r>
            <a:r>
              <a:rPr spc="-60"/>
              <a:t> </a:t>
            </a:r>
            <a:r>
              <a:rPr spc="-160"/>
              <a:t>of</a:t>
            </a:r>
            <a:r>
              <a:rPr spc="-55"/>
              <a:t> </a:t>
            </a:r>
            <a:r>
              <a:rPr spc="-150"/>
              <a:t>the</a:t>
            </a:r>
            <a:r>
              <a:rPr spc="-60"/>
              <a:t> </a:t>
            </a:r>
            <a:r>
              <a:rPr spc="-130"/>
              <a:t>Project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304559"/>
            <a:ext cx="16795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0">
                <a:solidFill>
                  <a:srgbClr val="1A73E7"/>
                </a:solidFill>
                <a:latin typeface="Roboto Medium"/>
                <a:cs typeface="Roboto Medium"/>
              </a:rPr>
              <a:t>For</a:t>
            </a:r>
            <a:r>
              <a:rPr sz="200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30">
                <a:solidFill>
                  <a:srgbClr val="1A73E7"/>
                </a:solidFill>
                <a:latin typeface="Roboto Medium"/>
                <a:cs typeface="Roboto Medium"/>
              </a:rPr>
              <a:t>Job</a:t>
            </a:r>
            <a:r>
              <a:rPr sz="2000" b="0" spc="-2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0">
                <a:solidFill>
                  <a:srgbClr val="1A73E7"/>
                </a:solidFill>
                <a:latin typeface="Roboto Medium"/>
                <a:cs typeface="Roboto Medium"/>
              </a:rPr>
              <a:t>Seekers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871662"/>
            <a:ext cx="228600" cy="2000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39800" y="1832768"/>
            <a:ext cx="4704715" cy="26866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95" dirty="0">
                <a:solidFill>
                  <a:srgbClr val="202024"/>
                </a:solidFill>
                <a:latin typeface="Roboto"/>
                <a:cs typeface="Roboto"/>
              </a:rPr>
              <a:t>Improve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1650" spc="-10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1650" spc="-10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1650" spc="-10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quality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02024"/>
                </a:solidFill>
                <a:latin typeface="Roboto"/>
                <a:cs typeface="Roboto"/>
              </a:rPr>
              <a:t>increase</a:t>
            </a:r>
            <a:r>
              <a:rPr sz="165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02024"/>
                </a:solidFill>
                <a:latin typeface="Roboto"/>
                <a:cs typeface="Roboto"/>
              </a:rPr>
              <a:t>interview</a:t>
            </a:r>
            <a:r>
              <a:rPr sz="165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202024"/>
                </a:solidFill>
                <a:latin typeface="Roboto"/>
                <a:cs typeface="Roboto"/>
              </a:rPr>
              <a:t>chances</a:t>
            </a:r>
            <a:endParaRPr sz="1650" dirty="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218" y="2314575"/>
            <a:ext cx="157153" cy="228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2289928"/>
            <a:ext cx="401447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Identify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65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165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gaps</a:t>
            </a:r>
            <a:r>
              <a:rPr sz="165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focus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development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efforts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2232" y="2771774"/>
            <a:ext cx="227135" cy="22733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747128"/>
            <a:ext cx="4026535" cy="5467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90"/>
              </a:spcBef>
            </a:pPr>
            <a:r>
              <a:rPr sz="1650" spc="-95">
                <a:solidFill>
                  <a:srgbClr val="202024"/>
                </a:solidFill>
                <a:latin typeface="Roboto"/>
                <a:cs typeface="Roboto"/>
              </a:rPr>
              <a:t>Match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ideal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job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roles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75">
                <a:solidFill>
                  <a:srgbClr val="1A73E7"/>
                </a:solidFill>
                <a:latin typeface="Roboto Medium"/>
                <a:cs typeface="Roboto Medium"/>
              </a:rPr>
              <a:t>personalized </a:t>
            </a:r>
            <a:r>
              <a:rPr sz="1650" b="0" spc="-25">
                <a:solidFill>
                  <a:srgbClr val="1A73E7"/>
                </a:solidFill>
                <a:latin typeface="Roboto Medium"/>
                <a:cs typeface="Roboto Medium"/>
              </a:rPr>
              <a:t>recommendations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8800" y="3590559"/>
            <a:ext cx="1572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0">
                <a:solidFill>
                  <a:srgbClr val="1A73E7"/>
                </a:solidFill>
                <a:latin typeface="Roboto Medium"/>
                <a:cs typeface="Roboto Medium"/>
              </a:rPr>
              <a:t>For</a:t>
            </a:r>
            <a:r>
              <a:rPr sz="200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85">
                <a:solidFill>
                  <a:srgbClr val="1A73E7"/>
                </a:solidFill>
                <a:latin typeface="Roboto Medium"/>
                <a:cs typeface="Roboto Medium"/>
              </a:rPr>
              <a:t>Institutions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178" y="4177664"/>
            <a:ext cx="228921" cy="1602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39800" y="4118728"/>
            <a:ext cx="3929379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105">
                <a:solidFill>
                  <a:srgbClr val="202024"/>
                </a:solidFill>
                <a:latin typeface="Roboto"/>
                <a:cs typeface="Roboto"/>
              </a:rPr>
              <a:t>Track</a:t>
            </a:r>
            <a:r>
              <a:rPr sz="1650" spc="-2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student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65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1650" b="0" spc="-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80">
                <a:solidFill>
                  <a:srgbClr val="1A73E7"/>
                </a:solidFill>
                <a:latin typeface="Roboto Medium"/>
                <a:cs typeface="Roboto Medium"/>
              </a:rPr>
              <a:t>readiness</a:t>
            </a:r>
            <a:r>
              <a:rPr sz="1650" b="0" spc="-2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for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industry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roles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" y="4625975"/>
            <a:ext cx="228600" cy="1778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39800" y="4575968"/>
            <a:ext cx="3799204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Plan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curriculum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aligned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90">
                <a:solidFill>
                  <a:srgbClr val="202024"/>
                </a:solidFill>
                <a:latin typeface="Roboto"/>
                <a:cs typeface="Roboto"/>
              </a:rPr>
              <a:t>market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demand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5999" y="1323974"/>
            <a:ext cx="9525" cy="5248275"/>
          </a:xfrm>
          <a:custGeom>
            <a:avLst/>
            <a:gdLst/>
            <a:ahLst/>
            <a:cxnLst/>
            <a:rect l="l" t="t" r="r" b="b"/>
            <a:pathLst>
              <a:path w="9525" h="5248275">
                <a:moveTo>
                  <a:pt x="9524" y="5248274"/>
                </a:moveTo>
                <a:lnTo>
                  <a:pt x="0" y="5248274"/>
                </a:lnTo>
                <a:lnTo>
                  <a:pt x="0" y="0"/>
                </a:lnTo>
                <a:lnTo>
                  <a:pt x="9524" y="0"/>
                </a:lnTo>
                <a:lnTo>
                  <a:pt x="9524" y="524827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78413" y="1304559"/>
            <a:ext cx="1465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0">
                <a:solidFill>
                  <a:srgbClr val="1A73E7"/>
                </a:solidFill>
                <a:latin typeface="Roboto Medium"/>
                <a:cs typeface="Roboto Medium"/>
              </a:rPr>
              <a:t>For</a:t>
            </a:r>
            <a:r>
              <a:rPr sz="200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90">
                <a:solidFill>
                  <a:srgbClr val="1A73E7"/>
                </a:solidFill>
                <a:latin typeface="Roboto Medium"/>
                <a:cs typeface="Roboto Medium"/>
              </a:rPr>
              <a:t>Recruiters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286623" y="1857375"/>
            <a:ext cx="228352" cy="2285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59413" y="1832728"/>
            <a:ext cx="363156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Faster</a:t>
            </a:r>
            <a:r>
              <a:rPr sz="1650" b="0" spc="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screening</a:t>
            </a:r>
            <a:r>
              <a:rPr sz="1650" b="0" spc="1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of</a:t>
            </a:r>
            <a:r>
              <a:rPr sz="1650" spc="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candidate</a:t>
            </a:r>
            <a:r>
              <a:rPr sz="1650" spc="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applications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85892" y="2337434"/>
            <a:ext cx="229421" cy="1828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6659413" y="2289928"/>
            <a:ext cx="373697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95">
                <a:solidFill>
                  <a:srgbClr val="202024"/>
                </a:solidFill>
                <a:latin typeface="Roboto"/>
                <a:cs typeface="Roboto"/>
              </a:rPr>
              <a:t>Reduce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85">
                <a:solidFill>
                  <a:srgbClr val="1A73E7"/>
                </a:solidFill>
                <a:latin typeface="Roboto Medium"/>
                <a:cs typeface="Roboto Medium"/>
              </a:rPr>
              <a:t>bias</a:t>
            </a:r>
            <a:r>
              <a:rPr sz="1650" b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objective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0">
                <a:solidFill>
                  <a:srgbClr val="202024"/>
                </a:solidFill>
                <a:latin typeface="Roboto"/>
                <a:cs typeface="Roboto"/>
              </a:rPr>
              <a:t>skill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assessment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5249" y="2786062"/>
            <a:ext cx="231055" cy="200917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6659413" y="2747128"/>
            <a:ext cx="409892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Efficiently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b="0" spc="-70">
                <a:solidFill>
                  <a:srgbClr val="1A73E7"/>
                </a:solidFill>
                <a:latin typeface="Roboto Medium"/>
                <a:cs typeface="Roboto Medium"/>
              </a:rPr>
              <a:t>filter</a:t>
            </a:r>
            <a:r>
              <a:rPr sz="165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b="0" spc="-90">
                <a:solidFill>
                  <a:srgbClr val="1A73E7"/>
                </a:solidFill>
                <a:latin typeface="Roboto Medium"/>
                <a:cs typeface="Roboto Medium"/>
              </a:rPr>
              <a:t>candidates</a:t>
            </a:r>
            <a:r>
              <a:rPr sz="1650" b="0" spc="-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650" spc="-95">
                <a:solidFill>
                  <a:srgbClr val="202024"/>
                </a:solidFill>
                <a:latin typeface="Roboto"/>
                <a:cs typeface="Roboto"/>
              </a:rPr>
              <a:t>based</a:t>
            </a:r>
            <a:r>
              <a:rPr sz="165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on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140">
                <a:solidFill>
                  <a:srgbClr val="202024"/>
                </a:solidFill>
                <a:latin typeface="Roboto"/>
                <a:cs typeface="Roboto"/>
              </a:rPr>
              <a:t>ATS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0">
                <a:solidFill>
                  <a:srgbClr val="202024"/>
                </a:solidFill>
                <a:latin typeface="Roboto"/>
                <a:cs typeface="Roboto"/>
              </a:rPr>
              <a:t>scores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86499" y="3228974"/>
            <a:ext cx="229984" cy="23002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659413" y="3204368"/>
            <a:ext cx="3785235" cy="546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Quickly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identify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0">
                <a:solidFill>
                  <a:srgbClr val="202024"/>
                </a:solidFill>
                <a:latin typeface="Roboto"/>
                <a:cs typeface="Roboto"/>
              </a:rPr>
              <a:t>candidates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specific</a:t>
            </a:r>
            <a:r>
              <a:rPr sz="1650" spc="-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35">
                <a:solidFill>
                  <a:srgbClr val="202024"/>
                </a:solidFill>
                <a:latin typeface="Roboto"/>
                <a:cs typeface="Roboto"/>
              </a:rPr>
              <a:t>skill 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combinations</a:t>
            </a:r>
            <a:endParaRPr sz="1650">
              <a:latin typeface="Roboto"/>
              <a:cs typeface="Roboto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86499" y="3952875"/>
            <a:ext cx="228599" cy="2285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6659413" y="3928268"/>
            <a:ext cx="441896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95">
                <a:solidFill>
                  <a:srgbClr val="202024"/>
                </a:solidFill>
                <a:latin typeface="Roboto"/>
                <a:cs typeface="Roboto"/>
              </a:rPr>
              <a:t>Reduce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time-</a:t>
            </a:r>
            <a:r>
              <a:rPr sz="1650" spc="-70">
                <a:solidFill>
                  <a:srgbClr val="202024"/>
                </a:solidFill>
                <a:latin typeface="Roboto"/>
                <a:cs typeface="Roboto"/>
              </a:rPr>
              <a:t>to-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hire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75">
                <a:solidFill>
                  <a:srgbClr val="202024"/>
                </a:solidFill>
                <a:latin typeface="Roboto"/>
                <a:cs typeface="Roboto"/>
              </a:rPr>
              <a:t>with</a:t>
            </a:r>
            <a:r>
              <a:rPr sz="1650" spc="-15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85">
                <a:solidFill>
                  <a:srgbClr val="202024"/>
                </a:solidFill>
                <a:latin typeface="Roboto"/>
                <a:cs typeface="Roboto"/>
              </a:rPr>
              <a:t>automated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50">
                <a:solidFill>
                  <a:srgbClr val="202024"/>
                </a:solidFill>
                <a:latin typeface="Roboto"/>
                <a:cs typeface="Roboto"/>
              </a:rPr>
              <a:t>initial</a:t>
            </a:r>
            <a:r>
              <a:rPr sz="1650" spc="-1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1650" spc="-65">
                <a:solidFill>
                  <a:srgbClr val="202024"/>
                </a:solidFill>
                <a:latin typeface="Roboto"/>
                <a:cs typeface="Roboto"/>
              </a:rPr>
              <a:t>screening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5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334962"/>
            <a:ext cx="328866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 dirty="0"/>
              <a:t>Technologies</a:t>
            </a:r>
            <a:r>
              <a:rPr dirty="0"/>
              <a:t> </a:t>
            </a:r>
            <a:r>
              <a:rPr spc="-145" dirty="0"/>
              <a:t>Used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473" y="1916906"/>
            <a:ext cx="166536" cy="16668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0549" y="2895599"/>
            <a:ext cx="190499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3703319"/>
            <a:ext cx="228600" cy="13716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49" y="5133974"/>
            <a:ext cx="190499" cy="1904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Languages</a:t>
            </a:r>
            <a:r>
              <a:rPr spc="-15" dirty="0"/>
              <a:t> </a:t>
            </a:r>
            <a:r>
              <a:rPr spc="-135" dirty="0"/>
              <a:t>&amp;</a:t>
            </a:r>
            <a:r>
              <a:rPr spc="-10" dirty="0"/>
              <a:t> Libraries</a:t>
            </a:r>
          </a:p>
          <a:p>
            <a:pPr marL="393065">
              <a:lnSpc>
                <a:spcPct val="100000"/>
              </a:lnSpc>
              <a:spcBef>
                <a:spcPts val="1850"/>
              </a:spcBef>
            </a:pPr>
            <a:r>
              <a:rPr sz="1650" spc="-10" dirty="0">
                <a:solidFill>
                  <a:srgbClr val="202024"/>
                </a:solidFill>
              </a:rPr>
              <a:t>Python</a:t>
            </a:r>
            <a:endParaRPr sz="1650" dirty="0"/>
          </a:p>
          <a:p>
            <a:pPr marL="393065" marR="137795">
              <a:lnSpc>
                <a:spcPct val="101000"/>
              </a:lnSpc>
              <a:spcBef>
                <a:spcPts val="1280"/>
              </a:spcBef>
            </a:pP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Core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programming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5E6267"/>
                </a:solidFill>
                <a:latin typeface="Roboto"/>
                <a:cs typeface="Roboto"/>
              </a:rPr>
              <a:t>language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backend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5E6267"/>
                </a:solidFill>
                <a:latin typeface="Roboto"/>
                <a:cs typeface="Roboto"/>
              </a:rPr>
              <a:t>processing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and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35" dirty="0">
                <a:solidFill>
                  <a:srgbClr val="5E6267"/>
                </a:solidFill>
                <a:latin typeface="Roboto"/>
                <a:cs typeface="Roboto"/>
              </a:rPr>
              <a:t>algorithm 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development</a:t>
            </a:r>
            <a:endParaRPr sz="1300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390"/>
              </a:spcBef>
            </a:pPr>
            <a:r>
              <a:rPr sz="1650" spc="-10" dirty="0" err="1">
                <a:solidFill>
                  <a:srgbClr val="202024"/>
                </a:solidFill>
              </a:rPr>
              <a:t>Streamlit</a:t>
            </a:r>
            <a:endParaRPr sz="1650" dirty="0"/>
          </a:p>
          <a:p>
            <a:pPr marL="393065">
              <a:lnSpc>
                <a:spcPct val="100000"/>
              </a:lnSpc>
              <a:spcBef>
                <a:spcPts val="1295"/>
              </a:spcBef>
            </a:pPr>
            <a:r>
              <a:rPr sz="1300" b="0" spc="-65" dirty="0">
                <a:solidFill>
                  <a:srgbClr val="5E6267"/>
                </a:solidFill>
                <a:latin typeface="Roboto"/>
                <a:cs typeface="Roboto"/>
              </a:rPr>
              <a:t>Frontend</a:t>
            </a:r>
            <a:r>
              <a:rPr sz="1300" b="0" spc="-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framework</a:t>
            </a:r>
            <a:r>
              <a:rPr sz="1300" b="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b="0" spc="-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5" dirty="0">
                <a:solidFill>
                  <a:srgbClr val="5E6267"/>
                </a:solidFill>
                <a:latin typeface="Roboto"/>
                <a:cs typeface="Roboto"/>
              </a:rPr>
              <a:t>building</a:t>
            </a:r>
            <a:r>
              <a:rPr sz="1300" b="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5E6267"/>
                </a:solidFill>
                <a:latin typeface="Roboto"/>
                <a:cs typeface="Roboto"/>
              </a:rPr>
              <a:t>interactive</a:t>
            </a:r>
            <a:r>
              <a:rPr sz="1300" b="0" spc="-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5E6267"/>
                </a:solidFill>
                <a:latin typeface="Roboto"/>
                <a:cs typeface="Roboto"/>
              </a:rPr>
              <a:t>web</a:t>
            </a:r>
            <a:r>
              <a:rPr sz="1300" b="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applications</a:t>
            </a:r>
            <a:endParaRPr sz="1300" dirty="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315"/>
              </a:spcBef>
            </a:pPr>
            <a:r>
              <a:rPr sz="1650" spc="-10" dirty="0" err="1">
                <a:solidFill>
                  <a:srgbClr val="202024"/>
                </a:solidFill>
              </a:rPr>
              <a:t>spaCy</a:t>
            </a:r>
            <a:endParaRPr sz="1650" dirty="0"/>
          </a:p>
          <a:p>
            <a:pPr marL="393065">
              <a:lnSpc>
                <a:spcPct val="100000"/>
              </a:lnSpc>
              <a:spcBef>
                <a:spcPts val="1295"/>
              </a:spcBef>
            </a:pPr>
            <a:r>
              <a:rPr sz="1300" b="0" spc="-50" dirty="0">
                <a:solidFill>
                  <a:srgbClr val="5E6267"/>
                </a:solidFill>
                <a:latin typeface="Roboto"/>
                <a:cs typeface="Roboto"/>
              </a:rPr>
              <a:t>Natural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5E6267"/>
                </a:solidFill>
                <a:latin typeface="Roboto"/>
                <a:cs typeface="Roboto"/>
              </a:rPr>
              <a:t>language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5E6267"/>
                </a:solidFill>
                <a:latin typeface="Roboto"/>
                <a:cs typeface="Roboto"/>
              </a:rPr>
              <a:t>processing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library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5" dirty="0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5E6267"/>
                </a:solidFill>
                <a:latin typeface="Roboto"/>
                <a:cs typeface="Roboto"/>
              </a:rPr>
              <a:t>analysis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and</a:t>
            </a:r>
            <a:r>
              <a:rPr sz="1300" b="0" spc="-2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tokenization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2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Models</a:t>
            </a:r>
          </a:p>
          <a:p>
            <a:pPr marL="393065">
              <a:lnSpc>
                <a:spcPct val="100000"/>
              </a:lnSpc>
              <a:spcBef>
                <a:spcPts val="1850"/>
              </a:spcBef>
            </a:pPr>
            <a:r>
              <a:rPr sz="1650" spc="-95" dirty="0" err="1">
                <a:solidFill>
                  <a:srgbClr val="202024"/>
                </a:solidFill>
              </a:rPr>
              <a:t>spaCy</a:t>
            </a:r>
            <a:r>
              <a:rPr sz="1650" spc="5" dirty="0">
                <a:solidFill>
                  <a:srgbClr val="202024"/>
                </a:solidFill>
              </a:rPr>
              <a:t> </a:t>
            </a:r>
            <a:r>
              <a:rPr sz="1650" spc="-20" dirty="0" err="1">
                <a:solidFill>
                  <a:srgbClr val="202024"/>
                </a:solidFill>
              </a:rPr>
              <a:t>en_core_web_sm</a:t>
            </a:r>
            <a:endParaRPr sz="1650" dirty="0"/>
          </a:p>
          <a:p>
            <a:pPr marL="393065" marR="379095">
              <a:lnSpc>
                <a:spcPct val="101000"/>
              </a:lnSpc>
              <a:spcBef>
                <a:spcPts val="1280"/>
              </a:spcBef>
            </a:pPr>
            <a:r>
              <a:rPr sz="1300" b="0" spc="-50" dirty="0">
                <a:solidFill>
                  <a:srgbClr val="5E6267"/>
                </a:solidFill>
                <a:latin typeface="Roboto"/>
                <a:cs typeface="Roboto"/>
              </a:rPr>
              <a:t>English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5" dirty="0">
                <a:solidFill>
                  <a:srgbClr val="5E6267"/>
                </a:solidFill>
                <a:latin typeface="Roboto"/>
                <a:cs typeface="Roboto"/>
              </a:rPr>
              <a:t>language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5" dirty="0">
                <a:solidFill>
                  <a:srgbClr val="5E6267"/>
                </a:solidFill>
                <a:latin typeface="Roboto"/>
                <a:cs typeface="Roboto"/>
              </a:rPr>
              <a:t>model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40" dirty="0">
                <a:solidFill>
                  <a:srgbClr val="5E6267"/>
                </a:solidFill>
                <a:latin typeface="Roboto"/>
                <a:cs typeface="Roboto"/>
              </a:rPr>
              <a:t>linguistic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50" dirty="0">
                <a:solidFill>
                  <a:srgbClr val="5E6267"/>
                </a:solidFill>
                <a:latin typeface="Roboto"/>
                <a:cs typeface="Roboto"/>
              </a:rPr>
              <a:t>analysis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60" dirty="0">
                <a:solidFill>
                  <a:srgbClr val="5E6267"/>
                </a:solidFill>
                <a:latin typeface="Roboto"/>
                <a:cs typeface="Roboto"/>
              </a:rPr>
              <a:t>and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70" dirty="0">
                <a:solidFill>
                  <a:srgbClr val="5E6267"/>
                </a:solidFill>
                <a:latin typeface="Roboto"/>
                <a:cs typeface="Roboto"/>
              </a:rPr>
              <a:t>named</a:t>
            </a:r>
            <a:r>
              <a:rPr sz="1300" b="0" spc="-15" dirty="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b="0" spc="-25" dirty="0">
                <a:solidFill>
                  <a:srgbClr val="5E6267"/>
                </a:solidFill>
                <a:latin typeface="Roboto"/>
                <a:cs typeface="Roboto"/>
              </a:rPr>
              <a:t>entity </a:t>
            </a:r>
            <a:r>
              <a:rPr sz="1300" b="0" spc="-10" dirty="0">
                <a:solidFill>
                  <a:srgbClr val="5E6267"/>
                </a:solidFill>
                <a:latin typeface="Roboto"/>
                <a:cs typeface="Roboto"/>
              </a:rPr>
              <a:t>recognition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095999" y="1323974"/>
            <a:ext cx="9525" cy="5248275"/>
          </a:xfrm>
          <a:custGeom>
            <a:avLst/>
            <a:gdLst/>
            <a:ahLst/>
            <a:cxnLst/>
            <a:rect l="l" t="t" r="r" b="b"/>
            <a:pathLst>
              <a:path w="9525" h="5248275">
                <a:moveTo>
                  <a:pt x="9524" y="5248274"/>
                </a:moveTo>
                <a:lnTo>
                  <a:pt x="0" y="5248274"/>
                </a:lnTo>
                <a:lnTo>
                  <a:pt x="0" y="0"/>
                </a:lnTo>
                <a:lnTo>
                  <a:pt x="9524" y="0"/>
                </a:lnTo>
                <a:lnTo>
                  <a:pt x="9524" y="524827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78413" y="1304607"/>
            <a:ext cx="22783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25">
                <a:solidFill>
                  <a:srgbClr val="1A73E7"/>
                </a:solidFill>
                <a:latin typeface="Roboto Medium"/>
                <a:cs typeface="Roboto Medium"/>
              </a:rPr>
              <a:t>Document</a:t>
            </a:r>
            <a:r>
              <a:rPr sz="2000" b="0" spc="5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05">
                <a:solidFill>
                  <a:srgbClr val="1A73E7"/>
                </a:solidFill>
                <a:latin typeface="Roboto Medium"/>
                <a:cs typeface="Roboto Medium"/>
              </a:rPr>
              <a:t>Processing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05549" y="1905000"/>
            <a:ext cx="184546" cy="190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659413" y="1842293"/>
            <a:ext cx="86550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90">
                <a:solidFill>
                  <a:srgbClr val="202024"/>
                </a:solidFill>
                <a:latin typeface="Roboto Medium"/>
                <a:cs typeface="Roboto Medium"/>
              </a:rPr>
              <a:t>PyMuPDF</a:t>
            </a:r>
            <a:endParaRPr sz="1650">
              <a:latin typeface="Roboto Medium"/>
              <a:cs typeface="Roboto Medium"/>
            </a:endParaRPr>
          </a:p>
        </p:txBody>
      </p:sp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305549" y="2707481"/>
            <a:ext cx="190499" cy="16668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278413" y="2256154"/>
            <a:ext cx="5305425" cy="18180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35"/>
              </a:spcBef>
            </a:pPr>
            <a:r>
              <a:rPr sz="1300" spc="-70">
                <a:solidFill>
                  <a:srgbClr val="5E6267"/>
                </a:solidFill>
                <a:latin typeface="Roboto"/>
                <a:cs typeface="Roboto"/>
              </a:rPr>
              <a:t>PDF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processing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library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extraction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60">
                <a:solidFill>
                  <a:srgbClr val="5E6267"/>
                </a:solidFill>
                <a:latin typeface="Roboto"/>
                <a:cs typeface="Roboto"/>
              </a:rPr>
              <a:t>from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70">
                <a:solidFill>
                  <a:srgbClr val="5E6267"/>
                </a:solidFill>
                <a:latin typeface="Roboto"/>
                <a:cs typeface="Roboto"/>
              </a:rPr>
              <a:t>résumé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documents</a:t>
            </a:r>
            <a:endParaRPr sz="1300">
              <a:latin typeface="Roboto"/>
              <a:cs typeface="Roboto"/>
            </a:endParaRPr>
          </a:p>
          <a:p>
            <a:pPr marL="393065">
              <a:lnSpc>
                <a:spcPct val="100000"/>
              </a:lnSpc>
              <a:spcBef>
                <a:spcPts val="1390"/>
              </a:spcBef>
            </a:pPr>
            <a:r>
              <a:rPr sz="1650" b="0" spc="-80">
                <a:solidFill>
                  <a:srgbClr val="202024"/>
                </a:solidFill>
                <a:latin typeface="Roboto Medium"/>
                <a:cs typeface="Roboto Medium"/>
              </a:rPr>
              <a:t>pytesseract</a:t>
            </a:r>
            <a:r>
              <a:rPr sz="1650" b="0" spc="-35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650" b="0" spc="-105">
                <a:solidFill>
                  <a:srgbClr val="202024"/>
                </a:solidFill>
                <a:latin typeface="Roboto Medium"/>
                <a:cs typeface="Roboto Medium"/>
              </a:rPr>
              <a:t>&amp;</a:t>
            </a:r>
            <a:r>
              <a:rPr sz="1650" b="0" spc="-30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650" b="0" spc="-25">
                <a:solidFill>
                  <a:srgbClr val="202024"/>
                </a:solidFill>
                <a:latin typeface="Roboto Medium"/>
                <a:cs typeface="Roboto Medium"/>
              </a:rPr>
              <a:t>PIL</a:t>
            </a:r>
            <a:endParaRPr sz="1650">
              <a:latin typeface="Roboto Medium"/>
              <a:cs typeface="Roboto Medium"/>
            </a:endParaRPr>
          </a:p>
          <a:p>
            <a:pPr marL="393065" marR="5080">
              <a:lnSpc>
                <a:spcPct val="101000"/>
              </a:lnSpc>
              <a:spcBef>
                <a:spcPts val="1280"/>
              </a:spcBef>
            </a:pPr>
            <a:r>
              <a:rPr sz="1300" spc="-65">
                <a:solidFill>
                  <a:srgbClr val="5E6267"/>
                </a:solidFill>
                <a:latin typeface="Roboto"/>
                <a:cs typeface="Roboto"/>
              </a:rPr>
              <a:t>Image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processing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libraries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optical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character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recognition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60">
                <a:solidFill>
                  <a:srgbClr val="5E6267"/>
                </a:solidFill>
                <a:latin typeface="Roboto"/>
                <a:cs typeface="Roboto"/>
              </a:rPr>
              <a:t>from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5">
                <a:solidFill>
                  <a:srgbClr val="5E6267"/>
                </a:solidFill>
                <a:latin typeface="Roboto"/>
                <a:cs typeface="Roboto"/>
              </a:rPr>
              <a:t>résumé 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images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2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0" spc="-140">
                <a:solidFill>
                  <a:srgbClr val="1A73E7"/>
                </a:solidFill>
                <a:latin typeface="Roboto Medium"/>
                <a:cs typeface="Roboto Medium"/>
              </a:rPr>
              <a:t>Tools</a:t>
            </a:r>
            <a:r>
              <a:rPr sz="2000" b="0" spc="-3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135">
                <a:solidFill>
                  <a:srgbClr val="1A73E7"/>
                </a:solidFill>
                <a:latin typeface="Roboto Medium"/>
                <a:cs typeface="Roboto Medium"/>
              </a:rPr>
              <a:t>&amp;</a:t>
            </a:r>
            <a:r>
              <a:rPr sz="2000" b="0" spc="-7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000" b="0" spc="-20">
                <a:solidFill>
                  <a:srgbClr val="1A73E7"/>
                </a:solidFill>
                <a:latin typeface="Roboto Medium"/>
                <a:cs typeface="Roboto Medium"/>
              </a:rPr>
              <a:t>Techniques</a:t>
            </a:r>
            <a:endParaRPr sz="2000">
              <a:latin typeface="Roboto Medium"/>
              <a:cs typeface="Roboto Medi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93346" y="4355306"/>
            <a:ext cx="214944" cy="1666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659413" y="4280693"/>
            <a:ext cx="128524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90">
                <a:solidFill>
                  <a:srgbClr val="202024"/>
                </a:solidFill>
                <a:latin typeface="Roboto Medium"/>
                <a:cs typeface="Roboto Medium"/>
              </a:rPr>
              <a:t>Tesseract</a:t>
            </a:r>
            <a:r>
              <a:rPr sz="1650" b="0" spc="-35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650" b="0" spc="-70">
                <a:solidFill>
                  <a:srgbClr val="202024"/>
                </a:solidFill>
                <a:latin typeface="Roboto Medium"/>
                <a:cs typeface="Roboto Medium"/>
              </a:rPr>
              <a:t>OCR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9413" y="4694554"/>
            <a:ext cx="466788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Optical</a:t>
            </a:r>
            <a:r>
              <a:rPr sz="13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Character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Recognition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engine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extracting</a:t>
            </a:r>
            <a:r>
              <a:rPr sz="130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60">
                <a:solidFill>
                  <a:srgbClr val="5E6267"/>
                </a:solidFill>
                <a:latin typeface="Roboto"/>
                <a:cs typeface="Roboto"/>
              </a:rPr>
              <a:t>from</a:t>
            </a:r>
            <a:r>
              <a:rPr sz="130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0">
                <a:solidFill>
                  <a:srgbClr val="5E6267"/>
                </a:solidFill>
                <a:latin typeface="Roboto"/>
                <a:cs typeface="Roboto"/>
              </a:rPr>
              <a:t>images</a:t>
            </a:r>
            <a:endParaRPr sz="13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85392" y="5136463"/>
            <a:ext cx="230814" cy="18552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659413" y="5071268"/>
            <a:ext cx="55372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0" spc="-80">
                <a:solidFill>
                  <a:srgbClr val="202024"/>
                </a:solidFill>
                <a:latin typeface="Roboto Medium"/>
                <a:cs typeface="Roboto Medium"/>
              </a:rPr>
              <a:t>Regex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59413" y="5485129"/>
            <a:ext cx="4358640" cy="42925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120"/>
              </a:spcBef>
            </a:pP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Regular</a:t>
            </a:r>
            <a:r>
              <a:rPr sz="1300" spc="-3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expressions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for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5">
                <a:solidFill>
                  <a:srgbClr val="5E6267"/>
                </a:solidFill>
                <a:latin typeface="Roboto"/>
                <a:cs typeface="Roboto"/>
              </a:rPr>
              <a:t>pattern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5">
                <a:solidFill>
                  <a:srgbClr val="5E6267"/>
                </a:solidFill>
                <a:latin typeface="Roboto"/>
                <a:cs typeface="Roboto"/>
              </a:rPr>
              <a:t>matching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30">
                <a:solidFill>
                  <a:srgbClr val="5E6267"/>
                </a:solidFill>
                <a:latin typeface="Roboto"/>
                <a:cs typeface="Roboto"/>
              </a:rPr>
              <a:t>in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50">
                <a:solidFill>
                  <a:srgbClr val="5E6267"/>
                </a:solidFill>
                <a:latin typeface="Roboto"/>
                <a:cs typeface="Roboto"/>
              </a:rPr>
              <a:t>contact</a:t>
            </a:r>
            <a:r>
              <a:rPr sz="1300" spc="-2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300" spc="-40">
                <a:solidFill>
                  <a:srgbClr val="5E6267"/>
                </a:solidFill>
                <a:latin typeface="Roboto"/>
                <a:cs typeface="Roboto"/>
              </a:rPr>
              <a:t>information </a:t>
            </a:r>
            <a:r>
              <a:rPr sz="1300" spc="-10">
                <a:solidFill>
                  <a:srgbClr val="5E6267"/>
                </a:solidFill>
                <a:latin typeface="Roboto"/>
                <a:cs typeface="Roboto"/>
              </a:rPr>
              <a:t>extraction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6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76199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0" y="1152524"/>
            <a:ext cx="12192000" cy="9525"/>
          </a:xfrm>
          <a:custGeom>
            <a:avLst/>
            <a:gdLst/>
            <a:ahLst/>
            <a:cxnLst/>
            <a:rect l="l" t="t" r="r" b="b"/>
            <a:pathLst>
              <a:path w="12192000" h="9525">
                <a:moveTo>
                  <a:pt x="12191999" y="9524"/>
                </a:moveTo>
                <a:lnTo>
                  <a:pt x="0" y="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952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550" spc="-245"/>
              <a:t>System</a:t>
            </a:r>
            <a:r>
              <a:rPr sz="3550" spc="-55"/>
              <a:t> </a:t>
            </a:r>
            <a:r>
              <a:rPr sz="3550" spc="-220"/>
              <a:t>Workflow</a:t>
            </a:r>
            <a:endParaRPr sz="3550"/>
          </a:p>
        </p:txBody>
      </p:sp>
      <p:sp>
        <p:nvSpPr>
          <p:cNvPr id="7" name="object 7"/>
          <p:cNvSpPr txBox="1"/>
          <p:nvPr/>
        </p:nvSpPr>
        <p:spPr>
          <a:xfrm>
            <a:off x="2045295" y="1716325"/>
            <a:ext cx="8101330" cy="3054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00" b="0" spc="-90">
                <a:solidFill>
                  <a:srgbClr val="5E6267"/>
                </a:solidFill>
                <a:latin typeface="Roboto Light"/>
                <a:cs typeface="Roboto Light"/>
              </a:rPr>
              <a:t>A</a:t>
            </a:r>
            <a:r>
              <a:rPr sz="1800" b="0" spc="5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90">
                <a:solidFill>
                  <a:srgbClr val="1A73E7"/>
                </a:solidFill>
                <a:latin typeface="Roboto Medium"/>
                <a:cs typeface="Roboto Medium"/>
              </a:rPr>
              <a:t>streamlined</a:t>
            </a:r>
            <a:r>
              <a:rPr sz="1800" b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70">
                <a:solidFill>
                  <a:srgbClr val="1A73E7"/>
                </a:solidFill>
                <a:latin typeface="Roboto Medium"/>
                <a:cs typeface="Roboto Medium"/>
              </a:rPr>
              <a:t>5-</a:t>
            </a:r>
            <a:r>
              <a:rPr sz="1800" b="0" spc="-85">
                <a:solidFill>
                  <a:srgbClr val="1A73E7"/>
                </a:solidFill>
                <a:latin typeface="Roboto Medium"/>
                <a:cs typeface="Roboto Medium"/>
              </a:rPr>
              <a:t>step</a:t>
            </a:r>
            <a:r>
              <a:rPr sz="1800" b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95">
                <a:solidFill>
                  <a:srgbClr val="1A73E7"/>
                </a:solidFill>
                <a:latin typeface="Roboto Medium"/>
                <a:cs typeface="Roboto Medium"/>
              </a:rPr>
              <a:t>process</a:t>
            </a:r>
            <a:r>
              <a:rPr sz="1800" b="0" spc="-1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1800" b="0" spc="-95">
                <a:solidFill>
                  <a:srgbClr val="5E6267"/>
                </a:solidFill>
                <a:latin typeface="Roboto Light"/>
                <a:cs typeface="Roboto Light"/>
              </a:rPr>
              <a:t>from</a:t>
            </a:r>
            <a:r>
              <a:rPr sz="1800" b="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95">
                <a:solidFill>
                  <a:srgbClr val="5E6267"/>
                </a:solidFill>
                <a:latin typeface="Roboto Light"/>
                <a:cs typeface="Roboto Light"/>
              </a:rPr>
              <a:t>document</a:t>
            </a:r>
            <a:r>
              <a:rPr sz="1800" b="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85">
                <a:solidFill>
                  <a:srgbClr val="5E6267"/>
                </a:solidFill>
                <a:latin typeface="Roboto Light"/>
                <a:cs typeface="Roboto Light"/>
              </a:rPr>
              <a:t>upload</a:t>
            </a:r>
            <a:r>
              <a:rPr sz="1800" b="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80">
                <a:solidFill>
                  <a:srgbClr val="5E6267"/>
                </a:solidFill>
                <a:latin typeface="Roboto Light"/>
                <a:cs typeface="Roboto Light"/>
              </a:rPr>
              <a:t>to</a:t>
            </a:r>
            <a:r>
              <a:rPr sz="1800" b="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75">
                <a:solidFill>
                  <a:srgbClr val="5E6267"/>
                </a:solidFill>
                <a:latin typeface="Roboto Light"/>
                <a:cs typeface="Roboto Light"/>
              </a:rPr>
              <a:t>personalized</a:t>
            </a:r>
            <a:r>
              <a:rPr sz="1800" b="0">
                <a:solidFill>
                  <a:srgbClr val="5E6267"/>
                </a:solidFill>
                <a:latin typeface="Roboto Light"/>
                <a:cs typeface="Roboto Light"/>
              </a:rPr>
              <a:t> </a:t>
            </a:r>
            <a:r>
              <a:rPr sz="1800" b="0" spc="-60">
                <a:solidFill>
                  <a:srgbClr val="5E6267"/>
                </a:solidFill>
                <a:latin typeface="Roboto Light"/>
                <a:cs typeface="Roboto Light"/>
              </a:rPr>
              <a:t>recommendations</a:t>
            </a:r>
            <a:endParaRPr sz="1800">
              <a:latin typeface="Roboto Light"/>
              <a:cs typeface="Robot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3999" y="3381374"/>
            <a:ext cx="9144000" cy="38100"/>
          </a:xfrm>
          <a:custGeom>
            <a:avLst/>
            <a:gdLst/>
            <a:ahLst/>
            <a:cxnLst/>
            <a:rect l="l" t="t" r="r" b="b"/>
            <a:pathLst>
              <a:path w="9144000" h="38100">
                <a:moveTo>
                  <a:pt x="91439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8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2257" y="3405426"/>
            <a:ext cx="1462405" cy="808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500" b="0" spc="-90">
                <a:solidFill>
                  <a:srgbClr val="202024"/>
                </a:solidFill>
                <a:latin typeface="Roboto Medium"/>
                <a:cs typeface="Roboto Medium"/>
              </a:rPr>
              <a:t>Upload</a:t>
            </a:r>
            <a:r>
              <a:rPr sz="1500" b="0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500" b="0" spc="-10">
                <a:solidFill>
                  <a:srgbClr val="202024"/>
                </a:solidFill>
                <a:latin typeface="Roboto Medium"/>
                <a:cs typeface="Roboto Medium"/>
              </a:rPr>
              <a:t>Résumé</a:t>
            </a:r>
            <a:endParaRPr sz="1500">
              <a:latin typeface="Roboto Medium"/>
              <a:cs typeface="Roboto Medium"/>
            </a:endParaRPr>
          </a:p>
          <a:p>
            <a:pPr marL="12065" marR="5080" indent="-635" algn="ctr">
              <a:lnSpc>
                <a:spcPts val="1350"/>
              </a:lnSpc>
              <a:spcBef>
                <a:spcPts val="795"/>
              </a:spcBef>
            </a:pPr>
            <a:r>
              <a:rPr sz="1150" spc="-55">
                <a:solidFill>
                  <a:srgbClr val="5E6267"/>
                </a:solidFill>
                <a:latin typeface="Roboto"/>
                <a:cs typeface="Roboto"/>
              </a:rPr>
              <a:t>User</a:t>
            </a:r>
            <a:r>
              <a:rPr sz="1150" spc="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uploads</a:t>
            </a:r>
            <a:r>
              <a:rPr sz="1150" spc="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25">
                <a:solidFill>
                  <a:srgbClr val="5E6267"/>
                </a:solidFill>
                <a:latin typeface="Roboto"/>
                <a:cs typeface="Roboto"/>
              </a:rPr>
              <a:t>PDF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document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to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the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5">
                <a:solidFill>
                  <a:srgbClr val="5E6267"/>
                </a:solidFill>
                <a:latin typeface="Roboto"/>
                <a:cs typeface="Roboto"/>
              </a:rPr>
              <a:t>system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416" y="3405426"/>
            <a:ext cx="1503045" cy="808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500" b="0" spc="-75">
                <a:solidFill>
                  <a:srgbClr val="202024"/>
                </a:solidFill>
                <a:latin typeface="Roboto Medium"/>
                <a:cs typeface="Roboto Medium"/>
              </a:rPr>
              <a:t>Extract</a:t>
            </a:r>
            <a:r>
              <a:rPr sz="1500" b="0" spc="-35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500" b="0" spc="-65">
                <a:solidFill>
                  <a:srgbClr val="202024"/>
                </a:solidFill>
                <a:latin typeface="Roboto Medium"/>
                <a:cs typeface="Roboto Medium"/>
              </a:rPr>
              <a:t>Information</a:t>
            </a:r>
            <a:endParaRPr sz="1500">
              <a:latin typeface="Roboto Medium"/>
              <a:cs typeface="Roboto Medium"/>
            </a:endParaRPr>
          </a:p>
          <a:p>
            <a:pPr marL="18415" marR="10795" algn="ctr">
              <a:lnSpc>
                <a:spcPts val="1350"/>
              </a:lnSpc>
              <a:spcBef>
                <a:spcPts val="795"/>
              </a:spcBef>
            </a:pP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System</a:t>
            </a:r>
            <a:r>
              <a:rPr sz="115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extracts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text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and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contact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10">
                <a:solidFill>
                  <a:srgbClr val="5E6267"/>
                </a:solidFill>
                <a:latin typeface="Roboto"/>
                <a:cs typeface="Roboto"/>
              </a:rPr>
              <a:t>details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1299" y="3405426"/>
            <a:ext cx="1549400" cy="808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500" b="0" spc="-80">
                <a:solidFill>
                  <a:srgbClr val="202024"/>
                </a:solidFill>
                <a:latin typeface="Roboto Medium"/>
                <a:cs typeface="Roboto Medium"/>
              </a:rPr>
              <a:t>Detect</a:t>
            </a:r>
            <a:r>
              <a:rPr sz="1500" b="0" spc="-40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500" b="0" spc="-10">
                <a:solidFill>
                  <a:srgbClr val="202024"/>
                </a:solidFill>
                <a:latin typeface="Roboto Medium"/>
                <a:cs typeface="Roboto Medium"/>
              </a:rPr>
              <a:t>Skills</a:t>
            </a:r>
            <a:endParaRPr sz="1500">
              <a:latin typeface="Roboto Medium"/>
              <a:cs typeface="Roboto Medium"/>
            </a:endParaRPr>
          </a:p>
          <a:p>
            <a:pPr marL="12700" marR="5080" algn="ctr">
              <a:lnSpc>
                <a:spcPts val="1350"/>
              </a:lnSpc>
              <a:spcBef>
                <a:spcPts val="795"/>
              </a:spcBef>
            </a:pP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AI</a:t>
            </a:r>
            <a:r>
              <a:rPr sz="1150" spc="-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45">
                <a:solidFill>
                  <a:srgbClr val="5E6267"/>
                </a:solidFill>
                <a:latin typeface="Roboto"/>
                <a:cs typeface="Roboto"/>
              </a:rPr>
              <a:t>identifies</a:t>
            </a:r>
            <a:r>
              <a:rPr sz="115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technical</a:t>
            </a:r>
            <a:r>
              <a:rPr sz="1150" spc="-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70">
                <a:solidFill>
                  <a:srgbClr val="5E6267"/>
                </a:solidFill>
                <a:latin typeface="Roboto"/>
                <a:cs typeface="Roboto"/>
              </a:rPr>
              <a:t>and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soft</a:t>
            </a:r>
            <a:r>
              <a:rPr sz="115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10">
                <a:solidFill>
                  <a:srgbClr val="5E6267"/>
                </a:solidFill>
                <a:latin typeface="Roboto"/>
                <a:cs typeface="Roboto"/>
              </a:rPr>
              <a:t>skills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94823" y="3492554"/>
            <a:ext cx="1364615" cy="979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139065" algn="ctr">
              <a:lnSpc>
                <a:spcPct val="112500"/>
              </a:lnSpc>
              <a:spcBef>
                <a:spcPts val="100"/>
              </a:spcBef>
            </a:pPr>
            <a:r>
              <a:rPr sz="1500" b="0" spc="-85">
                <a:solidFill>
                  <a:srgbClr val="202024"/>
                </a:solidFill>
                <a:latin typeface="Roboto Medium"/>
                <a:cs typeface="Roboto Medium"/>
              </a:rPr>
              <a:t>Calculate</a:t>
            </a:r>
            <a:r>
              <a:rPr sz="1500" b="0" spc="45">
                <a:solidFill>
                  <a:srgbClr val="202024"/>
                </a:solidFill>
                <a:latin typeface="Roboto Medium"/>
                <a:cs typeface="Roboto Medium"/>
              </a:rPr>
              <a:t> </a:t>
            </a:r>
            <a:r>
              <a:rPr sz="1500" b="0" spc="-135">
                <a:solidFill>
                  <a:srgbClr val="202024"/>
                </a:solidFill>
                <a:latin typeface="Roboto Medium"/>
                <a:cs typeface="Roboto Medium"/>
              </a:rPr>
              <a:t>ATS </a:t>
            </a:r>
            <a:r>
              <a:rPr sz="1500" b="0" spc="-10">
                <a:solidFill>
                  <a:srgbClr val="202024"/>
                </a:solidFill>
                <a:latin typeface="Roboto Medium"/>
                <a:cs typeface="Roboto Medium"/>
              </a:rPr>
              <a:t>Score</a:t>
            </a:r>
            <a:endParaRPr sz="1500">
              <a:latin typeface="Roboto Medium"/>
              <a:cs typeface="Roboto Medium"/>
            </a:endParaRPr>
          </a:p>
          <a:p>
            <a:pPr marL="12700" marR="5080" algn="ctr">
              <a:lnSpc>
                <a:spcPts val="1350"/>
              </a:lnSpc>
              <a:spcBef>
                <a:spcPts val="795"/>
              </a:spcBef>
            </a:pP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System</a:t>
            </a:r>
            <a:r>
              <a:rPr sz="1150" spc="-2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computes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100">
                <a:solidFill>
                  <a:srgbClr val="5E6267"/>
                </a:solidFill>
                <a:latin typeface="Roboto"/>
                <a:cs typeface="Roboto"/>
              </a:rPr>
              <a:t>ATS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 compatibility</a:t>
            </a:r>
            <a:r>
              <a:rPr sz="1150" spc="3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20">
                <a:solidFill>
                  <a:srgbClr val="5E6267"/>
                </a:solidFill>
                <a:latin typeface="Roboto"/>
                <a:cs typeface="Roboto"/>
              </a:rPr>
              <a:t>score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22656" y="3405426"/>
            <a:ext cx="1271905" cy="80899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10"/>
              </a:spcBef>
            </a:pPr>
            <a:r>
              <a:rPr sz="1500" b="0" spc="-10">
                <a:solidFill>
                  <a:srgbClr val="202024"/>
                </a:solidFill>
                <a:latin typeface="Roboto Medium"/>
                <a:cs typeface="Roboto Medium"/>
              </a:rPr>
              <a:t>Recommend</a:t>
            </a:r>
            <a:endParaRPr sz="1500">
              <a:latin typeface="Roboto Medium"/>
              <a:cs typeface="Roboto Medium"/>
            </a:endParaRPr>
          </a:p>
          <a:p>
            <a:pPr marL="12700" marR="5080" algn="ctr">
              <a:lnSpc>
                <a:spcPts val="1350"/>
              </a:lnSpc>
              <a:spcBef>
                <a:spcPts val="795"/>
              </a:spcBef>
            </a:pPr>
            <a:r>
              <a:rPr sz="1150" spc="-55">
                <a:solidFill>
                  <a:srgbClr val="5E6267"/>
                </a:solidFill>
                <a:latin typeface="Roboto"/>
                <a:cs typeface="Roboto"/>
              </a:rPr>
              <a:t>Suggest</a:t>
            </a:r>
            <a:r>
              <a:rPr sz="1150" spc="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60">
                <a:solidFill>
                  <a:srgbClr val="5E6267"/>
                </a:solidFill>
                <a:latin typeface="Roboto"/>
                <a:cs typeface="Roboto"/>
              </a:rPr>
              <a:t>courses</a:t>
            </a:r>
            <a:r>
              <a:rPr sz="1150" spc="10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70">
                <a:solidFill>
                  <a:srgbClr val="5E6267"/>
                </a:solidFill>
                <a:latin typeface="Roboto"/>
                <a:cs typeface="Roboto"/>
              </a:rPr>
              <a:t>and </a:t>
            </a:r>
            <a:r>
              <a:rPr sz="1150" spc="-45">
                <a:solidFill>
                  <a:srgbClr val="5E6267"/>
                </a:solidFill>
                <a:latin typeface="Roboto"/>
                <a:cs typeface="Roboto"/>
              </a:rPr>
              <a:t>potential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50">
                <a:solidFill>
                  <a:srgbClr val="5E6267"/>
                </a:solidFill>
                <a:latin typeface="Roboto"/>
                <a:cs typeface="Roboto"/>
              </a:rPr>
              <a:t>job</a:t>
            </a:r>
            <a:r>
              <a:rPr sz="1150" spc="-15">
                <a:solidFill>
                  <a:srgbClr val="5E6267"/>
                </a:solidFill>
                <a:latin typeface="Roboto"/>
                <a:cs typeface="Roboto"/>
              </a:rPr>
              <a:t> </a:t>
            </a:r>
            <a:r>
              <a:rPr sz="1150" spc="-20">
                <a:solidFill>
                  <a:srgbClr val="5E6267"/>
                </a:solidFill>
                <a:latin typeface="Roboto"/>
                <a:cs typeface="Roboto"/>
              </a:rPr>
              <a:t>roles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952499" y="2524124"/>
            <a:ext cx="857250" cy="857250"/>
            <a:chOff x="952499" y="2524124"/>
            <a:chExt cx="857250" cy="857250"/>
          </a:xfrm>
        </p:grpSpPr>
        <p:sp>
          <p:nvSpPr>
            <p:cNvPr id="15" name="object 15"/>
            <p:cNvSpPr/>
            <p:nvPr/>
          </p:nvSpPr>
          <p:spPr>
            <a:xfrm>
              <a:off x="952499" y="26193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8" y="526801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19199" y="284797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90499" y="304799"/>
                  </a:moveTo>
                  <a:lnTo>
                    <a:pt x="38099" y="304799"/>
                  </a:lnTo>
                  <a:lnTo>
                    <a:pt x="23281" y="301802"/>
                  </a:lnTo>
                  <a:lnTo>
                    <a:pt x="11169" y="293630"/>
                  </a:lnTo>
                  <a:lnTo>
                    <a:pt x="2997" y="281518"/>
                  </a:lnTo>
                  <a:lnTo>
                    <a:pt x="0" y="266699"/>
                  </a:lnTo>
                  <a:lnTo>
                    <a:pt x="0" y="38099"/>
                  </a:lnTo>
                  <a:lnTo>
                    <a:pt x="2997" y="23281"/>
                  </a:lnTo>
                  <a:lnTo>
                    <a:pt x="11169" y="11169"/>
                  </a:lnTo>
                  <a:lnTo>
                    <a:pt x="23281" y="2997"/>
                  </a:lnTo>
                  <a:lnTo>
                    <a:pt x="38099" y="0"/>
                  </a:lnTo>
                  <a:lnTo>
                    <a:pt x="133349" y="0"/>
                  </a:lnTo>
                  <a:lnTo>
                    <a:pt x="133349" y="76199"/>
                  </a:lnTo>
                  <a:lnTo>
                    <a:pt x="134844" y="83621"/>
                  </a:lnTo>
                  <a:lnTo>
                    <a:pt x="138923" y="89676"/>
                  </a:lnTo>
                  <a:lnTo>
                    <a:pt x="144978" y="93755"/>
                  </a:lnTo>
                  <a:lnTo>
                    <a:pt x="152399" y="95249"/>
                  </a:lnTo>
                  <a:lnTo>
                    <a:pt x="228599" y="95249"/>
                  </a:lnTo>
                  <a:lnTo>
                    <a:pt x="228599" y="131921"/>
                  </a:lnTo>
                  <a:lnTo>
                    <a:pt x="109835" y="131921"/>
                  </a:lnTo>
                  <a:lnTo>
                    <a:pt x="61376" y="180379"/>
                  </a:lnTo>
                  <a:lnTo>
                    <a:pt x="55780" y="185916"/>
                  </a:lnTo>
                  <a:lnTo>
                    <a:pt x="55840" y="194964"/>
                  </a:lnTo>
                  <a:lnTo>
                    <a:pt x="66854" y="206097"/>
                  </a:lnTo>
                  <a:lnTo>
                    <a:pt x="100012" y="206097"/>
                  </a:lnTo>
                  <a:lnTo>
                    <a:pt x="100012" y="250805"/>
                  </a:lnTo>
                  <a:lnTo>
                    <a:pt x="106382" y="257174"/>
                  </a:lnTo>
                  <a:lnTo>
                    <a:pt x="228599" y="257174"/>
                  </a:lnTo>
                  <a:lnTo>
                    <a:pt x="228599" y="266699"/>
                  </a:lnTo>
                  <a:lnTo>
                    <a:pt x="225602" y="281518"/>
                  </a:lnTo>
                  <a:lnTo>
                    <a:pt x="217430" y="293630"/>
                  </a:lnTo>
                  <a:lnTo>
                    <a:pt x="205318" y="301802"/>
                  </a:lnTo>
                  <a:lnTo>
                    <a:pt x="190499" y="304799"/>
                  </a:lnTo>
                  <a:close/>
                </a:path>
                <a:path w="228600" h="304800">
                  <a:moveTo>
                    <a:pt x="228599" y="76199"/>
                  </a:moveTo>
                  <a:lnTo>
                    <a:pt x="152399" y="76199"/>
                  </a:lnTo>
                  <a:lnTo>
                    <a:pt x="152399" y="0"/>
                  </a:lnTo>
                  <a:lnTo>
                    <a:pt x="228599" y="76199"/>
                  </a:lnTo>
                  <a:close/>
                </a:path>
                <a:path w="228600" h="304800">
                  <a:moveTo>
                    <a:pt x="228599" y="206097"/>
                  </a:moveTo>
                  <a:lnTo>
                    <a:pt x="161686" y="206097"/>
                  </a:lnTo>
                  <a:lnTo>
                    <a:pt x="167282" y="200560"/>
                  </a:lnTo>
                  <a:lnTo>
                    <a:pt x="172878" y="194964"/>
                  </a:lnTo>
                  <a:lnTo>
                    <a:pt x="172819" y="185916"/>
                  </a:lnTo>
                  <a:lnTo>
                    <a:pt x="124420" y="137517"/>
                  </a:lnTo>
                  <a:lnTo>
                    <a:pt x="118883" y="131921"/>
                  </a:lnTo>
                  <a:lnTo>
                    <a:pt x="228599" y="131921"/>
                  </a:lnTo>
                  <a:lnTo>
                    <a:pt x="228599" y="206097"/>
                  </a:lnTo>
                  <a:close/>
                </a:path>
                <a:path w="228600" h="304800">
                  <a:moveTo>
                    <a:pt x="100012" y="206097"/>
                  </a:moveTo>
                  <a:lnTo>
                    <a:pt x="76021" y="206097"/>
                  </a:lnTo>
                  <a:lnTo>
                    <a:pt x="100012" y="182106"/>
                  </a:lnTo>
                  <a:lnTo>
                    <a:pt x="100012" y="206097"/>
                  </a:lnTo>
                  <a:close/>
                </a:path>
                <a:path w="228600" h="304800">
                  <a:moveTo>
                    <a:pt x="228599" y="257174"/>
                  </a:moveTo>
                  <a:lnTo>
                    <a:pt x="122217" y="257174"/>
                  </a:lnTo>
                  <a:lnTo>
                    <a:pt x="128587" y="250805"/>
                  </a:lnTo>
                  <a:lnTo>
                    <a:pt x="128647" y="182106"/>
                  </a:lnTo>
                  <a:lnTo>
                    <a:pt x="147101" y="200560"/>
                  </a:lnTo>
                  <a:lnTo>
                    <a:pt x="152579" y="206097"/>
                  </a:lnTo>
                  <a:lnTo>
                    <a:pt x="228599" y="206097"/>
                  </a:lnTo>
                  <a:lnTo>
                    <a:pt x="228599" y="2571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43049" y="25241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6"/>
                  </a:lnTo>
                  <a:lnTo>
                    <a:pt x="30267" y="217946"/>
                  </a:lnTo>
                  <a:lnTo>
                    <a:pt x="10150" y="184380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3" y="26245"/>
                  </a:lnTo>
                  <a:lnTo>
                    <a:pt x="240453" y="53906"/>
                  </a:lnTo>
                  <a:lnTo>
                    <a:pt x="258908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8" y="178266"/>
                  </a:lnTo>
                  <a:lnTo>
                    <a:pt x="240453" y="212793"/>
                  </a:lnTo>
                  <a:lnTo>
                    <a:pt x="212793" y="240453"/>
                  </a:lnTo>
                  <a:lnTo>
                    <a:pt x="178266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619944" y="2527932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>
                <a:solidFill>
                  <a:srgbClr val="202024"/>
                </a:solidFill>
                <a:latin typeface="Arial Nova"/>
                <a:cs typeface="Arial Nova"/>
              </a:rPr>
              <a:t>1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33749" y="2524124"/>
            <a:ext cx="857250" cy="857250"/>
            <a:chOff x="3333749" y="2524124"/>
            <a:chExt cx="857250" cy="857250"/>
          </a:xfrm>
        </p:grpSpPr>
        <p:sp>
          <p:nvSpPr>
            <p:cNvPr id="20" name="object 20"/>
            <p:cNvSpPr/>
            <p:nvPr/>
          </p:nvSpPr>
          <p:spPr>
            <a:xfrm>
              <a:off x="3333749" y="26193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7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0449" y="284797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90499" y="304799"/>
                  </a:moveTo>
                  <a:lnTo>
                    <a:pt x="38099" y="304799"/>
                  </a:lnTo>
                  <a:lnTo>
                    <a:pt x="23281" y="301802"/>
                  </a:lnTo>
                  <a:lnTo>
                    <a:pt x="11169" y="293630"/>
                  </a:lnTo>
                  <a:lnTo>
                    <a:pt x="2997" y="281518"/>
                  </a:lnTo>
                  <a:lnTo>
                    <a:pt x="0" y="266699"/>
                  </a:lnTo>
                  <a:lnTo>
                    <a:pt x="0" y="38099"/>
                  </a:lnTo>
                  <a:lnTo>
                    <a:pt x="2997" y="23281"/>
                  </a:lnTo>
                  <a:lnTo>
                    <a:pt x="11169" y="11169"/>
                  </a:lnTo>
                  <a:lnTo>
                    <a:pt x="23281" y="2997"/>
                  </a:lnTo>
                  <a:lnTo>
                    <a:pt x="38099" y="0"/>
                  </a:lnTo>
                  <a:lnTo>
                    <a:pt x="133349" y="0"/>
                  </a:lnTo>
                  <a:lnTo>
                    <a:pt x="133349" y="76199"/>
                  </a:lnTo>
                  <a:lnTo>
                    <a:pt x="134844" y="83621"/>
                  </a:lnTo>
                  <a:lnTo>
                    <a:pt x="138923" y="89676"/>
                  </a:lnTo>
                  <a:lnTo>
                    <a:pt x="144978" y="93755"/>
                  </a:lnTo>
                  <a:lnTo>
                    <a:pt x="152399" y="95249"/>
                  </a:lnTo>
                  <a:lnTo>
                    <a:pt x="228599" y="95249"/>
                  </a:lnTo>
                  <a:lnTo>
                    <a:pt x="228599" y="152399"/>
                  </a:lnTo>
                  <a:lnTo>
                    <a:pt x="61436" y="152399"/>
                  </a:lnTo>
                  <a:lnTo>
                    <a:pt x="57149" y="156686"/>
                  </a:lnTo>
                  <a:lnTo>
                    <a:pt x="57149" y="167163"/>
                  </a:lnTo>
                  <a:lnTo>
                    <a:pt x="61436" y="171449"/>
                  </a:lnTo>
                  <a:lnTo>
                    <a:pt x="228599" y="171449"/>
                  </a:lnTo>
                  <a:lnTo>
                    <a:pt x="228599" y="190499"/>
                  </a:lnTo>
                  <a:lnTo>
                    <a:pt x="61436" y="190499"/>
                  </a:lnTo>
                  <a:lnTo>
                    <a:pt x="57149" y="194786"/>
                  </a:lnTo>
                  <a:lnTo>
                    <a:pt x="57149" y="205263"/>
                  </a:lnTo>
                  <a:lnTo>
                    <a:pt x="61436" y="209549"/>
                  </a:lnTo>
                  <a:lnTo>
                    <a:pt x="228599" y="209549"/>
                  </a:lnTo>
                  <a:lnTo>
                    <a:pt x="228599" y="228599"/>
                  </a:lnTo>
                  <a:lnTo>
                    <a:pt x="61436" y="228599"/>
                  </a:lnTo>
                  <a:lnTo>
                    <a:pt x="57149" y="232886"/>
                  </a:lnTo>
                  <a:lnTo>
                    <a:pt x="57149" y="243363"/>
                  </a:lnTo>
                  <a:lnTo>
                    <a:pt x="61436" y="247649"/>
                  </a:lnTo>
                  <a:lnTo>
                    <a:pt x="228599" y="247649"/>
                  </a:lnTo>
                  <a:lnTo>
                    <a:pt x="228599" y="266699"/>
                  </a:lnTo>
                  <a:lnTo>
                    <a:pt x="225602" y="281518"/>
                  </a:lnTo>
                  <a:lnTo>
                    <a:pt x="217430" y="293630"/>
                  </a:lnTo>
                  <a:lnTo>
                    <a:pt x="205318" y="301802"/>
                  </a:lnTo>
                  <a:lnTo>
                    <a:pt x="190499" y="304799"/>
                  </a:lnTo>
                  <a:close/>
                </a:path>
                <a:path w="228600" h="304800">
                  <a:moveTo>
                    <a:pt x="228599" y="76199"/>
                  </a:moveTo>
                  <a:lnTo>
                    <a:pt x="152399" y="76199"/>
                  </a:lnTo>
                  <a:lnTo>
                    <a:pt x="152399" y="0"/>
                  </a:lnTo>
                  <a:lnTo>
                    <a:pt x="228599" y="76199"/>
                  </a:lnTo>
                  <a:close/>
                </a:path>
                <a:path w="228600" h="304800">
                  <a:moveTo>
                    <a:pt x="228599" y="171449"/>
                  </a:moveTo>
                  <a:lnTo>
                    <a:pt x="167163" y="171449"/>
                  </a:lnTo>
                  <a:lnTo>
                    <a:pt x="171449" y="167163"/>
                  </a:lnTo>
                  <a:lnTo>
                    <a:pt x="171449" y="156686"/>
                  </a:lnTo>
                  <a:lnTo>
                    <a:pt x="167163" y="152399"/>
                  </a:lnTo>
                  <a:lnTo>
                    <a:pt x="228599" y="152399"/>
                  </a:lnTo>
                  <a:lnTo>
                    <a:pt x="228599" y="171449"/>
                  </a:lnTo>
                  <a:close/>
                </a:path>
                <a:path w="228600" h="304800">
                  <a:moveTo>
                    <a:pt x="228599" y="209549"/>
                  </a:moveTo>
                  <a:lnTo>
                    <a:pt x="167163" y="209549"/>
                  </a:lnTo>
                  <a:lnTo>
                    <a:pt x="171449" y="205263"/>
                  </a:lnTo>
                  <a:lnTo>
                    <a:pt x="171449" y="194786"/>
                  </a:lnTo>
                  <a:lnTo>
                    <a:pt x="167163" y="190499"/>
                  </a:lnTo>
                  <a:lnTo>
                    <a:pt x="228599" y="190499"/>
                  </a:lnTo>
                  <a:lnTo>
                    <a:pt x="228599" y="209549"/>
                  </a:lnTo>
                  <a:close/>
                </a:path>
                <a:path w="228600" h="304800">
                  <a:moveTo>
                    <a:pt x="228599" y="247649"/>
                  </a:moveTo>
                  <a:lnTo>
                    <a:pt x="167163" y="247649"/>
                  </a:lnTo>
                  <a:lnTo>
                    <a:pt x="171449" y="243363"/>
                  </a:lnTo>
                  <a:lnTo>
                    <a:pt x="171449" y="232886"/>
                  </a:lnTo>
                  <a:lnTo>
                    <a:pt x="167163" y="228599"/>
                  </a:lnTo>
                  <a:lnTo>
                    <a:pt x="228599" y="228599"/>
                  </a:lnTo>
                  <a:lnTo>
                    <a:pt x="228599" y="24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24299" y="25241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6"/>
                  </a:lnTo>
                  <a:lnTo>
                    <a:pt x="30267" y="217946"/>
                  </a:lnTo>
                  <a:lnTo>
                    <a:pt x="10150" y="184380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2" y="26245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7" y="178266"/>
                  </a:lnTo>
                  <a:lnTo>
                    <a:pt x="240452" y="212793"/>
                  </a:lnTo>
                  <a:lnTo>
                    <a:pt x="212792" y="240453"/>
                  </a:lnTo>
                  <a:lnTo>
                    <a:pt x="178266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01194" y="2527932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>
                <a:solidFill>
                  <a:srgbClr val="202024"/>
                </a:solidFill>
                <a:latin typeface="Arial Nova"/>
                <a:cs typeface="Arial Nova"/>
              </a:rPr>
              <a:t>2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714999" y="2524124"/>
            <a:ext cx="857250" cy="857250"/>
            <a:chOff x="5714999" y="2524124"/>
            <a:chExt cx="857250" cy="857250"/>
          </a:xfrm>
        </p:grpSpPr>
        <p:sp>
          <p:nvSpPr>
            <p:cNvPr id="25" name="object 25"/>
            <p:cNvSpPr/>
            <p:nvPr/>
          </p:nvSpPr>
          <p:spPr>
            <a:xfrm>
              <a:off x="5714999" y="26193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1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70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42171" y="284654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5">
                  <a:moveTo>
                    <a:pt x="249048" y="306213"/>
                  </a:moveTo>
                  <a:lnTo>
                    <a:pt x="168890" y="233957"/>
                  </a:lnTo>
                  <a:lnTo>
                    <a:pt x="155927" y="208359"/>
                  </a:lnTo>
                  <a:lnTo>
                    <a:pt x="155981" y="194209"/>
                  </a:lnTo>
                  <a:lnTo>
                    <a:pt x="160377" y="180617"/>
                  </a:lnTo>
                  <a:lnTo>
                    <a:pt x="95488" y="115728"/>
                  </a:lnTo>
                  <a:lnTo>
                    <a:pt x="58876" y="115728"/>
                  </a:lnTo>
                  <a:lnTo>
                    <a:pt x="54649" y="113645"/>
                  </a:lnTo>
                  <a:lnTo>
                    <a:pt x="51970" y="110132"/>
                  </a:lnTo>
                  <a:lnTo>
                    <a:pt x="4345" y="48220"/>
                  </a:lnTo>
                  <a:lnTo>
                    <a:pt x="0" y="42505"/>
                  </a:lnTo>
                  <a:lnTo>
                    <a:pt x="535" y="34468"/>
                  </a:lnTo>
                  <a:lnTo>
                    <a:pt x="29408" y="5595"/>
                  </a:lnTo>
                  <a:lnTo>
                    <a:pt x="34528" y="535"/>
                  </a:lnTo>
                  <a:lnTo>
                    <a:pt x="42564" y="0"/>
                  </a:lnTo>
                  <a:lnTo>
                    <a:pt x="113645" y="54709"/>
                  </a:lnTo>
                  <a:lnTo>
                    <a:pt x="115728" y="58876"/>
                  </a:lnTo>
                  <a:lnTo>
                    <a:pt x="115728" y="95488"/>
                  </a:lnTo>
                  <a:lnTo>
                    <a:pt x="180492" y="160251"/>
                  </a:lnTo>
                  <a:lnTo>
                    <a:pt x="221973" y="160251"/>
                  </a:lnTo>
                  <a:lnTo>
                    <a:pt x="233957" y="168890"/>
                  </a:lnTo>
                  <a:lnTo>
                    <a:pt x="300632" y="235565"/>
                  </a:lnTo>
                  <a:lnTo>
                    <a:pt x="304818" y="241871"/>
                  </a:lnTo>
                  <a:lnTo>
                    <a:pt x="306213" y="249048"/>
                  </a:lnTo>
                  <a:lnTo>
                    <a:pt x="304818" y="256226"/>
                  </a:lnTo>
                  <a:lnTo>
                    <a:pt x="300632" y="262532"/>
                  </a:lnTo>
                  <a:lnTo>
                    <a:pt x="262532" y="300632"/>
                  </a:lnTo>
                  <a:lnTo>
                    <a:pt x="256226" y="304818"/>
                  </a:lnTo>
                  <a:lnTo>
                    <a:pt x="249048" y="306213"/>
                  </a:lnTo>
                  <a:close/>
                </a:path>
                <a:path w="306704" h="306705">
                  <a:moveTo>
                    <a:pt x="185558" y="138410"/>
                  </a:moveTo>
                  <a:lnTo>
                    <a:pt x="134778" y="87629"/>
                  </a:lnTo>
                  <a:lnTo>
                    <a:pt x="134778" y="87153"/>
                  </a:lnTo>
                  <a:lnTo>
                    <a:pt x="141517" y="53792"/>
                  </a:lnTo>
                  <a:lnTo>
                    <a:pt x="159893" y="26543"/>
                  </a:lnTo>
                  <a:lnTo>
                    <a:pt x="187142" y="8167"/>
                  </a:lnTo>
                  <a:lnTo>
                    <a:pt x="220503" y="1428"/>
                  </a:lnTo>
                  <a:lnTo>
                    <a:pt x="226754" y="1428"/>
                  </a:lnTo>
                  <a:lnTo>
                    <a:pt x="232826" y="2083"/>
                  </a:lnTo>
                  <a:lnTo>
                    <a:pt x="245387" y="4762"/>
                  </a:lnTo>
                  <a:lnTo>
                    <a:pt x="247114" y="12918"/>
                  </a:lnTo>
                  <a:lnTo>
                    <a:pt x="202465" y="57566"/>
                  </a:lnTo>
                  <a:lnTo>
                    <a:pt x="201453" y="60007"/>
                  </a:lnTo>
                  <a:lnTo>
                    <a:pt x="201453" y="101977"/>
                  </a:lnTo>
                  <a:lnTo>
                    <a:pt x="205739" y="106263"/>
                  </a:lnTo>
                  <a:lnTo>
                    <a:pt x="303429" y="106263"/>
                  </a:lnTo>
                  <a:lnTo>
                    <a:pt x="302610" y="111858"/>
                  </a:lnTo>
                  <a:lnTo>
                    <a:pt x="292462" y="133744"/>
                  </a:lnTo>
                  <a:lnTo>
                    <a:pt x="290130" y="136433"/>
                  </a:lnTo>
                  <a:lnTo>
                    <a:pt x="201913" y="136433"/>
                  </a:lnTo>
                  <a:lnTo>
                    <a:pt x="185558" y="138410"/>
                  </a:lnTo>
                  <a:close/>
                </a:path>
                <a:path w="306704" h="306705">
                  <a:moveTo>
                    <a:pt x="303429" y="106263"/>
                  </a:moveTo>
                  <a:lnTo>
                    <a:pt x="247649" y="106263"/>
                  </a:lnTo>
                  <a:lnTo>
                    <a:pt x="250090" y="105251"/>
                  </a:lnTo>
                  <a:lnTo>
                    <a:pt x="294739" y="60602"/>
                  </a:lnTo>
                  <a:lnTo>
                    <a:pt x="302894" y="62329"/>
                  </a:lnTo>
                  <a:lnTo>
                    <a:pt x="305573" y="74830"/>
                  </a:lnTo>
                  <a:lnTo>
                    <a:pt x="306228" y="80902"/>
                  </a:lnTo>
                  <a:lnTo>
                    <a:pt x="306158" y="87629"/>
                  </a:lnTo>
                  <a:lnTo>
                    <a:pt x="303429" y="106263"/>
                  </a:lnTo>
                  <a:close/>
                </a:path>
                <a:path w="306704" h="306705">
                  <a:moveTo>
                    <a:pt x="256817" y="164842"/>
                  </a:moveTo>
                  <a:lnTo>
                    <a:pt x="247471" y="155495"/>
                  </a:lnTo>
                  <a:lnTo>
                    <a:pt x="233728" y="144981"/>
                  </a:lnTo>
                  <a:lnTo>
                    <a:pt x="218256" y="138625"/>
                  </a:lnTo>
                  <a:lnTo>
                    <a:pt x="201913" y="136433"/>
                  </a:lnTo>
                  <a:lnTo>
                    <a:pt x="290130" y="136433"/>
                  </a:lnTo>
                  <a:lnTo>
                    <a:pt x="276844" y="151757"/>
                  </a:lnTo>
                  <a:lnTo>
                    <a:pt x="256817" y="164842"/>
                  </a:lnTo>
                  <a:close/>
                </a:path>
                <a:path w="306704" h="306705">
                  <a:moveTo>
                    <a:pt x="42000" y="306213"/>
                  </a:moveTo>
                  <a:lnTo>
                    <a:pt x="41776" y="306213"/>
                  </a:lnTo>
                  <a:lnTo>
                    <a:pt x="26116" y="303052"/>
                  </a:lnTo>
                  <a:lnTo>
                    <a:pt x="13263" y="294382"/>
                  </a:lnTo>
                  <a:lnTo>
                    <a:pt x="4605" y="281540"/>
                  </a:lnTo>
                  <a:lnTo>
                    <a:pt x="1428" y="265807"/>
                  </a:lnTo>
                  <a:lnTo>
                    <a:pt x="2145" y="258603"/>
                  </a:lnTo>
                  <a:lnTo>
                    <a:pt x="101679" y="148768"/>
                  </a:lnTo>
                  <a:lnTo>
                    <a:pt x="138410" y="185499"/>
                  </a:lnTo>
                  <a:lnTo>
                    <a:pt x="136735" y="195204"/>
                  </a:lnTo>
                  <a:lnTo>
                    <a:pt x="136534" y="205010"/>
                  </a:lnTo>
                  <a:lnTo>
                    <a:pt x="137807" y="214749"/>
                  </a:lnTo>
                  <a:lnTo>
                    <a:pt x="140553" y="224254"/>
                  </a:lnTo>
                  <a:lnTo>
                    <a:pt x="120491" y="244316"/>
                  </a:lnTo>
                  <a:lnTo>
                    <a:pt x="47159" y="244316"/>
                  </a:lnTo>
                  <a:lnTo>
                    <a:pt x="45336" y="244678"/>
                  </a:lnTo>
                  <a:lnTo>
                    <a:pt x="34766" y="260498"/>
                  </a:lnTo>
                  <a:lnTo>
                    <a:pt x="35128" y="262320"/>
                  </a:lnTo>
                  <a:lnTo>
                    <a:pt x="47159" y="272891"/>
                  </a:lnTo>
                  <a:lnTo>
                    <a:pt x="91916" y="272891"/>
                  </a:lnTo>
                  <a:lnTo>
                    <a:pt x="70425" y="294382"/>
                  </a:lnTo>
                  <a:lnTo>
                    <a:pt x="64277" y="299422"/>
                  </a:lnTo>
                  <a:lnTo>
                    <a:pt x="57486" y="303052"/>
                  </a:lnTo>
                  <a:lnTo>
                    <a:pt x="49772" y="305440"/>
                  </a:lnTo>
                  <a:lnTo>
                    <a:pt x="42000" y="306213"/>
                  </a:lnTo>
                  <a:close/>
                </a:path>
                <a:path w="306704" h="306705">
                  <a:moveTo>
                    <a:pt x="221973" y="160251"/>
                  </a:moveTo>
                  <a:lnTo>
                    <a:pt x="181006" y="160251"/>
                  </a:lnTo>
                  <a:lnTo>
                    <a:pt x="194333" y="155949"/>
                  </a:lnTo>
                  <a:lnTo>
                    <a:pt x="208359" y="155949"/>
                  </a:lnTo>
                  <a:lnTo>
                    <a:pt x="221973" y="160251"/>
                  </a:lnTo>
                  <a:close/>
                </a:path>
                <a:path w="306704" h="306705">
                  <a:moveTo>
                    <a:pt x="91916" y="272891"/>
                  </a:moveTo>
                  <a:lnTo>
                    <a:pt x="50948" y="272891"/>
                  </a:lnTo>
                  <a:lnTo>
                    <a:pt x="52770" y="272528"/>
                  </a:lnTo>
                  <a:lnTo>
                    <a:pt x="56271" y="271078"/>
                  </a:lnTo>
                  <a:lnTo>
                    <a:pt x="63341" y="260498"/>
                  </a:lnTo>
                  <a:lnTo>
                    <a:pt x="63245" y="256226"/>
                  </a:lnTo>
                  <a:lnTo>
                    <a:pt x="50948" y="244316"/>
                  </a:lnTo>
                  <a:lnTo>
                    <a:pt x="120491" y="244316"/>
                  </a:lnTo>
                  <a:lnTo>
                    <a:pt x="91916" y="2728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05549" y="25241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9" y="260958"/>
                  </a:lnTo>
                  <a:lnTo>
                    <a:pt x="59264" y="244226"/>
                  </a:lnTo>
                  <a:lnTo>
                    <a:pt x="30267" y="217946"/>
                  </a:lnTo>
                  <a:lnTo>
                    <a:pt x="10149" y="184380"/>
                  </a:lnTo>
                  <a:lnTo>
                    <a:pt x="640" y="14642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6" y="7791"/>
                  </a:lnTo>
                  <a:lnTo>
                    <a:pt x="212792" y="26245"/>
                  </a:lnTo>
                  <a:lnTo>
                    <a:pt x="240453" y="53906"/>
                  </a:lnTo>
                  <a:lnTo>
                    <a:pt x="258907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7" y="178266"/>
                  </a:lnTo>
                  <a:lnTo>
                    <a:pt x="240453" y="212793"/>
                  </a:lnTo>
                  <a:lnTo>
                    <a:pt x="212792" y="240453"/>
                  </a:lnTo>
                  <a:lnTo>
                    <a:pt x="178266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382444" y="2527932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>
                <a:solidFill>
                  <a:srgbClr val="202024"/>
                </a:solidFill>
                <a:latin typeface="Arial Nova"/>
                <a:cs typeface="Arial Nova"/>
              </a:rPr>
              <a:t>3</a:t>
            </a:r>
            <a:endParaRPr sz="1300">
              <a:latin typeface="Arial Nova"/>
              <a:cs typeface="Arial Nov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6249" y="2524124"/>
            <a:ext cx="857249" cy="85724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763694" y="2527932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>
                <a:solidFill>
                  <a:srgbClr val="202024"/>
                </a:solidFill>
                <a:latin typeface="Arial Nova"/>
                <a:cs typeface="Arial Nova"/>
              </a:rPr>
              <a:t>4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477499" y="2524124"/>
            <a:ext cx="857250" cy="857250"/>
            <a:chOff x="10477499" y="2524124"/>
            <a:chExt cx="857250" cy="857250"/>
          </a:xfrm>
        </p:grpSpPr>
        <p:sp>
          <p:nvSpPr>
            <p:cNvPr id="32" name="object 32"/>
            <p:cNvSpPr/>
            <p:nvPr/>
          </p:nvSpPr>
          <p:spPr>
            <a:xfrm>
              <a:off x="10477499" y="26193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1"/>
                  </a:lnTo>
                  <a:lnTo>
                    <a:pt x="243879" y="736471"/>
                  </a:lnTo>
                  <a:lnTo>
                    <a:pt x="201395" y="717011"/>
                  </a:lnTo>
                  <a:lnTo>
                    <a:pt x="161612" y="692497"/>
                  </a:lnTo>
                  <a:lnTo>
                    <a:pt x="125135" y="663302"/>
                  </a:lnTo>
                  <a:lnTo>
                    <a:pt x="92503" y="629860"/>
                  </a:lnTo>
                  <a:lnTo>
                    <a:pt x="64207" y="592671"/>
                  </a:lnTo>
                  <a:lnTo>
                    <a:pt x="40678" y="552299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798" y="279384"/>
                  </a:lnTo>
                  <a:lnTo>
                    <a:pt x="28999" y="235196"/>
                  </a:lnTo>
                  <a:lnTo>
                    <a:pt x="49496" y="193202"/>
                  </a:lnTo>
                  <a:lnTo>
                    <a:pt x="74975" y="154038"/>
                  </a:lnTo>
                  <a:lnTo>
                    <a:pt x="105058" y="118286"/>
                  </a:lnTo>
                  <a:lnTo>
                    <a:pt x="139296" y="86483"/>
                  </a:lnTo>
                  <a:lnTo>
                    <a:pt x="177166" y="59108"/>
                  </a:lnTo>
                  <a:lnTo>
                    <a:pt x="218099" y="36579"/>
                  </a:lnTo>
                  <a:lnTo>
                    <a:pt x="261482" y="19230"/>
                  </a:lnTo>
                  <a:lnTo>
                    <a:pt x="306669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5" y="139296"/>
                  </a:lnTo>
                  <a:lnTo>
                    <a:pt x="702888" y="177167"/>
                  </a:lnTo>
                  <a:lnTo>
                    <a:pt x="725418" y="218100"/>
                  </a:lnTo>
                  <a:lnTo>
                    <a:pt x="742767" y="261484"/>
                  </a:lnTo>
                  <a:lnTo>
                    <a:pt x="754677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7" y="482614"/>
                  </a:lnTo>
                  <a:lnTo>
                    <a:pt x="732995" y="526801"/>
                  </a:lnTo>
                  <a:lnTo>
                    <a:pt x="712500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7" y="725419"/>
                  </a:lnTo>
                  <a:lnTo>
                    <a:pt x="500514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753724" y="2847974"/>
              <a:ext cx="209550" cy="304800"/>
            </a:xfrm>
            <a:custGeom>
              <a:avLst/>
              <a:gdLst/>
              <a:ahLst/>
              <a:cxnLst/>
              <a:rect l="l" t="t" r="r" b="b"/>
              <a:pathLst>
                <a:path w="209550" h="304800">
                  <a:moveTo>
                    <a:pt x="152423" y="228540"/>
                  </a:moveTo>
                  <a:lnTo>
                    <a:pt x="57149" y="228540"/>
                  </a:lnTo>
                  <a:lnTo>
                    <a:pt x="51845" y="214804"/>
                  </a:lnTo>
                  <a:lnTo>
                    <a:pt x="44804" y="201833"/>
                  </a:lnTo>
                  <a:lnTo>
                    <a:pt x="36614" y="189386"/>
                  </a:lnTo>
                  <a:lnTo>
                    <a:pt x="27860" y="177224"/>
                  </a:lnTo>
                  <a:lnTo>
                    <a:pt x="21669" y="168771"/>
                  </a:lnTo>
                  <a:lnTo>
                    <a:pt x="18692" y="164484"/>
                  </a:lnTo>
                  <a:lnTo>
                    <a:pt x="10799" y="151145"/>
                  </a:lnTo>
                  <a:lnTo>
                    <a:pt x="4926" y="136616"/>
                  </a:lnTo>
                  <a:lnTo>
                    <a:pt x="1263" y="121094"/>
                  </a:lnTo>
                  <a:lnTo>
                    <a:pt x="0" y="104774"/>
                  </a:lnTo>
                  <a:lnTo>
                    <a:pt x="8233" y="63992"/>
                  </a:lnTo>
                  <a:lnTo>
                    <a:pt x="30688" y="30688"/>
                  </a:lnTo>
                  <a:lnTo>
                    <a:pt x="63992" y="8233"/>
                  </a:lnTo>
                  <a:lnTo>
                    <a:pt x="104774" y="0"/>
                  </a:lnTo>
                  <a:lnTo>
                    <a:pt x="145553" y="8233"/>
                  </a:lnTo>
                  <a:lnTo>
                    <a:pt x="178850" y="30688"/>
                  </a:lnTo>
                  <a:lnTo>
                    <a:pt x="183851" y="38099"/>
                  </a:lnTo>
                  <a:lnTo>
                    <a:pt x="104774" y="38099"/>
                  </a:lnTo>
                  <a:lnTo>
                    <a:pt x="78811" y="43335"/>
                  </a:lnTo>
                  <a:lnTo>
                    <a:pt x="57618" y="57618"/>
                  </a:lnTo>
                  <a:lnTo>
                    <a:pt x="43335" y="78810"/>
                  </a:lnTo>
                  <a:lnTo>
                    <a:pt x="38099" y="104774"/>
                  </a:lnTo>
                  <a:lnTo>
                    <a:pt x="38099" y="110013"/>
                  </a:lnTo>
                  <a:lnTo>
                    <a:pt x="42386" y="114299"/>
                  </a:lnTo>
                  <a:lnTo>
                    <a:pt x="208816" y="114299"/>
                  </a:lnTo>
                  <a:lnTo>
                    <a:pt x="208290" y="121094"/>
                  </a:lnTo>
                  <a:lnTo>
                    <a:pt x="190892" y="164484"/>
                  </a:lnTo>
                  <a:lnTo>
                    <a:pt x="181732" y="177224"/>
                  </a:lnTo>
                  <a:lnTo>
                    <a:pt x="173005" y="189386"/>
                  </a:lnTo>
                  <a:lnTo>
                    <a:pt x="164814" y="201833"/>
                  </a:lnTo>
                  <a:lnTo>
                    <a:pt x="157756" y="214804"/>
                  </a:lnTo>
                  <a:lnTo>
                    <a:pt x="152423" y="228540"/>
                  </a:lnTo>
                  <a:close/>
                </a:path>
                <a:path w="209550" h="304800">
                  <a:moveTo>
                    <a:pt x="208816" y="114299"/>
                  </a:moveTo>
                  <a:lnTo>
                    <a:pt x="52863" y="114299"/>
                  </a:lnTo>
                  <a:lnTo>
                    <a:pt x="57149" y="110013"/>
                  </a:lnTo>
                  <a:lnTo>
                    <a:pt x="57149" y="104774"/>
                  </a:lnTo>
                  <a:lnTo>
                    <a:pt x="60891" y="86232"/>
                  </a:lnTo>
                  <a:lnTo>
                    <a:pt x="71095" y="71095"/>
                  </a:lnTo>
                  <a:lnTo>
                    <a:pt x="86232" y="60891"/>
                  </a:lnTo>
                  <a:lnTo>
                    <a:pt x="104774" y="57149"/>
                  </a:lnTo>
                  <a:lnTo>
                    <a:pt x="110013" y="57149"/>
                  </a:lnTo>
                  <a:lnTo>
                    <a:pt x="114299" y="52863"/>
                  </a:lnTo>
                  <a:lnTo>
                    <a:pt x="114299" y="42386"/>
                  </a:lnTo>
                  <a:lnTo>
                    <a:pt x="110013" y="38099"/>
                  </a:lnTo>
                  <a:lnTo>
                    <a:pt x="183851" y="38099"/>
                  </a:lnTo>
                  <a:lnTo>
                    <a:pt x="201299" y="63992"/>
                  </a:lnTo>
                  <a:lnTo>
                    <a:pt x="209537" y="104774"/>
                  </a:lnTo>
                  <a:lnTo>
                    <a:pt x="208816" y="114299"/>
                  </a:lnTo>
                  <a:close/>
                </a:path>
                <a:path w="209550" h="304800">
                  <a:moveTo>
                    <a:pt x="104774" y="304799"/>
                  </a:moveTo>
                  <a:lnTo>
                    <a:pt x="86232" y="301058"/>
                  </a:lnTo>
                  <a:lnTo>
                    <a:pt x="71095" y="290854"/>
                  </a:lnTo>
                  <a:lnTo>
                    <a:pt x="60891" y="275717"/>
                  </a:lnTo>
                  <a:lnTo>
                    <a:pt x="57149" y="257174"/>
                  </a:lnTo>
                  <a:lnTo>
                    <a:pt x="57149" y="247649"/>
                  </a:lnTo>
                  <a:lnTo>
                    <a:pt x="152399" y="247649"/>
                  </a:lnTo>
                  <a:lnTo>
                    <a:pt x="152399" y="257174"/>
                  </a:lnTo>
                  <a:lnTo>
                    <a:pt x="148658" y="275717"/>
                  </a:lnTo>
                  <a:lnTo>
                    <a:pt x="138454" y="290854"/>
                  </a:lnTo>
                  <a:lnTo>
                    <a:pt x="123317" y="301058"/>
                  </a:lnTo>
                  <a:lnTo>
                    <a:pt x="104774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068049" y="2524124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33349" y="266699"/>
                  </a:moveTo>
                  <a:lnTo>
                    <a:pt x="94638" y="260958"/>
                  </a:lnTo>
                  <a:lnTo>
                    <a:pt x="59263" y="244226"/>
                  </a:lnTo>
                  <a:lnTo>
                    <a:pt x="30266" y="217946"/>
                  </a:lnTo>
                  <a:lnTo>
                    <a:pt x="10149" y="184380"/>
                  </a:lnTo>
                  <a:lnTo>
                    <a:pt x="639" y="146420"/>
                  </a:lnTo>
                  <a:lnTo>
                    <a:pt x="0" y="133349"/>
                  </a:lnTo>
                  <a:lnTo>
                    <a:pt x="159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1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39901" y="160"/>
                  </a:lnTo>
                  <a:lnTo>
                    <a:pt x="178265" y="7791"/>
                  </a:lnTo>
                  <a:lnTo>
                    <a:pt x="212790" y="26245"/>
                  </a:lnTo>
                  <a:lnTo>
                    <a:pt x="240452" y="53906"/>
                  </a:lnTo>
                  <a:lnTo>
                    <a:pt x="258906" y="88432"/>
                  </a:lnTo>
                  <a:lnTo>
                    <a:pt x="266539" y="126798"/>
                  </a:lnTo>
                  <a:lnTo>
                    <a:pt x="266699" y="133349"/>
                  </a:lnTo>
                  <a:lnTo>
                    <a:pt x="266539" y="139901"/>
                  </a:lnTo>
                  <a:lnTo>
                    <a:pt x="258906" y="178266"/>
                  </a:lnTo>
                  <a:lnTo>
                    <a:pt x="240452" y="212793"/>
                  </a:lnTo>
                  <a:lnTo>
                    <a:pt x="212790" y="240453"/>
                  </a:lnTo>
                  <a:lnTo>
                    <a:pt x="178265" y="258907"/>
                  </a:lnTo>
                  <a:lnTo>
                    <a:pt x="139901" y="266539"/>
                  </a:lnTo>
                  <a:lnTo>
                    <a:pt x="133349" y="266699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1144943" y="2527932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>
                <a:solidFill>
                  <a:srgbClr val="202024"/>
                </a:solidFill>
                <a:latin typeface="Arial Nova"/>
                <a:cs typeface="Arial Nova"/>
              </a:rPr>
              <a:t>5</a:t>
            </a:r>
            <a:endParaRPr sz="1300">
              <a:latin typeface="Arial Nova"/>
              <a:cs typeface="Arial Nova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/>
              <a:t>Made</a:t>
            </a:r>
            <a:r>
              <a:rPr spc="5"/>
              <a:t> </a:t>
            </a:r>
            <a:r>
              <a:rPr spc="-55"/>
              <a:t>with</a:t>
            </a:r>
            <a:r>
              <a:rPr spc="5"/>
              <a:t> </a:t>
            </a:r>
            <a:r>
              <a:rPr spc="-50"/>
              <a:t>Genspark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7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/>
              <a:t>Module</a:t>
            </a:r>
            <a:r>
              <a:rPr spc="-35"/>
              <a:t> </a:t>
            </a:r>
            <a:r>
              <a:rPr spc="-170"/>
              <a:t>Breakdown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47637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66925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577" y="2656373"/>
            <a:ext cx="192345" cy="15460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1500" y="3267075"/>
            <a:ext cx="153322" cy="1533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1500" y="3876675"/>
            <a:ext cx="15239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6262" y="4467225"/>
            <a:ext cx="104768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25500" y="1385990"/>
            <a:ext cx="8050530" cy="33915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5"/>
              </a:spcBef>
            </a:pPr>
            <a:r>
              <a:rPr sz="2300" b="0" spc="-135" dirty="0">
                <a:solidFill>
                  <a:srgbClr val="1A73E7"/>
                </a:solidFill>
                <a:latin typeface="Roboto Medium"/>
                <a:cs typeface="Roboto Medium"/>
              </a:rPr>
              <a:t>PDF</a:t>
            </a:r>
            <a:r>
              <a:rPr sz="2300" b="0" spc="-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Processing</a:t>
            </a:r>
            <a:r>
              <a:rPr sz="2300"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Extract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raw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 dirty="0">
                <a:solidFill>
                  <a:srgbClr val="202024"/>
                </a:solidFill>
                <a:latin typeface="Roboto"/>
                <a:cs typeface="Roboto"/>
              </a:rPr>
              <a:t>text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3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3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documents</a:t>
            </a:r>
            <a:endParaRPr sz="2300" dirty="0">
              <a:latin typeface="Roboto"/>
              <a:cs typeface="Roboto"/>
            </a:endParaRPr>
          </a:p>
          <a:p>
            <a:pPr marL="31115">
              <a:lnSpc>
                <a:spcPct val="100000"/>
              </a:lnSpc>
              <a:spcBef>
                <a:spcPts val="1964"/>
              </a:spcBef>
            </a:pP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OCR-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based</a:t>
            </a:r>
            <a:r>
              <a:rPr sz="2300" b="0" spc="-1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40" dirty="0">
                <a:solidFill>
                  <a:srgbClr val="1A73E7"/>
                </a:solidFill>
                <a:latin typeface="Roboto Medium"/>
                <a:cs typeface="Roboto Medium"/>
              </a:rPr>
              <a:t>name</a:t>
            </a:r>
            <a:r>
              <a:rPr sz="230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extraction</a:t>
            </a:r>
            <a:r>
              <a:rPr sz="2300" b="0" spc="-1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Identify</a:t>
            </a:r>
            <a:r>
              <a:rPr sz="23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candidate</a:t>
            </a:r>
            <a:r>
              <a:rPr sz="2300" spc="-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names</a:t>
            </a:r>
            <a:endParaRPr sz="2300" dirty="0">
              <a:latin typeface="Roboto"/>
              <a:cs typeface="Roboto"/>
            </a:endParaRPr>
          </a:p>
          <a:p>
            <a:pPr marL="50165" marR="5080" indent="38100">
              <a:lnSpc>
                <a:spcPts val="4800"/>
              </a:lnSpc>
              <a:spcBef>
                <a:spcPts val="425"/>
              </a:spcBef>
            </a:pP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Regex-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based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4" dirty="0">
                <a:solidFill>
                  <a:srgbClr val="1A73E7"/>
                </a:solidFill>
                <a:latin typeface="Roboto Medium"/>
                <a:cs typeface="Roboto Medium"/>
              </a:rPr>
              <a:t>email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40" dirty="0">
                <a:solidFill>
                  <a:srgbClr val="1A73E7"/>
                </a:solidFill>
                <a:latin typeface="Roboto Medium"/>
                <a:cs typeface="Roboto Medium"/>
              </a:rPr>
              <a:t>&amp;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phone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detection</a:t>
            </a:r>
            <a:r>
              <a:rPr sz="2300" b="0" spc="-2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Extract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contact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0" dirty="0">
                <a:solidFill>
                  <a:srgbClr val="202024"/>
                </a:solidFill>
                <a:latin typeface="Roboto"/>
                <a:cs typeface="Roboto"/>
              </a:rPr>
              <a:t>information </a:t>
            </a:r>
            <a:r>
              <a:rPr sz="2300" b="0" spc="-85" dirty="0">
                <a:solidFill>
                  <a:srgbClr val="1A73E7"/>
                </a:solidFill>
                <a:latin typeface="Roboto Medium"/>
                <a:cs typeface="Roboto Medium"/>
              </a:rPr>
              <a:t>Skill</a:t>
            </a:r>
            <a:r>
              <a:rPr sz="2300"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1A73E7"/>
                </a:solidFill>
                <a:latin typeface="Roboto Medium"/>
                <a:cs typeface="Roboto Medium"/>
              </a:rPr>
              <a:t>matching</a:t>
            </a:r>
            <a:r>
              <a:rPr sz="2300" b="0" spc="-3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Identify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technical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soft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skills</a:t>
            </a:r>
            <a:endParaRPr sz="2300" dirty="0">
              <a:latin typeface="Roboto"/>
              <a:cs typeface="Roboto"/>
            </a:endParaRPr>
          </a:p>
          <a:p>
            <a:pPr marL="50165">
              <a:lnSpc>
                <a:spcPct val="100000"/>
              </a:lnSpc>
              <a:spcBef>
                <a:spcPts val="1465"/>
              </a:spcBef>
            </a:pPr>
            <a:r>
              <a:rPr sz="2300" b="0" spc="-190" dirty="0">
                <a:solidFill>
                  <a:srgbClr val="1A73E7"/>
                </a:solidFill>
                <a:latin typeface="Roboto Medium"/>
                <a:cs typeface="Roboto Medium"/>
              </a:rPr>
              <a:t>ATS</a:t>
            </a:r>
            <a:r>
              <a:rPr sz="2300" b="0" spc="-4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scoring</a:t>
            </a:r>
            <a:r>
              <a:rPr sz="2300" b="0" spc="-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3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Calculate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compatibility</a:t>
            </a:r>
            <a:r>
              <a:rPr sz="2300" spc="-3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score</a:t>
            </a:r>
            <a:endParaRPr sz="2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sz="2300" b="0" spc="-125" dirty="0">
                <a:solidFill>
                  <a:srgbClr val="1A73E7"/>
                </a:solidFill>
                <a:latin typeface="Roboto Medium"/>
                <a:cs typeface="Roboto Medium"/>
              </a:rPr>
              <a:t>Recommendations</a:t>
            </a:r>
            <a:r>
              <a:rPr sz="2300" b="0" spc="-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dirty="0">
                <a:solidFill>
                  <a:srgbClr val="202024"/>
                </a:solidFill>
                <a:latin typeface="Roboto"/>
                <a:cs typeface="Roboto"/>
              </a:rPr>
              <a:t>-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Suggest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4" dirty="0">
                <a:solidFill>
                  <a:srgbClr val="202024"/>
                </a:solidFill>
                <a:latin typeface="Roboto"/>
                <a:cs typeface="Roboto"/>
              </a:rPr>
              <a:t>courses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-3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job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roles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886949" y="4869655"/>
            <a:ext cx="1929130" cy="1500505"/>
          </a:xfrm>
          <a:custGeom>
            <a:avLst/>
            <a:gdLst/>
            <a:ahLst/>
            <a:cxnLst/>
            <a:rect l="l" t="t" r="r" b="b"/>
            <a:pathLst>
              <a:path w="1929129" h="1500504">
                <a:moveTo>
                  <a:pt x="1232296" y="1500187"/>
                </a:moveTo>
                <a:lnTo>
                  <a:pt x="910828" y="1500187"/>
                </a:lnTo>
                <a:lnTo>
                  <a:pt x="860036" y="1491990"/>
                </a:lnTo>
                <a:lnTo>
                  <a:pt x="815914" y="1469165"/>
                </a:lnTo>
                <a:lnTo>
                  <a:pt x="781115" y="1434366"/>
                </a:lnTo>
                <a:lnTo>
                  <a:pt x="758291" y="1390245"/>
                </a:lnTo>
                <a:lnTo>
                  <a:pt x="750093" y="1339453"/>
                </a:lnTo>
                <a:lnTo>
                  <a:pt x="750093" y="1012291"/>
                </a:lnTo>
                <a:lnTo>
                  <a:pt x="750428" y="1006599"/>
                </a:lnTo>
                <a:lnTo>
                  <a:pt x="751098" y="1001241"/>
                </a:lnTo>
                <a:lnTo>
                  <a:pt x="482203" y="642937"/>
                </a:lnTo>
                <a:lnTo>
                  <a:pt x="160734" y="642937"/>
                </a:lnTo>
                <a:lnTo>
                  <a:pt x="109942" y="634740"/>
                </a:lnTo>
                <a:lnTo>
                  <a:pt x="65820" y="611915"/>
                </a:lnTo>
                <a:lnTo>
                  <a:pt x="31021" y="577116"/>
                </a:lnTo>
                <a:lnTo>
                  <a:pt x="8197" y="532995"/>
                </a:lnTo>
                <a:lnTo>
                  <a:pt x="0" y="482203"/>
                </a:lnTo>
                <a:lnTo>
                  <a:pt x="0" y="160734"/>
                </a:lnTo>
                <a:lnTo>
                  <a:pt x="8197" y="109942"/>
                </a:lnTo>
                <a:lnTo>
                  <a:pt x="31021" y="65820"/>
                </a:lnTo>
                <a:lnTo>
                  <a:pt x="65820" y="31021"/>
                </a:lnTo>
                <a:lnTo>
                  <a:pt x="109942" y="8197"/>
                </a:lnTo>
                <a:lnTo>
                  <a:pt x="160734" y="0"/>
                </a:lnTo>
                <a:lnTo>
                  <a:pt x="482203" y="0"/>
                </a:lnTo>
                <a:lnTo>
                  <a:pt x="532995" y="8197"/>
                </a:lnTo>
                <a:lnTo>
                  <a:pt x="577116" y="31021"/>
                </a:lnTo>
                <a:lnTo>
                  <a:pt x="611915" y="65820"/>
                </a:lnTo>
                <a:lnTo>
                  <a:pt x="634740" y="109942"/>
                </a:lnTo>
                <a:lnTo>
                  <a:pt x="642937" y="160734"/>
                </a:lnTo>
                <a:lnTo>
                  <a:pt x="642937" y="214312"/>
                </a:lnTo>
                <a:lnTo>
                  <a:pt x="1285875" y="214312"/>
                </a:lnTo>
                <a:lnTo>
                  <a:pt x="1285875" y="160734"/>
                </a:lnTo>
                <a:lnTo>
                  <a:pt x="1294072" y="109942"/>
                </a:lnTo>
                <a:lnTo>
                  <a:pt x="1316896" y="65820"/>
                </a:lnTo>
                <a:lnTo>
                  <a:pt x="1351695" y="31021"/>
                </a:lnTo>
                <a:lnTo>
                  <a:pt x="1395817" y="8197"/>
                </a:lnTo>
                <a:lnTo>
                  <a:pt x="1446609" y="0"/>
                </a:lnTo>
                <a:lnTo>
                  <a:pt x="1768078" y="0"/>
                </a:lnTo>
                <a:lnTo>
                  <a:pt x="1818870" y="8197"/>
                </a:lnTo>
                <a:lnTo>
                  <a:pt x="1862991" y="31021"/>
                </a:lnTo>
                <a:lnTo>
                  <a:pt x="1897790" y="65820"/>
                </a:lnTo>
                <a:lnTo>
                  <a:pt x="1920615" y="109942"/>
                </a:lnTo>
                <a:lnTo>
                  <a:pt x="1928812" y="160734"/>
                </a:lnTo>
                <a:lnTo>
                  <a:pt x="1928812" y="482203"/>
                </a:lnTo>
                <a:lnTo>
                  <a:pt x="1920615" y="532995"/>
                </a:lnTo>
                <a:lnTo>
                  <a:pt x="1897790" y="577116"/>
                </a:lnTo>
                <a:lnTo>
                  <a:pt x="1862991" y="611915"/>
                </a:lnTo>
                <a:lnTo>
                  <a:pt x="1818870" y="634740"/>
                </a:lnTo>
                <a:lnTo>
                  <a:pt x="1768078" y="642937"/>
                </a:lnTo>
                <a:lnTo>
                  <a:pt x="1446609" y="642937"/>
                </a:lnTo>
                <a:lnTo>
                  <a:pt x="1395817" y="634740"/>
                </a:lnTo>
                <a:lnTo>
                  <a:pt x="1351695" y="611915"/>
                </a:lnTo>
                <a:lnTo>
                  <a:pt x="1316896" y="577116"/>
                </a:lnTo>
                <a:lnTo>
                  <a:pt x="1294072" y="532995"/>
                </a:lnTo>
                <a:lnTo>
                  <a:pt x="1285875" y="482203"/>
                </a:lnTo>
                <a:lnTo>
                  <a:pt x="1285875" y="428625"/>
                </a:lnTo>
                <a:lnTo>
                  <a:pt x="642937" y="428625"/>
                </a:lnTo>
                <a:lnTo>
                  <a:pt x="642937" y="487895"/>
                </a:lnTo>
                <a:lnTo>
                  <a:pt x="642602" y="493588"/>
                </a:lnTo>
                <a:lnTo>
                  <a:pt x="641932" y="498946"/>
                </a:lnTo>
                <a:lnTo>
                  <a:pt x="910828" y="857250"/>
                </a:lnTo>
                <a:lnTo>
                  <a:pt x="1232296" y="857250"/>
                </a:lnTo>
                <a:lnTo>
                  <a:pt x="1283088" y="865447"/>
                </a:lnTo>
                <a:lnTo>
                  <a:pt x="1327210" y="888271"/>
                </a:lnTo>
                <a:lnTo>
                  <a:pt x="1362009" y="923070"/>
                </a:lnTo>
                <a:lnTo>
                  <a:pt x="1384833" y="967192"/>
                </a:lnTo>
                <a:lnTo>
                  <a:pt x="1393031" y="1017984"/>
                </a:lnTo>
                <a:lnTo>
                  <a:pt x="1393031" y="1339453"/>
                </a:lnTo>
                <a:lnTo>
                  <a:pt x="1384833" y="1390245"/>
                </a:lnTo>
                <a:lnTo>
                  <a:pt x="1362009" y="1434366"/>
                </a:lnTo>
                <a:lnTo>
                  <a:pt x="1327210" y="1469165"/>
                </a:lnTo>
                <a:lnTo>
                  <a:pt x="1283088" y="1491990"/>
                </a:lnTo>
                <a:lnTo>
                  <a:pt x="1232296" y="1500187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8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340695"/>
            <a:ext cx="3745229" cy="527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75"/>
              <a:t>Data</a:t>
            </a:r>
            <a:r>
              <a:rPr spc="-25"/>
              <a:t> </a:t>
            </a:r>
            <a:r>
              <a:rPr spc="-160"/>
              <a:t>Extraction</a:t>
            </a:r>
            <a:r>
              <a:rPr spc="-20"/>
              <a:t> </a:t>
            </a:r>
            <a:r>
              <a:rPr spc="-135"/>
              <a:t>(Text)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457324"/>
            <a:ext cx="147637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1500" y="2095500"/>
            <a:ext cx="133349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1500" y="2733674"/>
            <a:ext cx="114299" cy="152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25500" y="1386046"/>
            <a:ext cx="8123555" cy="15722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5"/>
              </a:spcBef>
            </a:pPr>
            <a:r>
              <a:rPr sz="2300" b="0" spc="-135" dirty="0" err="1">
                <a:solidFill>
                  <a:srgbClr val="1A73E7"/>
                </a:solidFill>
                <a:latin typeface="Roboto Medium"/>
                <a:cs typeface="Roboto Medium"/>
              </a:rPr>
              <a:t>PyMuPDF</a:t>
            </a:r>
            <a:r>
              <a:rPr sz="2300" b="0" spc="-3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90" dirty="0">
                <a:solidFill>
                  <a:srgbClr val="202024"/>
                </a:solidFill>
                <a:latin typeface="Roboto"/>
                <a:cs typeface="Roboto"/>
              </a:rPr>
              <a:t>library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0" dirty="0">
                <a:solidFill>
                  <a:srgbClr val="202024"/>
                </a:solidFill>
                <a:latin typeface="Roboto"/>
                <a:cs typeface="Roboto"/>
              </a:rPr>
              <a:t>efficiently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extracts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 dirty="0">
                <a:solidFill>
                  <a:srgbClr val="202024"/>
                </a:solidFill>
                <a:latin typeface="Roboto"/>
                <a:cs typeface="Roboto"/>
              </a:rPr>
              <a:t>text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5" dirty="0">
                <a:solidFill>
                  <a:srgbClr val="202024"/>
                </a:solidFill>
                <a:latin typeface="Roboto"/>
                <a:cs typeface="Roboto"/>
              </a:rPr>
              <a:t>from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PDF</a:t>
            </a:r>
            <a:r>
              <a:rPr sz="2300" spc="-2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r</a:t>
            </a:r>
            <a:r>
              <a:rPr lang="en-US" sz="2300" spc="-1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sum</a:t>
            </a:r>
            <a:r>
              <a:rPr lang="en-US" sz="2300" spc="-10" dirty="0">
                <a:solidFill>
                  <a:srgbClr val="202024"/>
                </a:solidFill>
                <a:latin typeface="Roboto"/>
                <a:cs typeface="Roboto"/>
              </a:rPr>
              <a:t>e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</a:t>
            </a:r>
            <a:endParaRPr sz="2300" dirty="0">
              <a:latin typeface="Roboto"/>
              <a:cs typeface="Roboto"/>
            </a:endParaRPr>
          </a:p>
          <a:p>
            <a:pPr marL="12700" marR="5080" indent="19050">
              <a:lnSpc>
                <a:spcPct val="182100"/>
              </a:lnSpc>
            </a:pP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Converts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each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page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to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95" dirty="0">
                <a:solidFill>
                  <a:srgbClr val="202024"/>
                </a:solidFill>
                <a:latin typeface="Roboto"/>
                <a:cs typeface="Roboto"/>
              </a:rPr>
              <a:t>plain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85" dirty="0">
                <a:solidFill>
                  <a:srgbClr val="202024"/>
                </a:solidFill>
                <a:latin typeface="Roboto"/>
                <a:cs typeface="Roboto"/>
              </a:rPr>
              <a:t>text</a:t>
            </a:r>
            <a:r>
              <a:rPr sz="2300" spc="-1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while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maintaining</a:t>
            </a:r>
            <a:r>
              <a:rPr sz="2300" spc="-2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10" dirty="0">
                <a:solidFill>
                  <a:srgbClr val="1A73E7"/>
                </a:solidFill>
                <a:latin typeface="Roboto Medium"/>
                <a:cs typeface="Roboto Medium"/>
              </a:rPr>
              <a:t>content</a:t>
            </a:r>
            <a:r>
              <a:rPr sz="2300" b="0" spc="-2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70" dirty="0">
                <a:solidFill>
                  <a:srgbClr val="1A73E7"/>
                </a:solidFill>
                <a:latin typeface="Roboto Medium"/>
                <a:cs typeface="Roboto Medium"/>
              </a:rPr>
              <a:t>structure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Handles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b="0" spc="-100" dirty="0">
                <a:solidFill>
                  <a:srgbClr val="1A73E7"/>
                </a:solidFill>
                <a:latin typeface="Roboto Medium"/>
                <a:cs typeface="Roboto Medium"/>
              </a:rPr>
              <a:t>multiple-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page</a:t>
            </a:r>
            <a:r>
              <a:rPr sz="2300" b="0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b="0" spc="-130" dirty="0">
                <a:solidFill>
                  <a:srgbClr val="1A73E7"/>
                </a:solidFill>
                <a:latin typeface="Roboto Medium"/>
                <a:cs typeface="Roboto Medium"/>
              </a:rPr>
              <a:t>résumés</a:t>
            </a:r>
            <a:r>
              <a:rPr sz="2300" b="0" spc="5" dirty="0">
                <a:solidFill>
                  <a:srgbClr val="1A73E7"/>
                </a:solidFill>
                <a:latin typeface="Roboto Medium"/>
                <a:cs typeface="Roboto Medium"/>
              </a:rPr>
              <a:t> </a:t>
            </a:r>
            <a:r>
              <a:rPr sz="2300" spc="-120" dirty="0">
                <a:solidFill>
                  <a:srgbClr val="202024"/>
                </a:solidFill>
                <a:latin typeface="Roboto"/>
                <a:cs typeface="Roboto"/>
              </a:rPr>
              <a:t>and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10" dirty="0">
                <a:solidFill>
                  <a:srgbClr val="202024"/>
                </a:solidFill>
                <a:latin typeface="Roboto"/>
                <a:cs typeface="Roboto"/>
              </a:rPr>
              <a:t>various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35" dirty="0">
                <a:solidFill>
                  <a:srgbClr val="202024"/>
                </a:solidFill>
                <a:latin typeface="Roboto"/>
                <a:cs typeface="Roboto"/>
              </a:rPr>
              <a:t>PDF</a:t>
            </a:r>
            <a:r>
              <a:rPr sz="2300" spc="10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5" dirty="0">
                <a:solidFill>
                  <a:srgbClr val="202024"/>
                </a:solidFill>
                <a:latin typeface="Roboto"/>
                <a:cs typeface="Roboto"/>
              </a:rPr>
              <a:t>formatting</a:t>
            </a:r>
            <a:r>
              <a:rPr sz="2300" spc="5" dirty="0">
                <a:solidFill>
                  <a:srgbClr val="202024"/>
                </a:solidFill>
                <a:latin typeface="Roboto"/>
                <a:cs typeface="Roboto"/>
              </a:rPr>
              <a:t> </a:t>
            </a:r>
            <a:r>
              <a:rPr sz="2300" spc="-10" dirty="0">
                <a:solidFill>
                  <a:srgbClr val="202024"/>
                </a:solidFill>
                <a:latin typeface="Roboto"/>
                <a:cs typeface="Roboto"/>
              </a:rPr>
              <a:t>styles</a:t>
            </a:r>
            <a:endParaRPr sz="2300" dirty="0"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525124" y="4762499"/>
            <a:ext cx="1285875" cy="1714500"/>
          </a:xfrm>
          <a:custGeom>
            <a:avLst/>
            <a:gdLst/>
            <a:ahLst/>
            <a:cxnLst/>
            <a:rect l="l" t="t" r="r" b="b"/>
            <a:pathLst>
              <a:path w="1285875" h="1714500">
                <a:moveTo>
                  <a:pt x="1071562" y="1714499"/>
                </a:moveTo>
                <a:lnTo>
                  <a:pt x="214312" y="1714499"/>
                </a:lnTo>
                <a:lnTo>
                  <a:pt x="165221" y="1708831"/>
                </a:lnTo>
                <a:lnTo>
                  <a:pt x="120130" y="1692689"/>
                </a:lnTo>
                <a:lnTo>
                  <a:pt x="80335" y="1667369"/>
                </a:lnTo>
                <a:lnTo>
                  <a:pt x="47130" y="1634164"/>
                </a:lnTo>
                <a:lnTo>
                  <a:pt x="21810" y="1594368"/>
                </a:lnTo>
                <a:lnTo>
                  <a:pt x="5668" y="1549278"/>
                </a:lnTo>
                <a:lnTo>
                  <a:pt x="0" y="1500187"/>
                </a:lnTo>
                <a:lnTo>
                  <a:pt x="0" y="214312"/>
                </a:lnTo>
                <a:lnTo>
                  <a:pt x="5668" y="165221"/>
                </a:lnTo>
                <a:lnTo>
                  <a:pt x="21810" y="120130"/>
                </a:lnTo>
                <a:lnTo>
                  <a:pt x="47130" y="80335"/>
                </a:lnTo>
                <a:lnTo>
                  <a:pt x="80335" y="47130"/>
                </a:lnTo>
                <a:lnTo>
                  <a:pt x="120130" y="21810"/>
                </a:lnTo>
                <a:lnTo>
                  <a:pt x="165221" y="5668"/>
                </a:lnTo>
                <a:lnTo>
                  <a:pt x="214312" y="0"/>
                </a:lnTo>
                <a:lnTo>
                  <a:pt x="750093" y="0"/>
                </a:lnTo>
                <a:lnTo>
                  <a:pt x="750093" y="428624"/>
                </a:lnTo>
                <a:lnTo>
                  <a:pt x="758501" y="470373"/>
                </a:lnTo>
                <a:lnTo>
                  <a:pt x="781445" y="504429"/>
                </a:lnTo>
                <a:lnTo>
                  <a:pt x="815501" y="527373"/>
                </a:lnTo>
                <a:lnTo>
                  <a:pt x="857249" y="535781"/>
                </a:lnTo>
                <a:lnTo>
                  <a:pt x="1285874" y="535781"/>
                </a:lnTo>
                <a:lnTo>
                  <a:pt x="1285874" y="830628"/>
                </a:lnTo>
                <a:lnTo>
                  <a:pt x="455372" y="830628"/>
                </a:lnTo>
                <a:lnTo>
                  <a:pt x="425124" y="836530"/>
                </a:lnTo>
                <a:lnTo>
                  <a:pt x="237752" y="1014970"/>
                </a:lnTo>
                <a:lnTo>
                  <a:pt x="214161" y="1071520"/>
                </a:lnTo>
                <a:lnTo>
                  <a:pt x="220018" y="1101705"/>
                </a:lnTo>
                <a:lnTo>
                  <a:pt x="220047" y="1101851"/>
                </a:lnTo>
                <a:lnTo>
                  <a:pt x="237752" y="1128489"/>
                </a:lnTo>
                <a:lnTo>
                  <a:pt x="398822" y="1288888"/>
                </a:lnTo>
                <a:lnTo>
                  <a:pt x="425130" y="1306453"/>
                </a:lnTo>
                <a:lnTo>
                  <a:pt x="424782" y="1306453"/>
                </a:lnTo>
                <a:lnTo>
                  <a:pt x="455455" y="1312370"/>
                </a:lnTo>
                <a:lnTo>
                  <a:pt x="1285874" y="1312370"/>
                </a:lnTo>
                <a:lnTo>
                  <a:pt x="1285874" y="1500187"/>
                </a:lnTo>
                <a:lnTo>
                  <a:pt x="1280206" y="1549278"/>
                </a:lnTo>
                <a:lnTo>
                  <a:pt x="1264064" y="1594368"/>
                </a:lnTo>
                <a:lnTo>
                  <a:pt x="1238744" y="1634164"/>
                </a:lnTo>
                <a:lnTo>
                  <a:pt x="1205539" y="1667369"/>
                </a:lnTo>
                <a:lnTo>
                  <a:pt x="1165743" y="1692689"/>
                </a:lnTo>
                <a:lnTo>
                  <a:pt x="1120653" y="1708831"/>
                </a:lnTo>
                <a:lnTo>
                  <a:pt x="1071562" y="1714499"/>
                </a:lnTo>
                <a:close/>
              </a:path>
              <a:path w="1285875" h="1714500">
                <a:moveTo>
                  <a:pt x="1285874" y="428624"/>
                </a:moveTo>
                <a:lnTo>
                  <a:pt x="857249" y="428624"/>
                </a:lnTo>
                <a:lnTo>
                  <a:pt x="857249" y="0"/>
                </a:lnTo>
                <a:lnTo>
                  <a:pt x="1285874" y="428624"/>
                </a:lnTo>
                <a:close/>
              </a:path>
              <a:path w="1285875" h="1714500">
                <a:moveTo>
                  <a:pt x="829860" y="1312370"/>
                </a:moveTo>
                <a:lnTo>
                  <a:pt x="455455" y="1312370"/>
                </a:lnTo>
                <a:lnTo>
                  <a:pt x="485703" y="1306453"/>
                </a:lnTo>
                <a:lnTo>
                  <a:pt x="512340" y="1288888"/>
                </a:lnTo>
                <a:lnTo>
                  <a:pt x="530046" y="1262439"/>
                </a:lnTo>
                <a:lnTo>
                  <a:pt x="535948" y="1232254"/>
                </a:lnTo>
                <a:lnTo>
                  <a:pt x="530046" y="1202007"/>
                </a:lnTo>
                <a:lnTo>
                  <a:pt x="512340" y="1175370"/>
                </a:lnTo>
                <a:lnTo>
                  <a:pt x="408575" y="1071520"/>
                </a:lnTo>
                <a:lnTo>
                  <a:pt x="512340" y="967754"/>
                </a:lnTo>
                <a:lnTo>
                  <a:pt x="512005" y="967754"/>
                </a:lnTo>
                <a:lnTo>
                  <a:pt x="529664" y="941305"/>
                </a:lnTo>
                <a:lnTo>
                  <a:pt x="535488" y="911121"/>
                </a:lnTo>
                <a:lnTo>
                  <a:pt x="529570" y="880873"/>
                </a:lnTo>
                <a:lnTo>
                  <a:pt x="512005" y="854236"/>
                </a:lnTo>
                <a:lnTo>
                  <a:pt x="485556" y="836530"/>
                </a:lnTo>
                <a:lnTo>
                  <a:pt x="455372" y="830628"/>
                </a:lnTo>
                <a:lnTo>
                  <a:pt x="831395" y="830628"/>
                </a:lnTo>
                <a:lnTo>
                  <a:pt x="801228" y="836530"/>
                </a:lnTo>
                <a:lnTo>
                  <a:pt x="800720" y="836530"/>
                </a:lnTo>
                <a:lnTo>
                  <a:pt x="773869" y="854236"/>
                </a:lnTo>
                <a:lnTo>
                  <a:pt x="756163" y="880685"/>
                </a:lnTo>
                <a:lnTo>
                  <a:pt x="750261" y="910869"/>
                </a:lnTo>
                <a:lnTo>
                  <a:pt x="756163" y="941117"/>
                </a:lnTo>
                <a:lnTo>
                  <a:pt x="773869" y="967754"/>
                </a:lnTo>
                <a:lnTo>
                  <a:pt x="877634" y="1071520"/>
                </a:lnTo>
                <a:lnTo>
                  <a:pt x="773869" y="1175370"/>
                </a:lnTo>
                <a:lnTo>
                  <a:pt x="756210" y="1201819"/>
                </a:lnTo>
                <a:lnTo>
                  <a:pt x="750386" y="1232003"/>
                </a:lnTo>
                <a:lnTo>
                  <a:pt x="756304" y="1262251"/>
                </a:lnTo>
                <a:lnTo>
                  <a:pt x="773869" y="1288888"/>
                </a:lnTo>
                <a:lnTo>
                  <a:pt x="800106" y="1306453"/>
                </a:lnTo>
                <a:lnTo>
                  <a:pt x="799595" y="1306453"/>
                </a:lnTo>
                <a:lnTo>
                  <a:pt x="829860" y="1312370"/>
                </a:lnTo>
                <a:close/>
              </a:path>
              <a:path w="1285875" h="1714500">
                <a:moveTo>
                  <a:pt x="887387" y="854236"/>
                </a:moveTo>
                <a:lnTo>
                  <a:pt x="860868" y="836530"/>
                </a:lnTo>
                <a:lnTo>
                  <a:pt x="860694" y="836530"/>
                </a:lnTo>
                <a:lnTo>
                  <a:pt x="830102" y="830628"/>
                </a:lnTo>
                <a:lnTo>
                  <a:pt x="1285874" y="830628"/>
                </a:lnTo>
                <a:lnTo>
                  <a:pt x="1285874" y="853901"/>
                </a:lnTo>
                <a:lnTo>
                  <a:pt x="887387" y="853901"/>
                </a:lnTo>
                <a:lnTo>
                  <a:pt x="887387" y="854236"/>
                </a:lnTo>
                <a:close/>
              </a:path>
              <a:path w="1285875" h="1714500">
                <a:moveTo>
                  <a:pt x="1285874" y="1312370"/>
                </a:moveTo>
                <a:lnTo>
                  <a:pt x="831146" y="1312370"/>
                </a:lnTo>
                <a:lnTo>
                  <a:pt x="861474" y="1306453"/>
                </a:lnTo>
                <a:lnTo>
                  <a:pt x="860962" y="1306453"/>
                </a:lnTo>
                <a:lnTo>
                  <a:pt x="1048122" y="1128154"/>
                </a:lnTo>
                <a:lnTo>
                  <a:pt x="1071729" y="1071520"/>
                </a:lnTo>
                <a:lnTo>
                  <a:pt x="1065856" y="1041419"/>
                </a:lnTo>
                <a:lnTo>
                  <a:pt x="1065827" y="1041273"/>
                </a:lnTo>
                <a:lnTo>
                  <a:pt x="1048122" y="1014635"/>
                </a:lnTo>
                <a:lnTo>
                  <a:pt x="887387" y="853901"/>
                </a:lnTo>
                <a:lnTo>
                  <a:pt x="1285874" y="853901"/>
                </a:lnTo>
                <a:lnTo>
                  <a:pt x="1285874" y="1312370"/>
                </a:lnTo>
                <a:close/>
              </a:path>
            </a:pathLst>
          </a:custGeom>
          <a:solidFill>
            <a:srgbClr val="1A73E7">
              <a:alpha val="7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965"/>
              </a:lnSpc>
            </a:pPr>
            <a:fld id="{81D60167-4931-47E6-BA6A-407CBD079E47}" type="slidenum">
              <a:rPr sz="1100" spc="-25">
                <a:latin typeface="Arial"/>
                <a:cs typeface="Arial"/>
              </a:rPr>
              <a:t>9</a:t>
            </a:fld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1210</Words>
  <Application>Microsoft Macintosh PowerPoint</Application>
  <PresentationFormat>Custom</PresentationFormat>
  <Paragraphs>205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Arial Nova</vt:lpstr>
      <vt:lpstr>DejaVu Sans Mono</vt:lpstr>
      <vt:lpstr>Noto Sans JP SemiBold</vt:lpstr>
      <vt:lpstr>Roboto</vt:lpstr>
      <vt:lpstr>Roboto Light</vt:lpstr>
      <vt:lpstr>Roboto Medium</vt:lpstr>
      <vt:lpstr>Office Theme</vt:lpstr>
      <vt:lpstr>AI Resume Parser ATS Score, Skills Extraction, Job Prediction &amp; Course Suggestions</vt:lpstr>
      <vt:lpstr>Introduction</vt:lpstr>
      <vt:lpstr>Problem Statement</vt:lpstr>
      <vt:lpstr>Objectives</vt:lpstr>
      <vt:lpstr>Scope of the Project</vt:lpstr>
      <vt:lpstr>Technologies Used</vt:lpstr>
      <vt:lpstr>System Workflow</vt:lpstr>
      <vt:lpstr>Module Breakdown</vt:lpstr>
      <vt:lpstr>Data Extraction (Text)</vt:lpstr>
      <vt:lpstr>Data Extraction (OCR)</vt:lpstr>
      <vt:lpstr>Contact Information Extraction</vt:lpstr>
      <vt:lpstr>Skill Categories</vt:lpstr>
      <vt:lpstr>Skill Extraction Process</vt:lpstr>
      <vt:lpstr>ATS Scoring Logic</vt:lpstr>
      <vt:lpstr>Course Recommendations</vt:lpstr>
      <vt:lpstr>Job Role Prediction</vt:lpstr>
      <vt:lpstr>Streamlit User Interface</vt:lpstr>
      <vt:lpstr>Module 1: Upload Resume</vt:lpstr>
      <vt:lpstr>Module 2: View Score</vt:lpstr>
      <vt:lpstr>Module 3: Extracted Info</vt:lpstr>
      <vt:lpstr>Module 4: Course Suggestions</vt:lpstr>
      <vt:lpstr>Module 5: Job Predictor</vt:lpstr>
      <vt:lpstr>Advantages, Limitations &amp; 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Siddharth Joshi</cp:lastModifiedBy>
  <cp:revision>2</cp:revision>
  <dcterms:created xsi:type="dcterms:W3CDTF">2025-08-13T17:31:20Z</dcterms:created>
  <dcterms:modified xsi:type="dcterms:W3CDTF">2025-08-13T18:02:37Z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2025-08-13T00:00:00Z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2025-08-13T00:00:00Z</vt:filetime>
  </property>
</Properties>
</file>