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7.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59.xml" ContentType="application/vnd.openxmlformats-officedocument.presentationml.notesSlide+xml"/>
  <Override PartName="/ppt/notesSlides/notesSlide34.xml" ContentType="application/vnd.openxmlformats-officedocument.presentationml.notesSlide+xml"/>
  <Override PartName="/ppt/notesSlides/_rels/notesSlide35.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59.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6.xml.rels" ContentType="application/vnd.openxmlformats-package.relationships+xml"/>
  <Override PartName="/ppt/notesSlides/_rels/notesSlide60.xml.rels" ContentType="application/vnd.openxmlformats-package.relationships+xml"/>
  <Override PartName="/ppt/notesSlides/notesSlide36.xml" ContentType="application/vnd.openxmlformats-officedocument.presentationml.notes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media/image1.png" ContentType="image/png"/>
  <Override PartName="/ppt/media/image31.png" ContentType="image/png"/>
  <Override PartName="/ppt/media/image7.jpeg" ContentType="image/jpeg"/>
  <Override PartName="/ppt/media/image2.jpeg" ContentType="image/jpeg"/>
  <Override PartName="/ppt/media/image17.jpeg" ContentType="image/jpeg"/>
  <Override PartName="/ppt/media/image3.png" ContentType="image/png"/>
  <Override PartName="/ppt/media/image21.png" ContentType="image/png"/>
  <Override PartName="/ppt/media/image6.jpeg" ContentType="image/jpeg"/>
  <Override PartName="/ppt/media/image4.png" ContentType="image/png"/>
  <Override PartName="/ppt/media/image5.jpeg" ContentType="image/jpeg"/>
  <Override PartName="/ppt/media/image8.jpeg" ContentType="image/jpeg"/>
  <Override PartName="/ppt/media/image41.png" ContentType="image/png"/>
  <Override PartName="/ppt/media/image9.jpeg" ContentType="image/jpeg"/>
  <Override PartName="/ppt/media/image10.png" ContentType="image/png"/>
  <Override PartName="/ppt/media/image11.jpeg" ContentType="image/jpeg"/>
  <Override PartName="/ppt/media/image12.jpeg" ContentType="image/jpeg"/>
  <Override PartName="/ppt/media/image13.jpeg" ContentType="image/jpeg"/>
  <Override PartName="/ppt/media/image14.png" ContentType="image/png"/>
  <Override PartName="/ppt/media/image15.jpeg" ContentType="image/jpeg"/>
  <Override PartName="/ppt/media/image16.png" ContentType="image/png"/>
  <Override PartName="/ppt/media/image18.jpeg" ContentType="image/jpeg"/>
  <Override PartName="/ppt/media/image19.jpeg" ContentType="image/jpeg"/>
  <Override PartName="/ppt/media/image20.jpeg" ContentType="image/jpeg"/>
  <Override PartName="/ppt/media/image44.png" ContentType="image/png"/>
  <Override PartName="/ppt/media/image22.jpeg" ContentType="image/jpeg"/>
  <Override PartName="/ppt/media/image23.jpeg" ContentType="image/jpeg"/>
  <Override PartName="/ppt/media/image24.jpeg" ContentType="image/jpeg"/>
  <Override PartName="/ppt/media/image25.jpeg" ContentType="image/jpeg"/>
  <Override PartName="/ppt/media/image27.png" ContentType="image/png"/>
  <Override PartName="/ppt/media/image26.jpeg" ContentType="image/jpeg"/>
  <Override PartName="/ppt/media/image28.png" ContentType="image/png"/>
  <Override PartName="/ppt/media/image29.png" ContentType="image/png"/>
  <Override PartName="/ppt/media/image30.png" ContentType="image/png"/>
  <Override PartName="/ppt/media/image32.jpeg" ContentType="image/jpeg"/>
  <Override PartName="/ppt/media/image33.jpeg" ContentType="image/jpeg"/>
  <Override PartName="/ppt/media/image34.jpeg" ContentType="image/jpeg"/>
  <Override PartName="/ppt/media/image35.jpeg" ContentType="image/jpeg"/>
  <Override PartName="/ppt/media/image36.png" ContentType="image/png"/>
  <Override PartName="/ppt/media/image37.jpeg" ContentType="image/jpeg"/>
  <Override PartName="/ppt/media/image38.jpeg" ContentType="image/jpeg"/>
  <Override PartName="/ppt/media/image45.png" ContentType="image/png"/>
  <Override PartName="/ppt/media/image39.jpeg" ContentType="image/jpeg"/>
  <Override PartName="/ppt/media/image40.png" ContentType="image/png"/>
  <Override PartName="/ppt/media/image42.png" ContentType="image/png"/>
  <Override PartName="/ppt/media/image43.jpeg" ContentType="image/jpeg"/>
  <Override PartName="/ppt/media/image46.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6BC69E1-986B-4DB4-A2D6-591CD50228F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Meaning of overriding to be explained later</a:t>
            </a:r>
            <a:endParaRPr b="0" lang="en-IN" sz="1100" spc="-1" strike="noStrike">
              <a:latin typeface="Arial"/>
            </a:endParaRPr>
          </a:p>
        </p:txBody>
      </p:sp>
      <p:sp>
        <p:nvSpPr>
          <p:cNvPr id="430" name="PlaceHolder 2"/>
          <p:cNvSpPr>
            <a:spLocks noGrp="1"/>
          </p:cNvSpPr>
          <p:nvPr>
            <p:ph type="sldImg"/>
          </p:nvPr>
        </p:nvSpPr>
        <p:spPr>
          <a:xfrm>
            <a:off x="1143360" y="685800"/>
            <a:ext cx="4572000" cy="342828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32" name="PlaceHolder 2"/>
          <p:cNvSpPr>
            <a:spLocks noGrp="1"/>
          </p:cNvSpPr>
          <p:nvPr>
            <p:ph type="sldImg"/>
          </p:nvPr>
        </p:nvSpPr>
        <p:spPr>
          <a:xfrm>
            <a:off x="1143360" y="685800"/>
            <a:ext cx="4572000" cy="342828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34" name="PlaceHolder 2"/>
          <p:cNvSpPr>
            <a:spLocks noGrp="1"/>
          </p:cNvSpPr>
          <p:nvPr>
            <p:ph type="sldImg"/>
          </p:nvPr>
        </p:nvSpPr>
        <p:spPr>
          <a:xfrm>
            <a:off x="1143360" y="685800"/>
            <a:ext cx="4572000" cy="342828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36" name="PlaceHolder 2"/>
          <p:cNvSpPr>
            <a:spLocks noGrp="1"/>
          </p:cNvSpPr>
          <p:nvPr>
            <p:ph type="sldImg"/>
          </p:nvPr>
        </p:nvSpPr>
        <p:spPr>
          <a:xfrm>
            <a:off x="1143360" y="685800"/>
            <a:ext cx="4572000" cy="342828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38" name="PlaceHolder 2"/>
          <p:cNvSpPr>
            <a:spLocks noGrp="1"/>
          </p:cNvSpPr>
          <p:nvPr>
            <p:ph type="sldImg"/>
          </p:nvPr>
        </p:nvSpPr>
        <p:spPr>
          <a:xfrm>
            <a:off x="1143360" y="685800"/>
            <a:ext cx="4572000" cy="342828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40" name="PlaceHolder 2"/>
          <p:cNvSpPr>
            <a:spLocks noGrp="1"/>
          </p:cNvSpPr>
          <p:nvPr>
            <p:ph type="sldImg"/>
          </p:nvPr>
        </p:nvSpPr>
        <p:spPr>
          <a:xfrm>
            <a:off x="1143360" y="685800"/>
            <a:ext cx="4572000" cy="342828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200" spc="-1" strike="noStrike">
                <a:solidFill>
                  <a:srgbClr val="333333"/>
                </a:solidFill>
                <a:latin typeface="Calibri"/>
                <a:ea typeface="Calibri"/>
              </a:rPr>
              <a:t>protected</a:t>
            </a:r>
            <a:r>
              <a:rPr b="0" lang="en" sz="1200" spc="-1" strike="noStrike">
                <a:solidFill>
                  <a:srgbClr val="333333"/>
                </a:solidFill>
                <a:latin typeface="Calibri"/>
                <a:ea typeface="Calibri"/>
              </a:rPr>
              <a:t> and </a:t>
            </a:r>
            <a:r>
              <a:rPr b="1" lang="en" sz="1200" spc="-1" strike="noStrike">
                <a:solidFill>
                  <a:srgbClr val="333333"/>
                </a:solidFill>
                <a:latin typeface="Calibri"/>
                <a:ea typeface="Calibri"/>
              </a:rPr>
              <a:t>default</a:t>
            </a:r>
            <a:r>
              <a:rPr b="0" lang="en" sz="1200" spc="-1" strike="noStrike">
                <a:solidFill>
                  <a:srgbClr val="333333"/>
                </a:solidFill>
                <a:latin typeface="Calibri"/>
                <a:ea typeface="Calibri"/>
              </a:rPr>
              <a:t> access modifiers to be taught later.</a:t>
            </a:r>
            <a:endParaRPr b="0" lang="en-IN" sz="1200" spc="-1" strike="noStrike">
              <a:latin typeface="Arial"/>
            </a:endParaRPr>
          </a:p>
        </p:txBody>
      </p:sp>
      <p:sp>
        <p:nvSpPr>
          <p:cNvPr id="442" name="PlaceHolder 2"/>
          <p:cNvSpPr>
            <a:spLocks noGrp="1"/>
          </p:cNvSpPr>
          <p:nvPr>
            <p:ph type="sldImg"/>
          </p:nvPr>
        </p:nvSpPr>
        <p:spPr>
          <a:xfrm>
            <a:off x="1143360" y="685800"/>
            <a:ext cx="4572000" cy="3428280"/>
          </a:xfrm>
          <a:prstGeom prst="rect">
            <a:avLst/>
          </a:prstGeom>
        </p:spPr>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Student class Demonstration example to be explained for more deep illustration</a:t>
            </a:r>
            <a:endParaRPr b="0" lang="en-IN" sz="1100" spc="-1" strike="noStrike">
              <a:latin typeface="Arial"/>
            </a:endParaRPr>
          </a:p>
        </p:txBody>
      </p:sp>
      <p:sp>
        <p:nvSpPr>
          <p:cNvPr id="444" name="PlaceHolder 2"/>
          <p:cNvSpPr>
            <a:spLocks noGrp="1"/>
          </p:cNvSpPr>
          <p:nvPr>
            <p:ph type="sldImg"/>
          </p:nvPr>
        </p:nvSpPr>
        <p:spPr>
          <a:xfrm>
            <a:off x="1143360" y="685800"/>
            <a:ext cx="4572000" cy="3428280"/>
          </a:xfrm>
          <a:prstGeom prst="rect">
            <a:avLst/>
          </a:prstGeom>
        </p:spPr>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latin typeface="Arial"/>
              </a:rPr>
              <a:t>Student class Demonstration example to be explained for more deep illustration</a:t>
            </a:r>
            <a:endParaRPr b="0" lang="en-IN" sz="1100" spc="-1" strike="noStrike">
              <a:latin typeface="Arial"/>
            </a:endParaRPr>
          </a:p>
        </p:txBody>
      </p:sp>
      <p:sp>
        <p:nvSpPr>
          <p:cNvPr id="446" name="PlaceHolder 2"/>
          <p:cNvSpPr>
            <a:spLocks noGrp="1"/>
          </p:cNvSpPr>
          <p:nvPr>
            <p:ph type="sldImg"/>
          </p:nvPr>
        </p:nvSpPr>
        <p:spPr>
          <a:xfrm>
            <a:off x="1143360" y="685800"/>
            <a:ext cx="4572000" cy="342828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1" name="PlaceHolder 2"/>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2" name="PlaceHolder 3"/>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A3F59010-9CB2-4699-8183-A52970FFD8B9}"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200" y="2614680"/>
            <a:ext cx="7887600" cy="634680"/>
          </a:xfrm>
          <a:prstGeom prst="rect">
            <a:avLst/>
          </a:prstGeom>
        </p:spPr>
        <p:txBody>
          <a:bodyPr lIns="0" rIns="0" tIns="0" bIns="0">
            <a:noAutofit/>
          </a:bodyPr>
          <a:p>
            <a:pPr algn="ctr"/>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42" name="PlaceHolder 2"/>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43" name="PlaceHolder 3"/>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44" name="PlaceHolder 4"/>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FD8C1078-75DC-4E71-8912-D47885F64F6F}"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28560" y="546120"/>
            <a:ext cx="3259440" cy="4033800"/>
          </a:xfrm>
          <a:prstGeom prst="rect">
            <a:avLst/>
          </a:prstGeom>
          <a:blipFill rotWithShape="0">
            <a:blip r:embed="rId1"/>
            <a:stretch/>
          </a:blipFill>
          <a:ln w="0">
            <a:noFill/>
          </a:ln>
        </p:spPr>
        <p:style>
          <a:lnRef idx="0"/>
          <a:fillRef idx="0"/>
          <a:effectRef idx="0"/>
          <a:fontRef idx="minor"/>
        </p:style>
      </p:sp>
      <p:sp>
        <p:nvSpPr>
          <p:cNvPr id="89" name="CustomShape 2"/>
          <p:cNvSpPr/>
          <p:nvPr/>
        </p:nvSpPr>
        <p:spPr>
          <a:xfrm>
            <a:off x="1057320" y="1288800"/>
            <a:ext cx="1699920" cy="216720"/>
          </a:xfrm>
          <a:prstGeom prst="rect">
            <a:avLst/>
          </a:prstGeom>
          <a:noFill/>
          <a:ln w="0">
            <a:noFill/>
          </a:ln>
        </p:spPr>
        <p:style>
          <a:lnRef idx="0"/>
          <a:fillRef idx="0"/>
          <a:effectRef idx="0"/>
          <a:fontRef idx="minor"/>
        </p:style>
        <p:txBody>
          <a:bodyPr lIns="0" rIns="0" tIns="0" bIns="0">
            <a:noAutofit/>
          </a:bodyPr>
          <a:p>
            <a:pPr>
              <a:lnSpc>
                <a:spcPct val="112000"/>
              </a:lnSpc>
              <a:tabLst>
                <a:tab algn="l" pos="0"/>
              </a:tabLst>
            </a:pPr>
            <a:r>
              <a:rPr b="0" lang="en" sz="1400" spc="-1" strike="noStrike">
                <a:solidFill>
                  <a:srgbClr val="ffffff"/>
                </a:solidFill>
                <a:latin typeface="Trebuchet MS"/>
                <a:ea typeface="Trebuchet MS"/>
              </a:rPr>
              <a:t>EditEdit MasterMaster  texttext stylesstyles</a:t>
            </a:r>
            <a:endParaRPr b="0" lang="en-IN" sz="1400" spc="-1" strike="noStrike">
              <a:latin typeface="Arial"/>
            </a:endParaRPr>
          </a:p>
        </p:txBody>
      </p:sp>
      <p:sp>
        <p:nvSpPr>
          <p:cNvPr id="90" name="CustomShape 3"/>
          <p:cNvSpPr/>
          <p:nvPr/>
        </p:nvSpPr>
        <p:spPr>
          <a:xfrm>
            <a:off x="0" y="0"/>
            <a:ext cx="9143640" cy="5143320"/>
          </a:xfrm>
          <a:prstGeom prst="rect">
            <a:avLst/>
          </a:prstGeom>
          <a:blipFill rotWithShape="0">
            <a:blip r:embed="rId2"/>
            <a:stretch/>
          </a:blipFill>
          <a:ln w="0">
            <a:noFill/>
          </a:ln>
        </p:spPr>
        <p:style>
          <a:lnRef idx="0"/>
          <a:fillRef idx="0"/>
          <a:effectRef idx="0"/>
          <a:fontRef idx="minor"/>
        </p:style>
      </p:sp>
      <p:sp>
        <p:nvSpPr>
          <p:cNvPr id="91" name="CustomShape 4"/>
          <p:cNvSpPr/>
          <p:nvPr/>
        </p:nvSpPr>
        <p:spPr>
          <a:xfrm>
            <a:off x="635040" y="0"/>
            <a:ext cx="3259440" cy="4041720"/>
          </a:xfrm>
          <a:prstGeom prst="rect">
            <a:avLst/>
          </a:prstGeom>
          <a:blipFill rotWithShape="0">
            <a:blip r:embed="rId3"/>
            <a:stretch/>
          </a:blipFill>
          <a:ln w="0">
            <a:noFill/>
          </a:ln>
        </p:spPr>
        <p:style>
          <a:lnRef idx="0"/>
          <a:fillRef idx="0"/>
          <a:effectRef idx="0"/>
          <a:fontRef idx="minor"/>
        </p:style>
      </p:sp>
      <p:sp>
        <p:nvSpPr>
          <p:cNvPr id="92" name="CustomShape 5"/>
          <p:cNvSpPr/>
          <p:nvPr/>
        </p:nvSpPr>
        <p:spPr>
          <a:xfrm>
            <a:off x="781200" y="427320"/>
            <a:ext cx="3107160" cy="2553840"/>
          </a:xfrm>
          <a:prstGeom prst="rect">
            <a:avLst/>
          </a:prstGeom>
          <a:noFill/>
          <a:ln w="0">
            <a:noFill/>
          </a:ln>
        </p:spPr>
        <p:style>
          <a:lnRef idx="0"/>
          <a:fillRef idx="0"/>
          <a:effectRef idx="0"/>
          <a:fontRef idx="minor"/>
        </p:style>
        <p:txBody>
          <a:bodyPr lIns="0" rIns="0" tIns="113040" bIns="0">
            <a:noAutofit/>
          </a:bodyPr>
          <a:p>
            <a:pPr>
              <a:lnSpc>
                <a:spcPct val="100000"/>
              </a:lnSpc>
              <a:spcBef>
                <a:spcPts val="765"/>
              </a:spcBef>
              <a:tabLst>
                <a:tab algn="l" pos="0"/>
              </a:tabLst>
            </a:pPr>
            <a:r>
              <a:rPr b="1" lang="en" sz="1800" spc="-1" strike="noStrike">
                <a:solidFill>
                  <a:srgbClr val="ffffff"/>
                </a:solidFill>
                <a:latin typeface="Arial"/>
                <a:ea typeface="Arial"/>
              </a:rPr>
              <a:t>Module Name - Abstraction &amp; Encapsulation</a:t>
            </a:r>
            <a:endParaRPr b="0" lang="en-IN" sz="1800" spc="-1" strike="noStrike">
              <a:latin typeface="Arial"/>
            </a:endParaRPr>
          </a:p>
          <a:p>
            <a:pPr>
              <a:lnSpc>
                <a:spcPct val="100000"/>
              </a:lnSpc>
              <a:spcBef>
                <a:spcPts val="765"/>
              </a:spcBef>
              <a:tabLst>
                <a:tab algn="l" pos="0"/>
              </a:tabLst>
            </a:pPr>
            <a:r>
              <a:rPr b="1" lang="en" sz="1800" spc="-1" strike="noStrike">
                <a:solidFill>
                  <a:srgbClr val="ffffff"/>
                </a:solidFill>
                <a:latin typeface="Arial"/>
                <a:ea typeface="Arial"/>
              </a:rPr>
              <a:t>Class - Day 2</a:t>
            </a:r>
            <a:endParaRPr b="0" lang="en-IN" sz="1800" spc="-1" strike="noStrike">
              <a:latin typeface="Arial"/>
            </a:endParaRPr>
          </a:p>
          <a:p>
            <a:pPr>
              <a:lnSpc>
                <a:spcPct val="100000"/>
              </a:lnSpc>
              <a:spcBef>
                <a:spcPts val="765"/>
              </a:spcBef>
              <a:tabLst>
                <a:tab algn="l" pos="0"/>
              </a:tabLst>
            </a:pPr>
            <a:r>
              <a:rPr b="1" lang="en" sz="1800" spc="-1" strike="noStrike">
                <a:solidFill>
                  <a:srgbClr val="ffffff"/>
                </a:solidFill>
                <a:latin typeface="Arial"/>
                <a:ea typeface="Arial"/>
              </a:rPr>
              <a:t>Topic Name- More about OOPS</a:t>
            </a:r>
            <a:endParaRPr b="0" lang="en-IN" sz="1800" spc="-1" strike="noStrike">
              <a:latin typeface="Arial"/>
            </a:endParaRPr>
          </a:p>
        </p:txBody>
      </p:sp>
      <p:sp>
        <p:nvSpPr>
          <p:cNvPr id="93" name="CustomShape 6"/>
          <p:cNvSpPr/>
          <p:nvPr/>
        </p:nvSpPr>
        <p:spPr>
          <a:xfrm>
            <a:off x="7929360" y="210240"/>
            <a:ext cx="813240" cy="216720"/>
          </a:xfrm>
          <a:prstGeom prst="rect">
            <a:avLst/>
          </a:prstGeom>
          <a:blipFill rotWithShape="0">
            <a:blip r:embed="rId4"/>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Static Methods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Methods declared as static are known as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static methods. A static method belongs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to the class, rather than object of a class. </a:t>
            </a:r>
            <a:endParaRPr b="0" lang="en-IN" sz="2400" spc="-1" strike="noStrike">
              <a:latin typeface="Arial"/>
            </a:endParaRPr>
          </a:p>
        </p:txBody>
      </p:sp>
      <p:sp>
        <p:nvSpPr>
          <p:cNvPr id="13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3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33" name="CustomShape 4"/>
          <p:cNvSpPr/>
          <p:nvPr/>
        </p:nvSpPr>
        <p:spPr>
          <a:xfrm>
            <a:off x="507240" y="14400"/>
            <a:ext cx="5953320" cy="821160"/>
          </a:xfrm>
          <a:prstGeom prst="rect">
            <a:avLst/>
          </a:prstGeom>
          <a:noFill/>
          <a:ln w="0">
            <a:noFill/>
          </a:ln>
        </p:spPr>
        <p:style>
          <a:lnRef idx="0"/>
          <a:fillRef idx="0"/>
          <a:effectRef idx="0"/>
          <a:fontRef idx="minor"/>
        </p:style>
      </p:sp>
      <p:pic>
        <p:nvPicPr>
          <p:cNvPr id="134" name="Google Shape;190;p36" descr="the word of STATIC on building blocks concept"/>
          <p:cNvPicPr/>
          <p:nvPr/>
        </p:nvPicPr>
        <p:blipFill>
          <a:blip r:embed="rId1"/>
          <a:stretch/>
        </p:blipFill>
        <p:spPr>
          <a:xfrm>
            <a:off x="5842440" y="1859040"/>
            <a:ext cx="2730240" cy="1960200"/>
          </a:xfrm>
          <a:prstGeom prst="rect">
            <a:avLst/>
          </a:prstGeom>
          <a:ln w="0">
            <a:noFill/>
          </a:ln>
        </p:spPr>
      </p:pic>
      <p:sp>
        <p:nvSpPr>
          <p:cNvPr id="135"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It can be called without creating the object of the class, using </a:t>
            </a:r>
            <a:r>
              <a:rPr b="1" lang="en" sz="2400" spc="-1" strike="noStrike">
                <a:solidFill>
                  <a:srgbClr val="000000"/>
                </a:solidFill>
                <a:latin typeface="Calibri"/>
                <a:ea typeface="Calibri"/>
              </a:rPr>
              <a:t>ClassName.staticMethod( ) </a:t>
            </a:r>
            <a:r>
              <a:rPr b="0" lang="en" sz="2400" spc="-1" strike="noStrike">
                <a:solidFill>
                  <a:srgbClr val="000000"/>
                </a:solidFill>
                <a:latin typeface="Calibri"/>
                <a:ea typeface="Calibri"/>
              </a:rPr>
              <a:t>notation.</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Static methods cannot access non-static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variables, or call non-static methods. But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static methods can access any static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variable and change its value.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37"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38"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39" name="CustomShape 4"/>
          <p:cNvSpPr/>
          <p:nvPr/>
        </p:nvSpPr>
        <p:spPr>
          <a:xfrm>
            <a:off x="507240" y="14400"/>
            <a:ext cx="5953320" cy="821160"/>
          </a:xfrm>
          <a:prstGeom prst="rect">
            <a:avLst/>
          </a:prstGeom>
          <a:noFill/>
          <a:ln w="0">
            <a:noFill/>
          </a:ln>
        </p:spPr>
        <p:style>
          <a:lnRef idx="0"/>
          <a:fillRef idx="0"/>
          <a:effectRef idx="0"/>
          <a:fontRef idx="minor"/>
        </p:style>
      </p:sp>
      <p:pic>
        <p:nvPicPr>
          <p:cNvPr id="140" name="Google Shape;200;p37" descr="Software, web development, programming concept. People interacting with laptop,  charts and analyzing statistics. Technology process of Software development. Vector isometric illustration"/>
          <p:cNvPicPr/>
          <p:nvPr/>
        </p:nvPicPr>
        <p:blipFill>
          <a:blip r:embed="rId1"/>
          <a:stretch/>
        </p:blipFill>
        <p:spPr>
          <a:xfrm>
            <a:off x="5756400" y="1762920"/>
            <a:ext cx="2764800" cy="2165760"/>
          </a:xfrm>
          <a:prstGeom prst="rect">
            <a:avLst/>
          </a:prstGeom>
          <a:ln w="0">
            <a:noFill/>
          </a:ln>
        </p:spPr>
      </p:pic>
      <p:sp>
        <p:nvSpPr>
          <p:cNvPr id="141"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endParaRPr b="0" lang="en-IN" sz="1800" spc="-1" strike="noStrike">
              <a:latin typeface="Arial"/>
            </a:endParaRPr>
          </a:p>
          <a:p>
            <a:pPr>
              <a:lnSpc>
                <a:spcPct val="115000"/>
              </a:lnSpc>
              <a:tabLst>
                <a:tab algn="l" pos="0"/>
              </a:tabLst>
            </a:pPr>
            <a:endParaRPr b="0" lang="en-IN" sz="1800" spc="-1" strike="noStrike">
              <a:latin typeface="Arial"/>
            </a:endParaRPr>
          </a:p>
        </p:txBody>
      </p:sp>
      <p:sp>
        <p:nvSpPr>
          <p:cNvPr id="14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4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45" name="CustomShape 4"/>
          <p:cNvSpPr/>
          <p:nvPr/>
        </p:nvSpPr>
        <p:spPr>
          <a:xfrm>
            <a:off x="507240" y="14400"/>
            <a:ext cx="5953320" cy="821160"/>
          </a:xfrm>
          <a:prstGeom prst="rect">
            <a:avLst/>
          </a:prstGeom>
          <a:noFill/>
          <a:ln w="0">
            <a:noFill/>
          </a:ln>
        </p:spPr>
        <p:style>
          <a:lnRef idx="0"/>
          <a:fillRef idx="0"/>
          <a:effectRef idx="0"/>
          <a:fontRef idx="minor"/>
        </p:style>
      </p:sp>
      <p:pic>
        <p:nvPicPr>
          <p:cNvPr id="146" name="Google Shape;210;p38" descr=""/>
          <p:cNvPicPr/>
          <p:nvPr/>
        </p:nvPicPr>
        <p:blipFill>
          <a:blip r:embed="rId1"/>
          <a:srcRect l="21689" t="16235" r="21792" b="29872"/>
          <a:stretch/>
        </p:blipFill>
        <p:spPr>
          <a:xfrm>
            <a:off x="1479240" y="879840"/>
            <a:ext cx="6185160" cy="3315960"/>
          </a:xfrm>
          <a:prstGeom prst="rect">
            <a:avLst/>
          </a:prstGeom>
          <a:ln w="38100">
            <a:solidFill>
              <a:srgbClr val="000000"/>
            </a:solidFill>
            <a:round/>
          </a:ln>
        </p:spPr>
      </p:pic>
      <p:sp>
        <p:nvSpPr>
          <p:cNvPr id="147" name="CustomShape 5"/>
          <p:cNvSpPr/>
          <p:nvPr/>
        </p:nvSpPr>
        <p:spPr>
          <a:xfrm>
            <a:off x="507240" y="4394520"/>
            <a:ext cx="8130960" cy="3589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2000" spc="-1" strike="noStrike">
                <a:solidFill>
                  <a:srgbClr val="4c1130"/>
                </a:solidFill>
                <a:latin typeface="Arial"/>
                <a:ea typeface="Arial"/>
              </a:rPr>
              <a:t>Variable pi declared as a static variable as it’s value has to be same for all the objects</a:t>
            </a:r>
            <a:endParaRPr b="0" lang="en-IN" sz="2000" spc="-1" strike="noStrike">
              <a:latin typeface="Arial"/>
            </a:endParaRPr>
          </a:p>
        </p:txBody>
      </p:sp>
      <p:sp>
        <p:nvSpPr>
          <p:cNvPr id="148" name="CustomShape 6"/>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Note: main method is </a:t>
            </a:r>
            <a:r>
              <a:rPr b="1" lang="en" sz="2400" spc="-1" strike="noStrike">
                <a:solidFill>
                  <a:srgbClr val="000000"/>
                </a:solidFill>
                <a:latin typeface="Calibri"/>
                <a:ea typeface="Calibri"/>
              </a:rPr>
              <a:t>declared as static</a:t>
            </a:r>
            <a:r>
              <a:rPr b="0" lang="en" sz="2400" spc="-1" strike="noStrike">
                <a:solidFill>
                  <a:srgbClr val="000000"/>
                </a:solidFill>
                <a:latin typeface="Calibri"/>
                <a:ea typeface="Calibri"/>
              </a:rPr>
              <a:t>. It will be </a:t>
            </a:r>
            <a:r>
              <a:rPr b="1" lang="en" sz="2400" spc="-1" strike="noStrike">
                <a:solidFill>
                  <a:srgbClr val="000000"/>
                </a:solidFill>
                <a:latin typeface="Calibri"/>
                <a:ea typeface="Calibri"/>
              </a:rPr>
              <a:t>unique for any Java File</a:t>
            </a:r>
            <a:r>
              <a:rPr b="0" lang="en" sz="2400" spc="-1" strike="noStrike">
                <a:solidFill>
                  <a:srgbClr val="000000"/>
                </a:solidFill>
                <a:latin typeface="Calibri"/>
                <a:ea typeface="Calibri"/>
              </a:rPr>
              <a:t>. One can have other methods also named as main but they must not be declared as with same function signature.</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50"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51"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52" name="CustomShape 4"/>
          <p:cNvSpPr/>
          <p:nvPr/>
        </p:nvSpPr>
        <p:spPr>
          <a:xfrm>
            <a:off x="507240" y="14400"/>
            <a:ext cx="5953320" cy="821160"/>
          </a:xfrm>
          <a:prstGeom prst="rect">
            <a:avLst/>
          </a:prstGeom>
          <a:noFill/>
          <a:ln w="0">
            <a:noFill/>
          </a:ln>
        </p:spPr>
        <p:style>
          <a:lnRef idx="0"/>
          <a:fillRef idx="0"/>
          <a:effectRef idx="0"/>
          <a:fontRef idx="minor"/>
        </p:style>
      </p:sp>
      <p:pic>
        <p:nvPicPr>
          <p:cNvPr id="153" name="Google Shape;221;p39" descr="Businesswoman hand touch cube as symbol of problem solving "/>
          <p:cNvPicPr/>
          <p:nvPr/>
        </p:nvPicPr>
        <p:blipFill>
          <a:blip r:embed="rId1"/>
          <a:stretch/>
        </p:blipFill>
        <p:spPr>
          <a:xfrm>
            <a:off x="2887200" y="2331000"/>
            <a:ext cx="3497400" cy="2564640"/>
          </a:xfrm>
          <a:prstGeom prst="rect">
            <a:avLst/>
          </a:prstGeom>
          <a:ln w="0">
            <a:noFill/>
          </a:ln>
        </p:spPr>
      </p:pic>
      <p:sp>
        <p:nvSpPr>
          <p:cNvPr id="15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Let’s now learn about the </a:t>
            </a:r>
            <a:r>
              <a:rPr b="0" lang="en" sz="2400" spc="-1" strike="noStrike">
                <a:solidFill>
                  <a:srgbClr val="000000"/>
                </a:solidFill>
                <a:highlight>
                  <a:srgbClr val="ffff00"/>
                </a:highlight>
                <a:latin typeface="Calibri"/>
                <a:ea typeface="Calibri"/>
              </a:rPr>
              <a:t>final keyword.</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The final keyword is used to restrict the user. </a:t>
            </a: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If any method is declared as final, you cannot</a:t>
            </a: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override that particular method.</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5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5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58"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Final Keyword</a:t>
            </a:r>
            <a:endParaRPr b="0" lang="en-IN" sz="3000" spc="-1" strike="noStrike">
              <a:latin typeface="Arial"/>
            </a:endParaRPr>
          </a:p>
        </p:txBody>
      </p:sp>
      <p:pic>
        <p:nvPicPr>
          <p:cNvPr id="159" name="Google Shape;231;p40" descr="Restricted Area Icon. Flat Design Isolated Illustration."/>
          <p:cNvPicPr/>
          <p:nvPr/>
        </p:nvPicPr>
        <p:blipFill>
          <a:blip r:embed="rId1"/>
          <a:stretch/>
        </p:blipFill>
        <p:spPr>
          <a:xfrm>
            <a:off x="6240240" y="1468080"/>
            <a:ext cx="2484000" cy="2564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564120" y="96552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Final variables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If any </a:t>
            </a:r>
            <a:r>
              <a:rPr b="1" lang="en" sz="2400" spc="-1" strike="noStrike">
                <a:solidFill>
                  <a:srgbClr val="000000"/>
                </a:solidFill>
                <a:latin typeface="Calibri"/>
                <a:ea typeface="Calibri"/>
              </a:rPr>
              <a:t>variable </a:t>
            </a:r>
            <a:r>
              <a:rPr b="0" lang="en" sz="2400" spc="-1" strike="noStrike">
                <a:solidFill>
                  <a:srgbClr val="000000"/>
                </a:solidFill>
                <a:latin typeface="Calibri"/>
                <a:ea typeface="Calibri"/>
              </a:rPr>
              <a:t>is </a:t>
            </a:r>
            <a:r>
              <a:rPr b="1" lang="en" sz="2400" spc="-1" strike="noStrike">
                <a:solidFill>
                  <a:srgbClr val="000000"/>
                </a:solidFill>
                <a:latin typeface="Calibri"/>
                <a:ea typeface="Calibri"/>
              </a:rPr>
              <a:t>declared as final</a:t>
            </a:r>
            <a:r>
              <a:rPr b="0" lang="en" sz="2400" spc="-1" strike="noStrike">
                <a:solidFill>
                  <a:srgbClr val="000000"/>
                </a:solidFill>
                <a:latin typeface="Calibri"/>
                <a:ea typeface="Calibri"/>
              </a:rPr>
              <a:t>, </a:t>
            </a:r>
            <a:r>
              <a:rPr b="1" lang="en" sz="2400" spc="-1" strike="noStrike">
                <a:solidFill>
                  <a:srgbClr val="000000"/>
                </a:solidFill>
                <a:latin typeface="Calibri"/>
                <a:ea typeface="Calibri"/>
              </a:rPr>
              <a:t>you cannot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change the value </a:t>
            </a:r>
            <a:r>
              <a:rPr b="0" lang="en" sz="2400" spc="-1" strike="noStrike">
                <a:solidFill>
                  <a:srgbClr val="000000"/>
                </a:solidFill>
                <a:latin typeface="Calibri"/>
                <a:ea typeface="Calibri"/>
              </a:rPr>
              <a:t>of that variable. It can be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assigned any value only once, and then it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remains constant throughout the program</a:t>
            </a: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Final variables are useful if you have global constants in your programs that should never be changed.</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6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6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63" name="CustomShape 4"/>
          <p:cNvSpPr/>
          <p:nvPr/>
        </p:nvSpPr>
        <p:spPr>
          <a:xfrm>
            <a:off x="507240" y="14400"/>
            <a:ext cx="5953320" cy="821160"/>
          </a:xfrm>
          <a:prstGeom prst="rect">
            <a:avLst/>
          </a:prstGeom>
          <a:noFill/>
          <a:ln w="0">
            <a:noFill/>
          </a:ln>
        </p:spPr>
        <p:style>
          <a:lnRef idx="0"/>
          <a:fillRef idx="0"/>
          <a:effectRef idx="0"/>
          <a:fontRef idx="minor"/>
        </p:style>
      </p:sp>
      <p:pic>
        <p:nvPicPr>
          <p:cNvPr id="164" name="Google Shape;240;p41" descr="Dice form the word &quot;UNCHANGED&quot; while two fingers push the letters &quot;UN&quot; away in order to change the word to &quot;CHANGED&quot;."/>
          <p:cNvPicPr/>
          <p:nvPr/>
        </p:nvPicPr>
        <p:blipFill>
          <a:blip r:embed="rId1"/>
          <a:stretch/>
        </p:blipFill>
        <p:spPr>
          <a:xfrm>
            <a:off x="6461280" y="2053440"/>
            <a:ext cx="2425320" cy="1741320"/>
          </a:xfrm>
          <a:prstGeom prst="rect">
            <a:avLst/>
          </a:prstGeom>
          <a:ln w="0">
            <a:noFill/>
          </a:ln>
        </p:spPr>
      </p:pic>
      <p:sp>
        <p:nvSpPr>
          <p:cNvPr id="165"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Final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This is how radius variable is declared as final. Its value could have been initiated at this step only.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Like here, it is assigned no value, so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it has the default value and if there is any attempt to change its value in any other step then the code will show an error.</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Note: A variable can be declared as a static final variable also. It will be a static variable whose value can’t be changed once initialized.</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67"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68"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69" name="CustomShape 4"/>
          <p:cNvSpPr/>
          <p:nvPr/>
        </p:nvSpPr>
        <p:spPr>
          <a:xfrm>
            <a:off x="507240" y="14400"/>
            <a:ext cx="5953320" cy="821160"/>
          </a:xfrm>
          <a:prstGeom prst="rect">
            <a:avLst/>
          </a:prstGeom>
          <a:noFill/>
          <a:ln w="0">
            <a:noFill/>
          </a:ln>
        </p:spPr>
        <p:style>
          <a:lnRef idx="0"/>
          <a:fillRef idx="0"/>
          <a:effectRef idx="0"/>
          <a:fontRef idx="minor"/>
        </p:style>
      </p:sp>
      <p:sp>
        <p:nvSpPr>
          <p:cNvPr id="170"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Final Keyword</a:t>
            </a:r>
            <a:endParaRPr b="0" lang="en-IN" sz="3000" spc="-1" strike="noStrike">
              <a:latin typeface="Arial"/>
            </a:endParaRPr>
          </a:p>
        </p:txBody>
      </p:sp>
      <p:pic>
        <p:nvPicPr>
          <p:cNvPr id="171" name="Google Shape;251;p42" descr=""/>
          <p:cNvPicPr/>
          <p:nvPr/>
        </p:nvPicPr>
        <p:blipFill>
          <a:blip r:embed="rId1"/>
          <a:srcRect l="13823" t="32574" r="63820" b="55049"/>
          <a:stretch/>
        </p:blipFill>
        <p:spPr>
          <a:xfrm>
            <a:off x="5226480" y="1523160"/>
            <a:ext cx="3307320" cy="1029960"/>
          </a:xfrm>
          <a:prstGeom prst="rect">
            <a:avLst/>
          </a:prstGeom>
          <a:ln w="38100">
            <a:solidFill>
              <a:srgbClr val="0000ff"/>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Final methods</a:t>
            </a: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If you declare any method as final, you cannot override that.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7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7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75" name="CustomShape 4"/>
          <p:cNvSpPr/>
          <p:nvPr/>
        </p:nvSpPr>
        <p:spPr>
          <a:xfrm>
            <a:off x="507240" y="14400"/>
            <a:ext cx="5953320" cy="821160"/>
          </a:xfrm>
          <a:prstGeom prst="rect">
            <a:avLst/>
          </a:prstGeom>
          <a:noFill/>
          <a:ln w="0">
            <a:noFill/>
          </a:ln>
        </p:spPr>
        <p:style>
          <a:lnRef idx="0"/>
          <a:fillRef idx="0"/>
          <a:effectRef idx="0"/>
          <a:fontRef idx="minor"/>
        </p:style>
      </p:sp>
      <p:pic>
        <p:nvPicPr>
          <p:cNvPr id="176" name="Google Shape;260;p43" descr="Antivirus icon"/>
          <p:cNvPicPr/>
          <p:nvPr/>
        </p:nvPicPr>
        <p:blipFill>
          <a:blip r:embed="rId1"/>
          <a:stretch/>
        </p:blipFill>
        <p:spPr>
          <a:xfrm>
            <a:off x="3276360" y="2392200"/>
            <a:ext cx="2476080" cy="2666520"/>
          </a:xfrm>
          <a:prstGeom prst="rect">
            <a:avLst/>
          </a:prstGeom>
          <a:ln w="0">
            <a:noFill/>
          </a:ln>
        </p:spPr>
      </p:pic>
      <p:sp>
        <p:nvSpPr>
          <p:cNvPr id="17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Final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endParaRPr b="0" lang="en-IN" sz="1800" spc="-1" strike="noStrike">
              <a:latin typeface="Arial"/>
            </a:endParaRPr>
          </a:p>
          <a:p>
            <a:pPr>
              <a:lnSpc>
                <a:spcPct val="115000"/>
              </a:lnSpc>
              <a:tabLst>
                <a:tab algn="l" pos="0"/>
              </a:tabLst>
            </a:pPr>
            <a:endParaRPr b="0" lang="en-IN" sz="1800" spc="-1" strike="noStrike">
              <a:latin typeface="Arial"/>
            </a:endParaRPr>
          </a:p>
          <a:p>
            <a:pPr>
              <a:lnSpc>
                <a:spcPct val="115000"/>
              </a:lnSpc>
              <a:tabLst>
                <a:tab algn="l" pos="0"/>
              </a:tabLst>
            </a:pPr>
            <a:endParaRPr b="0" lang="en-IN" sz="1800" spc="-1" strike="noStrike">
              <a:latin typeface="Arial"/>
            </a:endParaRPr>
          </a:p>
        </p:txBody>
      </p:sp>
      <p:sp>
        <p:nvSpPr>
          <p:cNvPr id="179"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8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81"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Types of Attributes &amp; Methods</a:t>
            </a:r>
            <a:endParaRPr b="0" lang="en-IN" sz="3000" spc="-1" strike="noStrike">
              <a:latin typeface="Arial"/>
            </a:endParaRPr>
          </a:p>
        </p:txBody>
      </p:sp>
      <p:pic>
        <p:nvPicPr>
          <p:cNvPr id="182" name="Google Shape;270;p44" descr=""/>
          <p:cNvPicPr/>
          <p:nvPr/>
        </p:nvPicPr>
        <p:blipFill>
          <a:blip r:embed="rId1"/>
          <a:srcRect l="50836" t="16855" r="29343" b="54469"/>
          <a:stretch/>
        </p:blipFill>
        <p:spPr>
          <a:xfrm>
            <a:off x="2602800" y="1140840"/>
            <a:ext cx="3937680" cy="3202920"/>
          </a:xfrm>
          <a:prstGeom prst="rect">
            <a:avLst/>
          </a:prstGeom>
          <a:ln w="38100">
            <a:solidFill>
              <a:srgbClr val="000000"/>
            </a:solidFill>
            <a:round/>
          </a:ln>
        </p:spPr>
      </p:pic>
      <p:sp>
        <p:nvSpPr>
          <p:cNvPr id="183" name="CustomShape 5"/>
          <p:cNvSpPr/>
          <p:nvPr/>
        </p:nvSpPr>
        <p:spPr>
          <a:xfrm>
            <a:off x="2243160" y="4461840"/>
            <a:ext cx="4659840" cy="4705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2000" spc="-1" strike="noStrike">
                <a:solidFill>
                  <a:srgbClr val="4c1130"/>
                </a:solidFill>
                <a:latin typeface="Arial"/>
                <a:ea typeface="Arial"/>
              </a:rPr>
              <a:t>Types of Attributes &amp; Methods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You have learnt various topics such as classes and objects, default and parameterized constructors, and static and final keywords.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All of these concepts fall under the umbrella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of the first principle of OOP — </a:t>
            </a:r>
            <a:r>
              <a:rPr b="0" lang="en" sz="2400" spc="-1" strike="noStrike">
                <a:solidFill>
                  <a:srgbClr val="000000"/>
                </a:solidFill>
                <a:highlight>
                  <a:srgbClr val="ffff00"/>
                </a:highlight>
                <a:latin typeface="Calibri"/>
                <a:ea typeface="Calibri"/>
              </a:rPr>
              <a:t>Abstraction.</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85"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86"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87" name="CustomShape 4"/>
          <p:cNvSpPr/>
          <p:nvPr/>
        </p:nvSpPr>
        <p:spPr>
          <a:xfrm>
            <a:off x="507240" y="14400"/>
            <a:ext cx="5953320" cy="821160"/>
          </a:xfrm>
          <a:prstGeom prst="rect">
            <a:avLst/>
          </a:prstGeom>
          <a:noFill/>
          <a:ln w="0">
            <a:noFill/>
          </a:ln>
        </p:spPr>
        <p:style>
          <a:lnRef idx="0"/>
          <a:fillRef idx="0"/>
          <a:effectRef idx="0"/>
          <a:fontRef idx="minor"/>
        </p:style>
      </p:sp>
      <p:pic>
        <p:nvPicPr>
          <p:cNvPr id="188" name="Google Shape;280;p45" descr="Object - oriented programming (OOP) blue diagram showing the main principles used in oop in wheels. A notebook with the text OOP inside, dots and arrows."/>
          <p:cNvPicPr/>
          <p:nvPr/>
        </p:nvPicPr>
        <p:blipFill>
          <a:blip r:embed="rId1"/>
          <a:stretch/>
        </p:blipFill>
        <p:spPr>
          <a:xfrm>
            <a:off x="6280920" y="2181240"/>
            <a:ext cx="2604600" cy="2689200"/>
          </a:xfrm>
          <a:prstGeom prst="rect">
            <a:avLst/>
          </a:prstGeom>
          <a:ln w="0">
            <a:noFill/>
          </a:ln>
        </p:spPr>
      </p:pic>
      <p:sp>
        <p:nvSpPr>
          <p:cNvPr id="189"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94" name="Table 1"/>
          <p:cNvGraphicFramePr/>
          <p:nvPr/>
        </p:nvGraphicFramePr>
        <p:xfrm>
          <a:off x="757800" y="689400"/>
          <a:ext cx="8074440" cy="3509640"/>
        </p:xfrm>
        <a:graphic>
          <a:graphicData uri="http://schemas.openxmlformats.org/drawingml/2006/table">
            <a:tbl>
              <a:tblPr/>
              <a:tblGrid>
                <a:gridCol w="3539160"/>
                <a:gridCol w="2228400"/>
                <a:gridCol w="2306880"/>
              </a:tblGrid>
              <a:tr h="543240">
                <a:tc>
                  <a:txBody>
                    <a:bodyPr>
                      <a:noAutofit/>
                    </a:bodyPr>
                    <a:p>
                      <a:pPr algn="ctr">
                        <a:lnSpc>
                          <a:spcPct val="100000"/>
                        </a:lnSpc>
                        <a:tabLst>
                          <a:tab algn="l" pos="0"/>
                        </a:tabLst>
                      </a:pPr>
                      <a:r>
                        <a:rPr b="0" lang="en" sz="1600" spc="-1" strike="noStrike">
                          <a:solidFill>
                            <a:srgbClr val="ffffff"/>
                          </a:solidFill>
                          <a:latin typeface="Arial"/>
                          <a:ea typeface="Arial"/>
                        </a:rPr>
                        <a:t>Element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c>
                  <a:txBody>
                    <a:bodyPr>
                      <a:noAutofit/>
                    </a:bodyPr>
                    <a:p>
                      <a:pPr algn="ctr">
                        <a:lnSpc>
                          <a:spcPct val="100000"/>
                        </a:lnSpc>
                        <a:tabLst>
                          <a:tab algn="l" pos="0"/>
                        </a:tabLst>
                      </a:pPr>
                      <a:r>
                        <a:rPr b="1" lang="en" sz="1600" spc="-1" strike="noStrike">
                          <a:solidFill>
                            <a:srgbClr val="ffffff"/>
                          </a:solidFill>
                          <a:latin typeface="Arial"/>
                          <a:ea typeface="Arial"/>
                        </a:rPr>
                        <a:t>Slide numbers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c>
                  <a:txBody>
                    <a:bodyPr>
                      <a:noAutofit/>
                    </a:bodyPr>
                    <a:p>
                      <a:pPr algn="ctr">
                        <a:lnSpc>
                          <a:spcPct val="100000"/>
                        </a:lnSpc>
                        <a:tabLst>
                          <a:tab algn="l" pos="0"/>
                        </a:tabLst>
                      </a:pPr>
                      <a:r>
                        <a:rPr b="0" lang="en" sz="1600" spc="-1" strike="noStrike">
                          <a:solidFill>
                            <a:srgbClr val="ffffff"/>
                          </a:solidFill>
                          <a:latin typeface="Arial"/>
                          <a:ea typeface="Arial"/>
                        </a:rPr>
                        <a:t>Maximum time allowed (min)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Today’s Agenda</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4</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3</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Spot Test</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5-6</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5</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Introduction to Static and Final Keyword</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7</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2</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3816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Static Keyword</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8-13</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10</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Final Keyword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14-17</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Types of Attributes &amp; Methods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18</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Abstraction: First Principle of OOPs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19-24</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Introduction to Access Modifiers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25-26</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8</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Public Access Modifier</a:t>
                      </a:r>
                      <a:endParaRPr b="0" lang="en-IN"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27-29</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8</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Private Access Modifier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30-36</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10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Getter Methods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37-42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bl>
          </a:graphicData>
        </a:graphic>
      </p:graphicFrame>
      <p:sp>
        <p:nvSpPr>
          <p:cNvPr id="95"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96" name="CustomShape 3"/>
          <p:cNvSpPr/>
          <p:nvPr/>
        </p:nvSpPr>
        <p:spPr>
          <a:xfrm>
            <a:off x="1208520" y="1387440"/>
            <a:ext cx="2639880" cy="575640"/>
          </a:xfrm>
          <a:prstGeom prst="rect">
            <a:avLst/>
          </a:prstGeom>
          <a:noFill/>
          <a:ln w="0">
            <a:noFill/>
          </a:ln>
        </p:spPr>
        <p:style>
          <a:lnRef idx="0"/>
          <a:fillRef idx="0"/>
          <a:effectRef idx="0"/>
          <a:fontRef idx="minor"/>
        </p:style>
      </p:sp>
      <p:sp>
        <p:nvSpPr>
          <p:cNvPr id="97" name="CustomShape 4"/>
          <p:cNvSpPr/>
          <p:nvPr/>
        </p:nvSpPr>
        <p:spPr>
          <a:xfrm>
            <a:off x="374040" y="-99720"/>
            <a:ext cx="6109560" cy="789120"/>
          </a:xfrm>
          <a:prstGeom prst="rect">
            <a:avLst/>
          </a:prstGeom>
          <a:noFill/>
          <a:ln w="0">
            <a:noFill/>
          </a:ln>
        </p:spPr>
        <p:style>
          <a:lnRef idx="0"/>
          <a:fillRef idx="0"/>
          <a:effectRef idx="0"/>
          <a:fontRef idx="minor"/>
        </p:style>
        <p:txBody>
          <a:bodyPr anchor="ctr">
            <a:noAutofit/>
          </a:bodyPr>
          <a:p>
            <a:pPr>
              <a:lnSpc>
                <a:spcPct val="100000"/>
              </a:lnSpc>
              <a:spcBef>
                <a:spcPts val="1001"/>
              </a:spcBef>
              <a:tabLst>
                <a:tab algn="l" pos="0"/>
              </a:tabLst>
            </a:pPr>
            <a:r>
              <a:rPr b="1" lang="en" sz="3000" spc="-1" strike="noStrike">
                <a:solidFill>
                  <a:srgbClr val="ffffff"/>
                </a:solidFill>
                <a:latin typeface="Calibri"/>
                <a:ea typeface="Calibri"/>
              </a:rPr>
              <a:t>Time Allocation Summary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What is Abstraction?</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Abstraction is a principle based on hiding the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details of implementations of classes, and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access only certain features/functionalities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given to the users/other parts of the program.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This is done by writing your program using the framework of classes and objects.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9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9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93" name="CustomShape 4"/>
          <p:cNvSpPr/>
          <p:nvPr/>
        </p:nvSpPr>
        <p:spPr>
          <a:xfrm>
            <a:off x="507240" y="14400"/>
            <a:ext cx="5953320" cy="821160"/>
          </a:xfrm>
          <a:prstGeom prst="rect">
            <a:avLst/>
          </a:prstGeom>
          <a:noFill/>
          <a:ln w="0">
            <a:noFill/>
          </a:ln>
        </p:spPr>
        <p:style>
          <a:lnRef idx="0"/>
          <a:fillRef idx="0"/>
          <a:effectRef idx="0"/>
          <a:fontRef idx="minor"/>
        </p:style>
      </p:sp>
      <p:pic>
        <p:nvPicPr>
          <p:cNvPr id="194" name="Google Shape;290;p46" descr="User programming coding in flat design stylish. Icons for application development or software app programming. Web, database, software development"/>
          <p:cNvPicPr/>
          <p:nvPr/>
        </p:nvPicPr>
        <p:blipFill>
          <a:blip r:embed="rId1"/>
          <a:stretch/>
        </p:blipFill>
        <p:spPr>
          <a:xfrm>
            <a:off x="6441120" y="1543680"/>
            <a:ext cx="2266920" cy="2340720"/>
          </a:xfrm>
          <a:prstGeom prst="rect">
            <a:avLst/>
          </a:prstGeom>
          <a:ln w="0">
            <a:noFill/>
          </a:ln>
        </p:spPr>
      </p:pic>
      <p:sp>
        <p:nvSpPr>
          <p:cNvPr id="195"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97"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98" name="CustomShape 3"/>
          <p:cNvSpPr/>
          <p:nvPr/>
        </p:nvSpPr>
        <p:spPr>
          <a:xfrm>
            <a:off x="507240" y="14400"/>
            <a:ext cx="5953320" cy="821160"/>
          </a:xfrm>
          <a:prstGeom prst="rect">
            <a:avLst/>
          </a:prstGeom>
          <a:noFill/>
          <a:ln w="0">
            <a:noFill/>
          </a:ln>
        </p:spPr>
        <p:style>
          <a:lnRef idx="0"/>
          <a:fillRef idx="0"/>
          <a:effectRef idx="0"/>
          <a:fontRef idx="minor"/>
        </p:style>
      </p:sp>
      <p:sp>
        <p:nvSpPr>
          <p:cNvPr id="199" name="CustomShape 4"/>
          <p:cNvSpPr/>
          <p:nvPr/>
        </p:nvSpPr>
        <p:spPr>
          <a:xfrm>
            <a:off x="507240" y="763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Advantages of abstraction:</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Abstraction allows you to use the functionality (behaviour) of the objects from other parts of the code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without showing the internal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implementation of that functionality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(methods).</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Rights to change the implementation of a class can be given only to a certain set of users. </a:t>
            </a:r>
            <a:endParaRPr b="0" lang="en-IN" sz="2400" spc="-1" strike="noStrike">
              <a:latin typeface="Arial"/>
            </a:endParaRPr>
          </a:p>
          <a:p>
            <a:pPr>
              <a:lnSpc>
                <a:spcPct val="115000"/>
              </a:lnSpc>
              <a:tabLst>
                <a:tab algn="l" pos="0"/>
              </a:tabLst>
            </a:pPr>
            <a:endParaRPr b="0" lang="en-IN" sz="2400" spc="-1" strike="noStrike">
              <a:latin typeface="Arial"/>
            </a:endParaRPr>
          </a:p>
          <a:p>
            <a:pPr marL="457200">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pic>
        <p:nvPicPr>
          <p:cNvPr id="200" name="Google Shape;300;p47" descr="advantages. stamp. sticker. seal. round grunge vintage ribbon advantages sign"/>
          <p:cNvPicPr/>
          <p:nvPr/>
        </p:nvPicPr>
        <p:blipFill>
          <a:blip r:embed="rId1"/>
          <a:stretch/>
        </p:blipFill>
        <p:spPr>
          <a:xfrm>
            <a:off x="6461280" y="2241360"/>
            <a:ext cx="2375280" cy="1873440"/>
          </a:xfrm>
          <a:prstGeom prst="rect">
            <a:avLst/>
          </a:prstGeom>
          <a:ln w="0">
            <a:noFill/>
          </a:ln>
        </p:spPr>
      </p:pic>
      <p:sp>
        <p:nvSpPr>
          <p:cNvPr id="201"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endParaRPr b="0" lang="en-IN" sz="18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Others cannot go and arbitrarily change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anything within the class, apart from using the</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behaviors defined by that class by creating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and using its objects.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0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0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05" name="CustomShape 4"/>
          <p:cNvSpPr/>
          <p:nvPr/>
        </p:nvSpPr>
        <p:spPr>
          <a:xfrm>
            <a:off x="507240" y="14400"/>
            <a:ext cx="5953320" cy="821160"/>
          </a:xfrm>
          <a:prstGeom prst="rect">
            <a:avLst/>
          </a:prstGeom>
          <a:noFill/>
          <a:ln w="0">
            <a:noFill/>
          </a:ln>
        </p:spPr>
        <p:style>
          <a:lnRef idx="0"/>
          <a:fillRef idx="0"/>
          <a:effectRef idx="0"/>
          <a:fontRef idx="minor"/>
        </p:style>
      </p:sp>
      <p:pic>
        <p:nvPicPr>
          <p:cNvPr id="206" name="Google Shape;310;p48" descr="Unchanged drawn in pencil. Vector Illustration. Detailed."/>
          <p:cNvPicPr/>
          <p:nvPr/>
        </p:nvPicPr>
        <p:blipFill>
          <a:blip r:embed="rId1"/>
          <a:stretch/>
        </p:blipFill>
        <p:spPr>
          <a:xfrm>
            <a:off x="6868080" y="1474920"/>
            <a:ext cx="2114280" cy="2666520"/>
          </a:xfrm>
          <a:prstGeom prst="rect">
            <a:avLst/>
          </a:prstGeom>
          <a:ln w="0">
            <a:noFill/>
          </a:ln>
        </p:spPr>
      </p:pic>
      <p:sp>
        <p:nvSpPr>
          <p:cNvPr id="20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endParaRPr b="0" lang="en-IN" sz="1800" spc="-1" strike="noStrike">
              <a:latin typeface="Arial"/>
            </a:endParaRPr>
          </a:p>
          <a:p>
            <a:pPr>
              <a:lnSpc>
                <a:spcPct val="115000"/>
              </a:lnSpc>
              <a:tabLst>
                <a:tab algn="l" pos="0"/>
              </a:tabLst>
            </a:pPr>
            <a:endParaRPr b="0" lang="en-IN" sz="1800" spc="-1" strike="noStrike">
              <a:latin typeface="Arial"/>
            </a:endParaRPr>
          </a:p>
          <a:p>
            <a:pPr>
              <a:lnSpc>
                <a:spcPct val="115000"/>
              </a:lnSpc>
              <a:tabLst>
                <a:tab algn="l" pos="0"/>
              </a:tabLst>
            </a:pPr>
            <a:endParaRPr b="0" lang="en-IN" sz="1800" spc="-1" strike="noStrike">
              <a:latin typeface="Arial"/>
            </a:endParaRPr>
          </a:p>
        </p:txBody>
      </p:sp>
      <p:sp>
        <p:nvSpPr>
          <p:cNvPr id="209"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1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11" name="CustomShape 4"/>
          <p:cNvSpPr/>
          <p:nvPr/>
        </p:nvSpPr>
        <p:spPr>
          <a:xfrm>
            <a:off x="507240" y="14400"/>
            <a:ext cx="5953320" cy="821160"/>
          </a:xfrm>
          <a:prstGeom prst="rect">
            <a:avLst/>
          </a:prstGeom>
          <a:noFill/>
          <a:ln w="0">
            <a:noFill/>
          </a:ln>
        </p:spPr>
        <p:style>
          <a:lnRef idx="0"/>
          <a:fillRef idx="0"/>
          <a:effectRef idx="0"/>
          <a:fontRef idx="minor"/>
        </p:style>
      </p:sp>
      <p:pic>
        <p:nvPicPr>
          <p:cNvPr id="212" name="Google Shape;320;p49" descr=""/>
          <p:cNvPicPr/>
          <p:nvPr/>
        </p:nvPicPr>
        <p:blipFill>
          <a:blip r:embed="rId1"/>
          <a:srcRect l="21819" t="16235" r="21662" b="39035"/>
          <a:stretch/>
        </p:blipFill>
        <p:spPr>
          <a:xfrm>
            <a:off x="314640" y="988200"/>
            <a:ext cx="8454240" cy="3762000"/>
          </a:xfrm>
          <a:prstGeom prst="rect">
            <a:avLst/>
          </a:prstGeom>
          <a:ln w="38100">
            <a:solidFill>
              <a:srgbClr val="000000"/>
            </a:solidFill>
            <a:round/>
          </a:ln>
        </p:spPr>
      </p:pic>
      <p:sp>
        <p:nvSpPr>
          <p:cNvPr id="213"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15"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16" name="CustomShape 3"/>
          <p:cNvSpPr/>
          <p:nvPr/>
        </p:nvSpPr>
        <p:spPr>
          <a:xfrm>
            <a:off x="507240" y="14400"/>
            <a:ext cx="5953320" cy="821160"/>
          </a:xfrm>
          <a:prstGeom prst="rect">
            <a:avLst/>
          </a:prstGeom>
          <a:noFill/>
          <a:ln w="0">
            <a:noFill/>
          </a:ln>
        </p:spPr>
        <p:style>
          <a:lnRef idx="0"/>
          <a:fillRef idx="0"/>
          <a:effectRef idx="0"/>
          <a:fontRef idx="minor"/>
        </p:style>
      </p:sp>
      <p:sp>
        <p:nvSpPr>
          <p:cNvPr id="217"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Abstraction: First Principle of OOPs</a:t>
            </a:r>
            <a:endParaRPr b="0" lang="en-IN" sz="3000" spc="-1" strike="noStrike">
              <a:latin typeface="Arial"/>
            </a:endParaRPr>
          </a:p>
        </p:txBody>
      </p:sp>
      <p:sp>
        <p:nvSpPr>
          <p:cNvPr id="218" name="CustomShape 5"/>
          <p:cNvSpPr/>
          <p:nvPr/>
        </p:nvSpPr>
        <p:spPr>
          <a:xfrm>
            <a:off x="147960" y="926640"/>
            <a:ext cx="830448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GOOD DESIGN PRINCIPLES FOR CLASSES &amp; OBJECTS: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1. Identify the problem and start thinking about it using computational thinking framework</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2. Start thinking about what can be modelled as classes, their methods and their objects.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3. Identify which method would belong to which particular 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You must have encountered a term named public in all our codes. What does this represent? What purpose does it solve?</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Is it another keyword in Java?</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Well, the answers to all these questions can be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given when you’ll have knowledge about concept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of </a:t>
            </a:r>
            <a:r>
              <a:rPr b="0" lang="en" sz="2400" spc="-1" strike="noStrike">
                <a:solidFill>
                  <a:srgbClr val="000000"/>
                </a:solidFill>
                <a:highlight>
                  <a:srgbClr val="ffff00"/>
                </a:highlight>
                <a:latin typeface="Calibri"/>
                <a:ea typeface="Calibri"/>
              </a:rPr>
              <a:t>Access Modifiers.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20"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21"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22"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Introduction to Access Modifiers</a:t>
            </a:r>
            <a:endParaRPr b="0" lang="en-IN" sz="3000" spc="-1" strike="noStrike">
              <a:latin typeface="Arial"/>
            </a:endParaRPr>
          </a:p>
        </p:txBody>
      </p:sp>
      <p:pic>
        <p:nvPicPr>
          <p:cNvPr id="223" name="Google Shape;339;p51" descr="&#10; Access denied, blocked site Color Vector icon which can easily modify or edit&#10;"/>
          <p:cNvPicPr/>
          <p:nvPr/>
        </p:nvPicPr>
        <p:blipFill>
          <a:blip r:embed="rId1"/>
          <a:stretch/>
        </p:blipFill>
        <p:spPr>
          <a:xfrm>
            <a:off x="6845400" y="1809720"/>
            <a:ext cx="2199600" cy="23688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25"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26" name="CustomShape 3"/>
          <p:cNvSpPr/>
          <p:nvPr/>
        </p:nvSpPr>
        <p:spPr>
          <a:xfrm>
            <a:off x="507240" y="14400"/>
            <a:ext cx="5953320" cy="821160"/>
          </a:xfrm>
          <a:prstGeom prst="rect">
            <a:avLst/>
          </a:prstGeom>
          <a:noFill/>
          <a:ln w="0">
            <a:noFill/>
          </a:ln>
        </p:spPr>
        <p:style>
          <a:lnRef idx="0"/>
          <a:fillRef idx="0"/>
          <a:effectRef idx="0"/>
          <a:fontRef idx="minor"/>
        </p:style>
      </p:sp>
      <p:sp>
        <p:nvSpPr>
          <p:cNvPr id="227" name="CustomShape 4"/>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What are Access Modifiers?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Access modifiers are used to restrict the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accessibility of methods or variables of a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class. There are four types of access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modifiers—public, private, protected, and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default—in Java.</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pic>
        <p:nvPicPr>
          <p:cNvPr id="228" name="Google Shape;348;p52" descr="Principles of oop programming encapsulated class and the relationship to other classes"/>
          <p:cNvPicPr/>
          <p:nvPr/>
        </p:nvPicPr>
        <p:blipFill>
          <a:blip r:embed="rId1"/>
          <a:stretch/>
        </p:blipFill>
        <p:spPr>
          <a:xfrm>
            <a:off x="5853240" y="1462680"/>
            <a:ext cx="2952720" cy="3048480"/>
          </a:xfrm>
          <a:prstGeom prst="rect">
            <a:avLst/>
          </a:prstGeom>
          <a:ln w="0">
            <a:noFill/>
          </a:ln>
        </p:spPr>
      </p:pic>
      <p:sp>
        <p:nvSpPr>
          <p:cNvPr id="229"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Introduction to Access Modifiers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507240" y="763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Public</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When you declare a variable or a method as public in a class, it signifies that it can be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accessed throughout the class. </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You can access these variables and </a:t>
            </a: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methods from other classes as well.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3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3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33"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Public Access Modifier</a:t>
            </a:r>
            <a:endParaRPr b="0" lang="en-IN" sz="3000" spc="-1" strike="noStrike">
              <a:latin typeface="Arial"/>
            </a:endParaRPr>
          </a:p>
        </p:txBody>
      </p:sp>
      <p:pic>
        <p:nvPicPr>
          <p:cNvPr id="234" name="Google Shape;358;p53" descr="Green key with text Access and open padlock icon on white laptop keyboard."/>
          <p:cNvPicPr/>
          <p:nvPr/>
        </p:nvPicPr>
        <p:blipFill>
          <a:blip r:embed="rId1"/>
          <a:stretch/>
        </p:blipFill>
        <p:spPr>
          <a:xfrm>
            <a:off x="5897520" y="2230920"/>
            <a:ext cx="2804040" cy="19580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5"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When a method of a class is declared as public, it can be accessed by creating an object of its class in other classes.</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If it is a static method, then you can directly access it using className.method() without creating an instance.</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This creates potential issues because other classes can now access these public variables and methods and write code that depends on them.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3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3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38" name="CustomShape 4"/>
          <p:cNvSpPr/>
          <p:nvPr/>
        </p:nvSpPr>
        <p:spPr>
          <a:xfrm>
            <a:off x="507240" y="14400"/>
            <a:ext cx="5953320" cy="821160"/>
          </a:xfrm>
          <a:prstGeom prst="rect">
            <a:avLst/>
          </a:prstGeom>
          <a:noFill/>
          <a:ln w="0">
            <a:noFill/>
          </a:ln>
        </p:spPr>
        <p:style>
          <a:lnRef idx="0"/>
          <a:fillRef idx="0"/>
          <a:effectRef idx="0"/>
          <a:fontRef idx="minor"/>
        </p:style>
      </p:sp>
      <p:sp>
        <p:nvSpPr>
          <p:cNvPr id="239"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Public Access Modifier</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0"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This will reduce your flexibility to change the implementation of these public variables and methods at a later point. </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This is because it will affect other classes that depends on these public variables and methods.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4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4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43" name="CustomShape 4"/>
          <p:cNvSpPr/>
          <p:nvPr/>
        </p:nvSpPr>
        <p:spPr>
          <a:xfrm>
            <a:off x="507240" y="14400"/>
            <a:ext cx="5953320" cy="821160"/>
          </a:xfrm>
          <a:prstGeom prst="rect">
            <a:avLst/>
          </a:prstGeom>
          <a:noFill/>
          <a:ln w="0">
            <a:noFill/>
          </a:ln>
        </p:spPr>
        <p:style>
          <a:lnRef idx="0"/>
          <a:fillRef idx="0"/>
          <a:effectRef idx="0"/>
          <a:fontRef idx="minor"/>
        </p:style>
      </p:sp>
      <p:sp>
        <p:nvSpPr>
          <p:cNvPr id="24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Public Access Modifier</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0" y="0"/>
            <a:ext cx="9143640" cy="57600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graphicFrame>
        <p:nvGraphicFramePr>
          <p:cNvPr id="99" name="Table 2"/>
          <p:cNvGraphicFramePr/>
          <p:nvPr/>
        </p:nvGraphicFramePr>
        <p:xfrm>
          <a:off x="596520" y="1109520"/>
          <a:ext cx="7950600" cy="1546200"/>
        </p:xfrm>
        <a:graphic>
          <a:graphicData uri="http://schemas.openxmlformats.org/drawingml/2006/table">
            <a:tbl>
              <a:tblPr/>
              <a:tblGrid>
                <a:gridCol w="3946320"/>
                <a:gridCol w="1758960"/>
                <a:gridCol w="2245320"/>
              </a:tblGrid>
              <a:tr h="543240">
                <a:tc>
                  <a:txBody>
                    <a:bodyPr>
                      <a:noAutofit/>
                    </a:bodyPr>
                    <a:p>
                      <a:pPr algn="ctr">
                        <a:lnSpc>
                          <a:spcPct val="100000"/>
                        </a:lnSpc>
                        <a:tabLst>
                          <a:tab algn="l" pos="0"/>
                        </a:tabLst>
                      </a:pPr>
                      <a:r>
                        <a:rPr b="0" lang="en" sz="1600" spc="-1" strike="noStrike">
                          <a:solidFill>
                            <a:srgbClr val="ffffff"/>
                          </a:solidFill>
                          <a:latin typeface="Arial"/>
                          <a:ea typeface="Arial"/>
                        </a:rPr>
                        <a:t>Element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c>
                  <a:txBody>
                    <a:bodyPr>
                      <a:noAutofit/>
                    </a:bodyPr>
                    <a:p>
                      <a:pPr algn="ctr">
                        <a:lnSpc>
                          <a:spcPct val="100000"/>
                        </a:lnSpc>
                        <a:tabLst>
                          <a:tab algn="l" pos="0"/>
                        </a:tabLst>
                      </a:pPr>
                      <a:r>
                        <a:rPr b="1" lang="en" sz="1600" spc="-1" strike="noStrike">
                          <a:solidFill>
                            <a:srgbClr val="ffffff"/>
                          </a:solidFill>
                          <a:latin typeface="Arial"/>
                          <a:ea typeface="Arial"/>
                        </a:rPr>
                        <a:t>Slide numbers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c>
                  <a:txBody>
                    <a:bodyPr>
                      <a:noAutofit/>
                    </a:bodyPr>
                    <a:p>
                      <a:pPr algn="ctr">
                        <a:lnSpc>
                          <a:spcPct val="100000"/>
                        </a:lnSpc>
                        <a:tabLst>
                          <a:tab algn="l" pos="0"/>
                        </a:tabLst>
                      </a:pPr>
                      <a:r>
                        <a:rPr b="0" lang="en" sz="1600" spc="-1" strike="noStrike">
                          <a:solidFill>
                            <a:srgbClr val="ffffff"/>
                          </a:solidFill>
                          <a:latin typeface="Arial"/>
                          <a:ea typeface="Arial"/>
                        </a:rPr>
                        <a:t>Maximum time allowed (min)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a5a5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Setter Methods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43-46</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10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Constructors vs Setter Methods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47-53</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10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Private Methods &amp; Constructors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54-55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Applications of Private Access Modifiers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56-57</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0" lang="en" sz="1400" spc="-1" strike="noStrike">
                          <a:solidFill>
                            <a:srgbClr val="000000"/>
                          </a:solidFill>
                          <a:latin typeface="Arial"/>
                          <a:ea typeface="Arial"/>
                        </a:rPr>
                        <a:t>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r h="291600">
                <a:tc>
                  <a:txBody>
                    <a:bodyPr>
                      <a:noAutofit/>
                    </a:bodyPr>
                    <a:p>
                      <a:pPr algn="ctr">
                        <a:lnSpc>
                          <a:spcPct val="100000"/>
                        </a:lnSpc>
                        <a:tabLst>
                          <a:tab algn="l" pos="0"/>
                        </a:tabLst>
                      </a:pPr>
                      <a:r>
                        <a:rPr b="0" lang="en" sz="1400" spc="-1" strike="noStrike">
                          <a:solidFill>
                            <a:srgbClr val="000000"/>
                          </a:solidFill>
                          <a:latin typeface="Arial"/>
                          <a:ea typeface="Arial"/>
                        </a:rPr>
                        <a:t>Summary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58-60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c>
                  <a:txBody>
                    <a:bodyPr>
                      <a:noAutofit/>
                    </a:bodyPr>
                    <a:p>
                      <a:pPr algn="ctr">
                        <a:lnSpc>
                          <a:spcPct val="100000"/>
                        </a:lnSpc>
                        <a:tabLst>
                          <a:tab algn="l" pos="0"/>
                        </a:tabLst>
                      </a:pPr>
                      <a:r>
                        <a:rPr b="0" lang="en" sz="1400" spc="-1" strike="noStrike">
                          <a:solidFill>
                            <a:srgbClr val="000000"/>
                          </a:solidFill>
                          <a:latin typeface="Arial"/>
                          <a:ea typeface="Arial"/>
                        </a:rPr>
                        <a:t>5</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0"/>
                    </a:solidFill>
                  </a:tcPr>
                </a:tc>
              </a:tr>
              <a:tr h="291600">
                <a:tc>
                  <a:txBody>
                    <a:bodyPr>
                      <a:noAutofit/>
                    </a:bodyPr>
                    <a:p>
                      <a:pPr algn="ctr">
                        <a:lnSpc>
                          <a:spcPct val="100000"/>
                        </a:lnSpc>
                        <a:tabLst>
                          <a:tab algn="l" pos="0"/>
                        </a:tabLst>
                      </a:pPr>
                      <a:r>
                        <a:rPr b="1" lang="en" sz="1400" spc="-1" strike="noStrike">
                          <a:solidFill>
                            <a:srgbClr val="000000"/>
                          </a:solidFill>
                          <a:latin typeface="Arial"/>
                          <a:ea typeface="Arial"/>
                        </a:rPr>
                        <a:t>Total Time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c>
                  <a:txBody>
                    <a:bodyPr>
                      <a:noAutofit/>
                    </a:bodyPr>
                    <a:p>
                      <a:pPr algn="ctr">
                        <a:lnSpc>
                          <a:spcPct val="100000"/>
                        </a:lnSpc>
                        <a:tabLst>
                          <a:tab algn="l" pos="0"/>
                        </a:tabLst>
                      </a:pPr>
                      <a:r>
                        <a:rPr b="1" lang="en" sz="1400" spc="-1" strike="noStrike">
                          <a:solidFill>
                            <a:srgbClr val="000000"/>
                          </a:solidFill>
                          <a:latin typeface="Arial"/>
                          <a:ea typeface="Arial"/>
                        </a:rPr>
                        <a:t>120</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9e9"/>
                    </a:solidFill>
                  </a:tcPr>
                </a:tc>
              </a:tr>
            </a:tbl>
          </a:graphicData>
        </a:graphic>
      </p:graphicFrame>
      <p:sp>
        <p:nvSpPr>
          <p:cNvPr id="100" name="CustomShape 3"/>
          <p:cNvSpPr/>
          <p:nvPr/>
        </p:nvSpPr>
        <p:spPr>
          <a:xfrm>
            <a:off x="1386360" y="1468080"/>
            <a:ext cx="2639880" cy="575640"/>
          </a:xfrm>
          <a:prstGeom prst="rect">
            <a:avLst/>
          </a:prstGeom>
          <a:noFill/>
          <a:ln w="0">
            <a:noFill/>
          </a:ln>
        </p:spPr>
        <p:style>
          <a:lnRef idx="0"/>
          <a:fillRef idx="0"/>
          <a:effectRef idx="0"/>
          <a:fontRef idx="minor"/>
        </p:style>
      </p:sp>
      <p:sp>
        <p:nvSpPr>
          <p:cNvPr id="101" name="CustomShape 4"/>
          <p:cNvSpPr/>
          <p:nvPr/>
        </p:nvSpPr>
        <p:spPr>
          <a:xfrm>
            <a:off x="374040" y="-99720"/>
            <a:ext cx="6109560" cy="789120"/>
          </a:xfrm>
          <a:prstGeom prst="rect">
            <a:avLst/>
          </a:prstGeom>
          <a:noFill/>
          <a:ln w="0">
            <a:noFill/>
          </a:ln>
        </p:spPr>
        <p:style>
          <a:lnRef idx="0"/>
          <a:fillRef idx="0"/>
          <a:effectRef idx="0"/>
          <a:fontRef idx="minor"/>
        </p:style>
        <p:txBody>
          <a:bodyPr anchor="ctr">
            <a:noAutofit/>
          </a:bodyPr>
          <a:p>
            <a:pPr>
              <a:lnSpc>
                <a:spcPct val="100000"/>
              </a:lnSpc>
              <a:spcBef>
                <a:spcPts val="1001"/>
              </a:spcBef>
              <a:tabLst>
                <a:tab algn="l" pos="0"/>
              </a:tabLst>
            </a:pPr>
            <a:r>
              <a:rPr b="1" lang="en" sz="3000" spc="-1" strike="noStrike">
                <a:solidFill>
                  <a:srgbClr val="ffffff"/>
                </a:solidFill>
                <a:latin typeface="Calibri"/>
                <a:ea typeface="Calibri"/>
              </a:rPr>
              <a:t>Time Allocation Summary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Private</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When you declare a variable as private in a class, it signifies that it can be accessed throughout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the class but not outside of it. </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You can’t access it from another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class.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4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4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48"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49" name="Google Shape;385;p56" descr="Cyber security concept. Lock symbol from lines and triangles, point connecting network on blue background. Illustration vector"/>
          <p:cNvPicPr/>
          <p:nvPr/>
        </p:nvPicPr>
        <p:blipFill>
          <a:blip r:embed="rId1"/>
          <a:stretch/>
        </p:blipFill>
        <p:spPr>
          <a:xfrm>
            <a:off x="5528520" y="2294640"/>
            <a:ext cx="3173040" cy="20887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507240" y="122040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When a method is declared private, it cannot be accessed by creating an object outside the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class. </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It is restricted only to the class </a:t>
            </a:r>
            <a:endParaRPr b="0" lang="en-IN" sz="2400" spc="-1" strike="noStrike">
              <a:latin typeface="Arial"/>
            </a:endParaRPr>
          </a:p>
          <a:p>
            <a:pPr marL="457200">
              <a:lnSpc>
                <a:spcPct val="115000"/>
              </a:lnSpc>
              <a:tabLst>
                <a:tab algn="l" pos="0"/>
              </a:tabLst>
            </a:pPr>
            <a:r>
              <a:rPr b="0" lang="en" sz="2400" spc="-1" strike="noStrike">
                <a:solidFill>
                  <a:srgbClr val="000000"/>
                </a:solidFill>
                <a:latin typeface="Calibri"/>
                <a:ea typeface="Calibri"/>
              </a:rPr>
              <a:t>that contains it.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5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5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53" name="CustomShape 4"/>
          <p:cNvSpPr/>
          <p:nvPr/>
        </p:nvSpPr>
        <p:spPr>
          <a:xfrm>
            <a:off x="507240" y="14400"/>
            <a:ext cx="5953320" cy="821160"/>
          </a:xfrm>
          <a:prstGeom prst="rect">
            <a:avLst/>
          </a:prstGeom>
          <a:noFill/>
          <a:ln w="0">
            <a:noFill/>
          </a:ln>
        </p:spPr>
        <p:style>
          <a:lnRef idx="0"/>
          <a:fillRef idx="0"/>
          <a:effectRef idx="0"/>
          <a:fontRef idx="minor"/>
        </p:style>
      </p:sp>
      <p:pic>
        <p:nvPicPr>
          <p:cNvPr id="254" name="Google Shape;394;p57" descr="Digital crime by an anonymous hacker"/>
          <p:cNvPicPr/>
          <p:nvPr/>
        </p:nvPicPr>
        <p:blipFill>
          <a:blip r:embed="rId1"/>
          <a:stretch/>
        </p:blipFill>
        <p:spPr>
          <a:xfrm>
            <a:off x="5404680" y="1963800"/>
            <a:ext cx="3192840" cy="2463840"/>
          </a:xfrm>
          <a:prstGeom prst="rect">
            <a:avLst/>
          </a:prstGeom>
          <a:ln w="0">
            <a:noFill/>
          </a:ln>
        </p:spPr>
      </p:pic>
      <p:sp>
        <p:nvSpPr>
          <p:cNvPr id="255"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420480" y="898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Suppose there is any circle class which has an area method inside it taking radius as input.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57"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58"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59" name="CustomShape 4"/>
          <p:cNvSpPr/>
          <p:nvPr/>
        </p:nvSpPr>
        <p:spPr>
          <a:xfrm>
            <a:off x="507240" y="14400"/>
            <a:ext cx="5953320" cy="821160"/>
          </a:xfrm>
          <a:prstGeom prst="rect">
            <a:avLst/>
          </a:prstGeom>
          <a:noFill/>
          <a:ln w="0">
            <a:noFill/>
          </a:ln>
        </p:spPr>
        <p:style>
          <a:lnRef idx="0"/>
          <a:fillRef idx="0"/>
          <a:effectRef idx="0"/>
          <a:fontRef idx="minor"/>
        </p:style>
      </p:sp>
      <p:sp>
        <p:nvSpPr>
          <p:cNvPr id="260"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61" name="Google Shape;405;p58" descr=""/>
          <p:cNvPicPr/>
          <p:nvPr/>
        </p:nvPicPr>
        <p:blipFill>
          <a:blip r:embed="rId1"/>
          <a:stretch/>
        </p:blipFill>
        <p:spPr>
          <a:xfrm>
            <a:off x="2230920" y="2372400"/>
            <a:ext cx="4025160" cy="24854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CustomShape 1"/>
          <p:cNvSpPr/>
          <p:nvPr/>
        </p:nvSpPr>
        <p:spPr>
          <a:xfrm>
            <a:off x="420480" y="898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Now we create an object for circle class in our main class and specify the value of radius in it. Main class also contains a </a:t>
            </a:r>
            <a:r>
              <a:rPr b="1" lang="en" sz="2400" spc="-1" strike="noStrike">
                <a:solidFill>
                  <a:srgbClr val="000000"/>
                </a:solidFill>
                <a:latin typeface="Calibri"/>
                <a:ea typeface="Calibri"/>
              </a:rPr>
              <a:t>printCircle</a:t>
            </a:r>
            <a:r>
              <a:rPr b="0" lang="en" sz="2400" spc="-1" strike="noStrike">
                <a:solidFill>
                  <a:srgbClr val="000000"/>
                </a:solidFill>
                <a:latin typeface="Calibri"/>
                <a:ea typeface="Calibri"/>
              </a:rPr>
              <a:t> method.</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6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6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65" name="CustomShape 4"/>
          <p:cNvSpPr/>
          <p:nvPr/>
        </p:nvSpPr>
        <p:spPr>
          <a:xfrm>
            <a:off x="507240" y="14400"/>
            <a:ext cx="5953320" cy="821160"/>
          </a:xfrm>
          <a:prstGeom prst="rect">
            <a:avLst/>
          </a:prstGeom>
          <a:noFill/>
          <a:ln w="0">
            <a:noFill/>
          </a:ln>
        </p:spPr>
        <p:style>
          <a:lnRef idx="0"/>
          <a:fillRef idx="0"/>
          <a:effectRef idx="0"/>
          <a:fontRef idx="minor"/>
        </p:style>
      </p:sp>
      <p:sp>
        <p:nvSpPr>
          <p:cNvPr id="266"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67" name="Google Shape;415;p59" descr=""/>
          <p:cNvPicPr/>
          <p:nvPr/>
        </p:nvPicPr>
        <p:blipFill>
          <a:blip r:embed="rId1"/>
          <a:stretch/>
        </p:blipFill>
        <p:spPr>
          <a:xfrm>
            <a:off x="507240" y="2367360"/>
            <a:ext cx="4500000" cy="2614680"/>
          </a:xfrm>
          <a:prstGeom prst="rect">
            <a:avLst/>
          </a:prstGeom>
          <a:ln w="0">
            <a:noFill/>
          </a:ln>
        </p:spPr>
      </p:pic>
      <p:sp>
        <p:nvSpPr>
          <p:cNvPr id="268" name="CustomShape 6"/>
          <p:cNvSpPr/>
          <p:nvPr/>
        </p:nvSpPr>
        <p:spPr>
          <a:xfrm>
            <a:off x="6172200" y="2367360"/>
            <a:ext cx="2971440" cy="8323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2200" spc="-1" strike="noStrike">
                <a:solidFill>
                  <a:srgbClr val="000000"/>
                </a:solidFill>
                <a:latin typeface="Arial"/>
                <a:ea typeface="Arial"/>
              </a:rPr>
              <a:t>Initially area will be computed  by printCircle method using this specified value of radius</a:t>
            </a:r>
            <a:r>
              <a:rPr b="0" lang="en" sz="1200" spc="-1" strike="noStrike">
                <a:solidFill>
                  <a:srgbClr val="000000"/>
                </a:solidFill>
                <a:latin typeface="Arial"/>
                <a:ea typeface="Arial"/>
              </a:rPr>
              <a:t>.</a:t>
            </a:r>
            <a:endParaRPr b="0" lang="en-IN" sz="1200" spc="-1" strike="noStrike">
              <a:latin typeface="Arial"/>
            </a:endParaRPr>
          </a:p>
        </p:txBody>
      </p:sp>
      <p:sp>
        <p:nvSpPr>
          <p:cNvPr id="269" name="CustomShape 7"/>
          <p:cNvSpPr/>
          <p:nvPr/>
        </p:nvSpPr>
        <p:spPr>
          <a:xfrm>
            <a:off x="5007600" y="2955240"/>
            <a:ext cx="1189440" cy="331200"/>
          </a:xfrm>
          <a:prstGeom prst="leftArrow">
            <a:avLst>
              <a:gd name="adj1" fmla="val 50000"/>
              <a:gd name="adj2" fmla="val 50000"/>
            </a:avLst>
          </a:prstGeom>
          <a:solidFill>
            <a:schemeClr val="lt2"/>
          </a:solidFill>
          <a:ln w="9525">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0" name="CustomShape 1"/>
          <p:cNvSpPr/>
          <p:nvPr/>
        </p:nvSpPr>
        <p:spPr>
          <a:xfrm>
            <a:off x="420480" y="898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Here the program will work smoothly and return us the correct area for our specified radius but if by mistake we specify different radius inside </a:t>
            </a:r>
            <a:r>
              <a:rPr b="1" lang="en" sz="2400" spc="-1" strike="noStrike">
                <a:solidFill>
                  <a:srgbClr val="000000"/>
                </a:solidFill>
                <a:latin typeface="Calibri"/>
                <a:ea typeface="Calibri"/>
              </a:rPr>
              <a:t>printCircle </a:t>
            </a:r>
            <a:r>
              <a:rPr b="0" lang="en" sz="2400" spc="-1" strike="noStrike">
                <a:solidFill>
                  <a:srgbClr val="000000"/>
                </a:solidFill>
                <a:latin typeface="Calibri"/>
                <a:ea typeface="Calibri"/>
              </a:rPr>
              <a:t>method then that radius will override our specified radius.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The area will be computed using this radius now which we don’t want.</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7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7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73" name="CustomShape 4"/>
          <p:cNvSpPr/>
          <p:nvPr/>
        </p:nvSpPr>
        <p:spPr>
          <a:xfrm>
            <a:off x="507240" y="14400"/>
            <a:ext cx="5953320" cy="821160"/>
          </a:xfrm>
          <a:prstGeom prst="rect">
            <a:avLst/>
          </a:prstGeom>
          <a:noFill/>
          <a:ln w="0">
            <a:noFill/>
          </a:ln>
        </p:spPr>
        <p:style>
          <a:lnRef idx="0"/>
          <a:fillRef idx="0"/>
          <a:effectRef idx="0"/>
          <a:fontRef idx="minor"/>
        </p:style>
      </p:sp>
      <p:sp>
        <p:nvSpPr>
          <p:cNvPr id="27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75" name="Google Shape;427;p60" descr=""/>
          <p:cNvPicPr/>
          <p:nvPr/>
        </p:nvPicPr>
        <p:blipFill>
          <a:blip r:embed="rId1"/>
          <a:stretch/>
        </p:blipFill>
        <p:spPr>
          <a:xfrm>
            <a:off x="2185200" y="2797560"/>
            <a:ext cx="4718160" cy="1242360"/>
          </a:xfrm>
          <a:prstGeom prst="rect">
            <a:avLst/>
          </a:prstGeom>
          <a:ln w="0">
            <a:noFill/>
          </a:ln>
        </p:spPr>
      </p:pic>
      <p:sp>
        <p:nvSpPr>
          <p:cNvPr id="276" name="CustomShape 6"/>
          <p:cNvSpPr/>
          <p:nvPr/>
        </p:nvSpPr>
        <p:spPr>
          <a:xfrm>
            <a:off x="995400" y="3153600"/>
            <a:ext cx="1189440" cy="30960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CustomShape 1"/>
          <p:cNvSpPr/>
          <p:nvPr/>
        </p:nvSpPr>
        <p:spPr>
          <a:xfrm>
            <a:off x="420480" y="8982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This is happening because the radius attribute in our Circle class is public.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78"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79"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80" name="CustomShape 4"/>
          <p:cNvSpPr/>
          <p:nvPr/>
        </p:nvSpPr>
        <p:spPr>
          <a:xfrm>
            <a:off x="507240" y="14400"/>
            <a:ext cx="5953320" cy="821160"/>
          </a:xfrm>
          <a:prstGeom prst="rect">
            <a:avLst/>
          </a:prstGeom>
          <a:noFill/>
          <a:ln w="0">
            <a:noFill/>
          </a:ln>
        </p:spPr>
        <p:style>
          <a:lnRef idx="0"/>
          <a:fillRef idx="0"/>
          <a:effectRef idx="0"/>
          <a:fontRef idx="minor"/>
        </p:style>
      </p:sp>
      <p:sp>
        <p:nvSpPr>
          <p:cNvPr id="281"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82" name="Google Shape;438;p61" descr=""/>
          <p:cNvPicPr/>
          <p:nvPr/>
        </p:nvPicPr>
        <p:blipFill>
          <a:blip r:embed="rId1"/>
          <a:stretch/>
        </p:blipFill>
        <p:spPr>
          <a:xfrm>
            <a:off x="3681000" y="2062800"/>
            <a:ext cx="4025160" cy="2485440"/>
          </a:xfrm>
          <a:prstGeom prst="rect">
            <a:avLst/>
          </a:prstGeom>
          <a:ln w="0">
            <a:noFill/>
          </a:ln>
        </p:spPr>
      </p:pic>
      <p:sp>
        <p:nvSpPr>
          <p:cNvPr id="283" name="CustomShape 6"/>
          <p:cNvSpPr/>
          <p:nvPr/>
        </p:nvSpPr>
        <p:spPr>
          <a:xfrm>
            <a:off x="507240" y="2206080"/>
            <a:ext cx="7138440" cy="8323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2100" spc="-1" strike="noStrike">
                <a:solidFill>
                  <a:srgbClr val="000000"/>
                </a:solidFill>
                <a:latin typeface="Arial"/>
                <a:ea typeface="Arial"/>
              </a:rPr>
              <a:t>Radius is public</a:t>
            </a:r>
            <a:endParaRPr b="0" lang="en-IN" sz="2100" spc="-1" strike="noStrike">
              <a:latin typeface="Arial"/>
            </a:endParaRPr>
          </a:p>
        </p:txBody>
      </p:sp>
      <p:sp>
        <p:nvSpPr>
          <p:cNvPr id="284" name="CustomShape 7"/>
          <p:cNvSpPr/>
          <p:nvPr/>
        </p:nvSpPr>
        <p:spPr>
          <a:xfrm>
            <a:off x="2491200" y="2328840"/>
            <a:ext cx="1189440" cy="24264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408240" y="636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200" spc="-1" strike="noStrike">
                <a:solidFill>
                  <a:srgbClr val="000000"/>
                </a:solidFill>
                <a:latin typeface="Calibri"/>
                <a:ea typeface="Calibri"/>
              </a:rPr>
              <a:t>Hence if we change</a:t>
            </a:r>
            <a:r>
              <a:rPr b="1" lang="en" sz="2200" spc="-1" strike="noStrike">
                <a:solidFill>
                  <a:srgbClr val="000000"/>
                </a:solidFill>
                <a:latin typeface="Calibri"/>
                <a:ea typeface="Calibri"/>
              </a:rPr>
              <a:t> public to private</a:t>
            </a:r>
            <a:r>
              <a:rPr b="0" lang="en" sz="2200" spc="-1" strike="noStrike">
                <a:solidFill>
                  <a:srgbClr val="000000"/>
                </a:solidFill>
                <a:latin typeface="Calibri"/>
                <a:ea typeface="Calibri"/>
              </a:rPr>
              <a:t> than nothing can override our specified radius as it can’t be changed outside Circle class. Even if we write other radius in printCircle as before, our radius will still not be changed.</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p:txBody>
      </p:sp>
      <p:sp>
        <p:nvSpPr>
          <p:cNvPr id="28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8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88" name="CustomShape 4"/>
          <p:cNvSpPr/>
          <p:nvPr/>
        </p:nvSpPr>
        <p:spPr>
          <a:xfrm>
            <a:off x="507240" y="14400"/>
            <a:ext cx="5953320" cy="821160"/>
          </a:xfrm>
          <a:prstGeom prst="rect">
            <a:avLst/>
          </a:prstGeom>
          <a:noFill/>
          <a:ln w="0">
            <a:noFill/>
          </a:ln>
        </p:spPr>
        <p:style>
          <a:lnRef idx="0"/>
          <a:fillRef idx="0"/>
          <a:effectRef idx="0"/>
          <a:fontRef idx="minor"/>
        </p:style>
      </p:sp>
      <p:sp>
        <p:nvSpPr>
          <p:cNvPr id="289"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Access Modifier</a:t>
            </a:r>
            <a:endParaRPr b="0" lang="en-IN" sz="3000" spc="-1" strike="noStrike">
              <a:latin typeface="Arial"/>
            </a:endParaRPr>
          </a:p>
        </p:txBody>
      </p:sp>
      <p:pic>
        <p:nvPicPr>
          <p:cNvPr id="290" name="Google Shape;450;p62" descr=""/>
          <p:cNvPicPr/>
          <p:nvPr/>
        </p:nvPicPr>
        <p:blipFill>
          <a:blip r:embed="rId1"/>
          <a:stretch/>
        </p:blipFill>
        <p:spPr>
          <a:xfrm>
            <a:off x="3086280" y="2243160"/>
            <a:ext cx="4171320" cy="2664360"/>
          </a:xfrm>
          <a:prstGeom prst="rect">
            <a:avLst/>
          </a:prstGeom>
          <a:ln w="0">
            <a:noFill/>
          </a:ln>
        </p:spPr>
      </p:pic>
      <p:sp>
        <p:nvSpPr>
          <p:cNvPr id="291" name="CustomShape 6"/>
          <p:cNvSpPr/>
          <p:nvPr/>
        </p:nvSpPr>
        <p:spPr>
          <a:xfrm>
            <a:off x="1896480" y="2571840"/>
            <a:ext cx="1189440" cy="24264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Although, private modifier saves a variable or method implementation from getting altered but a disadvantage with the private modifier is that it does not even allow to read or print the value of the variable.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So, how to solve this problem?</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This is done using </a:t>
            </a:r>
            <a:r>
              <a:rPr b="0" lang="en" sz="2400" spc="-1" strike="noStrike">
                <a:solidFill>
                  <a:srgbClr val="000000"/>
                </a:solidFill>
                <a:highlight>
                  <a:srgbClr val="ffff00"/>
                </a:highlight>
                <a:latin typeface="Calibri"/>
                <a:ea typeface="Calibri"/>
              </a:rPr>
              <a:t>getter method.</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29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9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95"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pic>
        <p:nvPicPr>
          <p:cNvPr id="296" name="Google Shape;460;p63" descr="Thinking. Businessman solving a problem"/>
          <p:cNvPicPr/>
          <p:nvPr/>
        </p:nvPicPr>
        <p:blipFill>
          <a:blip r:embed="rId1"/>
          <a:stretch/>
        </p:blipFill>
        <p:spPr>
          <a:xfrm>
            <a:off x="5614560" y="2691360"/>
            <a:ext cx="2814480" cy="20826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298"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299" name="CustomShape 3"/>
          <p:cNvSpPr/>
          <p:nvPr/>
        </p:nvSpPr>
        <p:spPr>
          <a:xfrm>
            <a:off x="507240" y="14400"/>
            <a:ext cx="5953320" cy="821160"/>
          </a:xfrm>
          <a:prstGeom prst="rect">
            <a:avLst/>
          </a:prstGeom>
          <a:noFill/>
          <a:ln w="0">
            <a:noFill/>
          </a:ln>
        </p:spPr>
        <p:style>
          <a:lnRef idx="0"/>
          <a:fillRef idx="0"/>
          <a:effectRef idx="0"/>
          <a:fontRef idx="minor"/>
        </p:style>
      </p:sp>
      <p:sp>
        <p:nvSpPr>
          <p:cNvPr id="300" name="CustomShape 4"/>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Getter methods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Getter methods are used to access private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variables from outside the class in which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they are declared.</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pic>
        <p:nvPicPr>
          <p:cNvPr id="301" name="Google Shape;469;p64" descr="Get Value Crossword on white background"/>
          <p:cNvPicPr/>
          <p:nvPr/>
        </p:nvPicPr>
        <p:blipFill>
          <a:blip r:embed="rId1"/>
          <a:stretch/>
        </p:blipFill>
        <p:spPr>
          <a:xfrm>
            <a:off x="6307920" y="1945800"/>
            <a:ext cx="2439720" cy="1997280"/>
          </a:xfrm>
          <a:prstGeom prst="rect">
            <a:avLst/>
          </a:prstGeom>
          <a:ln w="0">
            <a:noFill/>
          </a:ln>
        </p:spPr>
      </p:pic>
      <p:sp>
        <p:nvSpPr>
          <p:cNvPr id="302"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CustomShape 1"/>
          <p:cNvSpPr/>
          <p:nvPr/>
        </p:nvSpPr>
        <p:spPr>
          <a:xfrm>
            <a:off x="507240" y="915840"/>
            <a:ext cx="839124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a:solidFill>
                  <a:srgbClr val="000000"/>
                </a:solidFill>
                <a:latin typeface="Calibri"/>
                <a:ea typeface="Calibri"/>
              </a:rPr>
              <a:t>class Demo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private int var = 5; </a:t>
            </a:r>
            <a:r>
              <a:rPr b="0" lang="en" sz="2400" spc="-1" strike="noStrike">
                <a:solidFill>
                  <a:srgbClr val="000000"/>
                </a:solidFill>
                <a:latin typeface="Calibri"/>
                <a:ea typeface="Calibri"/>
              </a:rPr>
              <a:t>//assigning a value to the private int variable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public int getVar()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return var;</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After this code, you can access the value assigned to this variable from outside the 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04"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0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06" name="CustomShape 4"/>
          <p:cNvSpPr/>
          <p:nvPr/>
        </p:nvSpPr>
        <p:spPr>
          <a:xfrm>
            <a:off x="507240" y="14400"/>
            <a:ext cx="5953320" cy="821160"/>
          </a:xfrm>
          <a:prstGeom prst="rect">
            <a:avLst/>
          </a:prstGeom>
          <a:noFill/>
          <a:ln w="0">
            <a:noFill/>
          </a:ln>
        </p:spPr>
        <p:style>
          <a:lnRef idx="0"/>
          <a:fillRef idx="0"/>
          <a:effectRef idx="0"/>
          <a:fontRef idx="minor"/>
        </p:style>
      </p:sp>
      <p:pic>
        <p:nvPicPr>
          <p:cNvPr id="307" name="Google Shape;479;p65" descr="Projection of programming code on Indian software developer"/>
          <p:cNvPicPr/>
          <p:nvPr/>
        </p:nvPicPr>
        <p:blipFill>
          <a:blip r:embed="rId1"/>
          <a:stretch/>
        </p:blipFill>
        <p:spPr>
          <a:xfrm>
            <a:off x="5779440" y="1933560"/>
            <a:ext cx="2883600" cy="2018520"/>
          </a:xfrm>
          <a:prstGeom prst="rect">
            <a:avLst/>
          </a:prstGeom>
          <a:ln w="0">
            <a:noFill/>
          </a:ln>
        </p:spPr>
      </p:pic>
      <p:sp>
        <p:nvSpPr>
          <p:cNvPr id="308"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03"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04" name="CustomShape 3"/>
          <p:cNvSpPr/>
          <p:nvPr/>
        </p:nvSpPr>
        <p:spPr>
          <a:xfrm>
            <a:off x="507240" y="14400"/>
            <a:ext cx="292140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Today’s Agenda</a:t>
            </a:r>
            <a:endParaRPr b="0" lang="en-IN" sz="3000" spc="-1" strike="noStrike">
              <a:latin typeface="Arial"/>
            </a:endParaRPr>
          </a:p>
        </p:txBody>
      </p:sp>
      <p:sp>
        <p:nvSpPr>
          <p:cNvPr id="105" name="CustomShape 4"/>
          <p:cNvSpPr/>
          <p:nvPr/>
        </p:nvSpPr>
        <p:spPr>
          <a:xfrm>
            <a:off x="507240" y="950760"/>
            <a:ext cx="8014320" cy="2564640"/>
          </a:xfrm>
          <a:prstGeom prst="rect">
            <a:avLst/>
          </a:prstGeom>
          <a:noFill/>
          <a:ln w="0">
            <a:noFill/>
          </a:ln>
        </p:spPr>
        <p:style>
          <a:lnRef idx="0"/>
          <a:fillRef idx="0"/>
          <a:effectRef idx="0"/>
          <a:fontRef idx="minor"/>
        </p:style>
        <p:txBody>
          <a:bodyPr tIns="91440" bIns="91440">
            <a:noAutofit/>
          </a:bodyPr>
          <a:p>
            <a:pPr marL="457200">
              <a:lnSpc>
                <a:spcPct val="115000"/>
              </a:lnSpc>
              <a:tabLst>
                <a:tab algn="l" pos="0"/>
              </a:tabLst>
            </a:pPr>
            <a:endParaRPr b="0" lang="en-IN" sz="18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Use of static &amp; final Keyword</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Abstraction</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Public &amp; Private Access Modifier</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Getter Methods</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Setter Methods</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Constructor vs Setter Methods</a:t>
            </a: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Private Methods &amp; Constructors</a:t>
            </a:r>
            <a:endParaRPr b="0" lang="en-IN" sz="2400" spc="-1" strike="noStrike">
              <a:latin typeface="Arial"/>
            </a:endParaRPr>
          </a:p>
          <a:p>
            <a:pPr marL="457200">
              <a:lnSpc>
                <a:spcPct val="100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9"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You can do this by calling the getVar( ) method from outside the class in the following manner:</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r>
              <a:rPr b="1" lang="en" sz="2400" spc="-1" strike="noStrike">
                <a:solidFill>
                  <a:srgbClr val="000000"/>
                </a:solidFill>
                <a:latin typeface="Calibri"/>
                <a:ea typeface="Calibri"/>
              </a:rPr>
              <a:t>public static void main(String[] args)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Demo d = new Demo();</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d.getVar();       </a:t>
            </a:r>
            <a:r>
              <a:rPr b="0" lang="en" sz="2400" spc="-1" strike="noStrike">
                <a:solidFill>
                  <a:srgbClr val="000000"/>
                </a:solidFill>
                <a:latin typeface="Calibri"/>
                <a:ea typeface="Calibri"/>
              </a:rPr>
              <a:t>// calling getVar method to access its value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10"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11"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12" name="CustomShape 4"/>
          <p:cNvSpPr/>
          <p:nvPr/>
        </p:nvSpPr>
        <p:spPr>
          <a:xfrm>
            <a:off x="507240" y="14400"/>
            <a:ext cx="5953320" cy="821160"/>
          </a:xfrm>
          <a:prstGeom prst="rect">
            <a:avLst/>
          </a:prstGeom>
          <a:noFill/>
          <a:ln w="0">
            <a:noFill/>
          </a:ln>
        </p:spPr>
        <p:style>
          <a:lnRef idx="0"/>
          <a:fillRef idx="0"/>
          <a:effectRef idx="0"/>
          <a:fontRef idx="minor"/>
        </p:style>
      </p:sp>
      <p:pic>
        <p:nvPicPr>
          <p:cNvPr id="313" name="Google Shape;489;p66" descr="Rear view of programmer working on new project in dark office"/>
          <p:cNvPicPr/>
          <p:nvPr/>
        </p:nvPicPr>
        <p:blipFill>
          <a:blip r:embed="rId1"/>
          <a:stretch/>
        </p:blipFill>
        <p:spPr>
          <a:xfrm>
            <a:off x="5837040" y="1685520"/>
            <a:ext cx="3013200" cy="2109240"/>
          </a:xfrm>
          <a:prstGeom prst="rect">
            <a:avLst/>
          </a:prstGeom>
          <a:ln w="0">
            <a:noFill/>
          </a:ln>
        </p:spPr>
      </p:pic>
      <p:sp>
        <p:nvSpPr>
          <p:cNvPr id="31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5"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In this example, </a:t>
            </a:r>
            <a:r>
              <a:rPr b="1" lang="en" sz="2400" spc="-1" strike="noStrike">
                <a:solidFill>
                  <a:srgbClr val="000000"/>
                </a:solidFill>
                <a:latin typeface="Calibri"/>
                <a:ea typeface="Calibri"/>
              </a:rPr>
              <a:t>getVar </a:t>
            </a:r>
            <a:r>
              <a:rPr b="0" lang="en" sz="2400" spc="-1" strike="noStrike">
                <a:solidFill>
                  <a:srgbClr val="000000"/>
                </a:solidFill>
                <a:latin typeface="Calibri"/>
                <a:ea typeface="Calibri"/>
              </a:rPr>
              <a:t>is the </a:t>
            </a:r>
            <a:r>
              <a:rPr b="1" lang="en" sz="2400" spc="-1" strike="noStrike">
                <a:solidFill>
                  <a:srgbClr val="000000"/>
                </a:solidFill>
                <a:latin typeface="Calibri"/>
                <a:ea typeface="Calibri"/>
              </a:rPr>
              <a:t>getter method</a:t>
            </a:r>
            <a:r>
              <a:rPr b="0" lang="en" sz="2400" spc="-1" strike="noStrike">
                <a:solidFill>
                  <a:srgbClr val="000000"/>
                </a:solidFill>
                <a:latin typeface="Calibri"/>
                <a:ea typeface="Calibri"/>
              </a:rPr>
              <a:t>. Now, </a:t>
            </a:r>
            <a:r>
              <a:rPr b="1" lang="en" sz="2400" spc="-1" strike="noStrike">
                <a:solidFill>
                  <a:srgbClr val="000000"/>
                </a:solidFill>
                <a:latin typeface="Calibri"/>
                <a:ea typeface="Calibri"/>
              </a:rPr>
              <a:t>var </a:t>
            </a:r>
            <a:r>
              <a:rPr b="0" lang="en" sz="2400" spc="-1" strike="noStrike">
                <a:solidFill>
                  <a:srgbClr val="000000"/>
                </a:solidFill>
                <a:latin typeface="Calibri"/>
                <a:ea typeface="Calibri"/>
              </a:rPr>
              <a:t>was a </a:t>
            </a:r>
            <a:r>
              <a:rPr b="1" lang="en" sz="2400" spc="-1" strike="noStrike">
                <a:solidFill>
                  <a:srgbClr val="000000"/>
                </a:solidFill>
                <a:latin typeface="Calibri"/>
                <a:ea typeface="Calibri"/>
              </a:rPr>
              <a:t>private variable </a:t>
            </a:r>
            <a:r>
              <a:rPr b="0" lang="en" sz="2400" spc="-1" strike="noStrike">
                <a:solidFill>
                  <a:srgbClr val="000000"/>
                </a:solidFill>
                <a:latin typeface="Calibri"/>
                <a:ea typeface="Calibri"/>
              </a:rPr>
              <a:t>whose value can’t be accessed directly in the main method. But, </a:t>
            </a:r>
            <a:r>
              <a:rPr b="1" lang="en" sz="2400" spc="-1" strike="noStrike">
                <a:solidFill>
                  <a:srgbClr val="000000"/>
                </a:solidFill>
                <a:latin typeface="Calibri"/>
                <a:ea typeface="Calibri"/>
              </a:rPr>
              <a:t>getVar can access var </a:t>
            </a:r>
            <a:r>
              <a:rPr b="0" lang="en" sz="2400" spc="-1" strike="noStrike">
                <a:solidFill>
                  <a:srgbClr val="000000"/>
                </a:solidFill>
                <a:latin typeface="Calibri"/>
                <a:ea typeface="Calibri"/>
              </a:rPr>
              <a:t>as it is in the same class.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Also, </a:t>
            </a:r>
            <a:r>
              <a:rPr b="1" lang="en" sz="2400" spc="-1" strike="noStrike">
                <a:solidFill>
                  <a:srgbClr val="000000"/>
                </a:solidFill>
                <a:latin typeface="Calibri"/>
                <a:ea typeface="Calibri"/>
              </a:rPr>
              <a:t>getVar </a:t>
            </a:r>
            <a:r>
              <a:rPr b="0" lang="en" sz="2400" spc="-1" strike="noStrike">
                <a:solidFill>
                  <a:srgbClr val="000000"/>
                </a:solidFill>
                <a:latin typeface="Calibri"/>
                <a:ea typeface="Calibri"/>
              </a:rPr>
              <a:t>is a </a:t>
            </a:r>
            <a:r>
              <a:rPr b="1" lang="en" sz="2400" spc="-1" strike="noStrike">
                <a:solidFill>
                  <a:srgbClr val="000000"/>
                </a:solidFill>
                <a:latin typeface="Calibri"/>
                <a:ea typeface="Calibri"/>
              </a:rPr>
              <a:t>public method. </a:t>
            </a:r>
            <a:r>
              <a:rPr b="0" lang="en" sz="2400" spc="-1" strike="noStrike">
                <a:solidFill>
                  <a:srgbClr val="000000"/>
                </a:solidFill>
                <a:latin typeface="Calibri"/>
                <a:ea typeface="Calibri"/>
              </a:rPr>
              <a:t>So, it can be called in the main method which is in the different class. So, eventually </a:t>
            </a:r>
            <a:r>
              <a:rPr b="1" lang="en" sz="2400" spc="-1" strike="noStrike">
                <a:solidFill>
                  <a:srgbClr val="000000"/>
                </a:solidFill>
                <a:latin typeface="Calibri"/>
                <a:ea typeface="Calibri"/>
              </a:rPr>
              <a:t>var was accessed in a different class indirectly</a:t>
            </a:r>
            <a:r>
              <a:rPr b="0" lang="en" sz="2400" spc="-1" strike="noStrike">
                <a:solidFill>
                  <a:srgbClr val="000000"/>
                </a:solidFill>
                <a:latin typeface="Calibri"/>
                <a:ea typeface="Calibri"/>
              </a:rPr>
              <a:t>. </a:t>
            </a:r>
            <a:endParaRPr b="0" lang="en-IN" sz="2400" spc="-1" strike="noStrike">
              <a:latin typeface="Arial"/>
            </a:endParaRPr>
          </a:p>
        </p:txBody>
      </p:sp>
      <p:sp>
        <p:nvSpPr>
          <p:cNvPr id="31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1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18" name="CustomShape 4"/>
          <p:cNvSpPr/>
          <p:nvPr/>
        </p:nvSpPr>
        <p:spPr>
          <a:xfrm>
            <a:off x="507240" y="14400"/>
            <a:ext cx="5953320" cy="821160"/>
          </a:xfrm>
          <a:prstGeom prst="rect">
            <a:avLst/>
          </a:prstGeom>
          <a:noFill/>
          <a:ln w="0">
            <a:noFill/>
          </a:ln>
        </p:spPr>
        <p:style>
          <a:lnRef idx="0"/>
          <a:fillRef idx="0"/>
          <a:effectRef idx="0"/>
          <a:fontRef idx="minor"/>
        </p:style>
      </p:sp>
      <p:sp>
        <p:nvSpPr>
          <p:cNvPr id="319"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Getter method can be created for any attribute whose value has to be accessed for reading or printing.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2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2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23" name="CustomShape 4"/>
          <p:cNvSpPr/>
          <p:nvPr/>
        </p:nvSpPr>
        <p:spPr>
          <a:xfrm>
            <a:off x="507240" y="14400"/>
            <a:ext cx="5953320" cy="821160"/>
          </a:xfrm>
          <a:prstGeom prst="rect">
            <a:avLst/>
          </a:prstGeom>
          <a:noFill/>
          <a:ln w="0">
            <a:noFill/>
          </a:ln>
        </p:spPr>
        <p:style>
          <a:lnRef idx="0"/>
          <a:fillRef idx="0"/>
          <a:effectRef idx="0"/>
          <a:fontRef idx="minor"/>
        </p:style>
      </p:sp>
      <p:sp>
        <p:nvSpPr>
          <p:cNvPr id="324" name="CustomShape 5"/>
          <p:cNvSpPr/>
          <p:nvPr/>
        </p:nvSpPr>
        <p:spPr>
          <a:xfrm>
            <a:off x="2317680" y="4424760"/>
            <a:ext cx="4337640" cy="42120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2000" spc="-1" strike="noStrike">
                <a:solidFill>
                  <a:srgbClr val="4c1130"/>
                </a:solidFill>
                <a:latin typeface="Arial"/>
                <a:ea typeface="Arial"/>
              </a:rPr>
              <a:t>Getter Method for radius Attribute</a:t>
            </a:r>
            <a:endParaRPr b="0" lang="en-IN" sz="2000" spc="-1" strike="noStrike">
              <a:latin typeface="Arial"/>
            </a:endParaRPr>
          </a:p>
        </p:txBody>
      </p:sp>
      <p:sp>
        <p:nvSpPr>
          <p:cNvPr id="325" name="CustomShape 6"/>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Getter Methods</a:t>
            </a:r>
            <a:endParaRPr b="0" lang="en-IN" sz="3000" spc="-1" strike="noStrike">
              <a:latin typeface="Arial"/>
            </a:endParaRPr>
          </a:p>
        </p:txBody>
      </p:sp>
      <p:pic>
        <p:nvPicPr>
          <p:cNvPr id="326" name="Google Shape;510;p68" descr=""/>
          <p:cNvPicPr/>
          <p:nvPr/>
        </p:nvPicPr>
        <p:blipFill>
          <a:blip r:embed="rId1"/>
          <a:srcRect l="12351" t="31973" r="61419" b="32111"/>
          <a:stretch/>
        </p:blipFill>
        <p:spPr>
          <a:xfrm>
            <a:off x="2787120" y="1873440"/>
            <a:ext cx="3331800" cy="2564640"/>
          </a:xfrm>
          <a:prstGeom prst="rect">
            <a:avLst/>
          </a:prstGeom>
          <a:ln w="38100">
            <a:solidFill>
              <a:srgbClr val="0000ff"/>
            </a:solidFill>
            <a:round/>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After getter methods, now it’s time to get introduced to another similar type of method known as the </a:t>
            </a:r>
            <a:r>
              <a:rPr b="0" lang="en" sz="2400" spc="-1" strike="noStrike">
                <a:solidFill>
                  <a:srgbClr val="000000"/>
                </a:solidFill>
                <a:highlight>
                  <a:srgbClr val="ffff00"/>
                </a:highlight>
                <a:latin typeface="Calibri"/>
                <a:ea typeface="Calibri"/>
              </a:rPr>
              <a:t>setter method.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Setter methods are used to set a new value to </a:t>
            </a: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private variables, or modify their values from </a:t>
            </a: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outside the class in which they are declared.</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28"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29"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30"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Setter Methods</a:t>
            </a:r>
            <a:endParaRPr b="0" lang="en-IN" sz="3000" spc="-1" strike="noStrike">
              <a:latin typeface="Arial"/>
            </a:endParaRPr>
          </a:p>
        </p:txBody>
      </p:sp>
      <p:pic>
        <p:nvPicPr>
          <p:cNvPr id="331" name="Google Shape;519;p69" descr="Edit Records vector icon. Style is flat rounded symbol, bright colors, rounded angles, white background."/>
          <p:cNvPicPr/>
          <p:nvPr/>
        </p:nvPicPr>
        <p:blipFill>
          <a:blip r:embed="rId1"/>
          <a:stretch/>
        </p:blipFill>
        <p:spPr>
          <a:xfrm>
            <a:off x="6660000" y="2169000"/>
            <a:ext cx="2050200" cy="22082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CustomShape 1"/>
          <p:cNvSpPr/>
          <p:nvPr/>
        </p:nvSpPr>
        <p:spPr>
          <a:xfrm>
            <a:off x="507240" y="83952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a:solidFill>
                  <a:srgbClr val="000000"/>
                </a:solidFill>
                <a:latin typeface="Calibri"/>
                <a:ea typeface="Calibri"/>
              </a:rPr>
              <a:t>class Demo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private int var;      </a:t>
            </a:r>
            <a:r>
              <a:rPr b="0" lang="en" sz="2400" spc="-1" strike="noStrike">
                <a:solidFill>
                  <a:srgbClr val="000000"/>
                </a:solidFill>
                <a:latin typeface="Calibri"/>
                <a:ea typeface="Calibri"/>
              </a:rPr>
              <a:t>// just declaring a private int variable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public void setVar(int var)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this.var = var;</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After this code, you can assign a new value to this variable from outside the class by calling the setVar( ) method from outside the 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3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3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35" name="CustomShape 4"/>
          <p:cNvSpPr/>
          <p:nvPr/>
        </p:nvSpPr>
        <p:spPr>
          <a:xfrm>
            <a:off x="507240" y="14400"/>
            <a:ext cx="5953320" cy="821160"/>
          </a:xfrm>
          <a:prstGeom prst="rect">
            <a:avLst/>
          </a:prstGeom>
          <a:noFill/>
          <a:ln w="0">
            <a:noFill/>
          </a:ln>
        </p:spPr>
        <p:style>
          <a:lnRef idx="0"/>
          <a:fillRef idx="0"/>
          <a:effectRef idx="0"/>
          <a:fontRef idx="minor"/>
        </p:style>
      </p:sp>
      <p:sp>
        <p:nvSpPr>
          <p:cNvPr id="336"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7"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a:solidFill>
                  <a:srgbClr val="000000"/>
                </a:solidFill>
                <a:latin typeface="Calibri"/>
                <a:ea typeface="Calibri"/>
              </a:rPr>
              <a:t>public class ClassesAndObjects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public static void main(String[] args)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Demo d = new Demo();</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d.setVar(5);   </a:t>
            </a:r>
            <a:r>
              <a:rPr b="0" lang="en" sz="2400" spc="-1" strike="noStrike">
                <a:solidFill>
                  <a:srgbClr val="000000"/>
                </a:solidFill>
                <a:latin typeface="Calibri"/>
                <a:ea typeface="Calibri"/>
              </a:rPr>
              <a:t>// calling setVar method to modify its value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38"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39"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40" name="CustomShape 4"/>
          <p:cNvSpPr/>
          <p:nvPr/>
        </p:nvSpPr>
        <p:spPr>
          <a:xfrm>
            <a:off x="507240" y="14400"/>
            <a:ext cx="5953320" cy="821160"/>
          </a:xfrm>
          <a:prstGeom prst="rect">
            <a:avLst/>
          </a:prstGeom>
          <a:noFill/>
          <a:ln w="0">
            <a:noFill/>
          </a:ln>
        </p:spPr>
        <p:style>
          <a:lnRef idx="0"/>
          <a:fillRef idx="0"/>
          <a:effectRef idx="0"/>
          <a:fontRef idx="minor"/>
        </p:style>
      </p:sp>
      <p:sp>
        <p:nvSpPr>
          <p:cNvPr id="341"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2"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The setter method uses the same approach as getter only.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The only difference is that inside its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method definition, the setter method</a:t>
            </a:r>
            <a:r>
              <a:rPr b="1"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sets the value of attribute </a:t>
            </a:r>
            <a:r>
              <a:rPr b="0" lang="en" sz="2400" spc="-1" strike="noStrike">
                <a:solidFill>
                  <a:srgbClr val="000000"/>
                </a:solidFill>
                <a:latin typeface="Calibri"/>
                <a:ea typeface="Calibri"/>
              </a:rPr>
              <a:t>using </a:t>
            </a:r>
            <a:r>
              <a:rPr b="1" lang="en" sz="2400" spc="-1" strike="noStrike">
                <a:solidFill>
                  <a:srgbClr val="000000"/>
                </a:solidFill>
                <a:latin typeface="Calibri"/>
                <a:ea typeface="Calibri"/>
              </a:rPr>
              <a:t>this</a:t>
            </a: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keyword instead of just returning the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value.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43"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4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45" name="CustomShape 4"/>
          <p:cNvSpPr/>
          <p:nvPr/>
        </p:nvSpPr>
        <p:spPr>
          <a:xfrm>
            <a:off x="507240" y="14400"/>
            <a:ext cx="5953320" cy="821160"/>
          </a:xfrm>
          <a:prstGeom prst="rect">
            <a:avLst/>
          </a:prstGeom>
          <a:noFill/>
          <a:ln w="0">
            <a:noFill/>
          </a:ln>
        </p:spPr>
        <p:style>
          <a:lnRef idx="0"/>
          <a:fillRef idx="0"/>
          <a:effectRef idx="0"/>
          <a:fontRef idx="minor"/>
        </p:style>
      </p:sp>
      <p:pic>
        <p:nvPicPr>
          <p:cNvPr id="346" name="Google Shape;546;p72" descr="Concept programming, coding. Website and application development. Vector modern illustration isolated on white background. Flat design. EPS 10."/>
          <p:cNvPicPr/>
          <p:nvPr/>
        </p:nvPicPr>
        <p:blipFill>
          <a:blip r:embed="rId1"/>
          <a:stretch/>
        </p:blipFill>
        <p:spPr>
          <a:xfrm>
            <a:off x="5844240" y="1683720"/>
            <a:ext cx="2695320" cy="2232720"/>
          </a:xfrm>
          <a:prstGeom prst="rect">
            <a:avLst/>
          </a:prstGeom>
          <a:ln w="0">
            <a:noFill/>
          </a:ln>
        </p:spPr>
      </p:pic>
      <p:sp>
        <p:nvSpPr>
          <p:cNvPr id="34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8"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You know that constructors are also used for the purpose of initialising the instance variables while creating a new object.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So, what would be the major difference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between a setter method and a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constructor?</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49"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5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51"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pic>
        <p:nvPicPr>
          <p:cNvPr id="352" name="Google Shape;556;p73" descr="versus logo vs letters for sports and fight competition. MMA, UFS, Battle, vs match, game concept competitive vs. eps 10 Vector illustration"/>
          <p:cNvPicPr/>
          <p:nvPr/>
        </p:nvPicPr>
        <p:blipFill>
          <a:blip r:embed="rId1"/>
          <a:stretch/>
        </p:blipFill>
        <p:spPr>
          <a:xfrm>
            <a:off x="5805720" y="2247840"/>
            <a:ext cx="3061440" cy="19951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3"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Constructor vs Setter methods</a:t>
            </a:r>
            <a:b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Constructors are automatically called as soon as the object is being created, whereas setter methods can be called after the object is created, for example, when you want to set/modify the value of any instance variable.</a:t>
            </a:r>
            <a:br/>
            <a:r>
              <a:rPr b="0" lang="en" sz="2400" spc="-1" strike="noStrike">
                <a:solidFill>
                  <a:srgbClr val="000000"/>
                </a:solidFill>
                <a:latin typeface="Calibri"/>
                <a:ea typeface="Calibri"/>
              </a:rPr>
              <a:t> </a:t>
            </a: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Name of a constructor is always the same as the name of the class.</a:t>
            </a:r>
            <a:b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54"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5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56" name="CustomShape 4"/>
          <p:cNvSpPr/>
          <p:nvPr/>
        </p:nvSpPr>
        <p:spPr>
          <a:xfrm>
            <a:off x="507240" y="14400"/>
            <a:ext cx="5953320" cy="821160"/>
          </a:xfrm>
          <a:prstGeom prst="rect">
            <a:avLst/>
          </a:prstGeom>
          <a:noFill/>
          <a:ln w="0">
            <a:noFill/>
          </a:ln>
        </p:spPr>
        <p:style>
          <a:lnRef idx="0"/>
          <a:fillRef idx="0"/>
          <a:effectRef idx="0"/>
          <a:fontRef idx="minor"/>
        </p:style>
      </p:sp>
      <p:sp>
        <p:nvSpPr>
          <p:cNvPr id="35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CustomShape 1"/>
          <p:cNvSpPr/>
          <p:nvPr/>
        </p:nvSpPr>
        <p:spPr>
          <a:xfrm>
            <a:off x="507240" y="83592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No return type (void, int, String, etc) is mentioned in case of constructors.</a:t>
            </a:r>
            <a:br/>
            <a:r>
              <a:rPr b="0" lang="en" sz="2400" spc="-1" strike="noStrike">
                <a:solidFill>
                  <a:srgbClr val="000000"/>
                </a:solidFill>
                <a:latin typeface="Calibri"/>
                <a:ea typeface="Calibri"/>
              </a:rPr>
              <a:t> </a:t>
            </a:r>
            <a:endParaRPr b="0" lang="en-IN" sz="2400" spc="-1" strike="noStrike">
              <a:latin typeface="Arial"/>
            </a:endParaRPr>
          </a:p>
          <a:p>
            <a:pPr marL="457200" indent="-380520">
              <a:lnSpc>
                <a:spcPct val="115000"/>
              </a:lnSpc>
              <a:buClr>
                <a:srgbClr val="000000"/>
              </a:buClr>
              <a:buFont typeface="Calibri"/>
              <a:buChar char="●"/>
            </a:pPr>
            <a:r>
              <a:rPr b="0" lang="en" sz="2400" spc="-1" strike="noStrike">
                <a:solidFill>
                  <a:srgbClr val="000000"/>
                </a:solidFill>
                <a:latin typeface="Calibri"/>
                <a:ea typeface="Calibri"/>
              </a:rPr>
              <a:t>Different constraints for the values of variables can be added to the setter methods. </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You can also call the setter method from the constructor, if you want to place constraints on the values of the instance variables of the class while creating a new object. Next slide contains the code for it.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59"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6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61" name="CustomShape 4"/>
          <p:cNvSpPr/>
          <p:nvPr/>
        </p:nvSpPr>
        <p:spPr>
          <a:xfrm>
            <a:off x="507240" y="14400"/>
            <a:ext cx="5953320" cy="821160"/>
          </a:xfrm>
          <a:prstGeom prst="rect">
            <a:avLst/>
          </a:prstGeom>
          <a:noFill/>
          <a:ln w="0">
            <a:noFill/>
          </a:ln>
        </p:spPr>
        <p:style>
          <a:lnRef idx="0"/>
          <a:fillRef idx="0"/>
          <a:effectRef idx="0"/>
          <a:fontRef idx="minor"/>
        </p:style>
      </p:sp>
      <p:sp>
        <p:nvSpPr>
          <p:cNvPr id="362"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How many classes are allowed to be made in a Java File?</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What is an object? </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How is object declared for a class? Which Operator is used? Give complete syntax.</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Can multiple objects be created for a class?</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07"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08"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09"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Spot Test</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CustomShape 1"/>
          <p:cNvSpPr/>
          <p:nvPr/>
        </p:nvSpPr>
        <p:spPr>
          <a:xfrm>
            <a:off x="507240" y="9918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a:solidFill>
                  <a:srgbClr val="000000"/>
                </a:solidFill>
                <a:latin typeface="Calibri"/>
                <a:ea typeface="Calibri"/>
              </a:rPr>
              <a:t>class Demo {</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private int var;            </a:t>
            </a:r>
            <a:r>
              <a:rPr b="0" lang="en" sz="2400" spc="-1" strike="noStrike">
                <a:solidFill>
                  <a:srgbClr val="000000"/>
                </a:solidFill>
                <a:latin typeface="Calibri"/>
                <a:ea typeface="Calibri"/>
              </a:rPr>
              <a:t>// just declaring a private int variable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public Demo(int var) {  </a:t>
            </a:r>
            <a:r>
              <a:rPr b="0" lang="en" sz="2400" spc="-1" strike="noStrike">
                <a:solidFill>
                  <a:srgbClr val="000000"/>
                </a:solidFill>
                <a:latin typeface="Calibri"/>
                <a:ea typeface="Calibri"/>
              </a:rPr>
              <a:t>// declaring parameterized setter </a:t>
            </a:r>
            <a:r>
              <a:rPr b="1" lang="en" sz="2400" spc="-1" strike="noStrike">
                <a:solidFill>
                  <a:srgbClr val="000000"/>
                </a:solidFill>
                <a:latin typeface="Calibri"/>
                <a:ea typeface="Calibri"/>
              </a:rPr>
              <a:t>method</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setVar(var);</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64"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6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66" name="CustomShape 4"/>
          <p:cNvSpPr/>
          <p:nvPr/>
        </p:nvSpPr>
        <p:spPr>
          <a:xfrm>
            <a:off x="507240" y="14400"/>
            <a:ext cx="5953320" cy="821160"/>
          </a:xfrm>
          <a:prstGeom prst="rect">
            <a:avLst/>
          </a:prstGeom>
          <a:noFill/>
          <a:ln w="0">
            <a:noFill/>
          </a:ln>
        </p:spPr>
        <p:style>
          <a:lnRef idx="0"/>
          <a:fillRef idx="0"/>
          <a:effectRef idx="0"/>
          <a:fontRef idx="minor"/>
        </p:style>
      </p:sp>
      <p:sp>
        <p:nvSpPr>
          <p:cNvPr id="36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Continued….</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public void setVar(int var) {  </a:t>
            </a:r>
            <a:r>
              <a:rPr b="0" lang="en" sz="2400" spc="-1" strike="noStrike">
                <a:solidFill>
                  <a:srgbClr val="000000"/>
                </a:solidFill>
                <a:latin typeface="Calibri"/>
                <a:ea typeface="Calibri"/>
              </a:rPr>
              <a:t>// declaring setter method</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this.var = var;</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if (this.var &lt; 0){                    </a:t>
            </a:r>
            <a:r>
              <a:rPr b="0" lang="en" sz="2400" spc="-1" strike="noStrike">
                <a:solidFill>
                  <a:srgbClr val="000000"/>
                </a:solidFill>
                <a:latin typeface="Calibri"/>
                <a:ea typeface="Calibri"/>
              </a:rPr>
              <a:t>// adding constraint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this.var = 0;</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   </a:t>
            </a: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69"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7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71" name="CustomShape 4"/>
          <p:cNvSpPr/>
          <p:nvPr/>
        </p:nvSpPr>
        <p:spPr>
          <a:xfrm>
            <a:off x="507240" y="14400"/>
            <a:ext cx="5953320" cy="821160"/>
          </a:xfrm>
          <a:prstGeom prst="rect">
            <a:avLst/>
          </a:prstGeom>
          <a:noFill/>
          <a:ln w="0">
            <a:noFill/>
          </a:ln>
        </p:spPr>
        <p:style>
          <a:lnRef idx="0"/>
          <a:fillRef idx="0"/>
          <a:effectRef idx="0"/>
          <a:fontRef idx="minor"/>
        </p:style>
      </p:sp>
      <p:sp>
        <p:nvSpPr>
          <p:cNvPr id="372"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3" name="CustomShape 1"/>
          <p:cNvSpPr/>
          <p:nvPr/>
        </p:nvSpPr>
        <p:spPr>
          <a:xfrm>
            <a:off x="308880" y="89100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Constructor vs Setter: Example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r>
              <a:rPr b="0" lang="en" sz="2400" spc="-1" strike="noStrike">
                <a:solidFill>
                  <a:srgbClr val="000000"/>
                </a:solidFill>
                <a:latin typeface="Calibri"/>
                <a:ea typeface="Calibri"/>
              </a:rPr>
              <a:t>Constructor-----&gt;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                             </a:t>
            </a:r>
            <a:r>
              <a:rPr b="0" lang="en" sz="2400" spc="-1" strike="noStrike">
                <a:solidFill>
                  <a:srgbClr val="000000"/>
                </a:solidFill>
                <a:latin typeface="Calibri"/>
                <a:ea typeface="Calibri"/>
              </a:rPr>
              <a:t>Setter------------&gt;</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How can we modify constructor</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To initialize the radius using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setter method?</a:t>
            </a:r>
            <a:endParaRPr b="0" lang="en-IN" sz="2400" spc="-1" strike="noStrike">
              <a:latin typeface="Arial"/>
            </a:endParaRPr>
          </a:p>
        </p:txBody>
      </p:sp>
      <p:sp>
        <p:nvSpPr>
          <p:cNvPr id="374"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7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76" name="CustomShape 4"/>
          <p:cNvSpPr/>
          <p:nvPr/>
        </p:nvSpPr>
        <p:spPr>
          <a:xfrm>
            <a:off x="507240" y="14400"/>
            <a:ext cx="5953320" cy="821160"/>
          </a:xfrm>
          <a:prstGeom prst="rect">
            <a:avLst/>
          </a:prstGeom>
          <a:noFill/>
          <a:ln w="0">
            <a:noFill/>
          </a:ln>
        </p:spPr>
        <p:style>
          <a:lnRef idx="0"/>
          <a:fillRef idx="0"/>
          <a:effectRef idx="0"/>
          <a:fontRef idx="minor"/>
        </p:style>
      </p:sp>
      <p:sp>
        <p:nvSpPr>
          <p:cNvPr id="377"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pic>
        <p:nvPicPr>
          <p:cNvPr id="378" name="Google Shape;602;p78" descr=""/>
          <p:cNvPicPr/>
          <p:nvPr/>
        </p:nvPicPr>
        <p:blipFill>
          <a:blip r:embed="rId1"/>
          <a:stretch/>
        </p:blipFill>
        <p:spPr>
          <a:xfrm>
            <a:off x="4706640" y="1812600"/>
            <a:ext cx="3278520" cy="917640"/>
          </a:xfrm>
          <a:prstGeom prst="rect">
            <a:avLst/>
          </a:prstGeom>
          <a:ln w="0">
            <a:noFill/>
          </a:ln>
        </p:spPr>
      </p:pic>
      <p:pic>
        <p:nvPicPr>
          <p:cNvPr id="379" name="Google Shape;603;p78" descr=""/>
          <p:cNvPicPr/>
          <p:nvPr/>
        </p:nvPicPr>
        <p:blipFill>
          <a:blip r:embed="rId2"/>
          <a:stretch/>
        </p:blipFill>
        <p:spPr>
          <a:xfrm>
            <a:off x="4706640" y="2863080"/>
            <a:ext cx="3278520" cy="13370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0" name="CustomShape 1"/>
          <p:cNvSpPr/>
          <p:nvPr/>
        </p:nvSpPr>
        <p:spPr>
          <a:xfrm>
            <a:off x="631080" y="10274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Instead of directly assigning a value to radius using this.radius we can call setter method inside constructor as follows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By doing this we have ensured that our radius is always a non negative variable. If we don’t use setter method than during object creation someone can specify a negative radius too.</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8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8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83" name="CustomShape 4"/>
          <p:cNvSpPr/>
          <p:nvPr/>
        </p:nvSpPr>
        <p:spPr>
          <a:xfrm>
            <a:off x="507240" y="14400"/>
            <a:ext cx="5953320" cy="821160"/>
          </a:xfrm>
          <a:prstGeom prst="rect">
            <a:avLst/>
          </a:prstGeom>
          <a:noFill/>
          <a:ln w="0">
            <a:noFill/>
          </a:ln>
        </p:spPr>
        <p:style>
          <a:lnRef idx="0"/>
          <a:fillRef idx="0"/>
          <a:effectRef idx="0"/>
          <a:fontRef idx="minor"/>
        </p:style>
      </p:sp>
      <p:sp>
        <p:nvSpPr>
          <p:cNvPr id="38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Constructors vs Setter Methods</a:t>
            </a:r>
            <a:endParaRPr b="0" lang="en-IN" sz="3000" spc="-1" strike="noStrike">
              <a:latin typeface="Arial"/>
            </a:endParaRPr>
          </a:p>
        </p:txBody>
      </p:sp>
      <p:pic>
        <p:nvPicPr>
          <p:cNvPr id="385" name="Google Shape;613;p79" descr=""/>
          <p:cNvPicPr/>
          <p:nvPr/>
        </p:nvPicPr>
        <p:blipFill>
          <a:blip r:embed="rId1"/>
          <a:stretch/>
        </p:blipFill>
        <p:spPr>
          <a:xfrm>
            <a:off x="2408040" y="2237040"/>
            <a:ext cx="3540600" cy="112140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6"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87"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88" name="CustomShape 3"/>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Methods &amp; Constructors</a:t>
            </a:r>
            <a:endParaRPr b="0" lang="en-IN" sz="3000" spc="-1" strike="noStrike">
              <a:latin typeface="Arial"/>
            </a:endParaRPr>
          </a:p>
        </p:txBody>
      </p:sp>
      <p:sp>
        <p:nvSpPr>
          <p:cNvPr id="389" name="CustomShape 4"/>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You can also declare the methods or constructors as private.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private methods:</a:t>
            </a:r>
            <a:r>
              <a:rPr b="0" lang="en" sz="2400" spc="-1" strike="noStrike">
                <a:solidFill>
                  <a:srgbClr val="000000"/>
                </a:solidFill>
                <a:latin typeface="Calibri"/>
                <a:ea typeface="Calibri"/>
              </a:rPr>
              <a:t> If you declare a method of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any class as private, you can call that method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within that class only and there is no way to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call it from outside that 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1" lang="en" sz="2400" spc="-1" strike="noStrike">
                <a:solidFill>
                  <a:srgbClr val="000000"/>
                </a:solidFill>
                <a:latin typeface="Calibri"/>
                <a:ea typeface="Calibri"/>
              </a:rPr>
              <a:t>private constructors:</a:t>
            </a:r>
            <a:r>
              <a:rPr b="0" lang="en" sz="2400" spc="-1" strike="noStrike">
                <a:solidFill>
                  <a:srgbClr val="000000"/>
                </a:solidFill>
                <a:latin typeface="Calibri"/>
                <a:ea typeface="Calibri"/>
              </a:rPr>
              <a:t> If you make any class constructor private, you cannot create the instance of that class from outside the 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pic>
        <p:nvPicPr>
          <p:cNvPr id="390" name="Google Shape;622;p80" descr="Lock icon, vector padlock, security safety symbol"/>
          <p:cNvPicPr/>
          <p:nvPr/>
        </p:nvPicPr>
        <p:blipFill>
          <a:blip r:embed="rId1"/>
          <a:stretch/>
        </p:blipFill>
        <p:spPr>
          <a:xfrm>
            <a:off x="6572520" y="1826640"/>
            <a:ext cx="2016000" cy="208152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1"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square method() is used by the area</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method() as they are in the same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Class.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However, it can’t be used outside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its own class.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392"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393"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394" name="CustomShape 4"/>
          <p:cNvSpPr/>
          <p:nvPr/>
        </p:nvSpPr>
        <p:spPr>
          <a:xfrm>
            <a:off x="507240" y="14400"/>
            <a:ext cx="5953320" cy="821160"/>
          </a:xfrm>
          <a:prstGeom prst="rect">
            <a:avLst/>
          </a:prstGeom>
          <a:noFill/>
          <a:ln w="0">
            <a:noFill/>
          </a:ln>
        </p:spPr>
        <p:style>
          <a:lnRef idx="0"/>
          <a:fillRef idx="0"/>
          <a:effectRef idx="0"/>
          <a:fontRef idx="minor"/>
        </p:style>
      </p:sp>
      <p:sp>
        <p:nvSpPr>
          <p:cNvPr id="395" name="CustomShape 5"/>
          <p:cNvSpPr/>
          <p:nvPr/>
        </p:nvSpPr>
        <p:spPr>
          <a:xfrm>
            <a:off x="5180760" y="2815200"/>
            <a:ext cx="3482280" cy="3715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 sz="2000" spc="-1" strike="noStrike">
                <a:solidFill>
                  <a:srgbClr val="4c1130"/>
                </a:solidFill>
                <a:latin typeface="Arial"/>
                <a:ea typeface="Arial"/>
              </a:rPr>
              <a:t>Private Method: Example</a:t>
            </a:r>
            <a:endParaRPr b="0" lang="en-IN" sz="2000" spc="-1" strike="noStrike">
              <a:latin typeface="Arial"/>
            </a:endParaRPr>
          </a:p>
        </p:txBody>
      </p:sp>
      <p:sp>
        <p:nvSpPr>
          <p:cNvPr id="396" name="CustomShape 6"/>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Private Methods &amp; Constructors</a:t>
            </a:r>
            <a:endParaRPr b="0" lang="en-IN" sz="3000" spc="-1" strike="noStrike">
              <a:latin typeface="Arial"/>
            </a:endParaRPr>
          </a:p>
        </p:txBody>
      </p:sp>
      <p:pic>
        <p:nvPicPr>
          <p:cNvPr id="397" name="Google Shape;633;p81" descr=""/>
          <p:cNvPicPr/>
          <p:nvPr/>
        </p:nvPicPr>
        <p:blipFill>
          <a:blip r:embed="rId1"/>
          <a:srcRect l="12661" t="31658" r="64305" b="44961"/>
          <a:stretch/>
        </p:blipFill>
        <p:spPr>
          <a:xfrm>
            <a:off x="5314680" y="908280"/>
            <a:ext cx="3214440" cy="1833840"/>
          </a:xfrm>
          <a:prstGeom prst="rect">
            <a:avLst/>
          </a:prstGeom>
          <a:ln w="38100">
            <a:solidFill>
              <a:srgbClr val="0000ff"/>
            </a:solidFill>
            <a:round/>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2216520" y="3854520"/>
            <a:ext cx="5143320" cy="334080"/>
          </a:xfrm>
          <a:prstGeom prst="rect">
            <a:avLst/>
          </a:prstGeom>
          <a:noFill/>
          <a:ln w="0">
            <a:noFill/>
          </a:ln>
        </p:spPr>
        <p:style>
          <a:lnRef idx="0"/>
          <a:fillRef idx="0"/>
          <a:effectRef idx="0"/>
          <a:fontRef idx="minor"/>
        </p:style>
      </p:sp>
      <p:sp>
        <p:nvSpPr>
          <p:cNvPr id="399" name="CustomShape 2"/>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Applications of Private Access Modifier</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Declaring attributes as private</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Getter Method</a:t>
            </a:r>
            <a:endParaRPr b="0" lang="en-IN" sz="2400" spc="-1" strike="noStrike">
              <a:latin typeface="Arial"/>
            </a:endParaRPr>
          </a:p>
          <a:p>
            <a:pPr marL="457200">
              <a:lnSpc>
                <a:spcPct val="100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Setters Method</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Declaring method as private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400" name="CustomShape 3"/>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401" name="CustomShape 4"/>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402" name="CustomShape 5"/>
          <p:cNvSpPr/>
          <p:nvPr/>
        </p:nvSpPr>
        <p:spPr>
          <a:xfrm>
            <a:off x="507240" y="14400"/>
            <a:ext cx="685260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Applications of Private Access Modifier</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3" name="CustomShape 1"/>
          <p:cNvSpPr/>
          <p:nvPr/>
        </p:nvSpPr>
        <p:spPr>
          <a:xfrm>
            <a:off x="2216520" y="3854520"/>
            <a:ext cx="5143320" cy="334080"/>
          </a:xfrm>
          <a:prstGeom prst="rect">
            <a:avLst/>
          </a:prstGeom>
          <a:noFill/>
          <a:ln w="0">
            <a:noFill/>
          </a:ln>
        </p:spPr>
        <p:style>
          <a:lnRef idx="0"/>
          <a:fillRef idx="0"/>
          <a:effectRef idx="0"/>
          <a:fontRef idx="minor"/>
        </p:style>
      </p:sp>
      <p:sp>
        <p:nvSpPr>
          <p:cNvPr id="404" name="CustomShape 2"/>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endParaRPr b="0" lang="en-IN" sz="18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Declaring constructor as private </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Not possible to make objects of that class in this case</a:t>
            </a:r>
            <a:endParaRPr b="0" lang="en-IN" sz="2400" spc="-1" strike="noStrike">
              <a:latin typeface="Arial"/>
            </a:endParaRPr>
          </a:p>
          <a:p>
            <a:pPr marL="457200">
              <a:lnSpc>
                <a:spcPct val="100000"/>
              </a:lnSpc>
              <a:tabLst>
                <a:tab algn="l" pos="0"/>
              </a:tabLst>
            </a:pPr>
            <a:endParaRPr b="0" lang="en-IN" sz="2400" spc="-1" strike="noStrike">
              <a:latin typeface="Arial"/>
            </a:endParaRPr>
          </a:p>
          <a:p>
            <a:pPr marL="457200" indent="-380520">
              <a:lnSpc>
                <a:spcPct val="100000"/>
              </a:lnSpc>
              <a:buClr>
                <a:srgbClr val="000000"/>
              </a:buClr>
              <a:buFont typeface="Calibri"/>
              <a:buChar char="➢"/>
              <a:tabLst>
                <a:tab algn="l" pos="0"/>
              </a:tabLst>
            </a:pPr>
            <a:r>
              <a:rPr b="0" lang="en" sz="2400" spc="-1" strike="noStrike">
                <a:solidFill>
                  <a:srgbClr val="000000"/>
                </a:solidFill>
                <a:latin typeface="Calibri"/>
                <a:ea typeface="Calibri"/>
              </a:rPr>
              <a:t>Can be used in specialised cases</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405" name="CustomShape 3"/>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406" name="CustomShape 4"/>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407" name="CustomShape 5"/>
          <p:cNvSpPr/>
          <p:nvPr/>
        </p:nvSpPr>
        <p:spPr>
          <a:xfrm>
            <a:off x="507240" y="14400"/>
            <a:ext cx="685260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Applications of Private Access Modifier</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8" name="CustomShape 1"/>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409" name="CustomShape 2"/>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410" name="CustomShape 3"/>
          <p:cNvSpPr/>
          <p:nvPr/>
        </p:nvSpPr>
        <p:spPr>
          <a:xfrm>
            <a:off x="507240" y="14400"/>
            <a:ext cx="5953320" cy="821160"/>
          </a:xfrm>
          <a:prstGeom prst="rect">
            <a:avLst/>
          </a:prstGeom>
          <a:noFill/>
          <a:ln w="0">
            <a:noFill/>
          </a:ln>
        </p:spPr>
        <p:style>
          <a:lnRef idx="0"/>
          <a:fillRef idx="0"/>
          <a:effectRef idx="0"/>
          <a:fontRef idx="minor"/>
        </p:style>
      </p:sp>
      <p:sp>
        <p:nvSpPr>
          <p:cNvPr id="411"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Summary</a:t>
            </a:r>
            <a:endParaRPr b="0" lang="en-IN" sz="3000" spc="-1" strike="noStrike">
              <a:latin typeface="Arial"/>
            </a:endParaRPr>
          </a:p>
        </p:txBody>
      </p:sp>
      <p:sp>
        <p:nvSpPr>
          <p:cNvPr id="412" name="CustomShape 5"/>
          <p:cNvSpPr/>
          <p:nvPr/>
        </p:nvSpPr>
        <p:spPr>
          <a:xfrm>
            <a:off x="153000" y="1289160"/>
            <a:ext cx="883728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300" spc="-1" strike="noStrike">
                <a:solidFill>
                  <a:srgbClr val="000000"/>
                </a:solidFill>
                <a:latin typeface="Calibri"/>
                <a:ea typeface="Calibri"/>
              </a:rPr>
              <a:t>Static variable</a:t>
            </a:r>
            <a:r>
              <a:rPr b="0" lang="en" sz="2300" spc="-1" strike="noStrike">
                <a:solidFill>
                  <a:srgbClr val="000000"/>
                </a:solidFill>
                <a:latin typeface="Calibri"/>
                <a:ea typeface="Calibri"/>
              </a:rPr>
              <a:t> is used while referring to the common property of all the objects of the class. The final keyword is used to restrict the user. If any method is declared as final, you cannot override that particular method.</a:t>
            </a:r>
            <a:endParaRPr b="0" lang="en-IN" sz="2300" spc="-1" strike="noStrike">
              <a:latin typeface="Arial"/>
            </a:endParaRPr>
          </a:p>
          <a:p>
            <a:pPr>
              <a:lnSpc>
                <a:spcPct val="115000"/>
              </a:lnSpc>
              <a:tabLst>
                <a:tab algn="l" pos="0"/>
              </a:tabLst>
            </a:pPr>
            <a:endParaRPr b="0" lang="en-IN" sz="2300" spc="-1" strike="noStrike">
              <a:latin typeface="Arial"/>
            </a:endParaRPr>
          </a:p>
          <a:p>
            <a:pPr>
              <a:lnSpc>
                <a:spcPct val="115000"/>
              </a:lnSpc>
              <a:tabLst>
                <a:tab algn="l" pos="0"/>
              </a:tabLst>
            </a:pPr>
            <a:r>
              <a:rPr b="1" lang="en" sz="2300" spc="-1" strike="noStrike">
                <a:solidFill>
                  <a:srgbClr val="000000"/>
                </a:solidFill>
                <a:latin typeface="Calibri"/>
                <a:ea typeface="Calibri"/>
              </a:rPr>
              <a:t>Abstraction</a:t>
            </a:r>
            <a:r>
              <a:rPr b="0" lang="en" sz="2300" spc="-1" strike="noStrike">
                <a:solidFill>
                  <a:srgbClr val="000000"/>
                </a:solidFill>
                <a:latin typeface="Calibri"/>
                <a:ea typeface="Calibri"/>
              </a:rPr>
              <a:t> is a principle based on hiding the details of implementations of classes, and access only certain features/functionalities given to the users/other parts of the program.</a:t>
            </a:r>
            <a:endParaRPr b="0" lang="en-IN" sz="23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CustomShape 1"/>
          <p:cNvSpPr/>
          <p:nvPr/>
        </p:nvSpPr>
        <p:spPr>
          <a:xfrm>
            <a:off x="234000" y="835920"/>
            <a:ext cx="867528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200" spc="-1" strike="noStrike">
                <a:solidFill>
                  <a:srgbClr val="000000"/>
                </a:solidFill>
                <a:latin typeface="Calibri"/>
                <a:ea typeface="Calibri"/>
              </a:rPr>
              <a:t>Access modifiers </a:t>
            </a:r>
            <a:r>
              <a:rPr b="0" lang="en" sz="2200" spc="-1" strike="noStrike">
                <a:solidFill>
                  <a:srgbClr val="000000"/>
                </a:solidFill>
                <a:latin typeface="Calibri"/>
                <a:ea typeface="Calibri"/>
              </a:rPr>
              <a:t>are used to restrict the accessibility of methods or variables of a class. There are four types of access modifiers—public, private, protected, and default—in Java.</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r>
              <a:rPr b="1" lang="en" sz="2200" spc="-1" strike="noStrike">
                <a:solidFill>
                  <a:srgbClr val="000000"/>
                </a:solidFill>
                <a:latin typeface="Calibri"/>
                <a:ea typeface="Calibri"/>
              </a:rPr>
              <a:t>Public keyword:</a:t>
            </a:r>
            <a:r>
              <a:rPr b="0" lang="en" sz="2200" spc="-1" strike="noStrike">
                <a:solidFill>
                  <a:srgbClr val="000000"/>
                </a:solidFill>
                <a:latin typeface="Calibri"/>
                <a:ea typeface="Calibri"/>
              </a:rPr>
              <a:t> When you declare a variable or a method as public in a class, it signifies that it can be accessed throughout the class and outside it.</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r>
              <a:rPr b="1" lang="en" sz="2200" spc="-1" strike="noStrike">
                <a:solidFill>
                  <a:srgbClr val="000000"/>
                </a:solidFill>
                <a:latin typeface="Calibri"/>
                <a:ea typeface="Calibri"/>
              </a:rPr>
              <a:t>Private keyword:</a:t>
            </a:r>
            <a:r>
              <a:rPr b="0" lang="en" sz="2200" spc="-1" strike="noStrike">
                <a:solidFill>
                  <a:srgbClr val="000000"/>
                </a:solidFill>
                <a:latin typeface="Calibri"/>
                <a:ea typeface="Calibri"/>
              </a:rPr>
              <a:t> When you declare a variable as private in a class, it signifies that it can be accessed throughout the class but not outside of it.</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p:txBody>
      </p:sp>
      <p:sp>
        <p:nvSpPr>
          <p:cNvPr id="414"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415"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416" name="CustomShape 4"/>
          <p:cNvSpPr/>
          <p:nvPr/>
        </p:nvSpPr>
        <p:spPr>
          <a:xfrm>
            <a:off x="507240" y="14400"/>
            <a:ext cx="5953320" cy="821160"/>
          </a:xfrm>
          <a:prstGeom prst="rect">
            <a:avLst/>
          </a:prstGeom>
          <a:noFill/>
          <a:ln w="0">
            <a:noFill/>
          </a:ln>
        </p:spPr>
        <p:style>
          <a:lnRef idx="0"/>
          <a:fillRef idx="0"/>
          <a:effectRef idx="0"/>
          <a:fontRef idx="minor"/>
        </p:style>
      </p:sp>
      <p:sp>
        <p:nvSpPr>
          <p:cNvPr id="417" name="CustomShape 5"/>
          <p:cNvSpPr/>
          <p:nvPr/>
        </p:nvSpPr>
        <p:spPr>
          <a:xfrm>
            <a:off x="2602800" y="4693680"/>
            <a:ext cx="3780000" cy="242640"/>
          </a:xfrm>
          <a:prstGeom prst="rect">
            <a:avLst/>
          </a:prstGeom>
          <a:noFill/>
          <a:ln w="0">
            <a:noFill/>
          </a:ln>
        </p:spPr>
        <p:style>
          <a:lnRef idx="0"/>
          <a:fillRef idx="0"/>
          <a:effectRef idx="0"/>
          <a:fontRef idx="minor"/>
        </p:style>
      </p:sp>
      <p:sp>
        <p:nvSpPr>
          <p:cNvPr id="418" name="CustomShape 6"/>
          <p:cNvSpPr/>
          <p:nvPr/>
        </p:nvSpPr>
        <p:spPr>
          <a:xfrm>
            <a:off x="507240" y="14400"/>
            <a:ext cx="83419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Summary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marL="457200" indent="-380520">
              <a:lnSpc>
                <a:spcPct val="115000"/>
              </a:lnSpc>
              <a:buClr>
                <a:srgbClr val="000000"/>
              </a:buClr>
              <a:buFont typeface="Calibri"/>
              <a:buChar char="●"/>
            </a:pPr>
            <a:r>
              <a:rPr b="0" lang="en" sz="2400" spc="-1" strike="noStrike">
                <a:solidFill>
                  <a:srgbClr val="000000"/>
                </a:solidFill>
                <a:latin typeface="Calibri"/>
                <a:ea typeface="Calibri"/>
              </a:rPr>
              <a:t>What happens when a method is declared as final?</a:t>
            </a:r>
            <a:endParaRPr b="0" lang="en-IN" sz="2400" spc="-1" strike="noStrike">
              <a:latin typeface="Arial"/>
            </a:endParaRPr>
          </a:p>
          <a:p>
            <a:pPr>
              <a:lnSpc>
                <a:spcPct val="115000"/>
              </a:lnSpc>
              <a:tabLst>
                <a:tab algn="l" pos="0"/>
              </a:tabLst>
            </a:pPr>
            <a:endParaRPr b="0" lang="en-IN" sz="2400" spc="-1" strike="noStrike">
              <a:latin typeface="Arial"/>
            </a:endParaRPr>
          </a:p>
          <a:p>
            <a:pPr marL="457200" indent="-380520">
              <a:lnSpc>
                <a:spcPct val="115000"/>
              </a:lnSpc>
              <a:buClr>
                <a:srgbClr val="000000"/>
              </a:buClr>
              <a:buFont typeface="Calibri"/>
              <a:buChar char="●"/>
              <a:tabLst>
                <a:tab algn="l" pos="0"/>
              </a:tabLst>
            </a:pPr>
            <a:r>
              <a:rPr b="0" lang="en" sz="2400" spc="-1" strike="noStrike">
                <a:solidFill>
                  <a:srgbClr val="000000"/>
                </a:solidFill>
                <a:latin typeface="Calibri"/>
                <a:ea typeface="Calibri"/>
              </a:rPr>
              <a:t>What is the difference between parameterized and default constructors?</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11"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12"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13"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Spot Test</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CustomShape 1"/>
          <p:cNvSpPr/>
          <p:nvPr/>
        </p:nvSpPr>
        <p:spPr>
          <a:xfrm>
            <a:off x="215640" y="1151280"/>
            <a:ext cx="87127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200" spc="-1" strike="noStrike">
                <a:solidFill>
                  <a:srgbClr val="000000"/>
                </a:solidFill>
                <a:latin typeface="Calibri"/>
                <a:ea typeface="Calibri"/>
              </a:rPr>
              <a:t>Getter methods</a:t>
            </a:r>
            <a:r>
              <a:rPr b="0" lang="en" sz="2200" spc="-1" strike="noStrike">
                <a:solidFill>
                  <a:srgbClr val="000000"/>
                </a:solidFill>
                <a:latin typeface="Calibri"/>
                <a:ea typeface="Calibri"/>
              </a:rPr>
              <a:t> are used to access private variables from outside the class in which they are declared.</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r>
              <a:rPr b="1" lang="en" sz="2200" spc="-1" strike="noStrike">
                <a:solidFill>
                  <a:srgbClr val="000000"/>
                </a:solidFill>
                <a:latin typeface="Calibri"/>
                <a:ea typeface="Calibri"/>
              </a:rPr>
              <a:t>Setter methods</a:t>
            </a:r>
            <a:r>
              <a:rPr b="0" lang="en" sz="2200" spc="-1" strike="noStrike">
                <a:solidFill>
                  <a:srgbClr val="000000"/>
                </a:solidFill>
                <a:latin typeface="Calibri"/>
                <a:ea typeface="Calibri"/>
              </a:rPr>
              <a:t> are used to set a new value to private variables, or modify their values from outside the class in which they are declared.</a:t>
            </a:r>
            <a:endParaRPr b="0" lang="en-IN" sz="2200" spc="-1" strike="noStrike">
              <a:latin typeface="Arial"/>
            </a:endParaRPr>
          </a:p>
          <a:p>
            <a:pPr>
              <a:lnSpc>
                <a:spcPct val="115000"/>
              </a:lnSpc>
              <a:tabLst>
                <a:tab algn="l" pos="0"/>
              </a:tabLst>
            </a:pPr>
            <a:endParaRPr b="0" lang="en-IN" sz="2200" spc="-1" strike="noStrike">
              <a:latin typeface="Arial"/>
            </a:endParaRPr>
          </a:p>
          <a:p>
            <a:pPr>
              <a:lnSpc>
                <a:spcPct val="115000"/>
              </a:lnSpc>
              <a:tabLst>
                <a:tab algn="l" pos="0"/>
              </a:tabLst>
            </a:pPr>
            <a:endParaRPr b="0" lang="en-IN" sz="2200" spc="-1" strike="noStrike">
              <a:latin typeface="Arial"/>
            </a:endParaRPr>
          </a:p>
        </p:txBody>
      </p:sp>
      <p:sp>
        <p:nvSpPr>
          <p:cNvPr id="420"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421"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422" name="CustomShape 4"/>
          <p:cNvSpPr/>
          <p:nvPr/>
        </p:nvSpPr>
        <p:spPr>
          <a:xfrm>
            <a:off x="507240" y="14400"/>
            <a:ext cx="5953320" cy="821160"/>
          </a:xfrm>
          <a:prstGeom prst="rect">
            <a:avLst/>
          </a:prstGeom>
          <a:noFill/>
          <a:ln w="0">
            <a:noFill/>
          </a:ln>
        </p:spPr>
        <p:style>
          <a:lnRef idx="0"/>
          <a:fillRef idx="0"/>
          <a:effectRef idx="0"/>
          <a:fontRef idx="minor"/>
        </p:style>
      </p:sp>
      <p:sp>
        <p:nvSpPr>
          <p:cNvPr id="423" name="CustomShape 5"/>
          <p:cNvSpPr/>
          <p:nvPr/>
        </p:nvSpPr>
        <p:spPr>
          <a:xfrm>
            <a:off x="2602800" y="4693680"/>
            <a:ext cx="3780000" cy="242640"/>
          </a:xfrm>
          <a:prstGeom prst="rect">
            <a:avLst/>
          </a:prstGeom>
          <a:noFill/>
          <a:ln w="0">
            <a:noFill/>
          </a:ln>
        </p:spPr>
        <p:style>
          <a:lnRef idx="0"/>
          <a:fillRef idx="0"/>
          <a:effectRef idx="0"/>
          <a:fontRef idx="minor"/>
        </p:style>
      </p:sp>
      <p:sp>
        <p:nvSpPr>
          <p:cNvPr id="424" name="CustomShape 6"/>
          <p:cNvSpPr/>
          <p:nvPr/>
        </p:nvSpPr>
        <p:spPr>
          <a:xfrm>
            <a:off x="507240" y="14400"/>
            <a:ext cx="83419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Summary</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425" name="CustomShape 1"/>
          <p:cNvSpPr/>
          <p:nvPr/>
        </p:nvSpPr>
        <p:spPr>
          <a:xfrm>
            <a:off x="663840" y="572040"/>
            <a:ext cx="2057040" cy="548640"/>
          </a:xfrm>
          <a:prstGeom prst="rect">
            <a:avLst/>
          </a:prstGeom>
          <a:blipFill rotWithShape="0">
            <a:blip r:embed="rId1"/>
            <a:stretch/>
          </a:blipFill>
          <a:ln w="0">
            <a:noFill/>
          </a:ln>
        </p:spPr>
        <p:style>
          <a:lnRef idx="0"/>
          <a:fillRef idx="0"/>
          <a:effectRef idx="0"/>
          <a:fontRef idx="minor"/>
        </p:style>
      </p:sp>
      <p:sp>
        <p:nvSpPr>
          <p:cNvPr id="426" name="TextShape 2"/>
          <p:cNvSpPr txBox="1"/>
          <p:nvPr/>
        </p:nvSpPr>
        <p:spPr>
          <a:xfrm>
            <a:off x="3032640" y="2379240"/>
            <a:ext cx="2742840" cy="780840"/>
          </a:xfrm>
          <a:prstGeom prst="rect">
            <a:avLst/>
          </a:prstGeom>
          <a:noFill/>
          <a:ln w="0">
            <a:noFill/>
          </a:ln>
        </p:spPr>
        <p:txBody>
          <a:bodyPr lIns="0" rIns="0" tIns="12600" bIns="0">
            <a:noAutofit/>
          </a:bodyPr>
          <a:p>
            <a:pPr marL="12600">
              <a:lnSpc>
                <a:spcPct val="100000"/>
              </a:lnSpc>
              <a:tabLst>
                <a:tab algn="l" pos="0"/>
              </a:tabLst>
            </a:pPr>
            <a:r>
              <a:rPr b="0" lang="en" sz="4000" spc="-1" strike="noStrike">
                <a:solidFill>
                  <a:srgbClr val="000000"/>
                </a:solidFill>
                <a:latin typeface="Trebuchet MS"/>
                <a:ea typeface="Trebuchet MS"/>
              </a:rPr>
              <a:t>Thank you!</a:t>
            </a:r>
            <a:endParaRPr b="0" lang="en-IN" sz="4000" spc="-1" strike="noStrike">
              <a:solidFill>
                <a:srgbClr val="000000"/>
              </a:solidFill>
              <a:latin typeface="Arial"/>
            </a:endParaRPr>
          </a:p>
        </p:txBody>
      </p:sp>
      <p:sp>
        <p:nvSpPr>
          <p:cNvPr id="427" name="CustomShape 3"/>
          <p:cNvSpPr/>
          <p:nvPr/>
        </p:nvSpPr>
        <p:spPr>
          <a:xfrm>
            <a:off x="7582320" y="0"/>
            <a:ext cx="1356120" cy="1577160"/>
          </a:xfrm>
          <a:prstGeom prst="rect">
            <a:avLst/>
          </a:prstGeom>
          <a:blipFill rotWithShape="0">
            <a:blip r:embed="rId2"/>
            <a:stretch/>
          </a:blipFill>
          <a:ln w="0">
            <a:noFill/>
          </a:ln>
        </p:spPr>
        <p:style>
          <a:lnRef idx="0"/>
          <a:fillRef idx="0"/>
          <a:effectRef idx="0"/>
          <a:fontRef idx="minor"/>
        </p:style>
      </p:sp>
      <p:sp>
        <p:nvSpPr>
          <p:cNvPr id="428" name="CustomShape 4"/>
          <p:cNvSpPr/>
          <p:nvPr/>
        </p:nvSpPr>
        <p:spPr>
          <a:xfrm>
            <a:off x="1413720" y="1034640"/>
            <a:ext cx="1356120" cy="238320"/>
          </a:xfrm>
          <a:prstGeom prst="rect">
            <a:avLst/>
          </a:prstGeom>
          <a:noFill/>
          <a:ln w="0">
            <a:noFill/>
          </a:ln>
        </p:spPr>
        <p:style>
          <a:lnRef idx="0"/>
          <a:fillRef idx="0"/>
          <a:effectRef idx="0"/>
          <a:fontRef idx="minor"/>
        </p:style>
        <p:txBody>
          <a:bodyPr lIns="0" rIns="0" tIns="12600" bIns="0">
            <a:noAutofit/>
          </a:bodyPr>
          <a:p>
            <a:pPr marL="12600">
              <a:lnSpc>
                <a:spcPct val="100000"/>
              </a:lnSpc>
              <a:tabLst>
                <a:tab algn="l" pos="0"/>
              </a:tabLst>
            </a:pPr>
            <a:r>
              <a:rPr b="0" i="1" lang="en" sz="1400" spc="-1" strike="noStrike">
                <a:solidFill>
                  <a:srgbClr val="000000"/>
                </a:solidFill>
                <a:latin typeface="Arial"/>
                <a:ea typeface="Arial"/>
              </a:rPr>
              <a:t>#LifeKoKaroLift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Time to learn about two important keywords while programming in Java - </a:t>
            </a:r>
            <a:r>
              <a:rPr b="0" lang="en" sz="2400" spc="-1" strike="noStrike">
                <a:solidFill>
                  <a:srgbClr val="000000"/>
                </a:solidFill>
                <a:highlight>
                  <a:srgbClr val="ffff00"/>
                </a:highlight>
                <a:latin typeface="Calibri"/>
                <a:ea typeface="Calibri"/>
              </a:rPr>
              <a:t>static and final.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They are very helpful in making your program </a:t>
            </a:r>
            <a:endParaRPr b="0" lang="en-IN" sz="2400" spc="-1" strike="noStrike">
              <a:latin typeface="Arial"/>
            </a:endParaRPr>
          </a:p>
          <a:p>
            <a:pPr>
              <a:lnSpc>
                <a:spcPct val="115000"/>
              </a:lnSpc>
              <a:tabLst>
                <a:tab algn="l" pos="0"/>
              </a:tabLst>
            </a:pPr>
            <a:r>
              <a:rPr b="0" lang="en" sz="2400" spc="-1" strike="noStrike">
                <a:solidFill>
                  <a:srgbClr val="000000"/>
                </a:solidFill>
                <a:highlight>
                  <a:srgbClr val="ffff00"/>
                </a:highlight>
                <a:latin typeface="Calibri"/>
                <a:ea typeface="Calibri"/>
              </a:rPr>
              <a:t>more safe and memory efficient.</a:t>
            </a: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15"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16"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17" name="CustomShape 4"/>
          <p:cNvSpPr/>
          <p:nvPr/>
        </p:nvSpPr>
        <p:spPr>
          <a:xfrm>
            <a:off x="507240" y="14400"/>
            <a:ext cx="661896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Introduction to static &amp; final Keyword</a:t>
            </a:r>
            <a:endParaRPr b="0" lang="en-IN" sz="3000" spc="-1" strike="noStrike">
              <a:latin typeface="Arial"/>
            </a:endParaRPr>
          </a:p>
        </p:txBody>
      </p:sp>
      <p:pic>
        <p:nvPicPr>
          <p:cNvPr id="118" name="Google Shape;162;p33" descr="Tick mark approved icon vector on white background"/>
          <p:cNvPicPr/>
          <p:nvPr/>
        </p:nvPicPr>
        <p:blipFill>
          <a:blip r:embed="rId1"/>
          <a:stretch/>
        </p:blipFill>
        <p:spPr>
          <a:xfrm>
            <a:off x="6460920" y="2157120"/>
            <a:ext cx="2484000" cy="2564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1" lang="en" sz="2400" spc="-1" strike="noStrike" u="sng">
                <a:solidFill>
                  <a:srgbClr val="000000"/>
                </a:solidFill>
                <a:uFillTx/>
                <a:latin typeface="Calibri"/>
                <a:ea typeface="Calibri"/>
              </a:rPr>
              <a:t>Static Variable</a:t>
            </a:r>
            <a:r>
              <a:rPr b="0" lang="en" sz="2400" spc="-1" strike="noStrike">
                <a:solidFill>
                  <a:srgbClr val="000000"/>
                </a:solidFill>
                <a:latin typeface="Calibri"/>
                <a:ea typeface="Calibri"/>
              </a:rPr>
              <a:t>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Variables declared as static are known as static variables. Static variable is used while referring to the common property of all the objects of the class.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The static variable is allocated memory only once,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at the time of loading a class.</a:t>
            </a:r>
            <a:endParaRPr b="0" lang="en-IN" sz="2400" spc="-1" strike="noStrike">
              <a:latin typeface="Arial"/>
            </a:endParaRPr>
          </a:p>
        </p:txBody>
      </p:sp>
      <p:sp>
        <p:nvSpPr>
          <p:cNvPr id="120"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21"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22" name="CustomShape 4"/>
          <p:cNvSpPr/>
          <p:nvPr/>
        </p:nvSpPr>
        <p:spPr>
          <a:xfrm>
            <a:off x="507240" y="14400"/>
            <a:ext cx="5953320" cy="821160"/>
          </a:xfrm>
          <a:prstGeom prst="rect">
            <a:avLst/>
          </a:prstGeom>
          <a:noFill/>
          <a:ln w="0">
            <a:noFill/>
          </a:ln>
        </p:spPr>
        <p:style>
          <a:lnRef idx="0"/>
          <a:fillRef idx="0"/>
          <a:effectRef idx="0"/>
          <a:fontRef idx="minor"/>
        </p:style>
      </p:sp>
      <p:pic>
        <p:nvPicPr>
          <p:cNvPr id="123" name="Google Shape;171;p34" descr="save icon - computer symbol - memory storage - information disc"/>
          <p:cNvPicPr/>
          <p:nvPr/>
        </p:nvPicPr>
        <p:blipFill>
          <a:blip r:embed="rId1"/>
          <a:stretch/>
        </p:blipFill>
        <p:spPr>
          <a:xfrm>
            <a:off x="6987600" y="2714400"/>
            <a:ext cx="1797120" cy="1935360"/>
          </a:xfrm>
          <a:prstGeom prst="rect">
            <a:avLst/>
          </a:prstGeom>
          <a:ln w="0">
            <a:noFill/>
          </a:ln>
        </p:spPr>
      </p:pic>
      <p:sp>
        <p:nvSpPr>
          <p:cNvPr id="124" name="CustomShape 5"/>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507240" y="915840"/>
            <a:ext cx="8014320" cy="2564640"/>
          </a:xfrm>
          <a:prstGeom prst="rect">
            <a:avLst/>
          </a:prstGeom>
          <a:noFill/>
          <a:ln w="0">
            <a:noFill/>
          </a:ln>
        </p:spPr>
        <p:style>
          <a:lnRef idx="0"/>
          <a:fillRef idx="0"/>
          <a:effectRef idx="0"/>
          <a:fontRef idx="minor"/>
        </p:style>
        <p:txBody>
          <a:bodyPr tIns="91440" bIns="91440">
            <a:noAutofit/>
          </a:bodyPr>
          <a:p>
            <a:pPr>
              <a:lnSpc>
                <a:spcPct val="115000"/>
              </a:lnSpc>
              <a:tabLst>
                <a:tab algn="l" pos="0"/>
              </a:tabLst>
            </a:pPr>
            <a:r>
              <a:rPr b="0" lang="en" sz="2400" spc="-1" strike="noStrike">
                <a:solidFill>
                  <a:srgbClr val="000000"/>
                </a:solidFill>
                <a:latin typeface="Calibri"/>
                <a:ea typeface="Calibri"/>
              </a:rPr>
              <a:t>For example, university name for students in the Student class for an information management system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of a university. </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Static variables are useful if you need to </a:t>
            </a:r>
            <a:endParaRPr b="0" lang="en-IN" sz="2400" spc="-1" strike="noStrike">
              <a:latin typeface="Arial"/>
            </a:endParaRPr>
          </a:p>
          <a:p>
            <a:pPr>
              <a:lnSpc>
                <a:spcPct val="115000"/>
              </a:lnSpc>
              <a:tabLst>
                <a:tab algn="l" pos="0"/>
              </a:tabLst>
            </a:pPr>
            <a:r>
              <a:rPr b="0" lang="en" sz="2400" spc="-1" strike="noStrike">
                <a:solidFill>
                  <a:srgbClr val="000000"/>
                </a:solidFill>
                <a:latin typeface="Calibri"/>
                <a:ea typeface="Calibri"/>
              </a:rPr>
              <a:t>share the same set of information across all objects of a class, such as the University name in our example.</a:t>
            </a:r>
            <a:endParaRPr b="0" lang="en-IN" sz="2400" spc="-1" strike="noStrike">
              <a:latin typeface="Arial"/>
            </a:endParaRPr>
          </a:p>
          <a:p>
            <a:pPr>
              <a:lnSpc>
                <a:spcPct val="115000"/>
              </a:lnSpc>
              <a:tabLst>
                <a:tab algn="l" pos="0"/>
              </a:tabLst>
            </a:pPr>
            <a:endParaRPr b="0" lang="en-IN" sz="2400" spc="-1" strike="noStrike">
              <a:latin typeface="Arial"/>
            </a:endParaRPr>
          </a:p>
          <a:p>
            <a:pPr>
              <a:lnSpc>
                <a:spcPct val="115000"/>
              </a:lnSpc>
              <a:tabLst>
                <a:tab algn="l" pos="0"/>
              </a:tabLst>
            </a:pPr>
            <a:endParaRPr b="0" lang="en-IN" sz="2400" spc="-1" strike="noStrike">
              <a:latin typeface="Arial"/>
            </a:endParaRPr>
          </a:p>
        </p:txBody>
      </p:sp>
      <p:sp>
        <p:nvSpPr>
          <p:cNvPr id="126" name="CustomShape 2"/>
          <p:cNvSpPr/>
          <p:nvPr/>
        </p:nvSpPr>
        <p:spPr>
          <a:xfrm>
            <a:off x="7611840" y="303480"/>
            <a:ext cx="909720" cy="242640"/>
          </a:xfrm>
          <a:prstGeom prst="rect">
            <a:avLst/>
          </a:prstGeom>
          <a:solidFill>
            <a:srgbClr val="ffffff"/>
          </a:solidFill>
          <a:ln w="0">
            <a:noFill/>
          </a:ln>
        </p:spPr>
        <p:style>
          <a:lnRef idx="0"/>
          <a:fillRef idx="0"/>
          <a:effectRef idx="0"/>
          <a:fontRef idx="minor"/>
        </p:style>
      </p:sp>
      <p:sp>
        <p:nvSpPr>
          <p:cNvPr id="127"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w="0">
            <a:noFill/>
          </a:ln>
        </p:spPr>
        <p:style>
          <a:lnRef idx="0"/>
          <a:fillRef idx="0"/>
          <a:effectRef idx="0"/>
          <a:fontRef idx="minor"/>
        </p:style>
      </p:sp>
      <p:sp>
        <p:nvSpPr>
          <p:cNvPr id="128" name="CustomShape 4"/>
          <p:cNvSpPr/>
          <p:nvPr/>
        </p:nvSpPr>
        <p:spPr>
          <a:xfrm>
            <a:off x="507240" y="14400"/>
            <a:ext cx="5953320" cy="8211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Static Keyword</a:t>
            </a:r>
            <a:endParaRPr b="0" lang="en-IN" sz="3000" spc="-1" strike="noStrike">
              <a:latin typeface="Arial"/>
            </a:endParaRPr>
          </a:p>
        </p:txBody>
      </p:sp>
      <p:pic>
        <p:nvPicPr>
          <p:cNvPr id="129" name="Google Shape;181;p35" descr="Tablet with bookshelves and students searching and reading information. Digital learning, online database, content storing and searching, ebooks concept, violet palette. Vector isolated illustration."/>
          <p:cNvPicPr/>
          <p:nvPr/>
        </p:nvPicPr>
        <p:blipFill>
          <a:blip r:embed="rId1"/>
          <a:stretch/>
        </p:blipFill>
        <p:spPr>
          <a:xfrm>
            <a:off x="5756400" y="1470960"/>
            <a:ext cx="2871000" cy="2009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2021-01-28T19:47:03Z</dcterms:modified>
  <cp:revision>1</cp:revision>
  <dc:subject/>
  <dc:title/>
</cp:coreProperties>
</file>