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7559675" cy="106918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03400" y="2053080"/>
            <a:ext cx="8946360" cy="41950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1103400" y="205308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1103400" y="424440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110340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568764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110340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12812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3" type="body"/>
          </p:nvPr>
        </p:nvSpPr>
        <p:spPr>
          <a:xfrm>
            <a:off x="715284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4" type="body"/>
          </p:nvPr>
        </p:nvSpPr>
        <p:spPr>
          <a:xfrm>
            <a:off x="110340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5" type="body"/>
          </p:nvPr>
        </p:nvSpPr>
        <p:spPr>
          <a:xfrm>
            <a:off x="412812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6" type="body"/>
          </p:nvPr>
        </p:nvSpPr>
        <p:spPr>
          <a:xfrm>
            <a:off x="715284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8" name="Shape 78"/>
        <p:cNvGrpSpPr/>
        <p:nvPr/>
      </p:nvGrpSpPr>
      <p:grpSpPr>
        <a:xfrm>
          <a:off x="0" y="0"/>
          <a:ext cx="0" cy="0"/>
          <a:chOff x="0" y="0"/>
          <a:chExt cx="0" cy="0"/>
        </a:xfrm>
      </p:grpSpPr>
      <p:sp>
        <p:nvSpPr>
          <p:cNvPr id="79" name="Google Shape;79;p16"/>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 type="subTitle"/>
          </p:nvPr>
        </p:nvSpPr>
        <p:spPr>
          <a:xfrm>
            <a:off x="1103400" y="2053080"/>
            <a:ext cx="8946360" cy="41950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1" name="Shape 81"/>
        <p:cNvGrpSpPr/>
        <p:nvPr/>
      </p:nvGrpSpPr>
      <p:grpSpPr>
        <a:xfrm>
          <a:off x="0" y="0"/>
          <a:ext cx="0" cy="0"/>
          <a:chOff x="0" y="0"/>
          <a:chExt cx="0" cy="0"/>
        </a:xfrm>
      </p:grpSpPr>
      <p:sp>
        <p:nvSpPr>
          <p:cNvPr id="82" name="Google Shape;82;p17"/>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 type="body"/>
          </p:nvPr>
        </p:nvSpPr>
        <p:spPr>
          <a:xfrm>
            <a:off x="1103400" y="2053080"/>
            <a:ext cx="894636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4" name="Shape 84"/>
        <p:cNvGrpSpPr/>
        <p:nvPr/>
      </p:nvGrpSpPr>
      <p:grpSpPr>
        <a:xfrm>
          <a:off x="0" y="0"/>
          <a:ext cx="0" cy="0"/>
          <a:chOff x="0" y="0"/>
          <a:chExt cx="0" cy="0"/>
        </a:xfrm>
      </p:grpSpPr>
      <p:sp>
        <p:nvSpPr>
          <p:cNvPr id="85" name="Google Shape;85;p18"/>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 type="body"/>
          </p:nvPr>
        </p:nvSpPr>
        <p:spPr>
          <a:xfrm>
            <a:off x="110340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8"/>
          <p:cNvSpPr txBox="1"/>
          <p:nvPr>
            <p:ph idx="2" type="body"/>
          </p:nvPr>
        </p:nvSpPr>
        <p:spPr>
          <a:xfrm>
            <a:off x="568764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90" name="Shape 90"/>
        <p:cNvGrpSpPr/>
        <p:nvPr/>
      </p:nvGrpSpPr>
      <p:grpSpPr>
        <a:xfrm>
          <a:off x="0" y="0"/>
          <a:ext cx="0" cy="0"/>
          <a:chOff x="0" y="0"/>
          <a:chExt cx="0" cy="0"/>
        </a:xfrm>
      </p:grpSpPr>
      <p:sp>
        <p:nvSpPr>
          <p:cNvPr id="91" name="Google Shape;91;p20"/>
          <p:cNvSpPr txBox="1"/>
          <p:nvPr>
            <p:ph idx="1" type="subTitle"/>
          </p:nvPr>
        </p:nvSpPr>
        <p:spPr>
          <a:xfrm>
            <a:off x="646200" y="452880"/>
            <a:ext cx="9404280" cy="649116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2" name="Shape 92"/>
        <p:cNvGrpSpPr/>
        <p:nvPr/>
      </p:nvGrpSpPr>
      <p:grpSpPr>
        <a:xfrm>
          <a:off x="0" y="0"/>
          <a:ext cx="0" cy="0"/>
          <a:chOff x="0" y="0"/>
          <a:chExt cx="0" cy="0"/>
        </a:xfrm>
      </p:grpSpPr>
      <p:sp>
        <p:nvSpPr>
          <p:cNvPr id="93" name="Google Shape;93;p21"/>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1"/>
          <p:cNvSpPr txBox="1"/>
          <p:nvPr>
            <p:ph idx="2" type="body"/>
          </p:nvPr>
        </p:nvSpPr>
        <p:spPr>
          <a:xfrm>
            <a:off x="568764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1"/>
          <p:cNvSpPr txBox="1"/>
          <p:nvPr>
            <p:ph idx="3" type="body"/>
          </p:nvPr>
        </p:nvSpPr>
        <p:spPr>
          <a:xfrm>
            <a:off x="110340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2"/>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 type="body"/>
          </p:nvPr>
        </p:nvSpPr>
        <p:spPr>
          <a:xfrm>
            <a:off x="110340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2"/>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2"/>
          <p:cNvSpPr txBox="1"/>
          <p:nvPr>
            <p:ph idx="3" type="body"/>
          </p:nvPr>
        </p:nvSpPr>
        <p:spPr>
          <a:xfrm>
            <a:off x="568764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02" name="Shape 102"/>
        <p:cNvGrpSpPr/>
        <p:nvPr/>
      </p:nvGrpSpPr>
      <p:grpSpPr>
        <a:xfrm>
          <a:off x="0" y="0"/>
          <a:ext cx="0" cy="0"/>
          <a:chOff x="0" y="0"/>
          <a:chExt cx="0" cy="0"/>
        </a:xfrm>
      </p:grpSpPr>
      <p:sp>
        <p:nvSpPr>
          <p:cNvPr id="103" name="Google Shape;103;p23"/>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3"/>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3"/>
          <p:cNvSpPr txBox="1"/>
          <p:nvPr>
            <p:ph idx="3" type="body"/>
          </p:nvPr>
        </p:nvSpPr>
        <p:spPr>
          <a:xfrm>
            <a:off x="1103400" y="424440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7" name="Shape 107"/>
        <p:cNvGrpSpPr/>
        <p:nvPr/>
      </p:nvGrpSpPr>
      <p:grpSpPr>
        <a:xfrm>
          <a:off x="0" y="0"/>
          <a:ext cx="0" cy="0"/>
          <a:chOff x="0" y="0"/>
          <a:chExt cx="0" cy="0"/>
        </a:xfrm>
      </p:grpSpPr>
      <p:sp>
        <p:nvSpPr>
          <p:cNvPr id="108" name="Google Shape;108;p24"/>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 type="body"/>
          </p:nvPr>
        </p:nvSpPr>
        <p:spPr>
          <a:xfrm>
            <a:off x="1103400" y="205308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4"/>
          <p:cNvSpPr txBox="1"/>
          <p:nvPr>
            <p:ph idx="2" type="body"/>
          </p:nvPr>
        </p:nvSpPr>
        <p:spPr>
          <a:xfrm>
            <a:off x="1103400" y="424440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11" name="Shape 111"/>
        <p:cNvGrpSpPr/>
        <p:nvPr/>
      </p:nvGrpSpPr>
      <p:grpSpPr>
        <a:xfrm>
          <a:off x="0" y="0"/>
          <a:ext cx="0" cy="0"/>
          <a:chOff x="0" y="0"/>
          <a:chExt cx="0" cy="0"/>
        </a:xfrm>
      </p:grpSpPr>
      <p:sp>
        <p:nvSpPr>
          <p:cNvPr id="112" name="Google Shape;112;p25"/>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5"/>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5"/>
          <p:cNvSpPr txBox="1"/>
          <p:nvPr>
            <p:ph idx="3" type="body"/>
          </p:nvPr>
        </p:nvSpPr>
        <p:spPr>
          <a:xfrm>
            <a:off x="110340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5"/>
          <p:cNvSpPr txBox="1"/>
          <p:nvPr>
            <p:ph idx="4" type="body"/>
          </p:nvPr>
        </p:nvSpPr>
        <p:spPr>
          <a:xfrm>
            <a:off x="568764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7" name="Shape 117"/>
        <p:cNvGrpSpPr/>
        <p:nvPr/>
      </p:nvGrpSpPr>
      <p:grpSpPr>
        <a:xfrm>
          <a:off x="0" y="0"/>
          <a:ext cx="0" cy="0"/>
          <a:chOff x="0" y="0"/>
          <a:chExt cx="0" cy="0"/>
        </a:xfrm>
      </p:grpSpPr>
      <p:sp>
        <p:nvSpPr>
          <p:cNvPr id="118" name="Google Shape;118;p26"/>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txBox="1"/>
          <p:nvPr>
            <p:ph idx="1" type="body"/>
          </p:nvPr>
        </p:nvSpPr>
        <p:spPr>
          <a:xfrm>
            <a:off x="110340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2" type="body"/>
          </p:nvPr>
        </p:nvSpPr>
        <p:spPr>
          <a:xfrm>
            <a:off x="412812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6"/>
          <p:cNvSpPr txBox="1"/>
          <p:nvPr>
            <p:ph idx="3" type="body"/>
          </p:nvPr>
        </p:nvSpPr>
        <p:spPr>
          <a:xfrm>
            <a:off x="7152840" y="205308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6"/>
          <p:cNvSpPr txBox="1"/>
          <p:nvPr>
            <p:ph idx="4" type="body"/>
          </p:nvPr>
        </p:nvSpPr>
        <p:spPr>
          <a:xfrm>
            <a:off x="110340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6"/>
          <p:cNvSpPr txBox="1"/>
          <p:nvPr>
            <p:ph idx="5" type="body"/>
          </p:nvPr>
        </p:nvSpPr>
        <p:spPr>
          <a:xfrm>
            <a:off x="412812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6"/>
          <p:cNvSpPr txBox="1"/>
          <p:nvPr>
            <p:ph idx="6" type="body"/>
          </p:nvPr>
        </p:nvSpPr>
        <p:spPr>
          <a:xfrm>
            <a:off x="7152840" y="4244400"/>
            <a:ext cx="2880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1103400" y="2053080"/>
            <a:ext cx="894636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110340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568764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646200" y="452880"/>
            <a:ext cx="9404280" cy="649116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568764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110340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1103400" y="2053080"/>
            <a:ext cx="4365720" cy="41950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5687640" y="424440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646200" y="452880"/>
            <a:ext cx="9404280" cy="1400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110340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5687640" y="2053080"/>
            <a:ext cx="436572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1103400" y="4244400"/>
            <a:ext cx="8946360" cy="20008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6" Type="http://schemas.openxmlformats.org/officeDocument/2006/relationships/slideLayout" Target="../slideLayouts/slideLayout1.xml"/><Relationship Id="rId18" Type="http://schemas.openxmlformats.org/officeDocument/2006/relationships/theme" Target="../theme/theme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image" Target="../media/image3.png"/><Relationship Id="rId6" Type="http://schemas.openxmlformats.org/officeDocument/2006/relationships/slideLayout" Target="../slideLayouts/slideLayout13.xml"/><Relationship Id="rId18" Type="http://schemas.openxmlformats.org/officeDocument/2006/relationships/theme" Target="../theme/theme2.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7" name="Google Shape;7;p1"/>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8" name="Google Shape;8;p1"/>
          <p:cNvSpPr/>
          <p:nvPr/>
        </p:nvSpPr>
        <p:spPr>
          <a:xfrm>
            <a:off x="8609040" y="1676520"/>
            <a:ext cx="2819160" cy="2819160"/>
          </a:xfrm>
          <a:prstGeom prst="ellipse">
            <a:avLst/>
          </a:prstGeom>
          <a:gradFill>
            <a:gsLst>
              <a:gs pos="0">
                <a:srgbClr val="50B9C1"/>
              </a:gs>
              <a:gs pos="100000">
                <a:srgbClr val="50B9C1"/>
              </a:gs>
            </a:gsLst>
            <a:path path="circle">
              <a:fillToRect b="50%" l="50%" r="50%" t="50%"/>
            </a:path>
            <a:tileRect/>
          </a:gradFill>
          <a:ln>
            <a:noFill/>
          </a:ln>
          <a:effectLst>
            <a:outerShdw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10" name="Google Shape;10;p1"/>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11" name="Google Shape;11;p1"/>
          <p:cNvSpPr/>
          <p:nvPr/>
        </p:nvSpPr>
        <p:spPr>
          <a:xfrm>
            <a:off x="10437840" y="0"/>
            <a:ext cx="685440" cy="1142640"/>
          </a:xfrm>
          <a:prstGeom prst="rect">
            <a:avLst/>
          </a:prstGeom>
          <a:solidFill>
            <a:srgbClr val="B01513"/>
          </a:solidFill>
          <a:ln>
            <a:noFill/>
          </a:ln>
          <a:effectLst>
            <a:outerShdw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154880" y="1447920"/>
            <a:ext cx="8825400" cy="332928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6" name="Google Shape;16;p1"/>
          <p:cNvSpPr txBox="1"/>
          <p:nvPr>
            <p:ph idx="1" type="body"/>
          </p:nvPr>
        </p:nvSpPr>
        <p:spPr>
          <a:xfrm>
            <a:off x="609480" y="1604520"/>
            <a:ext cx="109724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67" name="Google Shape;67;p14"/>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68" name="Google Shape;68;p14"/>
          <p:cNvSpPr/>
          <p:nvPr/>
        </p:nvSpPr>
        <p:spPr>
          <a:xfrm>
            <a:off x="8609040" y="1676520"/>
            <a:ext cx="2819160" cy="2819160"/>
          </a:xfrm>
          <a:prstGeom prst="ellipse">
            <a:avLst/>
          </a:prstGeom>
          <a:gradFill>
            <a:gsLst>
              <a:gs pos="0">
                <a:srgbClr val="50B9C1"/>
              </a:gs>
              <a:gs pos="100000">
                <a:srgbClr val="50B9C1"/>
              </a:gs>
            </a:gsLst>
            <a:path path="circle">
              <a:fillToRect b="50%" l="50%" r="50%" t="50%"/>
            </a:path>
            <a:tileRect/>
          </a:gradFill>
          <a:ln>
            <a:noFill/>
          </a:ln>
          <a:effectLst>
            <a:outerShdw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70" name="Google Shape;70;p14"/>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71" name="Google Shape;71;p14"/>
          <p:cNvSpPr/>
          <p:nvPr/>
        </p:nvSpPr>
        <p:spPr>
          <a:xfrm>
            <a:off x="10437840" y="0"/>
            <a:ext cx="685440" cy="1142640"/>
          </a:xfrm>
          <a:prstGeom prst="rect">
            <a:avLst/>
          </a:prstGeom>
          <a:solidFill>
            <a:srgbClr val="B01513"/>
          </a:solidFill>
          <a:ln>
            <a:noFill/>
          </a:ln>
          <a:effectLst>
            <a:outerShdw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646200" y="452880"/>
            <a:ext cx="9404280" cy="140004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14"/>
          <p:cNvSpPr txBox="1"/>
          <p:nvPr>
            <p:ph idx="1" type="body"/>
          </p:nvPr>
        </p:nvSpPr>
        <p:spPr>
          <a:xfrm>
            <a:off x="1103400" y="2053080"/>
            <a:ext cx="8946360" cy="419508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4" name="Google Shape;74;p1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Google Shape;75;p1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6" name="Google Shape;76;p1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geeksforgeeks.org/twitter-sentiment-analysis-using-python/" TargetMode="External"/><Relationship Id="rId4" Type="http://schemas.openxmlformats.org/officeDocument/2006/relationships/hyperlink" Target="https://towardsdatascience.com/the-real-world-as-seen-on-twitter-sentiment-analysis-part-one-5ac2d06b63f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7"/>
          <p:cNvSpPr txBox="1"/>
          <p:nvPr/>
        </p:nvSpPr>
        <p:spPr>
          <a:xfrm>
            <a:off x="1154880" y="1447920"/>
            <a:ext cx="8825400" cy="3329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5000" u="none" cap="none" strike="noStrike">
                <a:solidFill>
                  <a:srgbClr val="EBEBEB"/>
                </a:solidFill>
                <a:latin typeface="Century Gothic"/>
                <a:ea typeface="Century Gothic"/>
                <a:cs typeface="Century Gothic"/>
                <a:sym typeface="Century Gothic"/>
              </a:rPr>
              <a:t>TASC : Topic Adaptive Sentiment Classifier for Dynamic tweets</a:t>
            </a:r>
            <a:endParaRPr b="0" i="0" sz="5000" u="none" cap="none" strike="noStrike">
              <a:solidFill>
                <a:srgbClr val="FFFFFF"/>
              </a:solidFill>
              <a:latin typeface="Century Gothic"/>
              <a:ea typeface="Century Gothic"/>
              <a:cs typeface="Century Gothic"/>
              <a:sym typeface="Century Gothic"/>
            </a:endParaRPr>
          </a:p>
        </p:txBody>
      </p:sp>
      <p:sp>
        <p:nvSpPr>
          <p:cNvPr id="130" name="Google Shape;130;p27"/>
          <p:cNvSpPr txBox="1"/>
          <p:nvPr/>
        </p:nvSpPr>
        <p:spPr>
          <a:xfrm>
            <a:off x="8515110" y="4777205"/>
            <a:ext cx="3144300" cy="93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8AD0D6"/>
                </a:solidFill>
                <a:latin typeface="Century Gothic"/>
                <a:ea typeface="Century Gothic"/>
                <a:cs typeface="Century Gothic"/>
                <a:sym typeface="Century Gothic"/>
              </a:rPr>
              <a:t>TEAM MEMBERS: </a:t>
            </a:r>
            <a:endParaRPr b="0" i="0" sz="20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000" u="none" cap="none" strike="noStrike">
                <a:solidFill>
                  <a:srgbClr val="8AD0D6"/>
                </a:solidFill>
                <a:latin typeface="Century Gothic"/>
                <a:ea typeface="Century Gothic"/>
                <a:cs typeface="Century Gothic"/>
                <a:sym typeface="Century Gothic"/>
              </a:rPr>
              <a:t>CHANDANA JAYARAM 16CO107</a:t>
            </a:r>
            <a:endParaRPr b="0" i="0" sz="20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000" u="none" cap="none" strike="noStrike">
                <a:solidFill>
                  <a:srgbClr val="8AD0D6"/>
                </a:solidFill>
                <a:latin typeface="Century Gothic"/>
                <a:ea typeface="Century Gothic"/>
                <a:cs typeface="Century Gothic"/>
                <a:sym typeface="Century Gothic"/>
              </a:rPr>
              <a:t>CH .SRI LALITHA 16CO106</a:t>
            </a:r>
            <a:endParaRPr b="0" i="0" sz="2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nvSpPr>
        <p:spPr>
          <a:xfrm>
            <a:off x="1001880" y="285012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8000" u="none" cap="none" strike="noStrike">
                <a:solidFill>
                  <a:srgbClr val="EBEBEB"/>
                </a:solidFill>
                <a:latin typeface="Arial"/>
                <a:ea typeface="Arial"/>
                <a:cs typeface="Arial"/>
                <a:sym typeface="Arial"/>
              </a:rPr>
              <a:t>THANK YOU</a:t>
            </a:r>
            <a:endParaRPr b="0" i="0" sz="8000" u="none" cap="none" strike="noStrike">
              <a:solidFill>
                <a:srgbClr val="FFFFFF"/>
              </a:solidFill>
              <a:latin typeface="Century Gothic"/>
              <a:ea typeface="Century Gothic"/>
              <a:cs typeface="Century Gothic"/>
              <a:sym typeface="Century Gothic"/>
            </a:endParaRPr>
          </a:p>
        </p:txBody>
      </p:sp>
      <p:sp>
        <p:nvSpPr>
          <p:cNvPr id="184" name="Google Shape;184;p36"/>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000"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8"/>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Contents</a:t>
            </a:r>
            <a:endParaRPr b="0" i="0" sz="4200" u="none" cap="none" strike="noStrike">
              <a:solidFill>
                <a:srgbClr val="FFFFFF"/>
              </a:solidFill>
              <a:latin typeface="Century Gothic"/>
              <a:ea typeface="Century Gothic"/>
              <a:cs typeface="Century Gothic"/>
              <a:sym typeface="Century Gothic"/>
            </a:endParaRPr>
          </a:p>
        </p:txBody>
      </p:sp>
      <p:sp>
        <p:nvSpPr>
          <p:cNvPr id="136" name="Google Shape;136;p28"/>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What is Topic Adaptive Sentiment Classifier?</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Why do we need TASC?</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TASC components </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TASC Algorithm</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References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9"/>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TASC</a:t>
            </a:r>
            <a:endParaRPr b="0" i="0" sz="4200" u="none" cap="none" strike="noStrike">
              <a:solidFill>
                <a:srgbClr val="FFFFFF"/>
              </a:solidFill>
              <a:latin typeface="Century Gothic"/>
              <a:ea typeface="Century Gothic"/>
              <a:cs typeface="Century Gothic"/>
              <a:sym typeface="Century Gothic"/>
            </a:endParaRPr>
          </a:p>
        </p:txBody>
      </p:sp>
      <p:sp>
        <p:nvSpPr>
          <p:cNvPr id="142" name="Google Shape;142;p29"/>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process of computationally identifying and categorizing opinions expressed in a piece of text, especially in order to determine whether the writer's attitude towards a particular topic, product, etc. is positive, negative, or neutral.</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Topic Adaptive Sentiment Classifier uses certain features to do the sentiment analysis inorder to adapt to topics.</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Why TASC?</a:t>
            </a:r>
            <a:endParaRPr b="0" i="0" sz="4200" u="none" cap="none" strike="noStrike">
              <a:solidFill>
                <a:srgbClr val="FFFFFF"/>
              </a:solidFill>
              <a:latin typeface="Century Gothic"/>
              <a:ea typeface="Century Gothic"/>
              <a:cs typeface="Century Gothic"/>
              <a:sym typeface="Century Gothic"/>
            </a:endParaRPr>
          </a:p>
        </p:txBody>
      </p:sp>
      <p:sp>
        <p:nvSpPr>
          <p:cNvPr id="148" name="Google Shape;148;p30"/>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Sentiment classification is a topic-sensitive task, i.e., a classifier trained from one topic will perform worse on another.</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Since the topics in real world are very diverse, it is impossible to train a universal classifier for all topics.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First Component </a:t>
            </a:r>
            <a:endParaRPr b="0" i="0" sz="4200" u="none" cap="none" strike="noStrike">
              <a:solidFill>
                <a:srgbClr val="FFFFFF"/>
              </a:solidFill>
              <a:latin typeface="Century Gothic"/>
              <a:ea typeface="Century Gothic"/>
              <a:cs typeface="Century Gothic"/>
              <a:sym typeface="Century Gothic"/>
            </a:endParaRPr>
          </a:p>
        </p:txBody>
      </p:sp>
      <p:sp>
        <p:nvSpPr>
          <p:cNvPr id="154" name="Google Shape;154;p31"/>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semi-supervised multiclass SVM model is formalized.</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Given a small amount of mixed labeled data from topics, it selects unlabeled tweets in the target topic, and minimizes the structural risk of labeled and selected data to adapt the sentiment classifier to the unlabeled data.</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2"/>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Second Component </a:t>
            </a:r>
            <a:endParaRPr b="0" i="0" sz="4200" u="none" cap="none" strike="noStrike">
              <a:solidFill>
                <a:srgbClr val="FFFFFF"/>
              </a:solidFill>
              <a:latin typeface="Century Gothic"/>
              <a:ea typeface="Century Gothic"/>
              <a:cs typeface="Century Gothic"/>
              <a:sym typeface="Century Gothic"/>
            </a:endParaRPr>
          </a:p>
        </p:txBody>
      </p:sp>
      <p:sp>
        <p:nvSpPr>
          <p:cNvPr id="160" name="Google Shape;160;p32"/>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We set feature vector in the model into two parts: fixed common feature values and topic-adaptive feature variables. </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Topic-adaptive words as adaptive features are expanded and their values are updated in semi-supervised iterations to help transfer sentiment classifier.</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nvSpPr>
        <p:spPr>
          <a:xfrm>
            <a:off x="646200" y="452880"/>
            <a:ext cx="9404280" cy="706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TASC ALGORITHM:</a:t>
            </a:r>
            <a:endParaRPr b="0" i="0" sz="4200" u="none" cap="none" strike="noStrike">
              <a:solidFill>
                <a:srgbClr val="FFFFFF"/>
              </a:solidFill>
              <a:latin typeface="Century Gothic"/>
              <a:ea typeface="Century Gothic"/>
              <a:cs typeface="Century Gothic"/>
              <a:sym typeface="Century Gothic"/>
            </a:endParaRPr>
          </a:p>
        </p:txBody>
      </p:sp>
      <p:sp>
        <p:nvSpPr>
          <p:cNvPr id="166" name="Google Shape;166;p33"/>
          <p:cNvSpPr txBox="1"/>
          <p:nvPr/>
        </p:nvSpPr>
        <p:spPr>
          <a:xfrm>
            <a:off x="1103400" y="1371600"/>
            <a:ext cx="8946360" cy="5129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Text feature set </a:t>
            </a:r>
            <a:r>
              <a:rPr b="0" i="0" lang="en-US" sz="2400" u="none" cap="none" strike="noStrike">
                <a:solidFill>
                  <a:srgbClr val="FFFFFF"/>
                </a:solidFill>
                <a:latin typeface="Arial"/>
                <a:ea typeface="Arial"/>
                <a:cs typeface="Arial"/>
                <a:sym typeface="Arial"/>
              </a:rPr>
              <a:t>χ</a:t>
            </a:r>
            <a:r>
              <a:rPr b="0" i="0" lang="en-US" sz="1200" u="none" cap="none" strike="noStrike">
                <a:solidFill>
                  <a:srgbClr val="FFFFFF"/>
                </a:solidFill>
                <a:latin typeface="Arial"/>
                <a:ea typeface="Arial"/>
                <a:cs typeface="Arial"/>
                <a:sym typeface="Arial"/>
              </a:rPr>
              <a:t>1</a:t>
            </a:r>
            <a:r>
              <a:rPr b="0" i="0" lang="en-US" sz="2000" u="none" cap="none" strike="noStrike">
                <a:solidFill>
                  <a:srgbClr val="FFFFFF"/>
                </a:solidFill>
                <a:latin typeface="Georgia"/>
                <a:ea typeface="Georgia"/>
                <a:cs typeface="Georgia"/>
                <a:sym typeface="Georgia"/>
              </a:rPr>
              <a:t> and feature values </a:t>
            </a:r>
            <a:r>
              <a:rPr b="0" i="0" lang="en-US" sz="2400" u="none" cap="none" strike="noStrike">
                <a:solidFill>
                  <a:srgbClr val="FFFFFF"/>
                </a:solidFill>
                <a:latin typeface="Arial"/>
                <a:ea typeface="Arial"/>
                <a:cs typeface="Arial"/>
                <a:sym typeface="Arial"/>
              </a:rPr>
              <a:t>x</a:t>
            </a:r>
            <a:r>
              <a:rPr b="0" i="0" lang="en-US" sz="2000" u="none" cap="none" strike="noStrike">
                <a:solidFill>
                  <a:srgbClr val="FFFFFF"/>
                </a:solidFill>
                <a:latin typeface="Georgia"/>
                <a:ea typeface="Georgia"/>
                <a:cs typeface="Georgia"/>
                <a:sym typeface="Georgia"/>
              </a:rPr>
              <a:t>, initializing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π</a:t>
            </a:r>
            <a:r>
              <a:rPr b="0" i="0" lang="en-US" sz="2400" u="none" cap="none" strike="noStrike">
                <a:solidFill>
                  <a:srgbClr val="FFFFFF"/>
                </a:solidFill>
                <a:latin typeface="Arial"/>
                <a:ea typeface="Arial"/>
                <a:cs typeface="Arial"/>
                <a:sym typeface="Arial"/>
              </a:rPr>
              <a:t>=0,π∈Π</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Non-text feature set </a:t>
            </a:r>
            <a:r>
              <a:rPr b="0" i="0" lang="en-US" sz="2400" u="none" cap="none" strike="noStrike">
                <a:solidFill>
                  <a:srgbClr val="FFFFFF"/>
                </a:solidFill>
                <a:latin typeface="Arial"/>
                <a:ea typeface="Arial"/>
                <a:cs typeface="Arial"/>
                <a:sym typeface="Arial"/>
              </a:rPr>
              <a:t>χ</a:t>
            </a:r>
            <a:r>
              <a:rPr b="0" i="0" lang="en-US" sz="1200" u="none" cap="none" strike="noStrike">
                <a:solidFill>
                  <a:srgbClr val="FFFFFF"/>
                </a:solidFill>
                <a:latin typeface="Arial"/>
                <a:ea typeface="Arial"/>
                <a:cs typeface="Arial"/>
                <a:sym typeface="Arial"/>
              </a:rPr>
              <a:t>2</a:t>
            </a:r>
            <a:r>
              <a:rPr b="0" i="0" lang="en-US" sz="2000" u="none" cap="none" strike="noStrike">
                <a:solidFill>
                  <a:srgbClr val="FFFFFF"/>
                </a:solidFill>
                <a:latin typeface="Georgia"/>
                <a:ea typeface="Georgia"/>
                <a:cs typeface="Georgia"/>
                <a:sym typeface="Georgia"/>
              </a:rPr>
              <a:t> and feature values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initializing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ν,1∼K</a:t>
            </a:r>
            <a:r>
              <a:rPr b="0" i="0" lang="en-US" sz="2400" u="none" cap="none" strike="noStrike">
                <a:solidFill>
                  <a:srgbClr val="FFFFFF"/>
                </a:solidFill>
                <a:latin typeface="Arial"/>
                <a:ea typeface="Arial"/>
                <a:cs typeface="Arial"/>
                <a:sym typeface="Arial"/>
              </a:rPr>
              <a:t>=0,x</a:t>
            </a:r>
            <a:r>
              <a:rPr b="0" i="0" lang="en-US" sz="1200" u="none" cap="none" strike="noStrike">
                <a:solidFill>
                  <a:srgbClr val="FFFFFF"/>
                </a:solidFill>
                <a:latin typeface="Arial"/>
                <a:ea typeface="Arial"/>
                <a:cs typeface="Arial"/>
                <a:sym typeface="Arial"/>
              </a:rPr>
              <a:t>ρ,1∼K</a:t>
            </a:r>
            <a:r>
              <a:rPr b="0" i="0" lang="en-US" sz="2400" u="none" cap="none" strike="noStrike">
                <a:solidFill>
                  <a:srgbClr val="FFFFFF"/>
                </a:solidFill>
                <a:latin typeface="Arial"/>
                <a:ea typeface="Arial"/>
                <a:cs typeface="Arial"/>
                <a:sym typeface="Arial"/>
              </a:rPr>
              <a:t>=0,x</a:t>
            </a:r>
            <a:r>
              <a:rPr b="0" i="0" lang="en-US" sz="1200" u="none" cap="none" strike="noStrike">
                <a:solidFill>
                  <a:srgbClr val="FFFFFF"/>
                </a:solidFill>
                <a:latin typeface="Arial"/>
                <a:ea typeface="Arial"/>
                <a:cs typeface="Arial"/>
                <a:sym typeface="Arial"/>
              </a:rPr>
              <a:t>σ,1∼K</a:t>
            </a:r>
            <a:r>
              <a:rPr b="0" i="0" lang="en-US" sz="2400" u="none" cap="none" strike="noStrike">
                <a:solidFill>
                  <a:srgbClr val="FFFFFF"/>
                </a:solidFill>
                <a:latin typeface="Arial"/>
                <a:ea typeface="Arial"/>
                <a:cs typeface="Arial"/>
                <a:sym typeface="Arial"/>
              </a:rPr>
              <a:t>=0</a:t>
            </a:r>
            <a:r>
              <a:rPr b="0" i="0" lang="en-US" sz="2000" u="none" cap="none" strike="noStrike">
                <a:solidFill>
                  <a:srgbClr val="FFFFFF"/>
                </a:solidFill>
                <a:latin typeface="Georgia"/>
                <a:ea typeface="Georgia"/>
                <a:cs typeface="Georgia"/>
                <a:sym typeface="Georgia"/>
              </a:rPr>
              <a:t>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L</a:t>
            </a:r>
            <a:r>
              <a:rPr b="0" i="0" lang="en-US" sz="2000" u="none" cap="none" strike="noStrike">
                <a:solidFill>
                  <a:srgbClr val="FFFFFF"/>
                </a:solidFill>
                <a:latin typeface="Georgia"/>
                <a:ea typeface="Georgia"/>
                <a:cs typeface="Georgia"/>
                <a:sym typeface="Georgia"/>
              </a:rPr>
              <a:t>: labeled tweets containing </a:t>
            </a:r>
            <a:r>
              <a:rPr b="0" i="0" lang="en-US" sz="2400" u="none" cap="none" strike="noStrike">
                <a:solidFill>
                  <a:srgbClr val="FFFFFF"/>
                </a:solidFill>
                <a:latin typeface="Arial"/>
                <a:ea typeface="Arial"/>
                <a:cs typeface="Arial"/>
                <a:sym typeface="Arial"/>
              </a:rPr>
              <a:t>K</a:t>
            </a:r>
            <a:r>
              <a:rPr b="0" i="0" lang="en-US" sz="2000" u="none" cap="none" strike="noStrike">
                <a:solidFill>
                  <a:srgbClr val="FFFFFF"/>
                </a:solidFill>
                <a:latin typeface="Georgia"/>
                <a:ea typeface="Georgia"/>
                <a:cs typeface="Georgia"/>
                <a:sym typeface="Georgia"/>
              </a:rPr>
              <a:t> sentiment classes on  mixing topics;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U</a:t>
            </a:r>
            <a:r>
              <a:rPr b="0" i="0" lang="en-US" sz="2000" u="none" cap="none" strike="noStrike">
                <a:solidFill>
                  <a:srgbClr val="FFFFFF"/>
                </a:solidFill>
                <a:latin typeface="Georgia"/>
                <a:ea typeface="Georgia"/>
                <a:cs typeface="Georgia"/>
                <a:sym typeface="Georgia"/>
              </a:rPr>
              <a:t>: unlabeled data on topic </a:t>
            </a:r>
            <a:r>
              <a:rPr b="0" i="0" lang="en-US" sz="2400" u="none" cap="none" strike="noStrike">
                <a:solidFill>
                  <a:srgbClr val="FFFFFF"/>
                </a:solidFill>
                <a:latin typeface="Arial"/>
                <a:ea typeface="Arial"/>
                <a:cs typeface="Arial"/>
                <a:sym typeface="Arial"/>
              </a:rPr>
              <a:t>e</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τ</a:t>
            </a:r>
            <a:r>
              <a:rPr b="0" i="0" lang="en-US" sz="2000" u="none" cap="none" strike="noStrike">
                <a:solidFill>
                  <a:srgbClr val="FFFFFF"/>
                </a:solidFill>
                <a:latin typeface="Georgia"/>
                <a:ea typeface="Georgia"/>
                <a:cs typeface="Georgia"/>
                <a:sym typeface="Georgia"/>
              </a:rPr>
              <a:t>: classification confidence threshold;</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θ</a:t>
            </a:r>
            <a:r>
              <a:rPr b="0" i="0" lang="en-US" sz="2000" u="none" cap="none" strike="noStrike">
                <a:solidFill>
                  <a:srgbClr val="FFFFFF"/>
                </a:solidFill>
                <a:latin typeface="Georgia"/>
                <a:ea typeface="Georgia"/>
                <a:cs typeface="Georgia"/>
                <a:sym typeface="Georgia"/>
              </a:rPr>
              <a:t>: threshold for topic-adaptive words expansion;</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l</a:t>
            </a:r>
            <a:r>
              <a:rPr b="0" i="0" lang="en-US" sz="2000" u="none" cap="none" strike="noStrike">
                <a:solidFill>
                  <a:srgbClr val="FFFFFF"/>
                </a:solidFill>
                <a:latin typeface="Georgia"/>
                <a:ea typeface="Georgia"/>
                <a:cs typeface="Georgia"/>
                <a:sym typeface="Georgia"/>
              </a:rPr>
              <a:t>: the maximum number of unlabeled tweets selected in  one iteration;</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c</a:t>
            </a:r>
            <a:r>
              <a:rPr b="0" i="0" lang="en-US" sz="2000" u="none" cap="none" strike="noStrike">
                <a:solidFill>
                  <a:srgbClr val="FFFFFF"/>
                </a:solidFill>
                <a:latin typeface="Georgia"/>
                <a:ea typeface="Georgia"/>
                <a:cs typeface="Georgia"/>
                <a:sym typeface="Georgia"/>
              </a:rPr>
              <a:t>: the maximum number of topic-adaptive sentiment  words selected in one iteration for each class;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M</a:t>
            </a:r>
            <a:r>
              <a:rPr b="0" i="0" lang="en-US" sz="2000" u="none" cap="none" strike="noStrike">
                <a:solidFill>
                  <a:srgbClr val="FFFFFF"/>
                </a:solidFill>
                <a:latin typeface="Georgia"/>
                <a:ea typeface="Georgia"/>
                <a:cs typeface="Georgia"/>
                <a:sym typeface="Georgia"/>
              </a:rPr>
              <a:t>: the maximum number of co-training iterations.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loop</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repeat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[Optimization]</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Minimize objective  for </a:t>
            </a:r>
            <a:r>
              <a:rPr b="1" i="0" lang="en-US" sz="2000" u="none" cap="none" strike="noStrike">
                <a:solidFill>
                  <a:srgbClr val="FFFFFF"/>
                </a:solidFill>
                <a:latin typeface="Georgia"/>
                <a:ea typeface="Georgia"/>
                <a:cs typeface="Georgia"/>
                <a:sym typeface="Georgia"/>
              </a:rPr>
              <a:t>w</a:t>
            </a:r>
            <a:r>
              <a:rPr b="0" i="0" lang="en-US" sz="2000" u="none" cap="none" strike="noStrike">
                <a:solidFill>
                  <a:srgbClr val="FFFFFF"/>
                </a:solidFill>
                <a:latin typeface="Georgia"/>
                <a:ea typeface="Georgia"/>
                <a:cs typeface="Georgia"/>
                <a:sym typeface="Georgia"/>
              </a:rPr>
              <a:t> on feature set </a:t>
            </a:r>
            <a:r>
              <a:rPr b="0" i="0" lang="en-US" sz="2400" u="none" cap="none" strike="noStrike">
                <a:solidFill>
                  <a:srgbClr val="FFFFFF"/>
                </a:solidFill>
                <a:latin typeface="Arial"/>
                <a:ea typeface="Arial"/>
                <a:cs typeface="Arial"/>
                <a:sym typeface="Arial"/>
              </a:rPr>
              <a:t>χ</a:t>
            </a:r>
            <a:r>
              <a:rPr b="0" i="0" lang="en-US" sz="1200" u="none" cap="none" strike="noStrike">
                <a:solidFill>
                  <a:srgbClr val="FFFFFF"/>
                </a:solidFill>
                <a:latin typeface="Arial"/>
                <a:ea typeface="Arial"/>
                <a:cs typeface="Arial"/>
                <a:sym typeface="Arial"/>
              </a:rPr>
              <a:t>1</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Minimize the objective for </a:t>
            </a:r>
            <a:r>
              <a:rPr b="0" i="0" lang="en-US" sz="2400" u="none" cap="none" strike="noStrike">
                <a:solidFill>
                  <a:srgbClr val="FFFFFF"/>
                </a:solidFill>
                <a:latin typeface="Arial"/>
                <a:ea typeface="Arial"/>
                <a:cs typeface="Arial"/>
                <a:sym typeface="Arial"/>
              </a:rPr>
              <a:t>w</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on feature set </a:t>
            </a:r>
            <a:r>
              <a:rPr b="0" i="0" lang="en-US" sz="2400" u="none" cap="none" strike="noStrike">
                <a:solidFill>
                  <a:srgbClr val="FFFFFF"/>
                </a:solidFill>
                <a:latin typeface="Arial"/>
                <a:ea typeface="Arial"/>
                <a:cs typeface="Arial"/>
                <a:sym typeface="Arial"/>
              </a:rPr>
              <a:t>χ</a:t>
            </a:r>
            <a:r>
              <a:rPr b="0" i="0" lang="en-US" sz="1200" u="none" cap="none" strike="noStrike">
                <a:solidFill>
                  <a:srgbClr val="FFFFFF"/>
                </a:solidFill>
                <a:latin typeface="Arial"/>
                <a:ea typeface="Arial"/>
                <a:cs typeface="Arial"/>
                <a:sym typeface="Arial"/>
              </a:rPr>
              <a:t>2</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[Adapting to unlabeled data]</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Calculate confidence scores </a:t>
            </a:r>
            <a:r>
              <a:rPr b="0" i="0" lang="en-US" sz="2400" u="none" cap="none" strike="noStrike">
                <a:solidFill>
                  <a:srgbClr val="FFFFFF"/>
                </a:solidFill>
                <a:latin typeface="Arial"/>
                <a:ea typeface="Arial"/>
                <a:cs typeface="Arial"/>
                <a:sym typeface="Arial"/>
              </a:rPr>
              <a:t>S</a:t>
            </a:r>
            <a:r>
              <a:rPr b="0" i="0" lang="en-US" sz="1200" u="none" cap="none" strike="noStrike">
                <a:solidFill>
                  <a:srgbClr val="FFFFFF"/>
                </a:solidFill>
                <a:latin typeface="Arial"/>
                <a:ea typeface="Arial"/>
                <a:cs typeface="Arial"/>
                <a:sym typeface="Arial"/>
              </a:rPr>
              <a:t>j</a:t>
            </a:r>
            <a:r>
              <a:rPr b="0" i="0" lang="en-US" sz="2000" u="none" cap="none" strike="noStrike">
                <a:solidFill>
                  <a:srgbClr val="FFFFFF"/>
                </a:solidFill>
                <a:latin typeface="Georgia"/>
                <a:ea typeface="Georgia"/>
                <a:cs typeface="Georgia"/>
                <a:sym typeface="Georgia"/>
              </a:rPr>
              <a:t> and </a:t>
            </a:r>
            <a:r>
              <a:rPr b="0" i="0" lang="en-US" sz="2400" u="none" cap="none" strike="noStrike">
                <a:solidFill>
                  <a:srgbClr val="FFFFFF"/>
                </a:solidFill>
                <a:latin typeface="Arial"/>
                <a:ea typeface="Arial"/>
                <a:cs typeface="Arial"/>
                <a:sym typeface="Arial"/>
              </a:rPr>
              <a:t>S</a:t>
            </a:r>
            <a:r>
              <a:rPr b="0" i="0" lang="en-US" sz="1200" u="none" cap="none" strike="noStrike">
                <a:solidFill>
                  <a:srgbClr val="FFFFFF"/>
                </a:solidFill>
                <a:latin typeface="Arial"/>
                <a:ea typeface="Arial"/>
                <a:cs typeface="Arial"/>
                <a:sym typeface="Arial"/>
              </a:rPr>
              <a:t>′j</a:t>
            </a:r>
            <a:r>
              <a:rPr b="0" i="0" lang="en-US" sz="2000" u="none" cap="none" strike="noStrike">
                <a:solidFill>
                  <a:srgbClr val="FFFFFF"/>
                </a:solidFill>
                <a:latin typeface="Georgia"/>
                <a:ea typeface="Georgia"/>
                <a:cs typeface="Georgia"/>
                <a:sym typeface="Georgia"/>
              </a:rPr>
              <a:t> by equations with </a:t>
            </a:r>
            <a:r>
              <a:rPr b="1" i="0" lang="en-US" sz="2000" u="none" cap="none" strike="noStrike">
                <a:solidFill>
                  <a:srgbClr val="FFFFFF"/>
                </a:solidFill>
                <a:latin typeface="Georgia"/>
                <a:ea typeface="Georgia"/>
                <a:cs typeface="Georgia"/>
                <a:sym typeface="Georgia"/>
              </a:rPr>
              <a:t>w</a:t>
            </a:r>
            <a:r>
              <a:rPr b="0" i="0" lang="en-US" sz="2000" u="none" cap="none" strike="noStrike">
                <a:solidFill>
                  <a:srgbClr val="FFFFFF"/>
                </a:solidFill>
                <a:latin typeface="Georgia"/>
                <a:ea typeface="Georgia"/>
                <a:cs typeface="Georgia"/>
                <a:sym typeface="Georgia"/>
              </a:rPr>
              <a:t> and </a:t>
            </a:r>
            <a:r>
              <a:rPr b="0" i="0" lang="en-US" sz="2400" u="none" cap="none" strike="noStrike">
                <a:solidFill>
                  <a:srgbClr val="FFFFFF"/>
                </a:solidFill>
                <a:latin typeface="Arial"/>
                <a:ea typeface="Arial"/>
                <a:cs typeface="Arial"/>
                <a:sym typeface="Arial"/>
              </a:rPr>
              <a:t>w</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separately;</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Select the </a:t>
            </a:r>
            <a:r>
              <a:rPr b="0" i="0" lang="en-US" sz="2400" u="none" cap="none" strike="noStrike">
                <a:solidFill>
                  <a:srgbClr val="FFFFFF"/>
                </a:solidFill>
                <a:latin typeface="Arial"/>
                <a:ea typeface="Arial"/>
                <a:cs typeface="Arial"/>
                <a:sym typeface="Arial"/>
              </a:rPr>
              <a:t>l</a:t>
            </a:r>
            <a:r>
              <a:rPr b="0" i="0" lang="en-US" sz="2000" u="none" cap="none" strike="noStrike">
                <a:solidFill>
                  <a:srgbClr val="FFFFFF"/>
                </a:solidFill>
                <a:latin typeface="Georgia"/>
                <a:ea typeface="Georgia"/>
                <a:cs typeface="Georgia"/>
                <a:sym typeface="Georgia"/>
              </a:rPr>
              <a:t> most confident and unlabeled tweets </a:t>
            </a:r>
            <a:r>
              <a:rPr b="0" i="0" lang="en-US" sz="2400" u="none" cap="none" strike="noStrike">
                <a:solidFill>
                  <a:srgbClr val="FFFFFF"/>
                </a:solidFill>
                <a:latin typeface="Arial"/>
                <a:ea typeface="Arial"/>
                <a:cs typeface="Arial"/>
                <a:sym typeface="Arial"/>
              </a:rPr>
              <a:t>t</a:t>
            </a:r>
            <a:r>
              <a:rPr b="0" i="0" lang="en-US" sz="1200" u="none" cap="none" strike="noStrike">
                <a:solidFill>
                  <a:srgbClr val="FFFFFF"/>
                </a:solidFill>
                <a:latin typeface="Arial"/>
                <a:ea typeface="Arial"/>
                <a:cs typeface="Arial"/>
                <a:sym typeface="Arial"/>
              </a:rPr>
              <a:t>j</a:t>
            </a:r>
            <a:r>
              <a:rPr b="0" i="0" lang="en-US" sz="2000" u="none" cap="none" strike="noStrike">
                <a:solidFill>
                  <a:srgbClr val="FFFFFF"/>
                </a:solidFill>
                <a:latin typeface="Georgia"/>
                <a:ea typeface="Georgia"/>
                <a:cs typeface="Georgia"/>
                <a:sym typeface="Georgia"/>
              </a:rPr>
              <a:t> in    each sentiment class, such that </a:t>
            </a:r>
            <a:r>
              <a:rPr b="0" i="0" lang="en-US" sz="2400" u="none" cap="none" strike="noStrike">
                <a:solidFill>
                  <a:srgbClr val="FFFFFF"/>
                </a:solidFill>
                <a:latin typeface="Arial"/>
                <a:ea typeface="Arial"/>
                <a:cs typeface="Arial"/>
                <a:sym typeface="Arial"/>
              </a:rPr>
              <a:t>α</a:t>
            </a:r>
            <a:r>
              <a:rPr b="0" i="0" lang="en-US" sz="1200" u="none" cap="none" strike="noStrike">
                <a:solidFill>
                  <a:srgbClr val="FFFFFF"/>
                </a:solidFill>
                <a:latin typeface="Arial"/>
                <a:ea typeface="Arial"/>
                <a:cs typeface="Arial"/>
                <a:sym typeface="Arial"/>
              </a:rPr>
              <a:t>j</a:t>
            </a:r>
            <a:r>
              <a:rPr b="0" i="0" lang="en-US" sz="2400" u="none" cap="none" strike="noStrike">
                <a:solidFill>
                  <a:srgbClr val="FFFFFF"/>
                </a:solidFill>
                <a:latin typeface="Arial"/>
                <a:ea typeface="Arial"/>
                <a:cs typeface="Arial"/>
                <a:sym typeface="Arial"/>
              </a:rPr>
              <a:t>⋅α</a:t>
            </a:r>
            <a:r>
              <a:rPr b="0" i="0" lang="en-US" sz="1200" u="none" cap="none" strike="noStrike">
                <a:solidFill>
                  <a:srgbClr val="FFFFFF"/>
                </a:solidFill>
                <a:latin typeface="Arial"/>
                <a:ea typeface="Arial"/>
                <a:cs typeface="Arial"/>
                <a:sym typeface="Arial"/>
              </a:rPr>
              <a:t>′j</a:t>
            </a:r>
            <a:r>
              <a:rPr b="0" i="0" lang="en-US" sz="2400" u="none" cap="none" strike="noStrike">
                <a:solidFill>
                  <a:srgbClr val="FFFFFF"/>
                </a:solidFill>
                <a:latin typeface="Arial"/>
                <a:ea typeface="Arial"/>
                <a:cs typeface="Arial"/>
                <a:sym typeface="Arial"/>
              </a:rPr>
              <a:t>=1</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Move them with predicted class labels from </a:t>
            </a:r>
            <a:r>
              <a:rPr b="0" i="0" lang="en-US" sz="2400" u="none" cap="none" strike="noStrike">
                <a:solidFill>
                  <a:srgbClr val="FFFFFF"/>
                </a:solidFill>
                <a:latin typeface="Arial"/>
                <a:ea typeface="Arial"/>
                <a:cs typeface="Arial"/>
                <a:sym typeface="Arial"/>
              </a:rPr>
              <a:t>U</a:t>
            </a:r>
            <a:r>
              <a:rPr b="0" i="0" lang="en-US" sz="2000" u="none" cap="none" strike="noStrike">
                <a:solidFill>
                  <a:srgbClr val="FFFFFF"/>
                </a:solidFill>
                <a:latin typeface="Georgia"/>
                <a:ea typeface="Georgia"/>
                <a:cs typeface="Georgia"/>
                <a:sym typeface="Georgia"/>
              </a:rPr>
              <a:t> into </a:t>
            </a:r>
            <a:r>
              <a:rPr b="0" i="0" lang="en-US" sz="2400" u="none" cap="none" strike="noStrike">
                <a:solidFill>
                  <a:srgbClr val="FFFFFF"/>
                </a:solidFill>
                <a:latin typeface="Arial"/>
                <a:ea typeface="Arial"/>
                <a:cs typeface="Arial"/>
                <a:sym typeface="Arial"/>
              </a:rPr>
              <a:t>L</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until</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∀t</a:t>
            </a:r>
            <a:r>
              <a:rPr b="0" i="0" lang="en-US" sz="1200" u="none" cap="none" strike="noStrike">
                <a:solidFill>
                  <a:srgbClr val="FFFFFF"/>
                </a:solidFill>
                <a:latin typeface="Arial"/>
                <a:ea typeface="Arial"/>
                <a:cs typeface="Arial"/>
                <a:sym typeface="Arial"/>
              </a:rPr>
              <a:t>j</a:t>
            </a:r>
            <a:r>
              <a:rPr b="0" i="0" lang="en-US" sz="2400" u="none" cap="none" strike="noStrike">
                <a:solidFill>
                  <a:srgbClr val="FFFFFF"/>
                </a:solidFill>
                <a:latin typeface="Arial"/>
                <a:ea typeface="Arial"/>
                <a:cs typeface="Arial"/>
                <a:sym typeface="Arial"/>
              </a:rPr>
              <a:t>∈U</a:t>
            </a:r>
            <a:r>
              <a:rPr b="0" i="0" lang="en-US" sz="2000" u="none" cap="none" strike="noStrike">
                <a:solidFill>
                  <a:srgbClr val="FFFFFF"/>
                </a:solidFill>
                <a:latin typeface="Georgia"/>
                <a:ea typeface="Georgia"/>
                <a:cs typeface="Georgia"/>
                <a:sym typeface="Georgia"/>
              </a:rPr>
              <a:t> such that </a:t>
            </a:r>
            <a:r>
              <a:rPr b="0" i="0" lang="en-US" sz="2400" u="none" cap="none" strike="noStrike">
                <a:solidFill>
                  <a:srgbClr val="FFFFFF"/>
                </a:solidFill>
                <a:latin typeface="Arial"/>
                <a:ea typeface="Arial"/>
                <a:cs typeface="Arial"/>
                <a:sym typeface="Arial"/>
              </a:rPr>
              <a:t>α</a:t>
            </a:r>
            <a:r>
              <a:rPr b="0" i="0" lang="en-US" sz="1200" u="none" cap="none" strike="noStrike">
                <a:solidFill>
                  <a:srgbClr val="FFFFFF"/>
                </a:solidFill>
                <a:latin typeface="Arial"/>
                <a:ea typeface="Arial"/>
                <a:cs typeface="Arial"/>
                <a:sym typeface="Arial"/>
              </a:rPr>
              <a:t>j</a:t>
            </a:r>
            <a:r>
              <a:rPr b="0" i="0" lang="en-US" sz="2400" u="none" cap="none" strike="noStrike">
                <a:solidFill>
                  <a:srgbClr val="FFFFFF"/>
                </a:solidFill>
                <a:latin typeface="Arial"/>
                <a:ea typeface="Arial"/>
                <a:cs typeface="Arial"/>
                <a:sym typeface="Arial"/>
              </a:rPr>
              <a:t>⋅α</a:t>
            </a:r>
            <a:r>
              <a:rPr b="0" i="0" lang="en-US" sz="1200" u="none" cap="none" strike="noStrike">
                <a:solidFill>
                  <a:srgbClr val="FFFFFF"/>
                </a:solidFill>
                <a:latin typeface="Arial"/>
                <a:ea typeface="Arial"/>
                <a:cs typeface="Arial"/>
                <a:sym typeface="Arial"/>
              </a:rPr>
              <a:t>′j</a:t>
            </a:r>
            <a:r>
              <a:rPr b="0" i="0" lang="en-US" sz="2400" u="none" cap="none" strike="noStrike">
                <a:solidFill>
                  <a:srgbClr val="FFFFFF"/>
                </a:solidFill>
                <a:latin typeface="Arial"/>
                <a:ea typeface="Arial"/>
                <a:cs typeface="Arial"/>
                <a:sym typeface="Arial"/>
              </a:rPr>
              <a:t>=0</a:t>
            </a:r>
            <a:r>
              <a:rPr b="0" i="0" lang="en-US" sz="2000" u="none" cap="none" strike="noStrike">
                <a:solidFill>
                  <a:srgbClr val="FFFFFF"/>
                </a:solidFill>
                <a:latin typeface="Georgia"/>
                <a:ea typeface="Georgia"/>
                <a:cs typeface="Georgia"/>
                <a:sym typeface="Georgia"/>
              </a:rPr>
              <a:t> </a:t>
            </a:r>
            <a:r>
              <a:rPr b="1" i="0" lang="en-US" sz="2000" u="none" cap="none" strike="noStrike">
                <a:solidFill>
                  <a:srgbClr val="FFFFFF"/>
                </a:solidFill>
                <a:latin typeface="Georgia"/>
                <a:ea typeface="Georgia"/>
                <a:cs typeface="Georgia"/>
                <a:sym typeface="Georgia"/>
              </a:rPr>
              <a:t>or</a:t>
            </a:r>
            <a:r>
              <a:rPr b="0" i="0" lang="en-US" sz="2000" u="none" cap="none" strike="noStrike">
                <a:solidFill>
                  <a:srgbClr val="FFFFFF"/>
                </a:solidFill>
                <a:latin typeface="Georgia"/>
                <a:ea typeface="Georgia"/>
                <a:cs typeface="Georgia"/>
                <a:sym typeface="Georgia"/>
              </a:rPr>
              <a:t> number of iterations </a:t>
            </a:r>
            <a:r>
              <a:rPr b="0" i="0" lang="en-US" sz="2400" u="none" cap="none" strike="noStrike">
                <a:solidFill>
                  <a:srgbClr val="FFFFFF"/>
                </a:solidFill>
                <a:latin typeface="Arial"/>
                <a:ea typeface="Arial"/>
                <a:cs typeface="Arial"/>
                <a:sym typeface="Arial"/>
              </a:rPr>
              <a:t>&gt;</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M</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[Adapting to features]</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Calculate the significance </a:t>
            </a:r>
            <a:r>
              <a:rPr b="0" i="0" lang="en-US" sz="2400" u="none" cap="none" strike="noStrike">
                <a:solidFill>
                  <a:srgbClr val="FFFFFF"/>
                </a:solidFill>
                <a:latin typeface="Arial"/>
                <a:ea typeface="Arial"/>
                <a:cs typeface="Arial"/>
                <a:sym typeface="Arial"/>
              </a:rPr>
              <a:t>ϖ</a:t>
            </a:r>
            <a:r>
              <a:rPr b="0" i="0" lang="en-US" sz="2000" u="none" cap="none" strike="noStrike">
                <a:solidFill>
                  <a:srgbClr val="FFFFFF"/>
                </a:solidFill>
                <a:latin typeface="Georgia"/>
                <a:ea typeface="Georgia"/>
                <a:cs typeface="Georgia"/>
                <a:sym typeface="Georgia"/>
              </a:rPr>
              <a:t> with </a:t>
            </a:r>
            <a:r>
              <a:rPr b="0" i="0" lang="en-US" sz="2400" u="none" cap="none" strike="noStrike">
                <a:solidFill>
                  <a:srgbClr val="FFFFFF"/>
                </a:solidFill>
                <a:latin typeface="Arial"/>
                <a:ea typeface="Arial"/>
                <a:cs typeface="Arial"/>
                <a:sym typeface="Arial"/>
              </a:rPr>
              <a:t>w</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α</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α</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and the   current feature vector </a:t>
            </a:r>
            <a:r>
              <a:rPr b="0" i="0" lang="en-US" sz="2400" u="none" cap="none" strike="noStrike">
                <a:solidFill>
                  <a:srgbClr val="FFFFFF"/>
                </a:solidFill>
                <a:latin typeface="Arial"/>
                <a:ea typeface="Arial"/>
                <a:cs typeface="Arial"/>
                <a:sym typeface="Arial"/>
              </a:rPr>
              <a:t>x</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Select the </a:t>
            </a:r>
            <a:r>
              <a:rPr b="0" i="0" lang="en-US" sz="2400" u="none" cap="none" strike="noStrike">
                <a:solidFill>
                  <a:srgbClr val="FFFFFF"/>
                </a:solidFill>
                <a:latin typeface="Arial"/>
                <a:ea typeface="Arial"/>
                <a:cs typeface="Arial"/>
                <a:sym typeface="Arial"/>
              </a:rPr>
              <a:t>c</a:t>
            </a:r>
            <a:r>
              <a:rPr b="0" i="0" lang="en-US" sz="2000" u="none" cap="none" strike="noStrike">
                <a:solidFill>
                  <a:srgbClr val="FFFFFF"/>
                </a:solidFill>
                <a:latin typeface="Georgia"/>
                <a:ea typeface="Georgia"/>
                <a:cs typeface="Georgia"/>
                <a:sym typeface="Georgia"/>
              </a:rPr>
              <a:t> most significant and topic-adaptive   sentiment words </a:t>
            </a:r>
            <a:r>
              <a:rPr b="0" i="0" lang="en-US" sz="2400" u="none" cap="none" strike="noStrike">
                <a:solidFill>
                  <a:srgbClr val="FFFFFF"/>
                </a:solidFill>
                <a:latin typeface="Arial"/>
                <a:ea typeface="Arial"/>
                <a:cs typeface="Arial"/>
                <a:sym typeface="Arial"/>
              </a:rPr>
              <a:t>π</a:t>
            </a:r>
            <a:r>
              <a:rPr b="0" i="0" lang="en-US" sz="2000" u="none" cap="none" strike="noStrike">
                <a:solidFill>
                  <a:srgbClr val="FFFFFF"/>
                </a:solidFill>
                <a:latin typeface="Georgia"/>
                <a:ea typeface="Georgia"/>
                <a:cs typeface="Georgia"/>
                <a:sym typeface="Georgia"/>
              </a:rPr>
              <a:t> for each class, such that </a:t>
            </a:r>
            <a:r>
              <a:rPr b="0" i="0" lang="en-US" sz="2400" u="none" cap="none" strike="noStrike">
                <a:solidFill>
                  <a:srgbClr val="FFFFFF"/>
                </a:solidFill>
                <a:latin typeface="Arial"/>
                <a:ea typeface="Arial"/>
                <a:cs typeface="Arial"/>
                <a:sym typeface="Arial"/>
              </a:rPr>
              <a:t>β</a:t>
            </a:r>
            <a:r>
              <a:rPr b="0" i="0" lang="en-US" sz="1200" u="none" cap="none" strike="noStrike">
                <a:solidFill>
                  <a:srgbClr val="FFFFFF"/>
                </a:solidFill>
                <a:latin typeface="Arial"/>
                <a:ea typeface="Arial"/>
                <a:cs typeface="Arial"/>
                <a:sym typeface="Arial"/>
              </a:rPr>
              <a:t>π</a:t>
            </a:r>
            <a:r>
              <a:rPr b="0" i="0" lang="en-US" sz="2400" u="none" cap="none" strike="noStrike">
                <a:solidFill>
                  <a:srgbClr val="FFFFFF"/>
                </a:solidFill>
                <a:latin typeface="Arial"/>
                <a:ea typeface="Arial"/>
                <a:cs typeface="Arial"/>
                <a:sym typeface="Arial"/>
              </a:rPr>
              <a:t>=1</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Update feature values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π</a:t>
            </a:r>
            <a:r>
              <a:rPr b="0" i="0" lang="en-US" sz="2400" u="none" cap="none" strike="noStrike">
                <a:solidFill>
                  <a:srgbClr val="FFFFFF"/>
                </a:solidFill>
                <a:latin typeface="Arial"/>
                <a:ea typeface="Arial"/>
                <a:cs typeface="Arial"/>
                <a:sym typeface="Arial"/>
              </a:rPr>
              <a:t>|π∈Π}⊂x</a:t>
            </a:r>
            <a:r>
              <a:rPr b="0" i="0" lang="en-US" sz="2000" u="none" cap="none" strike="noStrike">
                <a:solidFill>
                  <a:srgbClr val="FFFFFF"/>
                </a:solidFill>
                <a:latin typeface="Georgia"/>
                <a:ea typeface="Georgia"/>
                <a:cs typeface="Georgia"/>
                <a:sym typeface="Georgia"/>
              </a:rPr>
              <a:t> by equation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Update the user-level feature values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ν,1∼K</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Update the @-network-based feature values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ρ,1∼K</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σ,1∼K</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end loop</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2000" u="none" cap="none" strike="noStrike">
                <a:solidFill>
                  <a:srgbClr val="FFFFFF"/>
                </a:solidFill>
                <a:latin typeface="Georgia"/>
                <a:ea typeface="Georgia"/>
                <a:cs typeface="Georgia"/>
                <a:sym typeface="Georgia"/>
              </a:rPr>
              <a:t>Train data on the features consist of </a:t>
            </a:r>
            <a:r>
              <a:rPr b="0" i="0" lang="en-US" sz="2400" u="none" cap="none" strike="noStrike">
                <a:solidFill>
                  <a:srgbClr val="FFFFFF"/>
                </a:solidFill>
                <a:latin typeface="Arial"/>
                <a:ea typeface="Arial"/>
                <a:cs typeface="Arial"/>
                <a:sym typeface="Arial"/>
              </a:rPr>
              <a:t>x</a:t>
            </a:r>
            <a:r>
              <a:rPr b="0" i="0" lang="en-US" sz="2000" u="none" cap="none" strike="noStrike">
                <a:solidFill>
                  <a:srgbClr val="FFFFFF"/>
                </a:solidFill>
                <a:latin typeface="Georgia"/>
                <a:ea typeface="Georgia"/>
                <a:cs typeface="Georgia"/>
                <a:sym typeface="Georgia"/>
              </a:rPr>
              <a:t> and </a:t>
            </a:r>
            <a:r>
              <a:rPr b="0" i="0" lang="en-US" sz="2400" u="none" cap="none" strike="noStrike">
                <a:solidFill>
                  <a:srgbClr val="FFFFFF"/>
                </a:solidFill>
                <a:latin typeface="Arial"/>
                <a:ea typeface="Arial"/>
                <a:cs typeface="Arial"/>
                <a:sym typeface="Arial"/>
              </a:rPr>
              <a:t>x</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using augmented </a:t>
            </a:r>
            <a:r>
              <a:rPr b="0" i="0" lang="en-US" sz="2400" u="none" cap="none" strike="noStrike">
                <a:solidFill>
                  <a:srgbClr val="FFFFFF"/>
                </a:solidFill>
                <a:latin typeface="Arial"/>
                <a:ea typeface="Arial"/>
                <a:cs typeface="Arial"/>
                <a:sym typeface="Arial"/>
              </a:rPr>
              <a:t>L</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sz="2000" u="none" cap="none" strike="noStrike">
                <a:solidFill>
                  <a:srgbClr val="FFFFFF"/>
                </a:solidFill>
                <a:latin typeface="Georgia"/>
                <a:ea typeface="Georgia"/>
                <a:cs typeface="Georgia"/>
                <a:sym typeface="Georgia"/>
              </a:rPr>
              <a:t>return</a:t>
            </a:r>
            <a:r>
              <a:rPr b="0" i="0" lang="en-US" sz="2000" u="none" cap="none" strike="noStrike">
                <a:solidFill>
                  <a:srgbClr val="FFFFFF"/>
                </a:solidFill>
                <a:latin typeface="Georgia"/>
                <a:ea typeface="Georgia"/>
                <a:cs typeface="Georgia"/>
                <a:sym typeface="Georgia"/>
              </a:rPr>
              <a:t> </a:t>
            </a:r>
            <a:r>
              <a:rPr b="0" i="0" lang="en-US" sz="2400" u="none" cap="none" strike="noStrike">
                <a:solidFill>
                  <a:srgbClr val="FFFFFF"/>
                </a:solidFill>
                <a:latin typeface="Arial"/>
                <a:ea typeface="Arial"/>
                <a:cs typeface="Arial"/>
                <a:sym typeface="Arial"/>
              </a:rPr>
              <a:t>L,x,x</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 and </a:t>
            </a:r>
            <a:r>
              <a:rPr b="0" i="0" lang="en-US" sz="2400" u="none" cap="none" strike="noStrike">
                <a:solidFill>
                  <a:srgbClr val="FFFFFF"/>
                </a:solidFill>
                <a:latin typeface="Arial"/>
                <a:ea typeface="Arial"/>
                <a:cs typeface="Arial"/>
                <a:sym typeface="Arial"/>
              </a:rPr>
              <a:t>C</a:t>
            </a:r>
            <a:r>
              <a:rPr b="0" i="0" lang="en-US" sz="1200" u="none" cap="none" strike="noStrike">
                <a:solidFill>
                  <a:srgbClr val="FFFFFF"/>
                </a:solidFill>
                <a:latin typeface="Arial"/>
                <a:ea typeface="Arial"/>
                <a:cs typeface="Arial"/>
                <a:sym typeface="Arial"/>
              </a:rPr>
              <a:t>∗</a:t>
            </a:r>
            <a:r>
              <a:rPr b="0" i="0" lang="en-US" sz="2000" u="none" cap="none" strike="noStrike">
                <a:solidFill>
                  <a:srgbClr val="FFFFFF"/>
                </a:solidFill>
                <a:latin typeface="Georgia"/>
                <a:ea typeface="Georgia"/>
                <a:cs typeface="Georgia"/>
                <a:sym typeface="Georgia"/>
              </a:rPr>
              <a:t>.</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4"/>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Conclusion : </a:t>
            </a:r>
            <a:endParaRPr b="0" i="0" sz="4200" u="none" cap="none" strike="noStrike">
              <a:solidFill>
                <a:srgbClr val="FFFFFF"/>
              </a:solidFill>
              <a:latin typeface="Century Gothic"/>
              <a:ea typeface="Century Gothic"/>
              <a:cs typeface="Century Gothic"/>
              <a:sym typeface="Century Gothic"/>
            </a:endParaRPr>
          </a:p>
        </p:txBody>
      </p:sp>
      <p:sp>
        <p:nvSpPr>
          <p:cNvPr id="172" name="Google Shape;172;p34"/>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Diverse topics are discussed in Microblog services. Sentiment classifications on tweets suffer from the problems of lack of adapting to unpredictable topics and labelled data, and extremely sparse text. </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Therefore we formally propose an adaptive multiclass SVM model in co-training scheme, i.e., TASC, transferring an initial common sentiment classifier to a topic-adaptive one by adapting to unlabelled data and features.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5"/>
          <p:cNvSpPr txBox="1"/>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4200" u="none" cap="none" strike="noStrike">
                <a:solidFill>
                  <a:srgbClr val="EBEBEB"/>
                </a:solidFill>
                <a:latin typeface="Century Gothic"/>
                <a:ea typeface="Century Gothic"/>
                <a:cs typeface="Century Gothic"/>
                <a:sym typeface="Century Gothic"/>
              </a:rPr>
              <a:t>References : </a:t>
            </a:r>
            <a:endParaRPr b="0" i="0" sz="4200" u="none" cap="none" strike="noStrike">
              <a:solidFill>
                <a:srgbClr val="FFFFFF"/>
              </a:solidFill>
              <a:latin typeface="Century Gothic"/>
              <a:ea typeface="Century Gothic"/>
              <a:cs typeface="Century Gothic"/>
              <a:sym typeface="Century Gothic"/>
            </a:endParaRPr>
          </a:p>
        </p:txBody>
      </p:sp>
      <p:sp>
        <p:nvSpPr>
          <p:cNvPr id="178" name="Google Shape;178;p35"/>
          <p:cNvSpPr txBox="1"/>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TASC : Topic –Adaptive Sentimet Classification on Dynamic Tweets , IEEE paper </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sng" cap="none" strike="noStrike">
                <a:solidFill>
                  <a:schemeClr val="hlink"/>
                </a:solidFill>
                <a:latin typeface="Century Gothic"/>
                <a:ea typeface="Century Gothic"/>
                <a:cs typeface="Century Gothic"/>
                <a:sym typeface="Century Gothic"/>
                <a:hlinkClick r:id="rId3"/>
              </a:rPr>
              <a:t>https://www.geeksforgeeks.org/twitter-sentiment-analysis-using-python/</a:t>
            </a:r>
            <a:endParaRPr b="0" i="0" sz="2000" u="none" cap="none" strike="noStrike">
              <a:solidFill>
                <a:srgbClr val="FFFFFF"/>
              </a:solidFill>
              <a:latin typeface="Century Gothic"/>
              <a:ea typeface="Century Gothic"/>
              <a:cs typeface="Century Gothic"/>
              <a:sym typeface="Century Gothic"/>
            </a:endParaRPr>
          </a:p>
          <a:p>
            <a:pPr indent="-342720" lvl="0" marL="343080" marR="0" rtl="0" algn="l">
              <a:lnSpc>
                <a:spcPct val="100000"/>
              </a:lnSpc>
              <a:spcBef>
                <a:spcPts val="1001"/>
              </a:spcBef>
              <a:spcAft>
                <a:spcPts val="0"/>
              </a:spcAft>
              <a:buClr>
                <a:srgbClr val="8AD0D6"/>
              </a:buClr>
              <a:buSzPts val="1600"/>
              <a:buFont typeface="Noto Sans Symbols"/>
              <a:buChar char="►"/>
            </a:pPr>
            <a:r>
              <a:rPr b="0" i="0" lang="en-US" sz="2000" u="sng" cap="none" strike="noStrike">
                <a:solidFill>
                  <a:schemeClr val="hlink"/>
                </a:solidFill>
                <a:latin typeface="Century Gothic"/>
                <a:ea typeface="Century Gothic"/>
                <a:cs typeface="Century Gothic"/>
                <a:sym typeface="Century Gothic"/>
                <a:hlinkClick r:id="rId4"/>
              </a:rPr>
              <a:t>https://towardsdatascience.com/the-real-world-as-seen-on-twitter-sentiment-analysis-part-one-5ac2d06b63fb</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1001"/>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