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9" r:id="rId2"/>
    <p:sldId id="256" r:id="rId3"/>
    <p:sldId id="257" r:id="rId4"/>
    <p:sldId id="258" r:id="rId5"/>
    <p:sldId id="260" r:id="rId6"/>
    <p:sldId id="261" r:id="rId7"/>
    <p:sldId id="262" r:id="rId8"/>
    <p:sldId id="263" r:id="rId9"/>
    <p:sldId id="264" r:id="rId10"/>
    <p:sldId id="266" r:id="rId11"/>
    <p:sldId id="267" r:id="rId12"/>
    <p:sldId id="268" r:id="rId13"/>
    <p:sldId id="265"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5"/>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56b63e3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56b63e3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5702834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5702834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474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7028341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7028341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06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5ea90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5ea90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97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6b63e36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6b63e3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56b63e36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56b63e36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5651280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5651280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8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6512806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6512806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84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1e715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1e715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12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56e5301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56e530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59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6e53010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6e53010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988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5b4d0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5b4d0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80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D57-DDF4-CA4E-AE7C-E7EC0E62F7E3}"/>
              </a:ext>
            </a:extLst>
          </p:cNvPr>
          <p:cNvSpPr>
            <a:spLocks noGrp="1"/>
          </p:cNvSpPr>
          <p:nvPr>
            <p:ph type="title"/>
          </p:nvPr>
        </p:nvSpPr>
        <p:spPr/>
        <p:txBody>
          <a:bodyPr/>
          <a:lstStyle/>
          <a:p>
            <a:r>
              <a:rPr lang="en-US" sz="3200" b="1" dirty="0"/>
              <a:t>How Might We </a:t>
            </a:r>
            <a:r>
              <a:rPr lang="en-US" sz="3200" dirty="0"/>
              <a:t>Other Team Member Stickies</a:t>
            </a:r>
          </a:p>
        </p:txBody>
      </p:sp>
      <p:sp>
        <p:nvSpPr>
          <p:cNvPr id="3" name="Subtitle 2">
            <a:extLst>
              <a:ext uri="{FF2B5EF4-FFF2-40B4-BE49-F238E27FC236}">
                <a16:creationId xmlns:a16="http://schemas.microsoft.com/office/drawing/2014/main" id="{A4D1DD8F-3DD9-7F47-B9F5-6834432FADC1}"/>
              </a:ext>
            </a:extLst>
          </p:cNvPr>
          <p:cNvSpPr>
            <a:spLocks noGrp="1"/>
          </p:cNvSpPr>
          <p:nvPr>
            <p:ph type="subTitle" idx="1"/>
          </p:nvPr>
        </p:nvSpPr>
        <p:spPr/>
        <p:txBody>
          <a:bodyPr/>
          <a:lstStyle/>
          <a:p>
            <a:r>
              <a:rPr lang="en-US" sz="2400" dirty="0">
                <a:solidFill>
                  <a:srgbClr val="0070C0"/>
                </a:solidFill>
              </a:rPr>
              <a:t>Kaiser Permanente</a:t>
            </a:r>
            <a:br>
              <a:rPr lang="en-US" sz="2400" dirty="0">
                <a:solidFill>
                  <a:srgbClr val="0070C0"/>
                </a:solidFill>
              </a:rPr>
            </a:br>
            <a:r>
              <a:rPr lang="en-US" sz="2400" dirty="0">
                <a:solidFill>
                  <a:srgbClr val="0070C0"/>
                </a:solidFill>
              </a:rPr>
              <a:t>project scenario</a:t>
            </a:r>
            <a:endParaRPr lang="en-US" dirty="0">
              <a:solidFill>
                <a:srgbClr val="0070C0"/>
              </a:solidFill>
            </a:endParaRPr>
          </a:p>
        </p:txBody>
      </p:sp>
      <p:sp>
        <p:nvSpPr>
          <p:cNvPr id="4" name="Text Placeholder 3">
            <a:extLst>
              <a:ext uri="{FF2B5EF4-FFF2-40B4-BE49-F238E27FC236}">
                <a16:creationId xmlns:a16="http://schemas.microsoft.com/office/drawing/2014/main" id="{A8E387B4-B8B6-B84C-BB2F-D2E765246509}"/>
              </a:ext>
            </a:extLst>
          </p:cNvPr>
          <p:cNvSpPr>
            <a:spLocks noGrp="1"/>
          </p:cNvSpPr>
          <p:nvPr>
            <p:ph type="body" idx="2"/>
          </p:nvPr>
        </p:nvSpPr>
        <p:spPr/>
        <p:txBody>
          <a:bodyPr/>
          <a:lstStyle/>
          <a:p>
            <a:pPr marL="114300" indent="0">
              <a:buNone/>
            </a:pPr>
            <a:r>
              <a:rPr lang="en-US" sz="1400" dirty="0"/>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p>
        </p:txBody>
      </p:sp>
    </p:spTree>
    <p:extLst>
      <p:ext uri="{BB962C8B-B14F-4D97-AF65-F5344CB8AC3E}">
        <p14:creationId xmlns:p14="http://schemas.microsoft.com/office/powerpoint/2010/main" val="260110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749100" y="4037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content uploads easy and quick?</a:t>
            </a:r>
            <a:endParaRPr sz="1000"/>
          </a:p>
        </p:txBody>
      </p:sp>
      <p:sp>
        <p:nvSpPr>
          <p:cNvPr id="55" name="Google Shape;55;p13"/>
          <p:cNvSpPr/>
          <p:nvPr/>
        </p:nvSpPr>
        <p:spPr>
          <a:xfrm>
            <a:off x="2630975" y="4037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publishers for better content?</a:t>
            </a:r>
            <a:endParaRPr sz="1000"/>
          </a:p>
        </p:txBody>
      </p:sp>
      <p:sp>
        <p:nvSpPr>
          <p:cNvPr id="56" name="Google Shape;56;p13"/>
          <p:cNvSpPr/>
          <p:nvPr/>
        </p:nvSpPr>
        <p:spPr>
          <a:xfrm>
            <a:off x="3745150" y="14716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check for music copyright violations?</a:t>
            </a:r>
            <a:endParaRPr sz="1000"/>
          </a:p>
        </p:txBody>
      </p:sp>
      <p:sp>
        <p:nvSpPr>
          <p:cNvPr id="57" name="Google Shape;57;p13"/>
          <p:cNvSpPr/>
          <p:nvPr/>
        </p:nvSpPr>
        <p:spPr>
          <a:xfrm>
            <a:off x="1564175" y="25395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share local concert information?</a:t>
            </a:r>
            <a:endParaRPr sz="1000"/>
          </a:p>
        </p:txBody>
      </p:sp>
      <p:sp>
        <p:nvSpPr>
          <p:cNvPr id="58" name="Google Shape;58;p13"/>
          <p:cNvSpPr/>
          <p:nvPr/>
        </p:nvSpPr>
        <p:spPr>
          <a:xfrm>
            <a:off x="4867225" y="4037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content downloads easy and quick?</a:t>
            </a:r>
            <a:endParaRPr sz="1000"/>
          </a:p>
        </p:txBody>
      </p:sp>
      <p:sp>
        <p:nvSpPr>
          <p:cNvPr id="59" name="Google Shape;59;p13"/>
          <p:cNvSpPr/>
          <p:nvPr/>
        </p:nvSpPr>
        <p:spPr>
          <a:xfrm>
            <a:off x="5949550" y="4037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artist landing pages interesting? </a:t>
            </a:r>
            <a:endParaRPr sz="1000"/>
          </a:p>
        </p:txBody>
      </p:sp>
      <p:sp>
        <p:nvSpPr>
          <p:cNvPr id="60" name="Google Shape;60;p13"/>
          <p:cNvSpPr/>
          <p:nvPr/>
        </p:nvSpPr>
        <p:spPr>
          <a:xfrm>
            <a:off x="2630975" y="14716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it easy to upload music and videos?</a:t>
            </a:r>
            <a:endParaRPr sz="1000"/>
          </a:p>
        </p:txBody>
      </p:sp>
      <p:sp>
        <p:nvSpPr>
          <p:cNvPr id="61" name="Google Shape;61;p13"/>
          <p:cNvSpPr/>
          <p:nvPr/>
        </p:nvSpPr>
        <p:spPr>
          <a:xfrm>
            <a:off x="2630963" y="25395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video editing tools?</a:t>
            </a:r>
            <a:endParaRPr sz="1000"/>
          </a:p>
          <a:p>
            <a:pPr marL="0" lvl="0" indent="0" algn="l" rtl="0">
              <a:spcBef>
                <a:spcPts val="0"/>
              </a:spcBef>
              <a:spcAft>
                <a:spcPts val="0"/>
              </a:spcAft>
              <a:buNone/>
            </a:pPr>
            <a:endParaRPr sz="1000"/>
          </a:p>
        </p:txBody>
      </p:sp>
      <p:sp>
        <p:nvSpPr>
          <p:cNvPr id="62" name="Google Shape;62;p13"/>
          <p:cNvSpPr/>
          <p:nvPr/>
        </p:nvSpPr>
        <p:spPr>
          <a:xfrm>
            <a:off x="4859325" y="1471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check for image copyright violations?</a:t>
            </a:r>
            <a:endParaRPr sz="1000"/>
          </a:p>
        </p:txBody>
      </p:sp>
      <p:sp>
        <p:nvSpPr>
          <p:cNvPr id="63" name="Google Shape;63;p13"/>
          <p:cNvSpPr/>
          <p:nvPr/>
        </p:nvSpPr>
        <p:spPr>
          <a:xfrm>
            <a:off x="5926125" y="25395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categorize music into genres?</a:t>
            </a:r>
            <a:endParaRPr sz="1000"/>
          </a:p>
        </p:txBody>
      </p:sp>
      <p:sp>
        <p:nvSpPr>
          <p:cNvPr id="64" name="Google Shape;64;p13"/>
          <p:cNvSpPr/>
          <p:nvPr/>
        </p:nvSpPr>
        <p:spPr>
          <a:xfrm>
            <a:off x="3745150" y="25395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music editing tools?</a:t>
            </a:r>
            <a:endParaRPr sz="1000"/>
          </a:p>
        </p:txBody>
      </p:sp>
      <p:sp>
        <p:nvSpPr>
          <p:cNvPr id="65" name="Google Shape;65;p13"/>
          <p:cNvSpPr/>
          <p:nvPr/>
        </p:nvSpPr>
        <p:spPr>
          <a:xfrm>
            <a:off x="1548650" y="4037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that content is original?</a:t>
            </a:r>
            <a:endParaRPr sz="1000"/>
          </a:p>
        </p:txBody>
      </p:sp>
      <p:sp>
        <p:nvSpPr>
          <p:cNvPr id="66" name="Google Shape;66;p13"/>
          <p:cNvSpPr/>
          <p:nvPr/>
        </p:nvSpPr>
        <p:spPr>
          <a:xfrm>
            <a:off x="5937975" y="14716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promote their content on social media?</a:t>
            </a:r>
            <a:endParaRPr sz="1000"/>
          </a:p>
        </p:txBody>
      </p:sp>
      <p:sp>
        <p:nvSpPr>
          <p:cNvPr id="67" name="Google Shape;67;p13"/>
          <p:cNvSpPr/>
          <p:nvPr/>
        </p:nvSpPr>
        <p:spPr>
          <a:xfrm>
            <a:off x="1564175" y="14716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categorize videos by genre?</a:t>
            </a:r>
            <a:endParaRPr sz="1000"/>
          </a:p>
        </p:txBody>
      </p:sp>
      <p:sp>
        <p:nvSpPr>
          <p:cNvPr id="68" name="Google Shape;68;p13"/>
          <p:cNvSpPr/>
          <p:nvPr/>
        </p:nvSpPr>
        <p:spPr>
          <a:xfrm>
            <a:off x="4859325" y="25395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rate music?</a:t>
            </a:r>
            <a:endParaRPr sz="1000"/>
          </a:p>
        </p:txBody>
      </p:sp>
      <p:sp>
        <p:nvSpPr>
          <p:cNvPr id="69" name="Google Shape;69;p13"/>
          <p:cNvSpPr/>
          <p:nvPr/>
        </p:nvSpPr>
        <p:spPr>
          <a:xfrm>
            <a:off x="4805113" y="36075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that users are not exposed to offensive material?</a:t>
            </a:r>
            <a:endParaRPr sz="1000"/>
          </a:p>
        </p:txBody>
      </p:sp>
      <p:sp>
        <p:nvSpPr>
          <p:cNvPr id="70" name="Google Shape;70;p13"/>
          <p:cNvSpPr/>
          <p:nvPr/>
        </p:nvSpPr>
        <p:spPr>
          <a:xfrm>
            <a:off x="3658550" y="36075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Allow users to rate videos?</a:t>
            </a:r>
            <a:endParaRPr sz="1000"/>
          </a:p>
        </p:txBody>
      </p:sp>
      <p:sp>
        <p:nvSpPr>
          <p:cNvPr id="71" name="Google Shape;71;p13"/>
          <p:cNvSpPr/>
          <p:nvPr/>
        </p:nvSpPr>
        <p:spPr>
          <a:xfrm>
            <a:off x="1548638" y="36075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assess content quality? </a:t>
            </a:r>
            <a:endParaRPr sz="1000"/>
          </a:p>
        </p:txBody>
      </p:sp>
      <p:sp>
        <p:nvSpPr>
          <p:cNvPr id="72" name="Google Shape;72;p13"/>
          <p:cNvSpPr/>
          <p:nvPr/>
        </p:nvSpPr>
        <p:spPr>
          <a:xfrm>
            <a:off x="5926125" y="36075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users step out of their comfort zone? </a:t>
            </a:r>
            <a:endParaRPr sz="1000"/>
          </a:p>
        </p:txBody>
      </p:sp>
      <p:sp>
        <p:nvSpPr>
          <p:cNvPr id="73" name="Google Shape;73;p13"/>
          <p:cNvSpPr/>
          <p:nvPr/>
        </p:nvSpPr>
        <p:spPr>
          <a:xfrm>
            <a:off x="2591750" y="36075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update content?</a:t>
            </a:r>
            <a:endParaRPr sz="1000"/>
          </a:p>
        </p:txBody>
      </p:sp>
    </p:spTree>
    <p:extLst>
      <p:ext uri="{BB962C8B-B14F-4D97-AF65-F5344CB8AC3E}">
        <p14:creationId xmlns:p14="http://schemas.microsoft.com/office/powerpoint/2010/main" val="105406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1033300" y="1956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share music that a user is likely to enjoy?</a:t>
            </a:r>
            <a:endParaRPr sz="1000"/>
          </a:p>
        </p:txBody>
      </p:sp>
      <p:sp>
        <p:nvSpPr>
          <p:cNvPr id="79" name="Google Shape;79;p14"/>
          <p:cNvSpPr/>
          <p:nvPr/>
        </p:nvSpPr>
        <p:spPr>
          <a:xfrm>
            <a:off x="3166900" y="1956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our content available to people with limited vision?</a:t>
            </a:r>
            <a:endParaRPr sz="1000"/>
          </a:p>
        </p:txBody>
      </p:sp>
      <p:sp>
        <p:nvSpPr>
          <p:cNvPr id="80" name="Google Shape;80;p14"/>
          <p:cNvSpPr/>
          <p:nvPr/>
        </p:nvSpPr>
        <p:spPr>
          <a:xfrm>
            <a:off x="2100100" y="1956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discover music they might like? </a:t>
            </a:r>
            <a:endParaRPr sz="1000"/>
          </a:p>
        </p:txBody>
      </p:sp>
      <p:sp>
        <p:nvSpPr>
          <p:cNvPr id="81" name="Google Shape;81;p14"/>
          <p:cNvSpPr/>
          <p:nvPr/>
        </p:nvSpPr>
        <p:spPr>
          <a:xfrm>
            <a:off x="4233706" y="195675"/>
            <a:ext cx="9603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900"/>
              <a:t>How might we test which field would be better to invest in between music or video?</a:t>
            </a:r>
            <a:endParaRPr sz="900"/>
          </a:p>
        </p:txBody>
      </p:sp>
      <p:sp>
        <p:nvSpPr>
          <p:cNvPr id="82" name="Google Shape;82;p14"/>
          <p:cNvSpPr/>
          <p:nvPr/>
        </p:nvSpPr>
        <p:spPr>
          <a:xfrm>
            <a:off x="2100100" y="1275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narrow the markets within each choice to the most likely to succeed?</a:t>
            </a:r>
            <a:endParaRPr sz="1000"/>
          </a:p>
        </p:txBody>
      </p:sp>
      <p:sp>
        <p:nvSpPr>
          <p:cNvPr id="83" name="Google Shape;83;p14"/>
          <p:cNvSpPr/>
          <p:nvPr/>
        </p:nvSpPr>
        <p:spPr>
          <a:xfrm>
            <a:off x="5405700" y="1275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rapid prototyping model for testing in both markets?</a:t>
            </a:r>
            <a:endParaRPr sz="1000"/>
          </a:p>
        </p:txBody>
      </p:sp>
      <p:sp>
        <p:nvSpPr>
          <p:cNvPr id="84" name="Google Shape;84;p14"/>
          <p:cNvSpPr/>
          <p:nvPr/>
        </p:nvSpPr>
        <p:spPr>
          <a:xfrm>
            <a:off x="4233700" y="1275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determine which market is best for Amazon?</a:t>
            </a:r>
            <a:endParaRPr sz="1000"/>
          </a:p>
          <a:p>
            <a:pPr marL="0" lvl="0" indent="0" algn="l" rtl="0">
              <a:spcBef>
                <a:spcPts val="0"/>
              </a:spcBef>
              <a:spcAft>
                <a:spcPts val="0"/>
              </a:spcAft>
              <a:buNone/>
            </a:pPr>
            <a:endParaRPr sz="1000"/>
          </a:p>
        </p:txBody>
      </p:sp>
      <p:sp>
        <p:nvSpPr>
          <p:cNvPr id="85" name="Google Shape;85;p14"/>
          <p:cNvSpPr/>
          <p:nvPr/>
        </p:nvSpPr>
        <p:spPr>
          <a:xfrm>
            <a:off x="3166888" y="12752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measure impact on customers and creators?</a:t>
            </a:r>
            <a:endParaRPr sz="1000"/>
          </a:p>
          <a:p>
            <a:pPr marL="0" lvl="0" indent="0" algn="l" rtl="0">
              <a:spcBef>
                <a:spcPts val="0"/>
              </a:spcBef>
              <a:spcAft>
                <a:spcPts val="0"/>
              </a:spcAft>
              <a:buNone/>
            </a:pPr>
            <a:endParaRPr sz="1000"/>
          </a:p>
        </p:txBody>
      </p:sp>
      <p:sp>
        <p:nvSpPr>
          <p:cNvPr id="86" name="Google Shape;86;p14"/>
          <p:cNvSpPr/>
          <p:nvPr/>
        </p:nvSpPr>
        <p:spPr>
          <a:xfrm>
            <a:off x="5405700" y="1956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new experience for customers/creators</a:t>
            </a:r>
            <a:endParaRPr sz="1000"/>
          </a:p>
        </p:txBody>
      </p:sp>
      <p:sp>
        <p:nvSpPr>
          <p:cNvPr id="87" name="Google Shape;87;p14"/>
          <p:cNvSpPr/>
          <p:nvPr/>
        </p:nvSpPr>
        <p:spPr>
          <a:xfrm>
            <a:off x="1033300" y="12752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way of discovering these new products?</a:t>
            </a:r>
            <a:endParaRPr sz="1000"/>
          </a:p>
          <a:p>
            <a:pPr marL="0" lvl="0" indent="0" algn="l" rtl="0">
              <a:spcBef>
                <a:spcPts val="0"/>
              </a:spcBef>
              <a:spcAft>
                <a:spcPts val="0"/>
              </a:spcAft>
              <a:buNone/>
            </a:pPr>
            <a:endParaRPr sz="1000"/>
          </a:p>
        </p:txBody>
      </p:sp>
      <p:sp>
        <p:nvSpPr>
          <p:cNvPr id="88" name="Google Shape;88;p14"/>
          <p:cNvSpPr/>
          <p:nvPr/>
        </p:nvSpPr>
        <p:spPr>
          <a:xfrm>
            <a:off x="5405700" y="23547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convert book authors to other media?</a:t>
            </a:r>
            <a:endParaRPr sz="1000"/>
          </a:p>
        </p:txBody>
      </p:sp>
      <p:sp>
        <p:nvSpPr>
          <p:cNvPr id="89" name="Google Shape;89;p14"/>
          <p:cNvSpPr/>
          <p:nvPr/>
        </p:nvSpPr>
        <p:spPr>
          <a:xfrm>
            <a:off x="4233700" y="23547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creators to come to our platform?</a:t>
            </a:r>
            <a:endParaRPr sz="1000"/>
          </a:p>
        </p:txBody>
      </p:sp>
      <p:sp>
        <p:nvSpPr>
          <p:cNvPr id="90" name="Google Shape;90;p14"/>
          <p:cNvSpPr/>
          <p:nvPr/>
        </p:nvSpPr>
        <p:spPr>
          <a:xfrm>
            <a:off x="3166900" y="23547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differentiate our distribution to competitors? </a:t>
            </a:r>
            <a:endParaRPr sz="1000"/>
          </a:p>
        </p:txBody>
      </p:sp>
      <p:sp>
        <p:nvSpPr>
          <p:cNvPr id="91" name="Google Shape;91;p14"/>
          <p:cNvSpPr/>
          <p:nvPr/>
        </p:nvSpPr>
        <p:spPr>
          <a:xfrm>
            <a:off x="2100100" y="23547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adjust our platform to support the new verticals?</a:t>
            </a:r>
            <a:endParaRPr sz="1000"/>
          </a:p>
        </p:txBody>
      </p:sp>
      <p:sp>
        <p:nvSpPr>
          <p:cNvPr id="92" name="Google Shape;92;p14"/>
          <p:cNvSpPr/>
          <p:nvPr/>
        </p:nvSpPr>
        <p:spPr>
          <a:xfrm>
            <a:off x="1033300" y="23547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determine what is a more lucrative direction?</a:t>
            </a:r>
            <a:endParaRPr sz="1000"/>
          </a:p>
        </p:txBody>
      </p:sp>
      <p:sp>
        <p:nvSpPr>
          <p:cNvPr id="93" name="Google Shape;93;p14"/>
          <p:cNvSpPr/>
          <p:nvPr/>
        </p:nvSpPr>
        <p:spPr>
          <a:xfrm>
            <a:off x="4299900" y="3434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add parental ratings for content?</a:t>
            </a:r>
            <a:endParaRPr sz="1000"/>
          </a:p>
        </p:txBody>
      </p:sp>
      <p:sp>
        <p:nvSpPr>
          <p:cNvPr id="94" name="Google Shape;94;p14"/>
          <p:cNvSpPr/>
          <p:nvPr/>
        </p:nvSpPr>
        <p:spPr>
          <a:xfrm>
            <a:off x="5405700" y="34342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the music sound better?</a:t>
            </a:r>
            <a:endParaRPr sz="1000"/>
          </a:p>
        </p:txBody>
      </p:sp>
      <p:sp>
        <p:nvSpPr>
          <p:cNvPr id="95" name="Google Shape;95;p14"/>
          <p:cNvSpPr/>
          <p:nvPr/>
        </p:nvSpPr>
        <p:spPr>
          <a:xfrm>
            <a:off x="2139100" y="34342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facilitate easy social sharing?</a:t>
            </a:r>
            <a:endParaRPr sz="1000"/>
          </a:p>
        </p:txBody>
      </p:sp>
      <p:sp>
        <p:nvSpPr>
          <p:cNvPr id="96" name="Google Shape;96;p14"/>
          <p:cNvSpPr/>
          <p:nvPr/>
        </p:nvSpPr>
        <p:spPr>
          <a:xfrm>
            <a:off x="3244900" y="34342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that the content is original?</a:t>
            </a:r>
            <a:endParaRPr sz="1000"/>
          </a:p>
        </p:txBody>
      </p:sp>
      <p:sp>
        <p:nvSpPr>
          <p:cNvPr id="97" name="Google Shape;97;p14"/>
          <p:cNvSpPr/>
          <p:nvPr/>
        </p:nvSpPr>
        <p:spPr>
          <a:xfrm>
            <a:off x="1033300" y="34342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find fake ratings?</a:t>
            </a:r>
            <a:endParaRPr sz="1000"/>
          </a:p>
        </p:txBody>
      </p:sp>
    </p:spTree>
    <p:extLst>
      <p:ext uri="{BB962C8B-B14F-4D97-AF65-F5344CB8AC3E}">
        <p14:creationId xmlns:p14="http://schemas.microsoft.com/office/powerpoint/2010/main" val="330378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1503150" y="25324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users to create and upload their own videos online?</a:t>
            </a:r>
            <a:endParaRPr sz="1000"/>
          </a:p>
          <a:p>
            <a:pPr marL="0" lvl="0" indent="0" algn="l" rtl="0">
              <a:spcBef>
                <a:spcPts val="0"/>
              </a:spcBef>
              <a:spcAft>
                <a:spcPts val="0"/>
              </a:spcAft>
              <a:buNone/>
            </a:pPr>
            <a:endParaRPr sz="1000"/>
          </a:p>
        </p:txBody>
      </p:sp>
      <p:sp>
        <p:nvSpPr>
          <p:cNvPr id="103" name="Google Shape;103;p15"/>
          <p:cNvSpPr/>
          <p:nvPr/>
        </p:nvSpPr>
        <p:spPr>
          <a:xfrm>
            <a:off x="1503138" y="14543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artists to collaboratively create content?</a:t>
            </a:r>
            <a:endParaRPr sz="1000"/>
          </a:p>
          <a:p>
            <a:pPr marL="0" lvl="0" indent="0" algn="l" rtl="0">
              <a:spcBef>
                <a:spcPts val="0"/>
              </a:spcBef>
              <a:spcAft>
                <a:spcPts val="0"/>
              </a:spcAft>
              <a:buNone/>
            </a:pPr>
            <a:endParaRPr sz="1000"/>
          </a:p>
        </p:txBody>
      </p:sp>
      <p:sp>
        <p:nvSpPr>
          <p:cNvPr id="104" name="Google Shape;104;p15"/>
          <p:cNvSpPr/>
          <p:nvPr/>
        </p:nvSpPr>
        <p:spPr>
          <a:xfrm>
            <a:off x="1503150" y="36105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incentivize artists to share content on Amazon’s platform?</a:t>
            </a:r>
            <a:endParaRPr sz="1000"/>
          </a:p>
          <a:p>
            <a:pPr marL="0" lvl="0" indent="0" algn="l" rtl="0">
              <a:spcBef>
                <a:spcPts val="0"/>
              </a:spcBef>
              <a:spcAft>
                <a:spcPts val="0"/>
              </a:spcAft>
              <a:buNone/>
            </a:pPr>
            <a:endParaRPr sz="1000"/>
          </a:p>
        </p:txBody>
      </p:sp>
      <p:sp>
        <p:nvSpPr>
          <p:cNvPr id="105" name="Google Shape;105;p15"/>
          <p:cNvSpPr/>
          <p:nvPr/>
        </p:nvSpPr>
        <p:spPr>
          <a:xfrm>
            <a:off x="1503150" y="3763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people to watch/listen to content relevant to them?</a:t>
            </a:r>
            <a:endParaRPr sz="1000"/>
          </a:p>
          <a:p>
            <a:pPr marL="0" lvl="0" indent="0" algn="l" rtl="0">
              <a:spcBef>
                <a:spcPts val="0"/>
              </a:spcBef>
              <a:spcAft>
                <a:spcPts val="0"/>
              </a:spcAft>
              <a:buNone/>
            </a:pPr>
            <a:endParaRPr sz="1000"/>
          </a:p>
        </p:txBody>
      </p:sp>
    </p:spTree>
    <p:extLst>
      <p:ext uri="{BB962C8B-B14F-4D97-AF65-F5344CB8AC3E}">
        <p14:creationId xmlns:p14="http://schemas.microsoft.com/office/powerpoint/2010/main" val="33374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D57-DDF4-CA4E-AE7C-E7EC0E62F7E3}"/>
              </a:ext>
            </a:extLst>
          </p:cNvPr>
          <p:cNvSpPr>
            <a:spLocks noGrp="1"/>
          </p:cNvSpPr>
          <p:nvPr>
            <p:ph type="title"/>
          </p:nvPr>
        </p:nvSpPr>
        <p:spPr/>
        <p:txBody>
          <a:bodyPr/>
          <a:lstStyle/>
          <a:p>
            <a:r>
              <a:rPr lang="en-US" sz="3200" b="1" dirty="0"/>
              <a:t>How Might We </a:t>
            </a:r>
            <a:r>
              <a:rPr lang="en-US" sz="3200" dirty="0"/>
              <a:t>Other Team Member Stickies</a:t>
            </a:r>
          </a:p>
        </p:txBody>
      </p:sp>
      <p:sp>
        <p:nvSpPr>
          <p:cNvPr id="3" name="Subtitle 2">
            <a:extLst>
              <a:ext uri="{FF2B5EF4-FFF2-40B4-BE49-F238E27FC236}">
                <a16:creationId xmlns:a16="http://schemas.microsoft.com/office/drawing/2014/main" id="{A4D1DD8F-3DD9-7F47-B9F5-6834432FADC1}"/>
              </a:ext>
            </a:extLst>
          </p:cNvPr>
          <p:cNvSpPr>
            <a:spLocks noGrp="1"/>
          </p:cNvSpPr>
          <p:nvPr>
            <p:ph type="subTitle" idx="1"/>
          </p:nvPr>
        </p:nvSpPr>
        <p:spPr/>
        <p:txBody>
          <a:bodyPr/>
          <a:lstStyle/>
          <a:p>
            <a:r>
              <a:rPr lang="en-US" sz="2400" dirty="0">
                <a:solidFill>
                  <a:srgbClr val="0070C0"/>
                </a:solidFill>
              </a:rPr>
              <a:t>LinkedIn</a:t>
            </a:r>
            <a:br>
              <a:rPr lang="en-US" sz="2400" dirty="0">
                <a:solidFill>
                  <a:srgbClr val="0070C0"/>
                </a:solidFill>
              </a:rPr>
            </a:br>
            <a:r>
              <a:rPr lang="en-US" sz="2400" dirty="0">
                <a:solidFill>
                  <a:srgbClr val="0070C0"/>
                </a:solidFill>
              </a:rPr>
              <a:t>project scenario</a:t>
            </a:r>
            <a:endParaRPr lang="en-US" dirty="0">
              <a:solidFill>
                <a:srgbClr val="0070C0"/>
              </a:solidFill>
            </a:endParaRPr>
          </a:p>
        </p:txBody>
      </p:sp>
      <p:sp>
        <p:nvSpPr>
          <p:cNvPr id="4" name="Text Placeholder 3">
            <a:extLst>
              <a:ext uri="{FF2B5EF4-FFF2-40B4-BE49-F238E27FC236}">
                <a16:creationId xmlns:a16="http://schemas.microsoft.com/office/drawing/2014/main" id="{A8E387B4-B8B6-B84C-BB2F-D2E765246509}"/>
              </a:ext>
            </a:extLst>
          </p:cNvPr>
          <p:cNvSpPr>
            <a:spLocks noGrp="1"/>
          </p:cNvSpPr>
          <p:nvPr>
            <p:ph type="body" idx="2"/>
          </p:nvPr>
        </p:nvSpPr>
        <p:spPr/>
        <p:txBody>
          <a:bodyPr/>
          <a:lstStyle/>
          <a:p>
            <a:pPr marL="114300" indent="0">
              <a:buNone/>
            </a:pPr>
            <a:r>
              <a:rPr lang="en-US" sz="1400" dirty="0"/>
              <a:t>LinkedIn is trying to expand its job market offerings by creating an app that will recommend the best jobs to recent college graduates based on their skills and preferences</a:t>
            </a:r>
          </a:p>
        </p:txBody>
      </p:sp>
    </p:spTree>
    <p:extLst>
      <p:ext uri="{BB962C8B-B14F-4D97-AF65-F5344CB8AC3E}">
        <p14:creationId xmlns:p14="http://schemas.microsoft.com/office/powerpoint/2010/main" val="348532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115825" y="3586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users evaluate job vs grad school? </a:t>
            </a:r>
            <a:endParaRPr sz="1000"/>
          </a:p>
        </p:txBody>
      </p:sp>
      <p:sp>
        <p:nvSpPr>
          <p:cNvPr id="55" name="Google Shape;55;p13"/>
          <p:cNvSpPr/>
          <p:nvPr/>
        </p:nvSpPr>
        <p:spPr>
          <a:xfrm>
            <a:off x="5472325" y="3586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find recent college grads?</a:t>
            </a:r>
            <a:endParaRPr sz="1000"/>
          </a:p>
        </p:txBody>
      </p:sp>
      <p:sp>
        <p:nvSpPr>
          <p:cNvPr id="56" name="Google Shape;56;p13"/>
          <p:cNvSpPr/>
          <p:nvPr/>
        </p:nvSpPr>
        <p:spPr>
          <a:xfrm>
            <a:off x="3177963" y="1444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resume writing assistance?</a:t>
            </a:r>
            <a:endParaRPr sz="1000"/>
          </a:p>
        </p:txBody>
      </p:sp>
      <p:sp>
        <p:nvSpPr>
          <p:cNvPr id="57" name="Google Shape;57;p13"/>
          <p:cNvSpPr/>
          <p:nvPr/>
        </p:nvSpPr>
        <p:spPr>
          <a:xfrm>
            <a:off x="2115825" y="2531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college graduates to want to learn about jobs</a:t>
            </a:r>
            <a:endParaRPr sz="1000"/>
          </a:p>
        </p:txBody>
      </p:sp>
      <p:sp>
        <p:nvSpPr>
          <p:cNvPr id="58" name="Google Shape;58;p13"/>
          <p:cNvSpPr/>
          <p:nvPr/>
        </p:nvSpPr>
        <p:spPr>
          <a:xfrm>
            <a:off x="2112125" y="36175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assess a user's job preferences?</a:t>
            </a:r>
            <a:endParaRPr sz="1000"/>
          </a:p>
        </p:txBody>
      </p:sp>
      <p:sp>
        <p:nvSpPr>
          <p:cNvPr id="59" name="Google Shape;59;p13"/>
          <p:cNvSpPr/>
          <p:nvPr/>
        </p:nvSpPr>
        <p:spPr>
          <a:xfrm>
            <a:off x="4353488" y="3586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protect user information?</a:t>
            </a:r>
            <a:endParaRPr sz="1000"/>
          </a:p>
        </p:txBody>
      </p:sp>
      <p:sp>
        <p:nvSpPr>
          <p:cNvPr id="60" name="Google Shape;60;p13"/>
          <p:cNvSpPr/>
          <p:nvPr/>
        </p:nvSpPr>
        <p:spPr>
          <a:xfrm>
            <a:off x="4392500" y="14449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evaluate  user profile effectiveness?</a:t>
            </a:r>
            <a:endParaRPr sz="1000"/>
          </a:p>
        </p:txBody>
      </p:sp>
      <p:sp>
        <p:nvSpPr>
          <p:cNvPr id="61" name="Google Shape;61;p13"/>
          <p:cNvSpPr/>
          <p:nvPr/>
        </p:nvSpPr>
        <p:spPr>
          <a:xfrm>
            <a:off x="5530838" y="14449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improve user profile quality?</a:t>
            </a:r>
            <a:endParaRPr sz="1000"/>
          </a:p>
        </p:txBody>
      </p:sp>
      <p:sp>
        <p:nvSpPr>
          <p:cNvPr id="62" name="Google Shape;62;p13"/>
          <p:cNvSpPr/>
          <p:nvPr/>
        </p:nvSpPr>
        <p:spPr>
          <a:xfrm>
            <a:off x="3182625" y="25312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grads assess job fit?</a:t>
            </a:r>
            <a:endParaRPr sz="1000"/>
          </a:p>
        </p:txBody>
      </p:sp>
      <p:sp>
        <p:nvSpPr>
          <p:cNvPr id="63" name="Google Shape;63;p13"/>
          <p:cNvSpPr/>
          <p:nvPr/>
        </p:nvSpPr>
        <p:spPr>
          <a:xfrm>
            <a:off x="4344163" y="25312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colleges grads learn what jobs are really like?</a:t>
            </a:r>
            <a:endParaRPr sz="1000"/>
          </a:p>
        </p:txBody>
      </p:sp>
      <p:sp>
        <p:nvSpPr>
          <p:cNvPr id="64" name="Google Shape;64;p13"/>
          <p:cNvSpPr/>
          <p:nvPr/>
        </p:nvSpPr>
        <p:spPr>
          <a:xfrm>
            <a:off x="3226288" y="36175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capture a user's work style?</a:t>
            </a:r>
            <a:endParaRPr sz="1000"/>
          </a:p>
        </p:txBody>
      </p:sp>
      <p:sp>
        <p:nvSpPr>
          <p:cNvPr id="65" name="Google Shape;65;p13"/>
          <p:cNvSpPr/>
          <p:nvPr/>
        </p:nvSpPr>
        <p:spPr>
          <a:xfrm>
            <a:off x="6591150" y="358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match skills with employer needs?</a:t>
            </a:r>
            <a:endParaRPr sz="1000"/>
          </a:p>
        </p:txBody>
      </p:sp>
      <p:sp>
        <p:nvSpPr>
          <p:cNvPr id="66" name="Google Shape;66;p13"/>
          <p:cNvSpPr/>
          <p:nvPr/>
        </p:nvSpPr>
        <p:spPr>
          <a:xfrm>
            <a:off x="6612025" y="14449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facilitate communication between user and employers?</a:t>
            </a:r>
            <a:endParaRPr sz="1000"/>
          </a:p>
        </p:txBody>
      </p:sp>
      <p:sp>
        <p:nvSpPr>
          <p:cNvPr id="67" name="Google Shape;67;p13"/>
          <p:cNvSpPr/>
          <p:nvPr/>
        </p:nvSpPr>
        <p:spPr>
          <a:xfrm>
            <a:off x="5505725" y="25312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figure out living wage in a geographic area?</a:t>
            </a:r>
            <a:endParaRPr sz="1000"/>
          </a:p>
        </p:txBody>
      </p:sp>
      <p:sp>
        <p:nvSpPr>
          <p:cNvPr id="68" name="Google Shape;68;p13"/>
          <p:cNvSpPr/>
          <p:nvPr/>
        </p:nvSpPr>
        <p:spPr>
          <a:xfrm>
            <a:off x="5450938" y="36175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find job openings for college grads?</a:t>
            </a:r>
            <a:endParaRPr sz="1000"/>
          </a:p>
        </p:txBody>
      </p:sp>
      <p:sp>
        <p:nvSpPr>
          <p:cNvPr id="69" name="Google Shape;69;p13"/>
          <p:cNvSpPr/>
          <p:nvPr/>
        </p:nvSpPr>
        <p:spPr>
          <a:xfrm>
            <a:off x="4340475" y="36175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figure out if a person is looking for a job?</a:t>
            </a:r>
            <a:endParaRPr sz="1000"/>
          </a:p>
        </p:txBody>
      </p:sp>
      <p:sp>
        <p:nvSpPr>
          <p:cNvPr id="70" name="Google Shape;70;p13"/>
          <p:cNvSpPr/>
          <p:nvPr/>
        </p:nvSpPr>
        <p:spPr>
          <a:xfrm>
            <a:off x="2115850" y="1444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share reviews about employers?</a:t>
            </a:r>
            <a:endParaRPr sz="1000"/>
          </a:p>
        </p:txBody>
      </p:sp>
      <p:sp>
        <p:nvSpPr>
          <p:cNvPr id="71" name="Google Shape;71;p13"/>
          <p:cNvSpPr/>
          <p:nvPr/>
        </p:nvSpPr>
        <p:spPr>
          <a:xfrm>
            <a:off x="3177963" y="3586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evaluate employer profile effectiveness? </a:t>
            </a:r>
            <a:endParaRPr sz="1000"/>
          </a:p>
        </p:txBody>
      </p:sp>
      <p:sp>
        <p:nvSpPr>
          <p:cNvPr id="72" name="Google Shape;72;p13"/>
          <p:cNvSpPr/>
          <p:nvPr/>
        </p:nvSpPr>
        <p:spPr>
          <a:xfrm>
            <a:off x="6572525" y="25312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college grads prioritize their interests?</a:t>
            </a:r>
            <a:endParaRPr sz="1000"/>
          </a:p>
        </p:txBody>
      </p:sp>
      <p:sp>
        <p:nvSpPr>
          <p:cNvPr id="73" name="Google Shape;73;p13"/>
          <p:cNvSpPr/>
          <p:nvPr/>
        </p:nvSpPr>
        <p:spPr>
          <a:xfrm>
            <a:off x="6565125" y="36175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evaluate the quality of a job?</a:t>
            </a:r>
            <a:endParaRPr sz="1000"/>
          </a:p>
        </p:txBody>
      </p:sp>
    </p:spTree>
    <p:extLst>
      <p:ext uri="{BB962C8B-B14F-4D97-AF65-F5344CB8AC3E}">
        <p14:creationId xmlns:p14="http://schemas.microsoft.com/office/powerpoint/2010/main" val="301691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2651575" y="5334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give incentives to get friends using the app? </a:t>
            </a:r>
            <a:endParaRPr sz="1000"/>
          </a:p>
        </p:txBody>
      </p:sp>
      <p:sp>
        <p:nvSpPr>
          <p:cNvPr id="79" name="Google Shape;79;p14"/>
          <p:cNvSpPr/>
          <p:nvPr/>
        </p:nvSpPr>
        <p:spPr>
          <a:xfrm>
            <a:off x="1551350" y="5334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connect users with mentors?</a:t>
            </a:r>
            <a:endParaRPr sz="1000"/>
          </a:p>
        </p:txBody>
      </p:sp>
      <p:sp>
        <p:nvSpPr>
          <p:cNvPr id="80" name="Google Shape;80;p14"/>
          <p:cNvSpPr/>
          <p:nvPr/>
        </p:nvSpPr>
        <p:spPr>
          <a:xfrm>
            <a:off x="2651600" y="2706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assess a user's job skills?</a:t>
            </a:r>
            <a:endParaRPr sz="1000"/>
          </a:p>
        </p:txBody>
      </p:sp>
      <p:sp>
        <p:nvSpPr>
          <p:cNvPr id="81" name="Google Shape;81;p14"/>
          <p:cNvSpPr/>
          <p:nvPr/>
        </p:nvSpPr>
        <p:spPr>
          <a:xfrm>
            <a:off x="2651600" y="16197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connect users from the same schools?</a:t>
            </a:r>
            <a:endParaRPr sz="1000"/>
          </a:p>
        </p:txBody>
      </p:sp>
      <p:sp>
        <p:nvSpPr>
          <p:cNvPr id="82" name="Google Shape;82;p14"/>
          <p:cNvSpPr/>
          <p:nvPr/>
        </p:nvSpPr>
        <p:spPr>
          <a:xfrm>
            <a:off x="3765738" y="27060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assess geographic preferences?</a:t>
            </a:r>
            <a:endParaRPr sz="1000"/>
          </a:p>
        </p:txBody>
      </p:sp>
      <p:sp>
        <p:nvSpPr>
          <p:cNvPr id="83" name="Google Shape;83;p14"/>
          <p:cNvSpPr/>
          <p:nvPr/>
        </p:nvSpPr>
        <p:spPr>
          <a:xfrm>
            <a:off x="3751850" y="5334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supportive social network for job seekers?</a:t>
            </a:r>
            <a:endParaRPr sz="1000"/>
          </a:p>
        </p:txBody>
      </p:sp>
      <p:sp>
        <p:nvSpPr>
          <p:cNvPr id="84" name="Google Shape;84;p14"/>
          <p:cNvSpPr/>
          <p:nvPr/>
        </p:nvSpPr>
        <p:spPr>
          <a:xfrm>
            <a:off x="3765750" y="16197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partner with college career centers? </a:t>
            </a:r>
            <a:endParaRPr sz="1000"/>
          </a:p>
        </p:txBody>
      </p:sp>
      <p:sp>
        <p:nvSpPr>
          <p:cNvPr id="85" name="Google Shape;85;p14"/>
          <p:cNvSpPr/>
          <p:nvPr/>
        </p:nvSpPr>
        <p:spPr>
          <a:xfrm>
            <a:off x="1537450" y="16197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colleges grads calibrate their skills?</a:t>
            </a:r>
            <a:endParaRPr sz="1000"/>
          </a:p>
        </p:txBody>
      </p:sp>
      <p:sp>
        <p:nvSpPr>
          <p:cNvPr id="86" name="Google Shape;86;p14"/>
          <p:cNvSpPr/>
          <p:nvPr/>
        </p:nvSpPr>
        <p:spPr>
          <a:xfrm>
            <a:off x="1537438" y="27060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college grads identify their preferences?</a:t>
            </a:r>
            <a:endParaRPr sz="1000"/>
          </a:p>
        </p:txBody>
      </p:sp>
      <p:sp>
        <p:nvSpPr>
          <p:cNvPr id="87" name="Google Shape;87;p14"/>
          <p:cNvSpPr/>
          <p:nvPr/>
        </p:nvSpPr>
        <p:spPr>
          <a:xfrm>
            <a:off x="5994100" y="37923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choose when is the right time to have students participate?</a:t>
            </a:r>
            <a:endParaRPr sz="1000"/>
          </a:p>
        </p:txBody>
      </p:sp>
      <p:sp>
        <p:nvSpPr>
          <p:cNvPr id="88" name="Google Shape;88;p14"/>
          <p:cNvSpPr/>
          <p:nvPr/>
        </p:nvSpPr>
        <p:spPr>
          <a:xfrm>
            <a:off x="4879900" y="37923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incentivize students to use the new app?</a:t>
            </a:r>
            <a:endParaRPr sz="1000"/>
          </a:p>
        </p:txBody>
      </p:sp>
      <p:sp>
        <p:nvSpPr>
          <p:cNvPr id="89" name="Google Shape;89;p14"/>
          <p:cNvSpPr/>
          <p:nvPr/>
        </p:nvSpPr>
        <p:spPr>
          <a:xfrm>
            <a:off x="3765700" y="37923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request information from companies?</a:t>
            </a:r>
            <a:endParaRPr sz="1000"/>
          </a:p>
        </p:txBody>
      </p:sp>
      <p:sp>
        <p:nvSpPr>
          <p:cNvPr id="90" name="Google Shape;90;p14"/>
          <p:cNvSpPr/>
          <p:nvPr/>
        </p:nvSpPr>
        <p:spPr>
          <a:xfrm>
            <a:off x="2651575" y="37923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develop partnership with schools?</a:t>
            </a:r>
            <a:endParaRPr sz="1000"/>
          </a:p>
        </p:txBody>
      </p:sp>
      <p:sp>
        <p:nvSpPr>
          <p:cNvPr id="91" name="Google Shape;91;p14"/>
          <p:cNvSpPr/>
          <p:nvPr/>
        </p:nvSpPr>
        <p:spPr>
          <a:xfrm>
            <a:off x="1537450" y="37923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leverage existing technologies?</a:t>
            </a:r>
            <a:endParaRPr sz="1000"/>
          </a:p>
        </p:txBody>
      </p:sp>
      <p:sp>
        <p:nvSpPr>
          <p:cNvPr id="92" name="Google Shape;92;p14"/>
          <p:cNvSpPr/>
          <p:nvPr/>
        </p:nvSpPr>
        <p:spPr>
          <a:xfrm>
            <a:off x="4879900" y="2706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 reliable data pipeline?</a:t>
            </a:r>
            <a:endParaRPr sz="1000"/>
          </a:p>
        </p:txBody>
      </p:sp>
      <p:sp>
        <p:nvSpPr>
          <p:cNvPr id="93" name="Google Shape;93;p14"/>
          <p:cNvSpPr/>
          <p:nvPr/>
        </p:nvSpPr>
        <p:spPr>
          <a:xfrm>
            <a:off x="5994100" y="5334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accurate matches?</a:t>
            </a:r>
            <a:endParaRPr sz="1000"/>
          </a:p>
        </p:txBody>
      </p:sp>
      <p:sp>
        <p:nvSpPr>
          <p:cNvPr id="94" name="Google Shape;94;p14"/>
          <p:cNvSpPr/>
          <p:nvPr/>
        </p:nvSpPr>
        <p:spPr>
          <a:xfrm>
            <a:off x="4879900" y="5334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create an accurate and reliable recommendation engine?</a:t>
            </a:r>
            <a:endParaRPr sz="1000"/>
          </a:p>
        </p:txBody>
      </p:sp>
      <p:sp>
        <p:nvSpPr>
          <p:cNvPr id="95" name="Google Shape;95;p14"/>
          <p:cNvSpPr/>
          <p:nvPr/>
        </p:nvSpPr>
        <p:spPr>
          <a:xfrm>
            <a:off x="4879888" y="16197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create a model and account for bias in our model and job areas?</a:t>
            </a:r>
            <a:endParaRPr sz="1000"/>
          </a:p>
        </p:txBody>
      </p:sp>
      <p:sp>
        <p:nvSpPr>
          <p:cNvPr id="96" name="Google Shape;96;p14"/>
          <p:cNvSpPr/>
          <p:nvPr/>
        </p:nvSpPr>
        <p:spPr>
          <a:xfrm>
            <a:off x="5994100" y="27060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the data we already have on users?</a:t>
            </a:r>
            <a:endParaRPr sz="1000"/>
          </a:p>
        </p:txBody>
      </p:sp>
      <p:sp>
        <p:nvSpPr>
          <p:cNvPr id="97" name="Google Shape;97;p14"/>
          <p:cNvSpPr/>
          <p:nvPr/>
        </p:nvSpPr>
        <p:spPr>
          <a:xfrm>
            <a:off x="5994100" y="16197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accurate and timely job market information?</a:t>
            </a:r>
            <a:endParaRPr sz="1000"/>
          </a:p>
          <a:p>
            <a:pPr marL="0" lvl="0" indent="0" algn="l" rtl="0">
              <a:spcBef>
                <a:spcPts val="0"/>
              </a:spcBef>
              <a:spcAft>
                <a:spcPts val="0"/>
              </a:spcAft>
              <a:buNone/>
            </a:pPr>
            <a:endParaRPr sz="1000"/>
          </a:p>
        </p:txBody>
      </p:sp>
    </p:spTree>
    <p:extLst>
      <p:ext uri="{BB962C8B-B14F-4D97-AF65-F5344CB8AC3E}">
        <p14:creationId xmlns:p14="http://schemas.microsoft.com/office/powerpoint/2010/main" val="413265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2896200" y="437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students to discover their passions?</a:t>
            </a:r>
            <a:endParaRPr sz="1000"/>
          </a:p>
          <a:p>
            <a:pPr marL="0" lvl="0" indent="0" algn="l" rtl="0">
              <a:spcBef>
                <a:spcPts val="0"/>
              </a:spcBef>
              <a:spcAft>
                <a:spcPts val="0"/>
              </a:spcAft>
              <a:buNone/>
            </a:pPr>
            <a:endParaRPr sz="1000"/>
          </a:p>
        </p:txBody>
      </p:sp>
      <p:sp>
        <p:nvSpPr>
          <p:cNvPr id="103" name="Google Shape;103;p15"/>
          <p:cNvSpPr/>
          <p:nvPr/>
        </p:nvSpPr>
        <p:spPr>
          <a:xfrm>
            <a:off x="2896188" y="15235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help students align their passions to available jobs?</a:t>
            </a:r>
            <a:endParaRPr sz="1000"/>
          </a:p>
          <a:p>
            <a:pPr marL="0" lvl="0" indent="0" algn="l" rtl="0">
              <a:spcBef>
                <a:spcPts val="0"/>
              </a:spcBef>
              <a:spcAft>
                <a:spcPts val="0"/>
              </a:spcAft>
              <a:buNone/>
            </a:pPr>
            <a:endParaRPr sz="1000"/>
          </a:p>
        </p:txBody>
      </p:sp>
      <p:sp>
        <p:nvSpPr>
          <p:cNvPr id="104" name="Google Shape;104;p15"/>
          <p:cNvSpPr/>
          <p:nvPr/>
        </p:nvSpPr>
        <p:spPr>
          <a:xfrm>
            <a:off x="2896200" y="26098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1000"/>
              <a:t>How might we motivate students to apply to jobs  based on their interests?</a:t>
            </a:r>
            <a:endParaRPr sz="1000"/>
          </a:p>
        </p:txBody>
      </p:sp>
      <p:sp>
        <p:nvSpPr>
          <p:cNvPr id="105" name="Google Shape;105;p15"/>
          <p:cNvSpPr/>
          <p:nvPr/>
        </p:nvSpPr>
        <p:spPr>
          <a:xfrm>
            <a:off x="2896200" y="36961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help students become more aware of jobs available to them?</a:t>
            </a:r>
            <a:endParaRPr sz="1000"/>
          </a:p>
          <a:p>
            <a:pPr marL="0" lvl="0" indent="0" algn="l" rtl="0">
              <a:spcBef>
                <a:spcPts val="0"/>
              </a:spcBef>
              <a:spcAft>
                <a:spcPts val="0"/>
              </a:spcAft>
              <a:buNone/>
            </a:pPr>
            <a:endParaRPr sz="1000"/>
          </a:p>
        </p:txBody>
      </p:sp>
      <p:sp>
        <p:nvSpPr>
          <p:cNvPr id="106" name="Google Shape;106;p15"/>
          <p:cNvSpPr/>
          <p:nvPr/>
        </p:nvSpPr>
        <p:spPr>
          <a:xfrm>
            <a:off x="1757863" y="36961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improve job recommendations to users?</a:t>
            </a:r>
            <a:endParaRPr sz="1000"/>
          </a:p>
        </p:txBody>
      </p:sp>
      <p:sp>
        <p:nvSpPr>
          <p:cNvPr id="107" name="Google Shape;107;p15"/>
          <p:cNvSpPr/>
          <p:nvPr/>
        </p:nvSpPr>
        <p:spPr>
          <a:xfrm>
            <a:off x="1757863" y="26098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improve user satisfaction?</a:t>
            </a:r>
            <a:endParaRPr sz="1000"/>
          </a:p>
        </p:txBody>
      </p:sp>
      <p:sp>
        <p:nvSpPr>
          <p:cNvPr id="108" name="Google Shape;108;p15"/>
          <p:cNvSpPr/>
          <p:nvPr/>
        </p:nvSpPr>
        <p:spPr>
          <a:xfrm>
            <a:off x="1757863" y="15235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gather user feedback?</a:t>
            </a:r>
            <a:endParaRPr sz="1000"/>
          </a:p>
        </p:txBody>
      </p:sp>
      <p:sp>
        <p:nvSpPr>
          <p:cNvPr id="109" name="Google Shape;109;p15"/>
          <p:cNvSpPr/>
          <p:nvPr/>
        </p:nvSpPr>
        <p:spPr>
          <a:xfrm>
            <a:off x="1757863" y="437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market our app to users?</a:t>
            </a:r>
            <a:endParaRPr sz="1000"/>
          </a:p>
          <a:p>
            <a:pPr marL="0" lvl="0" indent="0" algn="l" rtl="0">
              <a:spcBef>
                <a:spcPts val="0"/>
              </a:spcBef>
              <a:spcAft>
                <a:spcPts val="0"/>
              </a:spcAft>
              <a:buNone/>
            </a:pPr>
            <a:endParaRPr sz="1000"/>
          </a:p>
        </p:txBody>
      </p:sp>
      <p:sp>
        <p:nvSpPr>
          <p:cNvPr id="110" name="Google Shape;110;p15"/>
          <p:cNvSpPr/>
          <p:nvPr/>
        </p:nvSpPr>
        <p:spPr>
          <a:xfrm>
            <a:off x="4034525" y="437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1000"/>
              <a:t>H</a:t>
            </a:r>
            <a:r>
              <a:rPr lang="en" sz="800"/>
              <a:t>ow might improve connection recommendations based on candidate’s interest?</a:t>
            </a:r>
            <a:endParaRPr sz="800"/>
          </a:p>
        </p:txBody>
      </p:sp>
      <p:sp>
        <p:nvSpPr>
          <p:cNvPr id="111" name="Google Shape;111;p15"/>
          <p:cNvSpPr/>
          <p:nvPr/>
        </p:nvSpPr>
        <p:spPr>
          <a:xfrm>
            <a:off x="4034525" y="1580250"/>
            <a:ext cx="1010100" cy="9534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suggest Job events/conference/fairs based on candidate’s interest?</a:t>
            </a:r>
            <a:endParaRPr sz="900"/>
          </a:p>
        </p:txBody>
      </p:sp>
      <p:sp>
        <p:nvSpPr>
          <p:cNvPr id="112" name="Google Shape;112;p15"/>
          <p:cNvSpPr/>
          <p:nvPr/>
        </p:nvSpPr>
        <p:spPr>
          <a:xfrm>
            <a:off x="4034525" y="26098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How might we recommend professional certifications, courses, conferences to employees?</a:t>
            </a:r>
            <a:endParaRPr sz="800"/>
          </a:p>
        </p:txBody>
      </p:sp>
      <p:sp>
        <p:nvSpPr>
          <p:cNvPr id="113" name="Google Shape;113;p15"/>
          <p:cNvSpPr/>
          <p:nvPr/>
        </p:nvSpPr>
        <p:spPr>
          <a:xfrm>
            <a:off x="4034525" y="36961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and improve professional mentorship community?</a:t>
            </a:r>
            <a:endParaRPr sz="1000"/>
          </a:p>
        </p:txBody>
      </p:sp>
      <p:sp>
        <p:nvSpPr>
          <p:cNvPr id="114" name="Google Shape;114;p15"/>
          <p:cNvSpPr/>
          <p:nvPr/>
        </p:nvSpPr>
        <p:spPr>
          <a:xfrm>
            <a:off x="5172850" y="437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incentivize our paid subscriptions models?</a:t>
            </a:r>
            <a:endParaRPr sz="1000"/>
          </a:p>
        </p:txBody>
      </p:sp>
      <p:sp>
        <p:nvSpPr>
          <p:cNvPr id="115" name="Google Shape;115;p15"/>
          <p:cNvSpPr/>
          <p:nvPr/>
        </p:nvSpPr>
        <p:spPr>
          <a:xfrm>
            <a:off x="5172850" y="15519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800"/>
              <a:t>How might we improve the salary projections for roles specific to the industry/location/experience?</a:t>
            </a:r>
            <a:endParaRPr sz="800"/>
          </a:p>
        </p:txBody>
      </p:sp>
    </p:spTree>
    <p:extLst>
      <p:ext uri="{BB962C8B-B14F-4D97-AF65-F5344CB8AC3E}">
        <p14:creationId xmlns:p14="http://schemas.microsoft.com/office/powerpoint/2010/main" val="25927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435675" y="5276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 data easier for patients to understand? </a:t>
            </a:r>
            <a:endParaRPr sz="1000" dirty="0"/>
          </a:p>
        </p:txBody>
      </p:sp>
      <p:sp>
        <p:nvSpPr>
          <p:cNvPr id="55" name="Google Shape;55;p13"/>
          <p:cNvSpPr/>
          <p:nvPr/>
        </p:nvSpPr>
        <p:spPr>
          <a:xfrm>
            <a:off x="465342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a patient track their food choices?</a:t>
            </a:r>
            <a:endParaRPr sz="1000"/>
          </a:p>
        </p:txBody>
      </p:sp>
      <p:sp>
        <p:nvSpPr>
          <p:cNvPr id="56" name="Google Shape;56;p13"/>
          <p:cNvSpPr/>
          <p:nvPr/>
        </p:nvSpPr>
        <p:spPr>
          <a:xfrm>
            <a:off x="353797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connect people to health information?</a:t>
            </a:r>
            <a:endParaRPr sz="1000"/>
          </a:p>
        </p:txBody>
      </p:sp>
      <p:sp>
        <p:nvSpPr>
          <p:cNvPr id="57" name="Google Shape;57;p13"/>
          <p:cNvSpPr/>
          <p:nvPr/>
        </p:nvSpPr>
        <p:spPr>
          <a:xfrm>
            <a:off x="1307075" y="38153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healthy behavior choices?</a:t>
            </a:r>
            <a:endParaRPr sz="1000"/>
          </a:p>
        </p:txBody>
      </p:sp>
      <p:sp>
        <p:nvSpPr>
          <p:cNvPr id="58" name="Google Shape;58;p13"/>
          <p:cNvSpPr/>
          <p:nvPr/>
        </p:nvSpPr>
        <p:spPr>
          <a:xfrm>
            <a:off x="1282913" y="16235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make more healthy food choices?</a:t>
            </a:r>
            <a:endParaRPr sz="1000"/>
          </a:p>
        </p:txBody>
      </p:sp>
      <p:sp>
        <p:nvSpPr>
          <p:cNvPr id="59" name="Google Shape;59;p13"/>
          <p:cNvSpPr/>
          <p:nvPr/>
        </p:nvSpPr>
        <p:spPr>
          <a:xfrm>
            <a:off x="3588425" y="5455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How might we track a patient's physical activity?</a:t>
            </a:r>
            <a:endParaRPr sz="1000"/>
          </a:p>
          <a:p>
            <a:pPr marL="0" lvl="0" indent="0" algn="l" rtl="0">
              <a:spcBef>
                <a:spcPts val="0"/>
              </a:spcBef>
              <a:spcAft>
                <a:spcPts val="0"/>
              </a:spcAft>
              <a:buNone/>
            </a:pPr>
            <a:endParaRPr sz="1000"/>
          </a:p>
        </p:txBody>
      </p:sp>
      <p:sp>
        <p:nvSpPr>
          <p:cNvPr id="60" name="Google Shape;60;p13"/>
          <p:cNvSpPr/>
          <p:nvPr/>
        </p:nvSpPr>
        <p:spPr>
          <a:xfrm>
            <a:off x="2421263" y="16235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share health choices with friends?</a:t>
            </a:r>
            <a:endParaRPr sz="1000"/>
          </a:p>
        </p:txBody>
      </p:sp>
      <p:sp>
        <p:nvSpPr>
          <p:cNvPr id="61" name="Google Shape;61;p13"/>
          <p:cNvSpPr/>
          <p:nvPr/>
        </p:nvSpPr>
        <p:spPr>
          <a:xfrm>
            <a:off x="2435663" y="27239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it easier for patients to get exercise?</a:t>
            </a:r>
            <a:endParaRPr sz="1000"/>
          </a:p>
        </p:txBody>
      </p:sp>
      <p:sp>
        <p:nvSpPr>
          <p:cNvPr id="62" name="Google Shape;62;p13"/>
          <p:cNvSpPr/>
          <p:nvPr/>
        </p:nvSpPr>
        <p:spPr>
          <a:xfrm>
            <a:off x="1307075" y="27194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How might we facilitate conversations about health habits between patients and care providers?</a:t>
            </a:r>
            <a:endParaRPr sz="800"/>
          </a:p>
        </p:txBody>
      </p:sp>
      <p:sp>
        <p:nvSpPr>
          <p:cNvPr id="63" name="Google Shape;63;p13"/>
          <p:cNvSpPr/>
          <p:nvPr/>
        </p:nvSpPr>
        <p:spPr>
          <a:xfrm>
            <a:off x="5708013" y="38019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br>
              <a:rPr lang="en" sz="1000"/>
            </a:br>
            <a:br>
              <a:rPr lang="en" sz="1000"/>
            </a:br>
            <a:r>
              <a:rPr lang="en" sz="1000"/>
              <a:t>How might we help people find accountability partners?</a:t>
            </a:r>
            <a:endParaRPr sz="1000"/>
          </a:p>
          <a:p>
            <a:pPr marL="0" lvl="0" indent="0" algn="l" rtl="0">
              <a:spcBef>
                <a:spcPts val="0"/>
              </a:spcBef>
              <a:spcAft>
                <a:spcPts val="0"/>
              </a:spcAft>
              <a:buNone/>
            </a:pPr>
            <a:endParaRPr sz="1000"/>
          </a:p>
        </p:txBody>
      </p:sp>
      <p:sp>
        <p:nvSpPr>
          <p:cNvPr id="64" name="Google Shape;64;p13"/>
          <p:cNvSpPr/>
          <p:nvPr/>
        </p:nvSpPr>
        <p:spPr>
          <a:xfrm>
            <a:off x="2422525" y="3815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when they learn about better health choices?</a:t>
            </a:r>
            <a:endParaRPr sz="1000"/>
          </a:p>
        </p:txBody>
      </p:sp>
      <p:sp>
        <p:nvSpPr>
          <p:cNvPr id="65" name="Google Shape;65;p13"/>
          <p:cNvSpPr/>
          <p:nvPr/>
        </p:nvSpPr>
        <p:spPr>
          <a:xfrm>
            <a:off x="3559588" y="1636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compare choices vs. norms?</a:t>
            </a:r>
            <a:endParaRPr sz="1000"/>
          </a:p>
        </p:txBody>
      </p:sp>
      <p:sp>
        <p:nvSpPr>
          <p:cNvPr id="66" name="Google Shape;66;p13"/>
          <p:cNvSpPr/>
          <p:nvPr/>
        </p:nvSpPr>
        <p:spPr>
          <a:xfrm>
            <a:off x="1282925" y="527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drink more water? </a:t>
            </a:r>
            <a:endParaRPr sz="1000" dirty="0"/>
          </a:p>
        </p:txBody>
      </p:sp>
      <p:sp>
        <p:nvSpPr>
          <p:cNvPr id="67" name="Google Shape;67;p13"/>
          <p:cNvSpPr/>
          <p:nvPr/>
        </p:nvSpPr>
        <p:spPr>
          <a:xfrm>
            <a:off x="3535900" y="27284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notify patients when they are making a suboptimal food choice?</a:t>
            </a:r>
            <a:endParaRPr sz="1000"/>
          </a:p>
        </p:txBody>
      </p:sp>
      <p:sp>
        <p:nvSpPr>
          <p:cNvPr id="68" name="Google Shape;68;p13"/>
          <p:cNvSpPr/>
          <p:nvPr/>
        </p:nvSpPr>
        <p:spPr>
          <a:xfrm>
            <a:off x="5749486" y="5141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it easier to make healthy choices?</a:t>
            </a:r>
            <a:endParaRPr sz="1000" dirty="0"/>
          </a:p>
        </p:txBody>
      </p:sp>
      <p:sp>
        <p:nvSpPr>
          <p:cNvPr id="69" name="Google Shape;69;p13"/>
          <p:cNvSpPr/>
          <p:nvPr/>
        </p:nvSpPr>
        <p:spPr>
          <a:xfrm>
            <a:off x="4636125" y="27105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stop smoking?</a:t>
            </a:r>
            <a:endParaRPr sz="1000"/>
          </a:p>
        </p:txBody>
      </p:sp>
      <p:sp>
        <p:nvSpPr>
          <p:cNvPr id="70" name="Google Shape;70;p13"/>
          <p:cNvSpPr/>
          <p:nvPr/>
        </p:nvSpPr>
        <p:spPr>
          <a:xfrm>
            <a:off x="5736357" y="27060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reduce a patient’s alcohol intake?</a:t>
            </a:r>
            <a:endParaRPr sz="1000"/>
          </a:p>
        </p:txBody>
      </p:sp>
      <p:sp>
        <p:nvSpPr>
          <p:cNvPr id="71" name="Google Shape;71;p13"/>
          <p:cNvSpPr/>
          <p:nvPr/>
        </p:nvSpPr>
        <p:spPr>
          <a:xfrm>
            <a:off x="5712639" y="16101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a:p>
        </p:txBody>
      </p:sp>
      <p:sp>
        <p:nvSpPr>
          <p:cNvPr id="72" name="Google Shape;72;p13"/>
          <p:cNvSpPr/>
          <p:nvPr/>
        </p:nvSpPr>
        <p:spPr>
          <a:xfrm>
            <a:off x="4636121" y="16190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convince people to exercise regularly?</a:t>
            </a:r>
            <a:endParaRPr sz="1000"/>
          </a:p>
        </p:txBody>
      </p:sp>
      <p:sp>
        <p:nvSpPr>
          <p:cNvPr id="73" name="Google Shape;73;p13"/>
          <p:cNvSpPr/>
          <p:nvPr/>
        </p:nvSpPr>
        <p:spPr>
          <a:xfrm>
            <a:off x="4668941" y="527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good habits at a young age?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1322238" y="2609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people aware of risk factors?</a:t>
            </a:r>
            <a:endParaRPr sz="1000"/>
          </a:p>
        </p:txBody>
      </p:sp>
      <p:sp>
        <p:nvSpPr>
          <p:cNvPr id="79" name="Google Shape;79;p14"/>
          <p:cNvSpPr/>
          <p:nvPr/>
        </p:nvSpPr>
        <p:spPr>
          <a:xfrm>
            <a:off x="4556050"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reduce high blood pressure?</a:t>
            </a:r>
            <a:endParaRPr sz="1000"/>
          </a:p>
        </p:txBody>
      </p:sp>
      <p:sp>
        <p:nvSpPr>
          <p:cNvPr id="80" name="Google Shape;80;p14"/>
          <p:cNvSpPr/>
          <p:nvPr/>
        </p:nvSpPr>
        <p:spPr>
          <a:xfrm>
            <a:off x="3472546"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manage their weight? </a:t>
            </a:r>
            <a:endParaRPr sz="1000"/>
          </a:p>
        </p:txBody>
      </p:sp>
      <p:sp>
        <p:nvSpPr>
          <p:cNvPr id="81" name="Google Shape;81;p14"/>
          <p:cNvSpPr/>
          <p:nvPr/>
        </p:nvSpPr>
        <p:spPr>
          <a:xfrm>
            <a:off x="5656252"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people aware of their current state of health?</a:t>
            </a:r>
            <a:endParaRPr sz="1000"/>
          </a:p>
        </p:txBody>
      </p:sp>
      <p:sp>
        <p:nvSpPr>
          <p:cNvPr id="82" name="Google Shape;82;p14"/>
          <p:cNvSpPr/>
          <p:nvPr/>
        </p:nvSpPr>
        <p:spPr>
          <a:xfrm>
            <a:off x="457274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people to walk 30 minutes every day?</a:t>
            </a:r>
            <a:endParaRPr sz="1000"/>
          </a:p>
        </p:txBody>
      </p:sp>
      <p:sp>
        <p:nvSpPr>
          <p:cNvPr id="83" name="Google Shape;83;p14"/>
          <p:cNvSpPr/>
          <p:nvPr/>
        </p:nvSpPr>
        <p:spPr>
          <a:xfrm>
            <a:off x="3489245"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people to drink more water?</a:t>
            </a:r>
            <a:endParaRPr sz="1000"/>
          </a:p>
        </p:txBody>
      </p:sp>
      <p:sp>
        <p:nvSpPr>
          <p:cNvPr id="84" name="Google Shape;84;p14"/>
          <p:cNvSpPr/>
          <p:nvPr/>
        </p:nvSpPr>
        <p:spPr>
          <a:xfrm>
            <a:off x="2405741"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better understand diabetes?</a:t>
            </a:r>
            <a:endParaRPr sz="1000"/>
          </a:p>
        </p:txBody>
      </p:sp>
      <p:sp>
        <p:nvSpPr>
          <p:cNvPr id="85" name="Google Shape;85;p14"/>
          <p:cNvSpPr/>
          <p:nvPr/>
        </p:nvSpPr>
        <p:spPr>
          <a:xfrm>
            <a:off x="132223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promote health habits?</a:t>
            </a:r>
            <a:endParaRPr sz="1000"/>
          </a:p>
          <a:p>
            <a:pPr marL="0" lvl="0" indent="0" algn="l" rtl="0">
              <a:spcBef>
                <a:spcPts val="0"/>
              </a:spcBef>
              <a:spcAft>
                <a:spcPts val="0"/>
              </a:spcAft>
              <a:buNone/>
            </a:pPr>
            <a:endParaRPr sz="1000"/>
          </a:p>
        </p:txBody>
      </p:sp>
      <p:sp>
        <p:nvSpPr>
          <p:cNvPr id="86" name="Google Shape;86;p14"/>
          <p:cNvSpPr/>
          <p:nvPr/>
        </p:nvSpPr>
        <p:spPr>
          <a:xfrm>
            <a:off x="3484473"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prevent patients from making unhealthy choices?</a:t>
            </a:r>
            <a:endParaRPr sz="1000"/>
          </a:p>
        </p:txBody>
      </p:sp>
      <p:sp>
        <p:nvSpPr>
          <p:cNvPr id="87" name="Google Shape;87;p14"/>
          <p:cNvSpPr/>
          <p:nvPr/>
        </p:nvSpPr>
        <p:spPr>
          <a:xfrm>
            <a:off x="5639545" y="4280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provider diet tracking?</a:t>
            </a:r>
            <a:endParaRPr sz="1000"/>
          </a:p>
        </p:txBody>
      </p:sp>
      <p:sp>
        <p:nvSpPr>
          <p:cNvPr id="88" name="Google Shape;88;p14"/>
          <p:cNvSpPr/>
          <p:nvPr/>
        </p:nvSpPr>
        <p:spPr>
          <a:xfrm>
            <a:off x="5646709"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 social support system?</a:t>
            </a:r>
            <a:endParaRPr sz="1000"/>
          </a:p>
        </p:txBody>
      </p:sp>
      <p:sp>
        <p:nvSpPr>
          <p:cNvPr id="89" name="Google Shape;89;p14"/>
          <p:cNvSpPr/>
          <p:nvPr/>
        </p:nvSpPr>
        <p:spPr>
          <a:xfrm>
            <a:off x="2389041"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healthy habits?</a:t>
            </a:r>
            <a:endParaRPr sz="1000"/>
          </a:p>
        </p:txBody>
      </p:sp>
      <p:sp>
        <p:nvSpPr>
          <p:cNvPr id="90" name="Google Shape;90;p14"/>
          <p:cNvSpPr/>
          <p:nvPr/>
        </p:nvSpPr>
        <p:spPr>
          <a:xfrm>
            <a:off x="2403355"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and warn pre-diabetic patients</a:t>
            </a:r>
            <a:endParaRPr sz="1000"/>
          </a:p>
        </p:txBody>
      </p:sp>
      <p:sp>
        <p:nvSpPr>
          <p:cNvPr id="91" name="Google Shape;91;p14"/>
          <p:cNvSpPr/>
          <p:nvPr/>
        </p:nvSpPr>
        <p:spPr>
          <a:xfrm>
            <a:off x="4565591"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raise awareness across society?</a:t>
            </a:r>
            <a:endParaRPr sz="1000"/>
          </a:p>
        </p:txBody>
      </p:sp>
      <p:sp>
        <p:nvSpPr>
          <p:cNvPr id="92" name="Google Shape;92;p14"/>
          <p:cNvSpPr/>
          <p:nvPr/>
        </p:nvSpPr>
        <p:spPr>
          <a:xfrm>
            <a:off x="1305538"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people to build healthier habits?</a:t>
            </a:r>
            <a:endParaRPr sz="1000"/>
          </a:p>
        </p:txBody>
      </p:sp>
      <p:sp>
        <p:nvSpPr>
          <p:cNvPr id="93" name="Google Shape;93;p14"/>
          <p:cNvSpPr/>
          <p:nvPr/>
        </p:nvSpPr>
        <p:spPr>
          <a:xfrm>
            <a:off x="2389038" y="4280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better insights to doctors?</a:t>
            </a:r>
            <a:endParaRPr sz="1000"/>
          </a:p>
        </p:txBody>
      </p:sp>
      <p:sp>
        <p:nvSpPr>
          <p:cNvPr id="94" name="Google Shape;94;p14"/>
          <p:cNvSpPr/>
          <p:nvPr/>
        </p:nvSpPr>
        <p:spPr>
          <a:xfrm>
            <a:off x="1305559" y="4280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reduce healthcare costs for healthy patients?</a:t>
            </a:r>
            <a:endParaRPr sz="1000"/>
          </a:p>
        </p:txBody>
      </p:sp>
      <p:sp>
        <p:nvSpPr>
          <p:cNvPr id="95" name="Google Shape;95;p14"/>
          <p:cNvSpPr/>
          <p:nvPr/>
        </p:nvSpPr>
        <p:spPr>
          <a:xfrm>
            <a:off x="5639552"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set health goals?</a:t>
            </a:r>
            <a:endParaRPr sz="1000"/>
          </a:p>
        </p:txBody>
      </p:sp>
      <p:sp>
        <p:nvSpPr>
          <p:cNvPr id="96" name="Google Shape;96;p14"/>
          <p:cNvSpPr/>
          <p:nvPr/>
        </p:nvSpPr>
        <p:spPr>
          <a:xfrm>
            <a:off x="4556048"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monitor their goals?</a:t>
            </a:r>
            <a:endParaRPr sz="1000"/>
          </a:p>
        </p:txBody>
      </p:sp>
      <p:sp>
        <p:nvSpPr>
          <p:cNvPr id="97" name="Google Shape;97;p14"/>
          <p:cNvSpPr/>
          <p:nvPr/>
        </p:nvSpPr>
        <p:spPr>
          <a:xfrm>
            <a:off x="3472545"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rewards system?</a:t>
            </a:r>
            <a:endParaRPr sz="1000"/>
          </a:p>
        </p:txBody>
      </p:sp>
      <p:sp>
        <p:nvSpPr>
          <p:cNvPr id="98" name="Google Shape;98;p14"/>
          <p:cNvSpPr/>
          <p:nvPr/>
        </p:nvSpPr>
        <p:spPr>
          <a:xfrm>
            <a:off x="6777475" y="1523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understand their health?</a:t>
            </a:r>
            <a:endParaRPr sz="1000"/>
          </a:p>
        </p:txBody>
      </p:sp>
      <p:sp>
        <p:nvSpPr>
          <p:cNvPr id="99" name="Google Shape;99;p14"/>
          <p:cNvSpPr/>
          <p:nvPr/>
        </p:nvSpPr>
        <p:spPr>
          <a:xfrm>
            <a:off x="6785025"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easier/quicker care to patients?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1997730" y="36395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for good behaviors?</a:t>
            </a:r>
            <a:endParaRPr sz="1000"/>
          </a:p>
        </p:txBody>
      </p:sp>
      <p:sp>
        <p:nvSpPr>
          <p:cNvPr id="105" name="Google Shape;105;p15"/>
          <p:cNvSpPr/>
          <p:nvPr/>
        </p:nvSpPr>
        <p:spPr>
          <a:xfrm>
            <a:off x="1985802" y="25434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activity tracking?</a:t>
            </a:r>
            <a:endParaRPr sz="1000"/>
          </a:p>
        </p:txBody>
      </p:sp>
      <p:sp>
        <p:nvSpPr>
          <p:cNvPr id="106" name="Google Shape;106;p15"/>
          <p:cNvSpPr/>
          <p:nvPr/>
        </p:nvSpPr>
        <p:spPr>
          <a:xfrm>
            <a:off x="1981013" y="362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reduce sedentarism?</a:t>
            </a:r>
            <a:endParaRPr sz="1000"/>
          </a:p>
          <a:p>
            <a:pPr marL="0" lvl="0" indent="0" algn="l" rtl="0">
              <a:spcBef>
                <a:spcPts val="0"/>
              </a:spcBef>
              <a:spcAft>
                <a:spcPts val="0"/>
              </a:spcAft>
              <a:buNone/>
            </a:pPr>
            <a:endParaRPr sz="1000"/>
          </a:p>
        </p:txBody>
      </p:sp>
      <p:sp>
        <p:nvSpPr>
          <p:cNvPr id="107" name="Google Shape;107;p15"/>
          <p:cNvSpPr/>
          <p:nvPr/>
        </p:nvSpPr>
        <p:spPr>
          <a:xfrm>
            <a:off x="1981030" y="1447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warn users about unhealthy choices?</a:t>
            </a:r>
            <a:endParaRPr sz="1000"/>
          </a:p>
        </p:txBody>
      </p:sp>
      <p:sp>
        <p:nvSpPr>
          <p:cNvPr id="108" name="Google Shape;108;p15"/>
          <p:cNvSpPr/>
          <p:nvPr/>
        </p:nvSpPr>
        <p:spPr>
          <a:xfrm>
            <a:off x="887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walking more?</a:t>
            </a:r>
            <a:endParaRPr sz="1000"/>
          </a:p>
        </p:txBody>
      </p:sp>
      <p:sp>
        <p:nvSpPr>
          <p:cNvPr id="109" name="Google Shape;109;p15"/>
          <p:cNvSpPr/>
          <p:nvPr/>
        </p:nvSpPr>
        <p:spPr>
          <a:xfrm>
            <a:off x="883500" y="3622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eating more vegetables?</a:t>
            </a:r>
            <a:endParaRPr sz="1000"/>
          </a:p>
        </p:txBody>
      </p:sp>
      <p:sp>
        <p:nvSpPr>
          <p:cNvPr id="110" name="Google Shape;110;p15"/>
          <p:cNvSpPr/>
          <p:nvPr/>
        </p:nvSpPr>
        <p:spPr>
          <a:xfrm>
            <a:off x="890068" y="2554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patients feel accountable?</a:t>
            </a:r>
            <a:endParaRPr sz="1000"/>
          </a:p>
        </p:txBody>
      </p:sp>
      <p:sp>
        <p:nvSpPr>
          <p:cNvPr id="111" name="Google Shape;111;p15"/>
          <p:cNvSpPr/>
          <p:nvPr/>
        </p:nvSpPr>
        <p:spPr>
          <a:xfrm>
            <a:off x="904475" y="14582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personalized plan?</a:t>
            </a:r>
            <a:endParaRPr sz="1000"/>
          </a:p>
        </p:txBody>
      </p:sp>
      <p:sp>
        <p:nvSpPr>
          <p:cNvPr id="112" name="Google Shape;112;p15"/>
          <p:cNvSpPr/>
          <p:nvPr/>
        </p:nvSpPr>
        <p:spPr>
          <a:xfrm>
            <a:off x="30785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accessible?</a:t>
            </a:r>
            <a:endParaRPr sz="1000"/>
          </a:p>
        </p:txBody>
      </p:sp>
      <p:sp>
        <p:nvSpPr>
          <p:cNvPr id="113" name="Google Shape;113;p15"/>
          <p:cNvSpPr/>
          <p:nvPr/>
        </p:nvSpPr>
        <p:spPr>
          <a:xfrm>
            <a:off x="4176075" y="3622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healthy habits with the most benefit?</a:t>
            </a:r>
            <a:endParaRPr sz="1000"/>
          </a:p>
        </p:txBody>
      </p:sp>
      <p:sp>
        <p:nvSpPr>
          <p:cNvPr id="114" name="Google Shape;114;p15"/>
          <p:cNvSpPr/>
          <p:nvPr/>
        </p:nvSpPr>
        <p:spPr>
          <a:xfrm>
            <a:off x="3078550" y="3622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incentivise exercise?</a:t>
            </a:r>
            <a:endParaRPr sz="1000"/>
          </a:p>
        </p:txBody>
      </p:sp>
      <p:sp>
        <p:nvSpPr>
          <p:cNvPr id="115" name="Google Shape;115;p15"/>
          <p:cNvSpPr/>
          <p:nvPr/>
        </p:nvSpPr>
        <p:spPr>
          <a:xfrm>
            <a:off x="5273600" y="3622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positive lifestyle changes?</a:t>
            </a:r>
            <a:endParaRPr sz="1000"/>
          </a:p>
        </p:txBody>
      </p:sp>
      <p:sp>
        <p:nvSpPr>
          <p:cNvPr id="116" name="Google Shape;116;p15"/>
          <p:cNvSpPr/>
          <p:nvPr/>
        </p:nvSpPr>
        <p:spPr>
          <a:xfrm>
            <a:off x="4176075" y="14473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affordable?</a:t>
            </a:r>
            <a:endParaRPr sz="1000"/>
          </a:p>
        </p:txBody>
      </p:sp>
      <p:sp>
        <p:nvSpPr>
          <p:cNvPr id="117" name="Google Shape;117;p15"/>
          <p:cNvSpPr/>
          <p:nvPr/>
        </p:nvSpPr>
        <p:spPr>
          <a:xfrm>
            <a:off x="53111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goals patients already are trying to make?</a:t>
            </a:r>
            <a:endParaRPr sz="1000"/>
          </a:p>
        </p:txBody>
      </p:sp>
      <p:sp>
        <p:nvSpPr>
          <p:cNvPr id="118" name="Google Shape;118;p15"/>
          <p:cNvSpPr/>
          <p:nvPr/>
        </p:nvSpPr>
        <p:spPr>
          <a:xfrm>
            <a:off x="527360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increase their physical activity?</a:t>
            </a:r>
            <a:endParaRPr sz="1000"/>
          </a:p>
        </p:txBody>
      </p:sp>
      <p:sp>
        <p:nvSpPr>
          <p:cNvPr id="119" name="Google Shape;119;p15"/>
          <p:cNvSpPr/>
          <p:nvPr/>
        </p:nvSpPr>
        <p:spPr>
          <a:xfrm>
            <a:off x="412355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healthy habits?</a:t>
            </a:r>
            <a:endParaRPr sz="1000"/>
          </a:p>
        </p:txBody>
      </p:sp>
      <p:sp>
        <p:nvSpPr>
          <p:cNvPr id="120" name="Google Shape;120;p15"/>
          <p:cNvSpPr/>
          <p:nvPr/>
        </p:nvSpPr>
        <p:spPr>
          <a:xfrm>
            <a:off x="3054675" y="36325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preventative health care?</a:t>
            </a:r>
            <a:endParaRPr sz="1000"/>
          </a:p>
        </p:txBody>
      </p:sp>
      <p:sp>
        <p:nvSpPr>
          <p:cNvPr id="121" name="Google Shape;121;p15"/>
          <p:cNvSpPr/>
          <p:nvPr/>
        </p:nvSpPr>
        <p:spPr>
          <a:xfrm>
            <a:off x="3081522" y="2545409"/>
            <a:ext cx="9564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improve patient satisfaction and well being without increasing costs?</a:t>
            </a:r>
            <a:endParaRPr sz="900"/>
          </a:p>
        </p:txBody>
      </p:sp>
      <p:sp>
        <p:nvSpPr>
          <p:cNvPr id="122" name="Google Shape;122;p15"/>
          <p:cNvSpPr/>
          <p:nvPr/>
        </p:nvSpPr>
        <p:spPr>
          <a:xfrm>
            <a:off x="6371125" y="25541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ubiquitous technology to track patient data securely?</a:t>
            </a:r>
            <a:endParaRPr sz="1000"/>
          </a:p>
        </p:txBody>
      </p:sp>
      <p:sp>
        <p:nvSpPr>
          <p:cNvPr id="123" name="Google Shape;123;p15"/>
          <p:cNvSpPr/>
          <p:nvPr/>
        </p:nvSpPr>
        <p:spPr>
          <a:xfrm>
            <a:off x="6371125" y="1458200"/>
            <a:ext cx="104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ubiquitous technology to improve patient health?</a:t>
            </a:r>
            <a:endParaRPr sz="1000"/>
          </a:p>
        </p:txBody>
      </p:sp>
      <p:sp>
        <p:nvSpPr>
          <p:cNvPr id="124" name="Google Shape;124;p15"/>
          <p:cNvSpPr/>
          <p:nvPr/>
        </p:nvSpPr>
        <p:spPr>
          <a:xfrm>
            <a:off x="6405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we.allow people to better access their medical records?</a:t>
            </a:r>
            <a:endParaRPr sz="1000"/>
          </a:p>
        </p:txBody>
      </p:sp>
      <p:sp>
        <p:nvSpPr>
          <p:cNvPr id="125" name="Google Shape;125;p15"/>
          <p:cNvSpPr/>
          <p:nvPr/>
        </p:nvSpPr>
        <p:spPr>
          <a:xfrm>
            <a:off x="6371113" y="3622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track their own health data?</a:t>
            </a:r>
            <a:endParaRPr sz="1000"/>
          </a:p>
        </p:txBody>
      </p:sp>
      <p:sp>
        <p:nvSpPr>
          <p:cNvPr id="126" name="Google Shape;126;p15"/>
          <p:cNvSpPr/>
          <p:nvPr/>
        </p:nvSpPr>
        <p:spPr>
          <a:xfrm>
            <a:off x="5273600" y="36500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a:t>
            </a:r>
            <a:endParaRPr sz="1000"/>
          </a:p>
          <a:p>
            <a:pPr marL="0" lvl="0" indent="0" algn="l" rtl="0">
              <a:spcBef>
                <a:spcPts val="0"/>
              </a:spcBef>
              <a:spcAft>
                <a:spcPts val="0"/>
              </a:spcAft>
              <a:buNone/>
            </a:pPr>
            <a:endParaRPr sz="1000"/>
          </a:p>
        </p:txBody>
      </p:sp>
      <p:sp>
        <p:nvSpPr>
          <p:cNvPr id="127" name="Google Shape;127;p15"/>
          <p:cNvSpPr/>
          <p:nvPr/>
        </p:nvSpPr>
        <p:spPr>
          <a:xfrm>
            <a:off x="4149145" y="3660875"/>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allow for safe and secure sharing of health data btw patient and caregiver.</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D57-DDF4-CA4E-AE7C-E7EC0E62F7E3}"/>
              </a:ext>
            </a:extLst>
          </p:cNvPr>
          <p:cNvSpPr>
            <a:spLocks noGrp="1"/>
          </p:cNvSpPr>
          <p:nvPr>
            <p:ph type="title"/>
          </p:nvPr>
        </p:nvSpPr>
        <p:spPr/>
        <p:txBody>
          <a:bodyPr/>
          <a:lstStyle/>
          <a:p>
            <a:r>
              <a:rPr lang="en-US" sz="3200" b="1" dirty="0"/>
              <a:t>How Might We </a:t>
            </a:r>
            <a:r>
              <a:rPr lang="en-US" sz="3200" dirty="0"/>
              <a:t>Other Team Member Stickies</a:t>
            </a:r>
          </a:p>
        </p:txBody>
      </p:sp>
      <p:sp>
        <p:nvSpPr>
          <p:cNvPr id="3" name="Subtitle 2">
            <a:extLst>
              <a:ext uri="{FF2B5EF4-FFF2-40B4-BE49-F238E27FC236}">
                <a16:creationId xmlns:a16="http://schemas.microsoft.com/office/drawing/2014/main" id="{A4D1DD8F-3DD9-7F47-B9F5-6834432FADC1}"/>
              </a:ext>
            </a:extLst>
          </p:cNvPr>
          <p:cNvSpPr>
            <a:spLocks noGrp="1"/>
          </p:cNvSpPr>
          <p:nvPr>
            <p:ph type="subTitle" idx="1"/>
          </p:nvPr>
        </p:nvSpPr>
        <p:spPr/>
        <p:txBody>
          <a:bodyPr/>
          <a:lstStyle/>
          <a:p>
            <a:r>
              <a:rPr lang="en-US" sz="2400" dirty="0" err="1">
                <a:solidFill>
                  <a:srgbClr val="0070C0"/>
                </a:solidFill>
              </a:rPr>
              <a:t>DoorDash</a:t>
            </a:r>
            <a:br>
              <a:rPr lang="en-US" sz="2400" dirty="0">
                <a:solidFill>
                  <a:srgbClr val="0070C0"/>
                </a:solidFill>
              </a:rPr>
            </a:br>
            <a:r>
              <a:rPr lang="en-US" sz="2400" dirty="0">
                <a:solidFill>
                  <a:srgbClr val="0070C0"/>
                </a:solidFill>
              </a:rPr>
              <a:t>project scenario</a:t>
            </a:r>
            <a:endParaRPr lang="en-US" dirty="0">
              <a:solidFill>
                <a:srgbClr val="0070C0"/>
              </a:solidFill>
            </a:endParaRPr>
          </a:p>
        </p:txBody>
      </p:sp>
      <p:sp>
        <p:nvSpPr>
          <p:cNvPr id="4" name="Text Placeholder 3">
            <a:extLst>
              <a:ext uri="{FF2B5EF4-FFF2-40B4-BE49-F238E27FC236}">
                <a16:creationId xmlns:a16="http://schemas.microsoft.com/office/drawing/2014/main" id="{A8E387B4-B8B6-B84C-BB2F-D2E765246509}"/>
              </a:ext>
            </a:extLst>
          </p:cNvPr>
          <p:cNvSpPr>
            <a:spLocks noGrp="1"/>
          </p:cNvSpPr>
          <p:nvPr>
            <p:ph type="body" idx="2"/>
          </p:nvPr>
        </p:nvSpPr>
        <p:spPr/>
        <p:txBody>
          <a:bodyPr/>
          <a:lstStyle/>
          <a:p>
            <a:pPr marL="114300" indent="0">
              <a:buNone/>
            </a:pPr>
            <a:r>
              <a:rPr lang="en-US" sz="1400" dirty="0" err="1"/>
              <a:t>Doordash</a:t>
            </a:r>
            <a:r>
              <a:rPr lang="en-US" sz="1400" dirty="0"/>
              <a:t>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status of deliveries and remotely take control of robots that need intervention (</a:t>
            </a:r>
            <a:r>
              <a:rPr lang="en-US" sz="1400" dirty="0" err="1"/>
              <a:t>ie</a:t>
            </a:r>
            <a:r>
              <a:rPr lang="en-US" sz="1400" dirty="0"/>
              <a:t>: rerouting)</a:t>
            </a:r>
            <a:endParaRPr lang="en-US" sz="1100" dirty="0"/>
          </a:p>
        </p:txBody>
      </p:sp>
    </p:spTree>
    <p:extLst>
      <p:ext uri="{BB962C8B-B14F-4D97-AF65-F5344CB8AC3E}">
        <p14:creationId xmlns:p14="http://schemas.microsoft.com/office/powerpoint/2010/main" val="146137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468275" y="3046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teach robots to interact with humans?</a:t>
            </a:r>
            <a:endParaRPr sz="1000" dirty="0"/>
          </a:p>
        </p:txBody>
      </p:sp>
      <p:sp>
        <p:nvSpPr>
          <p:cNvPr id="55" name="Google Shape;55;p13"/>
          <p:cNvSpPr/>
          <p:nvPr/>
        </p:nvSpPr>
        <p:spPr>
          <a:xfrm>
            <a:off x="3649688" y="1428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have robots entertain customers at delivery?</a:t>
            </a:r>
            <a:endParaRPr sz="1000"/>
          </a:p>
        </p:txBody>
      </p:sp>
      <p:sp>
        <p:nvSpPr>
          <p:cNvPr id="56" name="Google Shape;56;p13"/>
          <p:cNvSpPr/>
          <p:nvPr/>
        </p:nvSpPr>
        <p:spPr>
          <a:xfrm>
            <a:off x="5812050" y="1428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give robots a personality?</a:t>
            </a:r>
            <a:endParaRPr sz="1000"/>
          </a:p>
        </p:txBody>
      </p:sp>
      <p:sp>
        <p:nvSpPr>
          <p:cNvPr id="57" name="Google Shape;57;p13"/>
          <p:cNvSpPr/>
          <p:nvPr/>
        </p:nvSpPr>
        <p:spPr>
          <a:xfrm>
            <a:off x="4677250" y="25518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our robots tamperproof?</a:t>
            </a:r>
            <a:endParaRPr sz="1000"/>
          </a:p>
        </p:txBody>
      </p:sp>
      <p:sp>
        <p:nvSpPr>
          <p:cNvPr id="58" name="Google Shape;58;p13"/>
          <p:cNvSpPr/>
          <p:nvPr/>
        </p:nvSpPr>
        <p:spPr>
          <a:xfrm>
            <a:off x="1410650" y="36366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see real-time traffic on the route? </a:t>
            </a:r>
            <a:endParaRPr sz="1000"/>
          </a:p>
          <a:p>
            <a:pPr marL="0" lvl="0" indent="0" algn="l" rtl="0">
              <a:spcBef>
                <a:spcPts val="0"/>
              </a:spcBef>
              <a:spcAft>
                <a:spcPts val="0"/>
              </a:spcAft>
              <a:buNone/>
            </a:pPr>
            <a:endParaRPr sz="1000"/>
          </a:p>
        </p:txBody>
      </p:sp>
      <p:sp>
        <p:nvSpPr>
          <p:cNvPr id="59" name="Google Shape;59;p13"/>
          <p:cNvSpPr/>
          <p:nvPr/>
        </p:nvSpPr>
        <p:spPr>
          <a:xfrm>
            <a:off x="3668725" y="3046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robots not scary for dogs?</a:t>
            </a:r>
            <a:endParaRPr sz="1000"/>
          </a:p>
        </p:txBody>
      </p:sp>
      <p:sp>
        <p:nvSpPr>
          <p:cNvPr id="60" name="Google Shape;60;p13"/>
          <p:cNvSpPr/>
          <p:nvPr/>
        </p:nvSpPr>
        <p:spPr>
          <a:xfrm>
            <a:off x="4788013" y="3046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keep vermin away from the robots?</a:t>
            </a:r>
            <a:endParaRPr sz="1000"/>
          </a:p>
        </p:txBody>
      </p:sp>
      <p:sp>
        <p:nvSpPr>
          <p:cNvPr id="61" name="Google Shape;61;p13"/>
          <p:cNvSpPr/>
          <p:nvPr/>
        </p:nvSpPr>
        <p:spPr>
          <a:xfrm>
            <a:off x="5783050" y="25518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change robot's appearance? </a:t>
            </a:r>
            <a:endParaRPr sz="1000"/>
          </a:p>
        </p:txBody>
      </p:sp>
      <p:sp>
        <p:nvSpPr>
          <p:cNvPr id="62" name="Google Shape;62;p13"/>
          <p:cNvSpPr/>
          <p:nvPr/>
        </p:nvSpPr>
        <p:spPr>
          <a:xfrm>
            <a:off x="2516450" y="25518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teach robots to avoid obstacles?</a:t>
            </a:r>
            <a:endParaRPr sz="1000"/>
          </a:p>
        </p:txBody>
      </p:sp>
      <p:sp>
        <p:nvSpPr>
          <p:cNvPr id="63" name="Google Shape;63;p13"/>
          <p:cNvSpPr/>
          <p:nvPr/>
        </p:nvSpPr>
        <p:spPr>
          <a:xfrm>
            <a:off x="4677250" y="36366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confirm that the robot is at the right address?</a:t>
            </a:r>
            <a:endParaRPr sz="1000"/>
          </a:p>
        </p:txBody>
      </p:sp>
      <p:sp>
        <p:nvSpPr>
          <p:cNvPr id="64" name="Google Shape;64;p13"/>
          <p:cNvSpPr/>
          <p:nvPr/>
        </p:nvSpPr>
        <p:spPr>
          <a:xfrm>
            <a:off x="2516438" y="36366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communicate with humans around the robot?</a:t>
            </a:r>
            <a:endParaRPr sz="1000"/>
          </a:p>
        </p:txBody>
      </p:sp>
      <p:sp>
        <p:nvSpPr>
          <p:cNvPr id="65" name="Google Shape;65;p13"/>
          <p:cNvSpPr/>
          <p:nvPr/>
        </p:nvSpPr>
        <p:spPr>
          <a:xfrm>
            <a:off x="5878738" y="304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keep robots odor free, even when carrying smelly food?</a:t>
            </a:r>
            <a:endParaRPr sz="1000"/>
          </a:p>
        </p:txBody>
      </p:sp>
      <p:sp>
        <p:nvSpPr>
          <p:cNvPr id="66" name="Google Shape;66;p13"/>
          <p:cNvSpPr/>
          <p:nvPr/>
        </p:nvSpPr>
        <p:spPr>
          <a:xfrm>
            <a:off x="2568500" y="304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teach robots to avoid trouble?</a:t>
            </a:r>
            <a:endParaRPr sz="1000"/>
          </a:p>
        </p:txBody>
      </p:sp>
      <p:sp>
        <p:nvSpPr>
          <p:cNvPr id="67" name="Google Shape;67;p13"/>
          <p:cNvSpPr/>
          <p:nvPr/>
        </p:nvSpPr>
        <p:spPr>
          <a:xfrm>
            <a:off x="3622250" y="25518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move robots to a safe place before stopping?</a:t>
            </a:r>
            <a:endParaRPr sz="1000"/>
          </a:p>
        </p:txBody>
      </p:sp>
      <p:sp>
        <p:nvSpPr>
          <p:cNvPr id="68" name="Google Shape;68;p13"/>
          <p:cNvSpPr/>
          <p:nvPr/>
        </p:nvSpPr>
        <p:spPr>
          <a:xfrm>
            <a:off x="3622250" y="36366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monitor robot progress?</a:t>
            </a:r>
            <a:endParaRPr sz="1000"/>
          </a:p>
        </p:txBody>
      </p:sp>
      <p:sp>
        <p:nvSpPr>
          <p:cNvPr id="69" name="Google Shape;69;p13"/>
          <p:cNvSpPr/>
          <p:nvPr/>
        </p:nvSpPr>
        <p:spPr>
          <a:xfrm>
            <a:off x="4730863" y="14282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have robots signal distress when something goes wrong?</a:t>
            </a:r>
            <a:endParaRPr sz="1000"/>
          </a:p>
        </p:txBody>
      </p:sp>
      <p:sp>
        <p:nvSpPr>
          <p:cNvPr id="70" name="Google Shape;70;p13"/>
          <p:cNvSpPr/>
          <p:nvPr/>
        </p:nvSpPr>
        <p:spPr>
          <a:xfrm>
            <a:off x="1430150" y="14021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routes more efficient?</a:t>
            </a:r>
            <a:endParaRPr sz="1000"/>
          </a:p>
        </p:txBody>
      </p:sp>
      <p:sp>
        <p:nvSpPr>
          <p:cNvPr id="71" name="Google Shape;71;p13"/>
          <p:cNvSpPr/>
          <p:nvPr/>
        </p:nvSpPr>
        <p:spPr>
          <a:xfrm>
            <a:off x="2568488" y="14021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robots to make people excited about our brand?</a:t>
            </a:r>
            <a:endParaRPr sz="1000"/>
          </a:p>
        </p:txBody>
      </p:sp>
      <p:sp>
        <p:nvSpPr>
          <p:cNvPr id="72" name="Google Shape;72;p13"/>
          <p:cNvSpPr/>
          <p:nvPr/>
        </p:nvSpPr>
        <p:spPr>
          <a:xfrm>
            <a:off x="1410650" y="25518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share robot progress with consumers?</a:t>
            </a:r>
            <a:endParaRPr sz="1000"/>
          </a:p>
        </p:txBody>
      </p:sp>
      <p:sp>
        <p:nvSpPr>
          <p:cNvPr id="73" name="Google Shape;73;p13"/>
          <p:cNvSpPr/>
          <p:nvPr/>
        </p:nvSpPr>
        <p:spPr>
          <a:xfrm>
            <a:off x="5783050" y="3636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anticipate mechanical failures?</a:t>
            </a:r>
            <a:endParaRPr sz="1000"/>
          </a:p>
        </p:txBody>
      </p:sp>
    </p:spTree>
    <p:extLst>
      <p:ext uri="{BB962C8B-B14F-4D97-AF65-F5344CB8AC3E}">
        <p14:creationId xmlns:p14="http://schemas.microsoft.com/office/powerpoint/2010/main" val="178875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2274350" y="15616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determine when to recharge robot batteries?</a:t>
            </a:r>
            <a:endParaRPr sz="1000"/>
          </a:p>
        </p:txBody>
      </p:sp>
      <p:sp>
        <p:nvSpPr>
          <p:cNvPr id="79" name="Google Shape;79;p14"/>
          <p:cNvSpPr/>
          <p:nvPr/>
        </p:nvSpPr>
        <p:spPr>
          <a:xfrm>
            <a:off x="1168550" y="4769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teach robots manners? </a:t>
            </a:r>
            <a:endParaRPr sz="1000"/>
          </a:p>
        </p:txBody>
      </p:sp>
      <p:sp>
        <p:nvSpPr>
          <p:cNvPr id="80" name="Google Shape;80;p14"/>
          <p:cNvSpPr/>
          <p:nvPr/>
        </p:nvSpPr>
        <p:spPr>
          <a:xfrm>
            <a:off x="1168550" y="1561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alert consumers if their delivery is delayed?</a:t>
            </a:r>
            <a:endParaRPr sz="1000"/>
          </a:p>
        </p:txBody>
      </p:sp>
      <p:sp>
        <p:nvSpPr>
          <p:cNvPr id="81" name="Google Shape;81;p14"/>
          <p:cNvSpPr/>
          <p:nvPr/>
        </p:nvSpPr>
        <p:spPr>
          <a:xfrm>
            <a:off x="3380150" y="15616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establish preferred routes?</a:t>
            </a:r>
            <a:endParaRPr sz="1000"/>
          </a:p>
        </p:txBody>
      </p:sp>
      <p:sp>
        <p:nvSpPr>
          <p:cNvPr id="82" name="Google Shape;82;p14"/>
          <p:cNvSpPr/>
          <p:nvPr/>
        </p:nvSpPr>
        <p:spPr>
          <a:xfrm>
            <a:off x="2274350" y="4769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handle edge case issues that may arise?</a:t>
            </a:r>
            <a:endParaRPr sz="1000"/>
          </a:p>
        </p:txBody>
      </p:sp>
      <p:sp>
        <p:nvSpPr>
          <p:cNvPr id="83" name="Google Shape;83;p14"/>
          <p:cNvSpPr/>
          <p:nvPr/>
        </p:nvSpPr>
        <p:spPr>
          <a:xfrm>
            <a:off x="3380150" y="4769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food gets delivered without incident?</a:t>
            </a:r>
            <a:endParaRPr sz="1000"/>
          </a:p>
        </p:txBody>
      </p:sp>
      <p:sp>
        <p:nvSpPr>
          <p:cNvPr id="84" name="Google Shape;84;p14"/>
          <p:cNvSpPr/>
          <p:nvPr/>
        </p:nvSpPr>
        <p:spPr>
          <a:xfrm>
            <a:off x="2274350" y="2646375"/>
            <a:ext cx="9888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900"/>
              <a:t>How might we train our operations team on monitoring and controlling a robot?</a:t>
            </a:r>
            <a:endParaRPr sz="900"/>
          </a:p>
        </p:txBody>
      </p:sp>
      <p:sp>
        <p:nvSpPr>
          <p:cNvPr id="85" name="Google Shape;85;p14"/>
          <p:cNvSpPr/>
          <p:nvPr/>
        </p:nvSpPr>
        <p:spPr>
          <a:xfrm>
            <a:off x="4485950" y="4769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control robots?</a:t>
            </a:r>
            <a:endParaRPr sz="1000"/>
          </a:p>
        </p:txBody>
      </p:sp>
      <p:sp>
        <p:nvSpPr>
          <p:cNvPr id="86" name="Google Shape;86;p14"/>
          <p:cNvSpPr/>
          <p:nvPr/>
        </p:nvSpPr>
        <p:spPr>
          <a:xfrm>
            <a:off x="4459575" y="26463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track each robot?</a:t>
            </a:r>
            <a:endParaRPr sz="1000"/>
          </a:p>
        </p:txBody>
      </p:sp>
      <p:sp>
        <p:nvSpPr>
          <p:cNvPr id="87" name="Google Shape;87;p14"/>
          <p:cNvSpPr/>
          <p:nvPr/>
        </p:nvSpPr>
        <p:spPr>
          <a:xfrm>
            <a:off x="3380150" y="26463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existing technologies?</a:t>
            </a:r>
            <a:endParaRPr sz="1000"/>
          </a:p>
        </p:txBody>
      </p:sp>
      <p:sp>
        <p:nvSpPr>
          <p:cNvPr id="88" name="Google Shape;88;p14"/>
          <p:cNvSpPr/>
          <p:nvPr/>
        </p:nvSpPr>
        <p:spPr>
          <a:xfrm>
            <a:off x="5608500" y="26463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collect data about where the robot got stuck?</a:t>
            </a:r>
            <a:endParaRPr sz="1000"/>
          </a:p>
        </p:txBody>
      </p:sp>
      <p:sp>
        <p:nvSpPr>
          <p:cNvPr id="89" name="Google Shape;89;p14"/>
          <p:cNvSpPr/>
          <p:nvPr/>
        </p:nvSpPr>
        <p:spPr>
          <a:xfrm>
            <a:off x="4485950" y="15616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determine the best area for launching this program?</a:t>
            </a:r>
            <a:endParaRPr sz="1000"/>
          </a:p>
        </p:txBody>
      </p:sp>
      <p:sp>
        <p:nvSpPr>
          <p:cNvPr id="90" name="Google Shape;90;p14"/>
          <p:cNvSpPr/>
          <p:nvPr/>
        </p:nvSpPr>
        <p:spPr>
          <a:xfrm>
            <a:off x="5591750" y="37311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redundancy into our system?</a:t>
            </a:r>
            <a:endParaRPr sz="1000"/>
          </a:p>
        </p:txBody>
      </p:sp>
      <p:sp>
        <p:nvSpPr>
          <p:cNvPr id="91" name="Google Shape;91;p14"/>
          <p:cNvSpPr/>
          <p:nvPr/>
        </p:nvSpPr>
        <p:spPr>
          <a:xfrm>
            <a:off x="3327400" y="37311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leverage existing tools to better track our robots?</a:t>
            </a:r>
            <a:endParaRPr sz="1000"/>
          </a:p>
          <a:p>
            <a:pPr marL="0" lvl="0" indent="0" algn="l" rtl="0">
              <a:spcBef>
                <a:spcPts val="0"/>
              </a:spcBef>
              <a:spcAft>
                <a:spcPts val="0"/>
              </a:spcAft>
              <a:buNone/>
            </a:pPr>
            <a:endParaRPr sz="1000"/>
          </a:p>
        </p:txBody>
      </p:sp>
      <p:sp>
        <p:nvSpPr>
          <p:cNvPr id="92" name="Google Shape;92;p14"/>
          <p:cNvSpPr/>
          <p:nvPr/>
        </p:nvSpPr>
        <p:spPr>
          <a:xfrm>
            <a:off x="4423275" y="3731100"/>
            <a:ext cx="10827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create ML/AI models to help robots learn to get better overtime?</a:t>
            </a:r>
            <a:endParaRPr sz="1000"/>
          </a:p>
        </p:txBody>
      </p:sp>
      <p:sp>
        <p:nvSpPr>
          <p:cNvPr id="93" name="Google Shape;93;p14"/>
          <p:cNvSpPr/>
          <p:nvPr/>
        </p:nvSpPr>
        <p:spPr>
          <a:xfrm>
            <a:off x="5591738" y="15616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help us with tracking and feedback?</a:t>
            </a:r>
            <a:endParaRPr sz="1000"/>
          </a:p>
        </p:txBody>
      </p:sp>
      <p:sp>
        <p:nvSpPr>
          <p:cNvPr id="94" name="Google Shape;94;p14"/>
          <p:cNvSpPr/>
          <p:nvPr/>
        </p:nvSpPr>
        <p:spPr>
          <a:xfrm>
            <a:off x="5591750" y="4769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deal with accidents that might occur?</a:t>
            </a:r>
            <a:endParaRPr sz="1000"/>
          </a:p>
          <a:p>
            <a:pPr marL="0" lvl="0" indent="0" algn="l" rtl="0">
              <a:spcBef>
                <a:spcPts val="0"/>
              </a:spcBef>
              <a:spcAft>
                <a:spcPts val="0"/>
              </a:spcAft>
              <a:buNone/>
            </a:pPr>
            <a:endParaRPr sz="1000"/>
          </a:p>
        </p:txBody>
      </p:sp>
      <p:sp>
        <p:nvSpPr>
          <p:cNvPr id="95" name="Google Shape;95;p14"/>
          <p:cNvSpPr/>
          <p:nvPr/>
        </p:nvSpPr>
        <p:spPr>
          <a:xfrm>
            <a:off x="1147250" y="26463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rPr>
              <a:t>How might we mitigate accidents between robots and pedestrians?</a:t>
            </a:r>
            <a:endParaRPr sz="1000"/>
          </a:p>
        </p:txBody>
      </p:sp>
      <p:sp>
        <p:nvSpPr>
          <p:cNvPr id="96" name="Google Shape;96;p14"/>
          <p:cNvSpPr/>
          <p:nvPr/>
        </p:nvSpPr>
        <p:spPr>
          <a:xfrm>
            <a:off x="1147238" y="37311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food to people quickly when the robot fails?</a:t>
            </a:r>
            <a:endParaRPr sz="1000"/>
          </a:p>
        </p:txBody>
      </p:sp>
      <p:sp>
        <p:nvSpPr>
          <p:cNvPr id="97" name="Google Shape;97;p14"/>
          <p:cNvSpPr/>
          <p:nvPr/>
        </p:nvSpPr>
        <p:spPr>
          <a:xfrm>
            <a:off x="2227150" y="37311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use greener energy to power our robots?</a:t>
            </a:r>
            <a:endParaRPr sz="1000"/>
          </a:p>
        </p:txBody>
      </p:sp>
    </p:spTree>
    <p:extLst>
      <p:ext uri="{BB962C8B-B14F-4D97-AF65-F5344CB8AC3E}">
        <p14:creationId xmlns:p14="http://schemas.microsoft.com/office/powerpoint/2010/main" val="268659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1091075" y="5619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detect when a robot needs help?</a:t>
            </a:r>
            <a:endParaRPr sz="1000"/>
          </a:p>
          <a:p>
            <a:pPr marL="0" lvl="0" indent="0" algn="l" rtl="0">
              <a:spcBef>
                <a:spcPts val="0"/>
              </a:spcBef>
              <a:spcAft>
                <a:spcPts val="0"/>
              </a:spcAft>
              <a:buNone/>
            </a:pPr>
            <a:endParaRPr sz="1000"/>
          </a:p>
        </p:txBody>
      </p:sp>
      <p:sp>
        <p:nvSpPr>
          <p:cNvPr id="103" name="Google Shape;103;p15"/>
          <p:cNvSpPr/>
          <p:nvPr/>
        </p:nvSpPr>
        <p:spPr>
          <a:xfrm>
            <a:off x="1091063" y="1622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1000"/>
              <a:t>How might we streamline communications between operators and robots?</a:t>
            </a:r>
            <a:endParaRPr sz="1000"/>
          </a:p>
        </p:txBody>
      </p:sp>
      <p:sp>
        <p:nvSpPr>
          <p:cNvPr id="104" name="Google Shape;104;p15"/>
          <p:cNvSpPr/>
          <p:nvPr/>
        </p:nvSpPr>
        <p:spPr>
          <a:xfrm>
            <a:off x="1091075" y="2682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robots to detect real-time traffic patterns?</a:t>
            </a:r>
            <a:endParaRPr sz="1000"/>
          </a:p>
          <a:p>
            <a:pPr marL="0" lvl="0" indent="0" algn="l" rtl="0">
              <a:spcBef>
                <a:spcPts val="0"/>
              </a:spcBef>
              <a:spcAft>
                <a:spcPts val="0"/>
              </a:spcAft>
              <a:buNone/>
            </a:pPr>
            <a:endParaRPr sz="1000"/>
          </a:p>
        </p:txBody>
      </p:sp>
      <p:sp>
        <p:nvSpPr>
          <p:cNvPr id="105" name="Google Shape;105;p15"/>
          <p:cNvSpPr/>
          <p:nvPr/>
        </p:nvSpPr>
        <p:spPr>
          <a:xfrm>
            <a:off x="1091075" y="3742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alert operators of need for robot intervention conveniently?</a:t>
            </a:r>
            <a:endParaRPr sz="1000"/>
          </a:p>
          <a:p>
            <a:pPr marL="0" lvl="0" indent="0" algn="l" rtl="0">
              <a:spcBef>
                <a:spcPts val="0"/>
              </a:spcBef>
              <a:spcAft>
                <a:spcPts val="0"/>
              </a:spcAft>
              <a:buNone/>
            </a:pPr>
            <a:endParaRPr sz="1000"/>
          </a:p>
        </p:txBody>
      </p:sp>
      <p:sp>
        <p:nvSpPr>
          <p:cNvPr id="106" name="Google Shape;106;p15"/>
          <p:cNvSpPr/>
          <p:nvPr/>
        </p:nvSpPr>
        <p:spPr>
          <a:xfrm>
            <a:off x="2200650" y="5619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overcome technical glitches during a delivery?</a:t>
            </a:r>
            <a:endParaRPr sz="1000"/>
          </a:p>
          <a:p>
            <a:pPr marL="0" lvl="0" indent="0" algn="l" rtl="0">
              <a:spcBef>
                <a:spcPts val="0"/>
              </a:spcBef>
              <a:spcAft>
                <a:spcPts val="0"/>
              </a:spcAft>
              <a:buNone/>
            </a:pPr>
            <a:endParaRPr sz="1000"/>
          </a:p>
        </p:txBody>
      </p:sp>
      <p:sp>
        <p:nvSpPr>
          <p:cNvPr id="107" name="Google Shape;107;p15"/>
          <p:cNvSpPr/>
          <p:nvPr/>
        </p:nvSpPr>
        <p:spPr>
          <a:xfrm>
            <a:off x="2200638" y="16221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address a sudden power outage?</a:t>
            </a:r>
            <a:endParaRPr sz="1000"/>
          </a:p>
        </p:txBody>
      </p:sp>
      <p:sp>
        <p:nvSpPr>
          <p:cNvPr id="108" name="Google Shape;108;p15"/>
          <p:cNvSpPr/>
          <p:nvPr/>
        </p:nvSpPr>
        <p:spPr>
          <a:xfrm>
            <a:off x="2200650" y="2682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prepare robot to handle deliveries to persons with disabilities?</a:t>
            </a:r>
            <a:endParaRPr sz="1000"/>
          </a:p>
        </p:txBody>
      </p:sp>
      <p:sp>
        <p:nvSpPr>
          <p:cNvPr id="109" name="Google Shape;109;p15"/>
          <p:cNvSpPr/>
          <p:nvPr/>
        </p:nvSpPr>
        <p:spPr>
          <a:xfrm>
            <a:off x="2200650" y="374258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program robots to address order cancellations?</a:t>
            </a:r>
            <a:endParaRPr sz="1000"/>
          </a:p>
        </p:txBody>
      </p:sp>
      <p:sp>
        <p:nvSpPr>
          <p:cNvPr id="110" name="Google Shape;110;p15"/>
          <p:cNvSpPr/>
          <p:nvPr/>
        </p:nvSpPr>
        <p:spPr>
          <a:xfrm>
            <a:off x="3267450" y="5619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program robots to address customer returns?</a:t>
            </a:r>
            <a:endParaRPr sz="1000"/>
          </a:p>
        </p:txBody>
      </p:sp>
      <p:sp>
        <p:nvSpPr>
          <p:cNvPr id="111" name="Google Shape;111;p15"/>
          <p:cNvSpPr/>
          <p:nvPr/>
        </p:nvSpPr>
        <p:spPr>
          <a:xfrm>
            <a:off x="3267438" y="16221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program robots to address delays in deliveries?</a:t>
            </a:r>
            <a:endParaRPr sz="1000"/>
          </a:p>
        </p:txBody>
      </p:sp>
      <p:sp>
        <p:nvSpPr>
          <p:cNvPr id="112" name="Google Shape;112;p15"/>
          <p:cNvSpPr/>
          <p:nvPr/>
        </p:nvSpPr>
        <p:spPr>
          <a:xfrm>
            <a:off x="3267450" y="2682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accept tips that some customers may want to give a robot?</a:t>
            </a:r>
            <a:endParaRPr sz="1000"/>
          </a:p>
        </p:txBody>
      </p:sp>
      <p:sp>
        <p:nvSpPr>
          <p:cNvPr id="113" name="Google Shape;113;p15"/>
          <p:cNvSpPr/>
          <p:nvPr/>
        </p:nvSpPr>
        <p:spPr>
          <a:xfrm>
            <a:off x="3267450" y="374258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teach empathy to robots?</a:t>
            </a:r>
            <a:endParaRPr sz="1000"/>
          </a:p>
        </p:txBody>
      </p:sp>
      <p:sp>
        <p:nvSpPr>
          <p:cNvPr id="114" name="Google Shape;114;p15"/>
          <p:cNvSpPr/>
          <p:nvPr/>
        </p:nvSpPr>
        <p:spPr>
          <a:xfrm>
            <a:off x="4334250" y="5619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enable “emotion” modes in robots?</a:t>
            </a:r>
            <a:endParaRPr sz="1000"/>
          </a:p>
        </p:txBody>
      </p:sp>
      <p:sp>
        <p:nvSpPr>
          <p:cNvPr id="115" name="Google Shape;115;p15"/>
          <p:cNvSpPr/>
          <p:nvPr/>
        </p:nvSpPr>
        <p:spPr>
          <a:xfrm>
            <a:off x="4334238" y="16221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enable robots to interpret and speak different languages?</a:t>
            </a:r>
            <a:endParaRPr sz="1000"/>
          </a:p>
        </p:txBody>
      </p:sp>
      <p:sp>
        <p:nvSpPr>
          <p:cNvPr id="116" name="Google Shape;116;p15"/>
          <p:cNvSpPr/>
          <p:nvPr/>
        </p:nvSpPr>
        <p:spPr>
          <a:xfrm>
            <a:off x="4334250" y="268236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enable robots to detect missing items in the order during pickup?</a:t>
            </a:r>
            <a:endParaRPr sz="1000"/>
          </a:p>
        </p:txBody>
      </p:sp>
      <p:sp>
        <p:nvSpPr>
          <p:cNvPr id="117" name="Google Shape;117;p15"/>
          <p:cNvSpPr/>
          <p:nvPr/>
        </p:nvSpPr>
        <p:spPr>
          <a:xfrm>
            <a:off x="4334250" y="374258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enable robots enter a crowded restuarant to pickup food?</a:t>
            </a:r>
            <a:endParaRPr sz="1000"/>
          </a:p>
        </p:txBody>
      </p:sp>
      <p:sp>
        <p:nvSpPr>
          <p:cNvPr id="118" name="Google Shape;118;p15"/>
          <p:cNvSpPr/>
          <p:nvPr/>
        </p:nvSpPr>
        <p:spPr>
          <a:xfrm>
            <a:off x="5443825" y="26823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our robots act like people?</a:t>
            </a:r>
            <a:endParaRPr sz="1000"/>
          </a:p>
        </p:txBody>
      </p:sp>
      <p:sp>
        <p:nvSpPr>
          <p:cNvPr id="119" name="Google Shape;119;p15"/>
          <p:cNvSpPr/>
          <p:nvPr/>
        </p:nvSpPr>
        <p:spPr>
          <a:xfrm>
            <a:off x="5443813" y="37426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robots talk to peope?</a:t>
            </a:r>
            <a:endParaRPr sz="1000"/>
          </a:p>
        </p:txBody>
      </p:sp>
      <p:sp>
        <p:nvSpPr>
          <p:cNvPr id="120" name="Google Shape;120;p15"/>
          <p:cNvSpPr/>
          <p:nvPr/>
        </p:nvSpPr>
        <p:spPr>
          <a:xfrm>
            <a:off x="5401050" y="5619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t>
            </a:r>
            <a:endParaRPr sz="1000"/>
          </a:p>
          <a:p>
            <a:pPr marL="0" lvl="0" indent="0" algn="l" rtl="0">
              <a:spcBef>
                <a:spcPts val="0"/>
              </a:spcBef>
              <a:spcAft>
                <a:spcPts val="0"/>
              </a:spcAft>
              <a:buNone/>
            </a:pPr>
            <a:r>
              <a:rPr lang="en" sz="1000"/>
              <a:t>Increase robot speed?</a:t>
            </a:r>
            <a:endParaRPr sz="1000"/>
          </a:p>
        </p:txBody>
      </p:sp>
      <p:sp>
        <p:nvSpPr>
          <p:cNvPr id="121" name="Google Shape;121;p15"/>
          <p:cNvSpPr/>
          <p:nvPr/>
        </p:nvSpPr>
        <p:spPr>
          <a:xfrm>
            <a:off x="5443813" y="16221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inertacting with robots more fun?</a:t>
            </a:r>
            <a:endParaRPr sz="1000"/>
          </a:p>
        </p:txBody>
      </p:sp>
    </p:spTree>
    <p:extLst>
      <p:ext uri="{BB962C8B-B14F-4D97-AF65-F5344CB8AC3E}">
        <p14:creationId xmlns:p14="http://schemas.microsoft.com/office/powerpoint/2010/main" val="252420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D57-DDF4-CA4E-AE7C-E7EC0E62F7E3}"/>
              </a:ext>
            </a:extLst>
          </p:cNvPr>
          <p:cNvSpPr>
            <a:spLocks noGrp="1"/>
          </p:cNvSpPr>
          <p:nvPr>
            <p:ph type="title"/>
          </p:nvPr>
        </p:nvSpPr>
        <p:spPr/>
        <p:txBody>
          <a:bodyPr/>
          <a:lstStyle/>
          <a:p>
            <a:r>
              <a:rPr lang="en-US" sz="3200" b="1" dirty="0"/>
              <a:t>How Might We </a:t>
            </a:r>
            <a:r>
              <a:rPr lang="en-US" sz="3200" dirty="0"/>
              <a:t>Other Team Member Stickies</a:t>
            </a:r>
          </a:p>
        </p:txBody>
      </p:sp>
      <p:sp>
        <p:nvSpPr>
          <p:cNvPr id="3" name="Subtitle 2">
            <a:extLst>
              <a:ext uri="{FF2B5EF4-FFF2-40B4-BE49-F238E27FC236}">
                <a16:creationId xmlns:a16="http://schemas.microsoft.com/office/drawing/2014/main" id="{A4D1DD8F-3DD9-7F47-B9F5-6834432FADC1}"/>
              </a:ext>
            </a:extLst>
          </p:cNvPr>
          <p:cNvSpPr>
            <a:spLocks noGrp="1"/>
          </p:cNvSpPr>
          <p:nvPr>
            <p:ph type="subTitle" idx="1"/>
          </p:nvPr>
        </p:nvSpPr>
        <p:spPr/>
        <p:txBody>
          <a:bodyPr/>
          <a:lstStyle/>
          <a:p>
            <a:r>
              <a:rPr lang="en-US" sz="2400" dirty="0">
                <a:solidFill>
                  <a:srgbClr val="0070C0"/>
                </a:solidFill>
              </a:rPr>
              <a:t>Amazon</a:t>
            </a:r>
            <a:br>
              <a:rPr lang="en-US" sz="2400" dirty="0">
                <a:solidFill>
                  <a:srgbClr val="0070C0"/>
                </a:solidFill>
              </a:rPr>
            </a:br>
            <a:r>
              <a:rPr lang="en-US" sz="2400" dirty="0">
                <a:solidFill>
                  <a:srgbClr val="0070C0"/>
                </a:solidFill>
              </a:rPr>
              <a:t>project scenario</a:t>
            </a:r>
            <a:endParaRPr lang="en-US" dirty="0">
              <a:solidFill>
                <a:srgbClr val="0070C0"/>
              </a:solidFill>
            </a:endParaRPr>
          </a:p>
        </p:txBody>
      </p:sp>
      <p:sp>
        <p:nvSpPr>
          <p:cNvPr id="4" name="Text Placeholder 3">
            <a:extLst>
              <a:ext uri="{FF2B5EF4-FFF2-40B4-BE49-F238E27FC236}">
                <a16:creationId xmlns:a16="http://schemas.microsoft.com/office/drawing/2014/main" id="{A8E387B4-B8B6-B84C-BB2F-D2E765246509}"/>
              </a:ext>
            </a:extLst>
          </p:cNvPr>
          <p:cNvSpPr>
            <a:spLocks noGrp="1"/>
          </p:cNvSpPr>
          <p:nvPr>
            <p:ph type="body" idx="2"/>
          </p:nvPr>
        </p:nvSpPr>
        <p:spPr/>
        <p:txBody>
          <a:bodyPr/>
          <a:lstStyle/>
          <a:p>
            <a:pPr marL="114300" indent="0">
              <a:buNone/>
            </a:pPr>
            <a:r>
              <a:rPr lang="en-US" sz="1400" dirty="0"/>
              <a:t>Amazon is the world leader in self publishing for books. They would now like to explore entering into another self publishing media vertical and are considering either self published videos or self published music.</a:t>
            </a:r>
          </a:p>
        </p:txBody>
      </p:sp>
    </p:spTree>
    <p:extLst>
      <p:ext uri="{BB962C8B-B14F-4D97-AF65-F5344CB8AC3E}">
        <p14:creationId xmlns:p14="http://schemas.microsoft.com/office/powerpoint/2010/main" val="10740614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2543</Words>
  <Application>Microsoft Macintosh PowerPoint</Application>
  <PresentationFormat>On-screen Show (16:9)</PresentationFormat>
  <Paragraphs>259</Paragraphs>
  <Slides>16</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How Might We Other Team Member Stickies</vt:lpstr>
      <vt:lpstr>PowerPoint Presentation</vt:lpstr>
      <vt:lpstr>PowerPoint Presentation</vt:lpstr>
      <vt:lpstr>PowerPoint Presentation</vt:lpstr>
      <vt:lpstr>How Might We Other Team Member Stickies</vt:lpstr>
      <vt:lpstr>PowerPoint Presentation</vt:lpstr>
      <vt:lpstr>PowerPoint Presentation</vt:lpstr>
      <vt:lpstr>PowerPoint Presentation</vt:lpstr>
      <vt:lpstr>How Might We Other Team Member Stickies</vt:lpstr>
      <vt:lpstr>PowerPoint Presentation</vt:lpstr>
      <vt:lpstr>PowerPoint Presentation</vt:lpstr>
      <vt:lpstr>PowerPoint Presentation</vt:lpstr>
      <vt:lpstr>How Might We Other Team Member Stickies</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Might We Other Team Member Stickies</dc:title>
  <cp:lastModifiedBy>Microsoft Office User</cp:lastModifiedBy>
  <cp:revision>2</cp:revision>
  <dcterms:modified xsi:type="dcterms:W3CDTF">2019-11-01T21:58:53Z</dcterms:modified>
</cp:coreProperties>
</file>