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Open Sans ExtraBold"/>
      <p:bold r:id="rId19"/>
      <p:boldItalic r:id="rId20"/>
    </p:embeddedFont>
    <p:embeddedFont>
      <p:font typeface="Open Sans Ligh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UdqiYx1pGMERPVqTqNsvJu898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22" Type="http://schemas.openxmlformats.org/officeDocument/2006/relationships/font" Target="fonts/OpenSansLight-bold.fntdata"/><Relationship Id="rId21" Type="http://schemas.openxmlformats.org/officeDocument/2006/relationships/font" Target="fonts/OpenSansLight-regular.fntdata"/><Relationship Id="rId24" Type="http://schemas.openxmlformats.org/officeDocument/2006/relationships/font" Target="fonts/OpenSansLight-boldItalic.fntdata"/><Relationship Id="rId23"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OpenSansExtraBold-bold.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12f54a852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1d12f54a852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12f54a852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d12f54a852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12f54a852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d12f54a852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0"/>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0"/>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9"/>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9"/>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13"/>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13"/>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7"/>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7"/>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
          <p:cNvSpPr/>
          <p:nvPr/>
        </p:nvSpPr>
        <p:spPr>
          <a:xfrm>
            <a:off x="537900" y="3315475"/>
            <a:ext cx="5550600" cy="525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
          <p:cNvSpPr/>
          <p:nvPr/>
        </p:nvSpPr>
        <p:spPr>
          <a:xfrm>
            <a:off x="537900" y="3666599"/>
            <a:ext cx="6249600"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[Division Name] - [Engagement Manager], [Senior Consultant], [Junior Consultant]</a:t>
            </a:r>
            <a:endParaRPr/>
          </a:p>
        </p:txBody>
      </p:sp>
      <p:sp>
        <p:nvSpPr>
          <p:cNvPr id="59" name="Google Shape;59;p1"/>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205025" y="263974"/>
            <a:ext cx="8565600" cy="7587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Appendix</a:t>
            </a:r>
            <a:endParaRPr/>
          </a:p>
        </p:txBody>
      </p:sp>
      <p:sp>
        <p:nvSpPr>
          <p:cNvPr id="139" name="Google Shape;139;p8"/>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rtl="0" algn="l">
              <a:lnSpc>
                <a:spcPct val="175000"/>
              </a:lnSpc>
              <a:spcBef>
                <a:spcPts val="1500"/>
              </a:spcBef>
              <a:spcAft>
                <a:spcPts val="0"/>
              </a:spcAft>
              <a:buClr>
                <a:schemeClr val="dk1"/>
              </a:buClr>
              <a:buSzPts val="1100"/>
              <a:buFont typeface="Arial"/>
              <a:buNone/>
            </a:pPr>
            <a:r>
              <a:rPr lang="en-US" sz="1500">
                <a:solidFill>
                  <a:schemeClr val="dk1"/>
                </a:solidFill>
                <a:latin typeface="Open Sans"/>
                <a:ea typeface="Open Sans"/>
                <a:cs typeface="Open Sans"/>
                <a:sym typeface="Open Sans"/>
              </a:rPr>
              <a:t>Our proposed approach to the customer segmentation analysis for Sprocket Central Pty Ltd involves three phases - Data Exploration, Model Development, and Interpretation. We believe this approach will provide valuable insights into customer behavior and preferences, which will help the client to develop targeted marketing strategies and drive the most value for the organization.</a:t>
            </a:r>
            <a:endParaRPr sz="1500">
              <a:solidFill>
                <a:schemeClr val="dk1"/>
              </a:solidFill>
              <a:latin typeface="Open Sans"/>
              <a:ea typeface="Open Sans"/>
              <a:cs typeface="Open Sans"/>
              <a:sym typeface="Open Sans"/>
            </a:endParaRPr>
          </a:p>
          <a:p>
            <a:pPr indent="0" lvl="0" marL="0" rtl="0" algn="l">
              <a:lnSpc>
                <a:spcPct val="17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Open Sans"/>
              <a:buNone/>
            </a:pPr>
            <a:r>
              <a:t/>
            </a:r>
            <a:endParaRPr b="1" sz="2000">
              <a:latin typeface="Open Sans"/>
              <a:ea typeface="Open Sans"/>
              <a:cs typeface="Open Sans"/>
              <a:sym typeface="Open Sans"/>
            </a:endParaRPr>
          </a:p>
        </p:txBody>
      </p:sp>
      <p:sp>
        <p:nvSpPr>
          <p:cNvPr id="140" name="Google Shape;140;p8"/>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anchorCtr="0" anchor="t" bIns="91400" lIns="91400" spcFirstLastPara="1" rIns="91400" wrap="square" tIns="91400">
            <a:sp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
        <p:nvSpPr>
          <p:cNvPr id="67" name="Google Shape;67;p2"/>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4" name="Google Shape;74;p3"/>
          <p:cNvSpPr/>
          <p:nvPr/>
        </p:nvSpPr>
        <p:spPr>
          <a:xfrm>
            <a:off x="205025" y="1083299"/>
            <a:ext cx="8565600" cy="920086"/>
          </a:xfrm>
          <a:prstGeom prst="rect">
            <a:avLst/>
          </a:prstGeom>
          <a:solidFill>
            <a:schemeClr val="lt1"/>
          </a:solidFill>
          <a:ln>
            <a:noFill/>
          </a:ln>
        </p:spPr>
        <p:txBody>
          <a:bodyPr anchorCtr="0" anchor="t" bIns="91400" lIns="91400" spcFirstLastPara="1" rIns="91400" wrap="square" tIns="91400">
            <a:spAutoFit/>
          </a:bodyPr>
          <a:lstStyle/>
          <a:p>
            <a:pPr indent="0" lvl="0" marL="0" marR="0" rtl="0" algn="ctr">
              <a:lnSpc>
                <a:spcPct val="115000"/>
              </a:lnSpc>
              <a:spcBef>
                <a:spcPts val="0"/>
              </a:spcBef>
              <a:spcAft>
                <a:spcPts val="0"/>
              </a:spcAft>
              <a:buClr>
                <a:srgbClr val="000000"/>
              </a:buClr>
              <a:buSzPts val="2000"/>
              <a:buFont typeface="Open Sans"/>
              <a:buNone/>
            </a:pPr>
            <a:r>
              <a:rPr b="1" lang="en-US" sz="2300">
                <a:solidFill>
                  <a:schemeClr val="dk1"/>
                </a:solidFill>
                <a:highlight>
                  <a:schemeClr val="lt1"/>
                </a:highlight>
                <a:latin typeface="Roboto"/>
                <a:ea typeface="Roboto"/>
                <a:cs typeface="Roboto"/>
                <a:sym typeface="Roboto"/>
              </a:rPr>
              <a:t>Customer Segmentation Analysis for Sprocket Central Pty Ltd</a:t>
            </a:r>
            <a:endParaRPr b="1" sz="2300">
              <a:solidFill>
                <a:schemeClr val="dk1"/>
              </a:solidFill>
              <a:highlight>
                <a:schemeClr val="lt1"/>
              </a:highlight>
              <a:latin typeface="Roboto"/>
              <a:ea typeface="Roboto"/>
              <a:cs typeface="Roboto"/>
              <a:sym typeface="Roboto"/>
            </a:endParaRPr>
          </a:p>
        </p:txBody>
      </p:sp>
      <p:sp>
        <p:nvSpPr>
          <p:cNvPr id="75" name="Google Shape;75;p3"/>
          <p:cNvSpPr/>
          <p:nvPr/>
        </p:nvSpPr>
        <p:spPr>
          <a:xfrm>
            <a:off x="811125" y="1792575"/>
            <a:ext cx="7605600" cy="436800"/>
          </a:xfrm>
          <a:prstGeom prst="rect">
            <a:avLst/>
          </a:prstGeom>
          <a:noFill/>
          <a:ln>
            <a:noFill/>
          </a:ln>
        </p:spPr>
        <p:txBody>
          <a:bodyPr anchorCtr="0" anchor="t" bIns="91400" lIns="91400" spcFirstLastPara="1" rIns="91400" wrap="square" tIns="91400">
            <a:spAutoFit/>
          </a:bodyPr>
          <a:lstStyle/>
          <a:p>
            <a:pPr indent="0" lvl="0" marL="0" rtl="0" algn="just">
              <a:lnSpc>
                <a:spcPct val="115000"/>
              </a:lnSpc>
              <a:spcBef>
                <a:spcPts val="1500"/>
              </a:spcBef>
              <a:spcAft>
                <a:spcPts val="0"/>
              </a:spcAft>
              <a:buClr>
                <a:schemeClr val="dk1"/>
              </a:buClr>
              <a:buSzPts val="1100"/>
              <a:buFont typeface="Arial"/>
              <a:buNone/>
            </a:pPr>
            <a:r>
              <a:rPr lang="en-US" sz="1500">
                <a:latin typeface="Open Sans"/>
                <a:ea typeface="Open Sans"/>
                <a:cs typeface="Open Sans"/>
                <a:sym typeface="Open Sans"/>
              </a:rPr>
              <a:t>In this presentation, we will outline our approach to the customer segmentation analysis, which includes three phases - Data Exploration, Model Development, and Interpretation. Our goal is to provide valuable insights into customer behavior and preferences, which will help the client to develop targeted marketing strategies and drive the most value for the organization.</a:t>
            </a:r>
            <a:endParaRPr sz="1500">
              <a:latin typeface="Open Sans"/>
              <a:ea typeface="Open Sans"/>
              <a:cs typeface="Open Sans"/>
              <a:sym typeface="Open Sans"/>
            </a:endParaRPr>
          </a:p>
          <a:p>
            <a:pPr indent="0" lvl="0" marL="0" rtl="0" algn="just">
              <a:lnSpc>
                <a:spcPct val="115000"/>
              </a:lnSpc>
              <a:spcBef>
                <a:spcPts val="1500"/>
              </a:spcBef>
              <a:spcAft>
                <a:spcPts val="0"/>
              </a:spcAft>
              <a:buClr>
                <a:schemeClr val="dk1"/>
              </a:buClr>
              <a:buSzPts val="1100"/>
              <a:buFont typeface="Arial"/>
              <a:buNone/>
            </a:pPr>
            <a:r>
              <a:rPr lang="en-US" sz="1500">
                <a:latin typeface="Open Sans"/>
                <a:ea typeface="Open Sans"/>
                <a:cs typeface="Open Sans"/>
                <a:sym typeface="Open Sans"/>
              </a:rPr>
              <a:t>We believe that our proposed approach will be beneficial to Sprocket Central Pty Ltd, and we look forward to presenting our findings and recommendations at the end of the three-week scope.</a:t>
            </a:r>
            <a:endParaRPr sz="15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500"/>
              <a:buFont typeface="Open Sans"/>
              <a:buNone/>
            </a:pPr>
            <a:r>
              <a:t/>
            </a:r>
            <a:endParaRPr sz="1500">
              <a:latin typeface="Open Sans"/>
              <a:ea typeface="Open Sans"/>
              <a:cs typeface="Open Sans"/>
              <a:sym typeface="Open Sans"/>
            </a:endParaRPr>
          </a:p>
        </p:txBody>
      </p:sp>
      <p:sp>
        <p:nvSpPr>
          <p:cNvPr id="76" name="Google Shape;76;p3"/>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chemeClr val="lt1"/>
                </a:solidFill>
                <a:latin typeface="Arial"/>
                <a:ea typeface="Arial"/>
                <a:cs typeface="Arial"/>
                <a:sym typeface="Arial"/>
              </a:rPr>
              <a:t>Data Exploration - </a:t>
            </a:r>
            <a:r>
              <a:rPr b="1" lang="en-US" sz="2000">
                <a:solidFill>
                  <a:schemeClr val="lt1"/>
                </a:solidFill>
              </a:rPr>
              <a:t>Customer Age</a:t>
            </a:r>
            <a:r>
              <a:rPr b="1" i="1" lang="en-US" sz="2000">
                <a:solidFill>
                  <a:schemeClr val="lt1"/>
                </a:solidFill>
              </a:rPr>
              <a:t> </a:t>
            </a:r>
            <a:r>
              <a:rPr b="1" lang="en-US" sz="2000">
                <a:solidFill>
                  <a:schemeClr val="lt1"/>
                </a:solidFill>
              </a:rPr>
              <a:t>Distribution </a:t>
            </a:r>
            <a:endParaRPr b="1" sz="2000">
              <a:solidFill>
                <a:schemeClr val="lt1"/>
              </a:solidFill>
            </a:endParaRPr>
          </a:p>
          <a:p>
            <a:pPr indent="0" lvl="0" marL="0" marR="0" rtl="0" algn="l">
              <a:lnSpc>
                <a:spcPct val="100000"/>
              </a:lnSpc>
              <a:spcBef>
                <a:spcPts val="0"/>
              </a:spcBef>
              <a:spcAft>
                <a:spcPts val="0"/>
              </a:spcAft>
              <a:buClr>
                <a:srgbClr val="FFFFFF"/>
              </a:buClr>
              <a:buSzPts val="2000"/>
              <a:buFont typeface="Arial"/>
              <a:buNone/>
            </a:pPr>
            <a:r>
              <a:t/>
            </a:r>
            <a:endParaRPr b="1" sz="2000">
              <a:solidFill>
                <a:srgbClr val="FFFFFF"/>
              </a:solidFill>
            </a:endParaRPr>
          </a:p>
        </p:txBody>
      </p:sp>
      <p:sp>
        <p:nvSpPr>
          <p:cNvPr id="83" name="Google Shape;83;p4"/>
          <p:cNvSpPr/>
          <p:nvPr/>
        </p:nvSpPr>
        <p:spPr>
          <a:xfrm>
            <a:off x="166850" y="820524"/>
            <a:ext cx="8565600" cy="9201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t/>
            </a:r>
            <a:endParaRPr b="1" sz="2000">
              <a:latin typeface="Open Sans"/>
              <a:ea typeface="Open Sans"/>
              <a:cs typeface="Open Sans"/>
              <a:sym typeface="Open Sans"/>
            </a:endParaRPr>
          </a:p>
        </p:txBody>
      </p:sp>
      <p:sp>
        <p:nvSpPr>
          <p:cNvPr id="84" name="Google Shape;84;p4"/>
          <p:cNvSpPr/>
          <p:nvPr/>
        </p:nvSpPr>
        <p:spPr>
          <a:xfrm>
            <a:off x="205025" y="1344050"/>
            <a:ext cx="4404000" cy="436800"/>
          </a:xfrm>
          <a:prstGeom prst="rect">
            <a:avLst/>
          </a:prstGeom>
          <a:noFill/>
          <a:ln>
            <a:noFill/>
          </a:ln>
        </p:spPr>
        <p:txBody>
          <a:bodyPr anchorCtr="0" anchor="t" bIns="91400" lIns="91400" spcFirstLastPara="1" rIns="0" wrap="square" tIns="91400">
            <a:spAutoFit/>
          </a:bodyPr>
          <a:lstStyle/>
          <a:p>
            <a:pPr indent="-238125" lvl="0" marL="171450" marR="0" rtl="0" algn="just">
              <a:lnSpc>
                <a:spcPct val="115000"/>
              </a:lnSpc>
              <a:spcBef>
                <a:spcPts val="1100"/>
              </a:spcBef>
              <a:spcAft>
                <a:spcPts val="0"/>
              </a:spcAft>
              <a:buClr>
                <a:schemeClr val="dk1"/>
              </a:buClr>
              <a:buSzPts val="1050"/>
              <a:buChar char="●"/>
            </a:pPr>
            <a:r>
              <a:rPr lang="en-US" sz="1500">
                <a:solidFill>
                  <a:schemeClr val="dk1"/>
                </a:solidFill>
                <a:highlight>
                  <a:schemeClr val="lt1"/>
                </a:highlight>
                <a:latin typeface="Open Sans"/>
                <a:ea typeface="Open Sans"/>
                <a:cs typeface="Open Sans"/>
                <a:sym typeface="Open Sans"/>
              </a:rPr>
              <a:t>The highest frequency is in the age range of 41-50 years.</a:t>
            </a:r>
            <a:endParaRPr sz="500">
              <a:solidFill>
                <a:schemeClr val="dk1"/>
              </a:solidFill>
              <a:highlight>
                <a:schemeClr val="lt1"/>
              </a:highlight>
              <a:latin typeface="Open Sans"/>
              <a:ea typeface="Open Sans"/>
              <a:cs typeface="Open Sans"/>
              <a:sym typeface="Open Sans"/>
            </a:endParaRPr>
          </a:p>
          <a:p>
            <a:pPr indent="-238125" lvl="0" marL="171450" marR="0" rtl="0" algn="just">
              <a:lnSpc>
                <a:spcPct val="115000"/>
              </a:lnSpc>
              <a:spcBef>
                <a:spcPts val="0"/>
              </a:spcBef>
              <a:spcAft>
                <a:spcPts val="0"/>
              </a:spcAft>
              <a:buClr>
                <a:schemeClr val="dk1"/>
              </a:buClr>
              <a:buSzPts val="1050"/>
              <a:buChar char="●"/>
            </a:pPr>
            <a:r>
              <a:rPr lang="en-US" sz="1500">
                <a:solidFill>
                  <a:schemeClr val="dk1"/>
                </a:solidFill>
                <a:highlight>
                  <a:schemeClr val="lt1"/>
                </a:highlight>
                <a:latin typeface="Open Sans"/>
                <a:ea typeface="Open Sans"/>
                <a:cs typeface="Open Sans"/>
                <a:sym typeface="Open Sans"/>
              </a:rPr>
              <a:t>The second-highest frequency is in the age range of 51-60 years.</a:t>
            </a:r>
            <a:endParaRPr sz="1500">
              <a:solidFill>
                <a:schemeClr val="dk1"/>
              </a:solidFill>
              <a:highlight>
                <a:schemeClr val="lt1"/>
              </a:highlight>
              <a:latin typeface="Open Sans"/>
              <a:ea typeface="Open Sans"/>
              <a:cs typeface="Open Sans"/>
              <a:sym typeface="Open Sans"/>
            </a:endParaRPr>
          </a:p>
          <a:p>
            <a:pPr indent="-238125" lvl="0" marL="171450" marR="0" rtl="0" algn="just">
              <a:lnSpc>
                <a:spcPct val="115000"/>
              </a:lnSpc>
              <a:spcBef>
                <a:spcPts val="0"/>
              </a:spcBef>
              <a:spcAft>
                <a:spcPts val="0"/>
              </a:spcAft>
              <a:buClr>
                <a:schemeClr val="dk1"/>
              </a:buClr>
              <a:buSzPts val="1050"/>
              <a:buChar char="●"/>
            </a:pPr>
            <a:r>
              <a:rPr lang="en-US" sz="1500">
                <a:solidFill>
                  <a:schemeClr val="dk1"/>
                </a:solidFill>
                <a:highlight>
                  <a:schemeClr val="lt1"/>
                </a:highlight>
                <a:latin typeface="Open Sans"/>
                <a:ea typeface="Open Sans"/>
                <a:cs typeface="Open Sans"/>
                <a:sym typeface="Open Sans"/>
              </a:rPr>
              <a:t>Customers under the age group 20 - 30 are the least.</a:t>
            </a:r>
            <a:endParaRPr sz="500">
              <a:solidFill>
                <a:schemeClr val="dk1"/>
              </a:solidFill>
              <a:highlight>
                <a:schemeClr val="lt1"/>
              </a:highlight>
              <a:latin typeface="Open Sans"/>
              <a:ea typeface="Open Sans"/>
              <a:cs typeface="Open Sans"/>
              <a:sym typeface="Open Sans"/>
            </a:endParaRPr>
          </a:p>
          <a:p>
            <a:pPr indent="-238125" lvl="0" marL="171450" marR="0" rtl="0" algn="just">
              <a:lnSpc>
                <a:spcPct val="115000"/>
              </a:lnSpc>
              <a:spcBef>
                <a:spcPts val="0"/>
              </a:spcBef>
              <a:spcAft>
                <a:spcPts val="0"/>
              </a:spcAft>
              <a:buClr>
                <a:schemeClr val="dk1"/>
              </a:buClr>
              <a:buSzPts val="1050"/>
              <a:buChar char="●"/>
            </a:pPr>
            <a:r>
              <a:rPr lang="en-US" sz="1500">
                <a:solidFill>
                  <a:schemeClr val="dk1"/>
                </a:solidFill>
                <a:highlight>
                  <a:schemeClr val="lt1"/>
                </a:highlight>
                <a:latin typeface="Open Sans"/>
                <a:ea typeface="Open Sans"/>
                <a:cs typeface="Open Sans"/>
                <a:sym typeface="Open Sans"/>
              </a:rPr>
              <a:t>The Median age is estimated to be around 43 - 45.</a:t>
            </a:r>
            <a:endParaRPr sz="500">
              <a:solidFill>
                <a:schemeClr val="dk1"/>
              </a:solidFill>
              <a:highlight>
                <a:schemeClr val="lt1"/>
              </a:highlight>
              <a:latin typeface="Open Sans"/>
              <a:ea typeface="Open Sans"/>
              <a:cs typeface="Open Sans"/>
              <a:sym typeface="Open Sans"/>
            </a:endParaRPr>
          </a:p>
          <a:p>
            <a:pPr indent="-238125" lvl="0" marL="171450" marR="0" rtl="0" algn="just">
              <a:lnSpc>
                <a:spcPct val="115000"/>
              </a:lnSpc>
              <a:spcBef>
                <a:spcPts val="0"/>
              </a:spcBef>
              <a:spcAft>
                <a:spcPts val="0"/>
              </a:spcAft>
              <a:buClr>
                <a:schemeClr val="dk1"/>
              </a:buClr>
              <a:buSzPts val="1050"/>
              <a:buChar char="●"/>
            </a:pPr>
            <a:r>
              <a:rPr lang="en-US" sz="1500">
                <a:solidFill>
                  <a:schemeClr val="dk1"/>
                </a:solidFill>
                <a:highlight>
                  <a:schemeClr val="lt1"/>
                </a:highlight>
                <a:latin typeface="Open Sans"/>
                <a:ea typeface="Open Sans"/>
                <a:cs typeface="Open Sans"/>
                <a:sym typeface="Open Sans"/>
              </a:rPr>
              <a:t>Overall, this distribution shows a skewed right distribution, with a larger proportion of the population falling in the higher age ranges (41-70 years) than in the lower age ranges (0-30 years). </a:t>
            </a:r>
            <a:endParaRPr sz="1500">
              <a:solidFill>
                <a:schemeClr val="dk1"/>
              </a:solidFill>
              <a:highlight>
                <a:schemeClr val="lt1"/>
              </a:highlight>
              <a:latin typeface="Open Sans"/>
              <a:ea typeface="Open Sans"/>
              <a:cs typeface="Open Sans"/>
              <a:sym typeface="Open Sans"/>
            </a:endParaRPr>
          </a:p>
          <a:p>
            <a:pPr indent="0" lvl="0" marL="0" marR="0" rtl="0" algn="l">
              <a:lnSpc>
                <a:spcPct val="115000"/>
              </a:lnSpc>
              <a:spcBef>
                <a:spcPts val="500"/>
              </a:spcBef>
              <a:spcAft>
                <a:spcPts val="0"/>
              </a:spcAft>
              <a:buClr>
                <a:srgbClr val="000000"/>
              </a:buClr>
              <a:buSzPts val="1500"/>
              <a:buFont typeface="Open Sans"/>
              <a:buNone/>
            </a:pPr>
            <a:r>
              <a:t/>
            </a:r>
            <a:endParaRPr sz="1600">
              <a:latin typeface="Open Sans"/>
              <a:ea typeface="Open Sans"/>
              <a:cs typeface="Open Sans"/>
              <a:sym typeface="Open Sans"/>
            </a:endParaRPr>
          </a:p>
        </p:txBody>
      </p:sp>
      <p:sp>
        <p:nvSpPr>
          <p:cNvPr id="85" name="Google Shape;85;p4"/>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6" name="Google Shape;86;p4"/>
          <p:cNvPicPr preferRelativeResize="0"/>
          <p:nvPr/>
        </p:nvPicPr>
        <p:blipFill>
          <a:blip r:embed="rId3">
            <a:alphaModFix/>
          </a:blip>
          <a:stretch>
            <a:fillRect/>
          </a:stretch>
        </p:blipFill>
        <p:spPr>
          <a:xfrm>
            <a:off x="4962200" y="1388800"/>
            <a:ext cx="4329476" cy="2886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d12f54a852_0_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d12f54a852_0_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 - </a:t>
            </a:r>
            <a:r>
              <a:rPr b="1" lang="en-US" sz="2000">
                <a:solidFill>
                  <a:schemeClr val="lt1"/>
                </a:solidFill>
                <a:latin typeface="Open Sans"/>
                <a:ea typeface="Open Sans"/>
                <a:cs typeface="Open Sans"/>
                <a:sym typeface="Open Sans"/>
              </a:rPr>
              <a:t>Bike purchases within the last 3 years</a:t>
            </a:r>
            <a:endParaRPr b="1" sz="20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FFFFFF"/>
              </a:buClr>
              <a:buSzPts val="2000"/>
              <a:buFont typeface="Arial"/>
              <a:buNone/>
            </a:pPr>
            <a:r>
              <a:t/>
            </a:r>
            <a:endParaRPr b="1" sz="2000">
              <a:solidFill>
                <a:srgbClr val="FFFFFF"/>
              </a:solidFill>
            </a:endParaRPr>
          </a:p>
        </p:txBody>
      </p:sp>
      <p:sp>
        <p:nvSpPr>
          <p:cNvPr id="93" name="Google Shape;93;g1d12f54a852_0_9"/>
          <p:cNvSpPr/>
          <p:nvPr/>
        </p:nvSpPr>
        <p:spPr>
          <a:xfrm>
            <a:off x="166850" y="820524"/>
            <a:ext cx="8565600" cy="9201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Clr>
                <a:schemeClr val="dk1"/>
              </a:buClr>
              <a:buSzPts val="2000"/>
              <a:buFont typeface="Arial"/>
              <a:buNone/>
            </a:pPr>
            <a:r>
              <a:t/>
            </a:r>
            <a:endParaRPr b="1" sz="2000">
              <a:solidFill>
                <a:schemeClr val="dk1"/>
              </a:solidFill>
            </a:endParaRPr>
          </a:p>
          <a:p>
            <a:pPr indent="0" lvl="0" marL="0" marR="0" rtl="0" algn="l">
              <a:lnSpc>
                <a:spcPct val="115000"/>
              </a:lnSpc>
              <a:spcBef>
                <a:spcPts val="0"/>
              </a:spcBef>
              <a:spcAft>
                <a:spcPts val="0"/>
              </a:spcAft>
              <a:buClr>
                <a:srgbClr val="000000"/>
              </a:buClr>
              <a:buSzPts val="2000"/>
              <a:buFont typeface="Open Sans"/>
              <a:buNone/>
            </a:pPr>
            <a:r>
              <a:t/>
            </a:r>
            <a:endParaRPr b="1" sz="2000">
              <a:latin typeface="Open Sans"/>
              <a:ea typeface="Open Sans"/>
              <a:cs typeface="Open Sans"/>
              <a:sym typeface="Open Sans"/>
            </a:endParaRPr>
          </a:p>
        </p:txBody>
      </p:sp>
      <p:sp>
        <p:nvSpPr>
          <p:cNvPr id="94" name="Google Shape;94;g1d12f54a852_0_9"/>
          <p:cNvSpPr/>
          <p:nvPr/>
        </p:nvSpPr>
        <p:spPr>
          <a:xfrm>
            <a:off x="205025" y="1344050"/>
            <a:ext cx="4404000" cy="436800"/>
          </a:xfrm>
          <a:prstGeom prst="rect">
            <a:avLst/>
          </a:prstGeom>
          <a:noFill/>
          <a:ln>
            <a:noFill/>
          </a:ln>
        </p:spPr>
        <p:txBody>
          <a:bodyPr anchorCtr="0" anchor="t" bIns="91400" lIns="91400" spcFirstLastPara="1" rIns="0" wrap="square" tIns="91400">
            <a:noAutofit/>
          </a:bodyPr>
          <a:lstStyle/>
          <a:p>
            <a:pPr indent="-466725" lvl="0" marL="400050" rtl="0" algn="just">
              <a:lnSpc>
                <a:spcPct val="175000"/>
              </a:lnSpc>
              <a:spcBef>
                <a:spcPts val="0"/>
              </a:spcBef>
              <a:spcAft>
                <a:spcPts val="0"/>
              </a:spcAft>
              <a:buClr>
                <a:schemeClr val="dk1"/>
              </a:buClr>
              <a:buSzPts val="1050"/>
              <a:buChar char="●"/>
            </a:pPr>
            <a:r>
              <a:rPr lang="en-US" sz="1500">
                <a:latin typeface="Open Sans"/>
                <a:ea typeface="Open Sans"/>
                <a:cs typeface="Open Sans"/>
                <a:sym typeface="Open Sans"/>
              </a:rPr>
              <a:t>It is evident that the majority of our new customers, accounting for 50.6% of the purchases, are female and have bought a total of 25,212 bikes. </a:t>
            </a:r>
            <a:endParaRPr sz="1500">
              <a:latin typeface="Open Sans"/>
              <a:ea typeface="Open Sans"/>
              <a:cs typeface="Open Sans"/>
              <a:sym typeface="Open Sans"/>
            </a:endParaRPr>
          </a:p>
          <a:p>
            <a:pPr indent="-466725" lvl="0" marL="400050" rtl="0" algn="just">
              <a:lnSpc>
                <a:spcPct val="175000"/>
              </a:lnSpc>
              <a:spcBef>
                <a:spcPts val="0"/>
              </a:spcBef>
              <a:spcAft>
                <a:spcPts val="0"/>
              </a:spcAft>
              <a:buClr>
                <a:schemeClr val="dk1"/>
              </a:buClr>
              <a:buSzPts val="1050"/>
              <a:buChar char="●"/>
            </a:pPr>
            <a:r>
              <a:rPr lang="en-US" sz="1500">
                <a:latin typeface="Open Sans"/>
                <a:ea typeface="Open Sans"/>
                <a:cs typeface="Open Sans"/>
                <a:sym typeface="Open Sans"/>
              </a:rPr>
              <a:t>Male customers make up 47.7% of the purchases, with a total of 23,765 bikes.</a:t>
            </a:r>
            <a:endParaRPr sz="1500">
              <a:latin typeface="Open Sans"/>
              <a:ea typeface="Open Sans"/>
              <a:cs typeface="Open Sans"/>
              <a:sym typeface="Open Sans"/>
            </a:endParaRPr>
          </a:p>
          <a:p>
            <a:pPr indent="0" lvl="0" marL="914400" marR="0" rtl="0" algn="just">
              <a:lnSpc>
                <a:spcPct val="115000"/>
              </a:lnSpc>
              <a:spcBef>
                <a:spcPts val="1100"/>
              </a:spcBef>
              <a:spcAft>
                <a:spcPts val="0"/>
              </a:spcAft>
              <a:buNone/>
            </a:pPr>
            <a:r>
              <a:t/>
            </a:r>
            <a:endParaRPr sz="1500">
              <a:solidFill>
                <a:schemeClr val="dk1"/>
              </a:solidFill>
              <a:highlight>
                <a:schemeClr val="lt1"/>
              </a:highlight>
              <a:latin typeface="Open Sans"/>
              <a:ea typeface="Open Sans"/>
              <a:cs typeface="Open Sans"/>
              <a:sym typeface="Open Sans"/>
            </a:endParaRPr>
          </a:p>
          <a:p>
            <a:pPr indent="0" lvl="0" marL="0" marR="0" rtl="0" algn="l">
              <a:lnSpc>
                <a:spcPct val="115000"/>
              </a:lnSpc>
              <a:spcBef>
                <a:spcPts val="500"/>
              </a:spcBef>
              <a:spcAft>
                <a:spcPts val="0"/>
              </a:spcAft>
              <a:buClr>
                <a:srgbClr val="000000"/>
              </a:buClr>
              <a:buSzPts val="1500"/>
              <a:buFont typeface="Open Sans"/>
              <a:buNone/>
            </a:pPr>
            <a:r>
              <a:t/>
            </a:r>
            <a:endParaRPr sz="1600">
              <a:latin typeface="Open Sans"/>
              <a:ea typeface="Open Sans"/>
              <a:cs typeface="Open Sans"/>
              <a:sym typeface="Open Sans"/>
            </a:endParaRPr>
          </a:p>
        </p:txBody>
      </p:sp>
      <p:sp>
        <p:nvSpPr>
          <p:cNvPr id="95" name="Google Shape;95;g1d12f54a852_0_9"/>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descr="A screenshot of a cell phone&#10;&#10;Description automatically generated" id="96" name="Google Shape;96;g1d12f54a852_0_9"/>
          <p:cNvPicPr preferRelativeResize="0"/>
          <p:nvPr/>
        </p:nvPicPr>
        <p:blipFill rotWithShape="1">
          <a:blip r:embed="rId3">
            <a:alphaModFix/>
          </a:blip>
          <a:srcRect b="0" l="0" r="0" t="0"/>
          <a:stretch/>
        </p:blipFill>
        <p:spPr>
          <a:xfrm>
            <a:off x="5570932" y="872250"/>
            <a:ext cx="3380994" cy="2190275"/>
          </a:xfrm>
          <a:prstGeom prst="rect">
            <a:avLst/>
          </a:prstGeom>
          <a:noFill/>
          <a:ln>
            <a:noFill/>
          </a:ln>
        </p:spPr>
      </p:pic>
      <p:pic>
        <p:nvPicPr>
          <p:cNvPr id="97" name="Google Shape;97;g1d12f54a852_0_9"/>
          <p:cNvPicPr preferRelativeResize="0"/>
          <p:nvPr/>
        </p:nvPicPr>
        <p:blipFill>
          <a:blip r:embed="rId4">
            <a:alphaModFix/>
          </a:blip>
          <a:stretch>
            <a:fillRect/>
          </a:stretch>
        </p:blipFill>
        <p:spPr>
          <a:xfrm>
            <a:off x="5724365" y="3127700"/>
            <a:ext cx="2944685" cy="207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d12f54a852_0_2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d12f54a852_0_2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 - Job Industr</a:t>
            </a:r>
            <a:r>
              <a:rPr b="1" lang="en-US" sz="2000">
                <a:solidFill>
                  <a:srgbClr val="FFFFFF"/>
                </a:solidFill>
              </a:rPr>
              <a:t>y</a:t>
            </a:r>
            <a:endParaRPr/>
          </a:p>
        </p:txBody>
      </p:sp>
      <p:sp>
        <p:nvSpPr>
          <p:cNvPr id="104" name="Google Shape;104;g1d12f54a852_0_20"/>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105" name="Google Shape;105;g1d12f54a852_0_20"/>
          <p:cNvSpPr/>
          <p:nvPr/>
        </p:nvSpPr>
        <p:spPr>
          <a:xfrm>
            <a:off x="125600" y="1507200"/>
            <a:ext cx="4454100" cy="3312900"/>
          </a:xfrm>
          <a:prstGeom prst="rect">
            <a:avLst/>
          </a:prstGeom>
          <a:noFill/>
          <a:ln>
            <a:noFill/>
          </a:ln>
        </p:spPr>
        <p:txBody>
          <a:bodyPr anchorCtr="0" anchor="t" bIns="91400" lIns="91400" spcFirstLastPara="1" rIns="91400" wrap="square" tIns="91400">
            <a:noAutofit/>
          </a:bodyPr>
          <a:lstStyle/>
          <a:p>
            <a:pPr indent="0" lvl="0" marL="457200" marR="0" rtl="0" algn="just">
              <a:lnSpc>
                <a:spcPct val="115000"/>
              </a:lnSpc>
              <a:spcBef>
                <a:spcPts val="0"/>
              </a:spcBef>
              <a:spcAft>
                <a:spcPts val="0"/>
              </a:spcAft>
              <a:buNone/>
            </a:pPr>
            <a:r>
              <a:rPr b="0" i="0" lang="en-US" sz="1500" u="none" cap="none" strike="noStrike">
                <a:solidFill>
                  <a:srgbClr val="000000"/>
                </a:solidFill>
                <a:latin typeface="Open Sans"/>
                <a:ea typeface="Open Sans"/>
                <a:cs typeface="Open Sans"/>
                <a:sym typeface="Open Sans"/>
              </a:rPr>
              <a:t>Financial Services, Manufacturing, and Health are the top three profit-generating industries, followed by retail and property.</a:t>
            </a:r>
            <a:endParaRPr b="0" i="0" sz="1500" u="none" cap="none" strike="noStrike">
              <a:solidFill>
                <a:srgbClr val="000000"/>
              </a:solidFill>
              <a:latin typeface="Open Sans"/>
              <a:ea typeface="Open Sans"/>
              <a:cs typeface="Open Sans"/>
              <a:sym typeface="Open Sans"/>
            </a:endParaRPr>
          </a:p>
          <a:p>
            <a:pPr indent="0" lvl="0" marL="45720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0" lvl="0" marL="45720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0" lvl="0" marL="457200" marR="0" rtl="0" algn="just">
              <a:lnSpc>
                <a:spcPct val="115000"/>
              </a:lnSpc>
              <a:spcBef>
                <a:spcPts val="0"/>
              </a:spcBef>
              <a:spcAft>
                <a:spcPts val="0"/>
              </a:spcAft>
              <a:buNone/>
            </a:pPr>
            <a:r>
              <a:rPr lang="en-US" sz="1500">
                <a:latin typeface="Open Sans"/>
                <a:ea typeface="Open Sans"/>
                <a:cs typeface="Open Sans"/>
                <a:sym typeface="Open Sans"/>
              </a:rPr>
              <a:t>As indicated in the second chart, the Financial Services, Manufacturing, and Health industries also exhibit the highest profits.</a:t>
            </a:r>
            <a:endParaRPr sz="1500">
              <a:latin typeface="Open Sans"/>
              <a:ea typeface="Open Sans"/>
              <a:cs typeface="Open Sans"/>
              <a:sym typeface="Open Sans"/>
            </a:endParaRPr>
          </a:p>
          <a:p>
            <a:pPr indent="0" lvl="0" marL="0" rtl="0" algn="just">
              <a:lnSpc>
                <a:spcPct val="17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457200" rtl="0" algn="just">
              <a:lnSpc>
                <a:spcPct val="175000"/>
              </a:lnSpc>
              <a:spcBef>
                <a:spcPts val="0"/>
              </a:spcBef>
              <a:spcAft>
                <a:spcPts val="0"/>
              </a:spcAft>
              <a:buNone/>
            </a:pPr>
            <a:r>
              <a:t/>
            </a:r>
            <a:endParaRPr sz="1500">
              <a:latin typeface="Open Sans"/>
              <a:ea typeface="Open Sans"/>
              <a:cs typeface="Open Sans"/>
              <a:sym typeface="Open Sans"/>
            </a:endParaRPr>
          </a:p>
          <a:p>
            <a:pPr indent="0" lvl="0" marL="45720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p:txBody>
      </p:sp>
      <p:pic>
        <p:nvPicPr>
          <p:cNvPr id="106" name="Google Shape;106;g1d12f54a852_0_20"/>
          <p:cNvPicPr preferRelativeResize="0"/>
          <p:nvPr/>
        </p:nvPicPr>
        <p:blipFill rotWithShape="1">
          <a:blip r:embed="rId3">
            <a:alphaModFix/>
          </a:blip>
          <a:srcRect b="0" l="0" r="0" t="0"/>
          <a:stretch/>
        </p:blipFill>
        <p:spPr>
          <a:xfrm>
            <a:off x="4661050" y="3036675"/>
            <a:ext cx="4350324" cy="2106825"/>
          </a:xfrm>
          <a:prstGeom prst="rect">
            <a:avLst/>
          </a:prstGeom>
          <a:noFill/>
          <a:ln>
            <a:noFill/>
          </a:ln>
        </p:spPr>
      </p:pic>
      <p:pic>
        <p:nvPicPr>
          <p:cNvPr id="107" name="Google Shape;107;g1d12f54a852_0_20"/>
          <p:cNvPicPr preferRelativeResize="0"/>
          <p:nvPr/>
        </p:nvPicPr>
        <p:blipFill rotWithShape="1">
          <a:blip r:embed="rId4">
            <a:alphaModFix/>
          </a:blip>
          <a:srcRect b="0" l="0" r="0" t="0"/>
          <a:stretch/>
        </p:blipFill>
        <p:spPr>
          <a:xfrm>
            <a:off x="4668075" y="883475"/>
            <a:ext cx="4350324" cy="19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d12f54a852_0_3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1d12f54a852_0_36"/>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rtl="0" algn="ctr">
              <a:spcBef>
                <a:spcPts val="0"/>
              </a:spcBef>
              <a:spcAft>
                <a:spcPts val="0"/>
              </a:spcAft>
              <a:buClr>
                <a:schemeClr val="lt1"/>
              </a:buClr>
              <a:buSzPts val="2000"/>
              <a:buFont typeface="Arial"/>
              <a:buNone/>
            </a:pPr>
            <a:r>
              <a:rPr b="1" lang="en-US" sz="2000">
                <a:solidFill>
                  <a:schemeClr val="lt1"/>
                </a:solidFill>
              </a:rPr>
              <a:t>Data Exploration : Number of cars owned by each states</a:t>
            </a:r>
            <a:endParaRPr>
              <a:solidFill>
                <a:schemeClr val="dk1"/>
              </a:solidFill>
            </a:endParaRPr>
          </a:p>
          <a:p>
            <a:pPr indent="0" lvl="0" marL="0" marR="0" rtl="0" algn="l">
              <a:lnSpc>
                <a:spcPct val="100000"/>
              </a:lnSpc>
              <a:spcBef>
                <a:spcPts val="0"/>
              </a:spcBef>
              <a:spcAft>
                <a:spcPts val="0"/>
              </a:spcAft>
              <a:buClr>
                <a:srgbClr val="FFFFFF"/>
              </a:buClr>
              <a:buSzPts val="2000"/>
              <a:buFont typeface="Arial"/>
              <a:buNone/>
            </a:pPr>
            <a:r>
              <a:t/>
            </a:r>
            <a:endParaRPr b="1" sz="2000">
              <a:solidFill>
                <a:srgbClr val="FFFFFF"/>
              </a:solidFill>
            </a:endParaRPr>
          </a:p>
          <a:p>
            <a:pPr indent="0" lvl="0" marL="0" marR="0" rtl="0" algn="l">
              <a:lnSpc>
                <a:spcPct val="100000"/>
              </a:lnSpc>
              <a:spcBef>
                <a:spcPts val="0"/>
              </a:spcBef>
              <a:spcAft>
                <a:spcPts val="0"/>
              </a:spcAft>
              <a:buClr>
                <a:srgbClr val="FFFFFF"/>
              </a:buClr>
              <a:buSzPts val="2000"/>
              <a:buFont typeface="Arial"/>
              <a:buNone/>
            </a:pPr>
            <a:r>
              <a:t/>
            </a:r>
            <a:endParaRPr b="1" sz="2000">
              <a:solidFill>
                <a:srgbClr val="FFFFFF"/>
              </a:solidFill>
            </a:endParaRPr>
          </a:p>
        </p:txBody>
      </p:sp>
      <p:sp>
        <p:nvSpPr>
          <p:cNvPr id="114" name="Google Shape;114;g1d12f54a852_0_36"/>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115" name="Google Shape;115;g1d12f54a852_0_36"/>
          <p:cNvSpPr/>
          <p:nvPr/>
        </p:nvSpPr>
        <p:spPr>
          <a:xfrm>
            <a:off x="605800" y="1123050"/>
            <a:ext cx="4454100" cy="3312900"/>
          </a:xfrm>
          <a:prstGeom prst="rect">
            <a:avLst/>
          </a:prstGeom>
          <a:noFill/>
          <a:ln>
            <a:noFill/>
          </a:ln>
        </p:spPr>
        <p:txBody>
          <a:bodyPr anchorCtr="0" anchor="t" bIns="91400" lIns="91400" spcFirstLastPara="1" rIns="91400" wrap="square" tIns="91400">
            <a:noAutofit/>
          </a:bodyPr>
          <a:lstStyle/>
          <a:p>
            <a:pPr indent="-295275" lvl="0" marL="457200" rtl="0" algn="just">
              <a:lnSpc>
                <a:spcPct val="175000"/>
              </a:lnSpc>
              <a:spcBef>
                <a:spcPts val="0"/>
              </a:spcBef>
              <a:spcAft>
                <a:spcPts val="0"/>
              </a:spcAft>
              <a:buClr>
                <a:schemeClr val="dk1"/>
              </a:buClr>
              <a:buSzPts val="1050"/>
              <a:buFont typeface="Roboto"/>
              <a:buChar char="●"/>
            </a:pPr>
            <a:r>
              <a:rPr lang="en-US" sz="1500">
                <a:latin typeface="Open Sans"/>
                <a:ea typeface="Open Sans"/>
                <a:cs typeface="Open Sans"/>
                <a:sym typeface="Open Sans"/>
              </a:rPr>
              <a:t>NSW has the highest number of car owners as well as population, and a relatively higher proportion of customers who do own cars. </a:t>
            </a:r>
            <a:endParaRPr sz="1500">
              <a:latin typeface="Open Sans"/>
              <a:ea typeface="Open Sans"/>
              <a:cs typeface="Open Sans"/>
              <a:sym typeface="Open Sans"/>
            </a:endParaRPr>
          </a:p>
          <a:p>
            <a:pPr indent="-295275" lvl="0" marL="457200" rtl="0" algn="just">
              <a:lnSpc>
                <a:spcPct val="175000"/>
              </a:lnSpc>
              <a:spcBef>
                <a:spcPts val="0"/>
              </a:spcBef>
              <a:spcAft>
                <a:spcPts val="0"/>
              </a:spcAft>
              <a:buClr>
                <a:schemeClr val="dk1"/>
              </a:buClr>
              <a:buSzPts val="1050"/>
              <a:buFont typeface="Roboto"/>
              <a:buChar char="●"/>
            </a:pPr>
            <a:r>
              <a:rPr lang="en-US" sz="1500">
                <a:latin typeface="Open Sans"/>
                <a:ea typeface="Open Sans"/>
                <a:cs typeface="Open Sans"/>
                <a:sym typeface="Open Sans"/>
              </a:rPr>
              <a:t>VIC has the second-highest number of car owners, with a relatively equal proportion of customers who do not own cars. </a:t>
            </a:r>
            <a:endParaRPr sz="1500">
              <a:latin typeface="Open Sans"/>
              <a:ea typeface="Open Sans"/>
              <a:cs typeface="Open Sans"/>
              <a:sym typeface="Open Sans"/>
            </a:endParaRPr>
          </a:p>
          <a:p>
            <a:pPr indent="-295275" lvl="0" marL="457200" rtl="0" algn="just">
              <a:lnSpc>
                <a:spcPct val="175000"/>
              </a:lnSpc>
              <a:spcBef>
                <a:spcPts val="0"/>
              </a:spcBef>
              <a:spcAft>
                <a:spcPts val="0"/>
              </a:spcAft>
              <a:buClr>
                <a:schemeClr val="dk1"/>
              </a:buClr>
              <a:buSzPts val="1050"/>
              <a:buFont typeface="Roboto"/>
              <a:buChar char="●"/>
            </a:pPr>
            <a:r>
              <a:rPr lang="en-US" sz="1500">
                <a:latin typeface="Open Sans"/>
                <a:ea typeface="Open Sans"/>
                <a:cs typeface="Open Sans"/>
                <a:sym typeface="Open Sans"/>
              </a:rPr>
              <a:t>On the other hand, QLD has the lowest number of car owners, which presents an opportunity to target this state.</a:t>
            </a:r>
            <a:endParaRPr sz="1500">
              <a:latin typeface="Open Sans"/>
              <a:ea typeface="Open Sans"/>
              <a:cs typeface="Open Sans"/>
              <a:sym typeface="Open Sans"/>
            </a:endParaRPr>
          </a:p>
          <a:p>
            <a:pPr indent="0" lvl="0" marL="0" rtl="0" algn="l">
              <a:lnSpc>
                <a:spcPct val="17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457200" marR="0" rtl="0" algn="just">
              <a:lnSpc>
                <a:spcPct val="115000"/>
              </a:lnSpc>
              <a:spcBef>
                <a:spcPts val="0"/>
              </a:spcBef>
              <a:spcAft>
                <a:spcPts val="0"/>
              </a:spcAft>
              <a:buNone/>
            </a:pPr>
            <a:r>
              <a:t/>
            </a:r>
            <a:endParaRPr sz="1500">
              <a:latin typeface="Open Sans"/>
              <a:ea typeface="Open Sans"/>
              <a:cs typeface="Open Sans"/>
              <a:sym typeface="Open Sans"/>
            </a:endParaRPr>
          </a:p>
          <a:p>
            <a:pPr indent="0" lvl="0" marL="0" rtl="0" algn="just">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457200" rtl="0" algn="just">
              <a:lnSpc>
                <a:spcPct val="175000"/>
              </a:lnSpc>
              <a:spcBef>
                <a:spcPts val="0"/>
              </a:spcBef>
              <a:spcAft>
                <a:spcPts val="0"/>
              </a:spcAft>
              <a:buNone/>
            </a:pPr>
            <a:r>
              <a:t/>
            </a:r>
            <a:endParaRPr sz="1500">
              <a:latin typeface="Open Sans"/>
              <a:ea typeface="Open Sans"/>
              <a:cs typeface="Open Sans"/>
              <a:sym typeface="Open Sans"/>
            </a:endParaRPr>
          </a:p>
          <a:p>
            <a:pPr indent="0" lvl="0" marL="45720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p:txBody>
      </p:sp>
      <p:pic>
        <p:nvPicPr>
          <p:cNvPr id="116" name="Google Shape;116;g1d12f54a852_0_36"/>
          <p:cNvPicPr preferRelativeResize="0"/>
          <p:nvPr/>
        </p:nvPicPr>
        <p:blipFill>
          <a:blip r:embed="rId3">
            <a:alphaModFix/>
          </a:blip>
          <a:stretch>
            <a:fillRect/>
          </a:stretch>
        </p:blipFill>
        <p:spPr>
          <a:xfrm>
            <a:off x="5969950" y="866225"/>
            <a:ext cx="2968300" cy="2036350"/>
          </a:xfrm>
          <a:prstGeom prst="rect">
            <a:avLst/>
          </a:prstGeom>
          <a:noFill/>
          <a:ln>
            <a:noFill/>
          </a:ln>
        </p:spPr>
      </p:pic>
      <p:pic>
        <p:nvPicPr>
          <p:cNvPr id="117" name="Google Shape;117;g1d12f54a852_0_36"/>
          <p:cNvPicPr preferRelativeResize="0"/>
          <p:nvPr/>
        </p:nvPicPr>
        <p:blipFill>
          <a:blip r:embed="rId4">
            <a:alphaModFix/>
          </a:blip>
          <a:stretch>
            <a:fillRect/>
          </a:stretch>
        </p:blipFill>
        <p:spPr>
          <a:xfrm>
            <a:off x="6116025" y="3038325"/>
            <a:ext cx="2822214" cy="193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5025" y="263974"/>
            <a:ext cx="8565600" cy="7587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24" name="Google Shape;124;p6"/>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rtl="0" algn="l">
              <a:lnSpc>
                <a:spcPct val="175000"/>
              </a:lnSpc>
              <a:spcBef>
                <a:spcPts val="0"/>
              </a:spcBef>
              <a:spcAft>
                <a:spcPts val="0"/>
              </a:spcAft>
              <a:buClr>
                <a:schemeClr val="dk1"/>
              </a:buClr>
              <a:buSzPts val="1100"/>
              <a:buFont typeface="Arial"/>
              <a:buNone/>
            </a:pPr>
            <a:r>
              <a:rPr lang="en-US" sz="1500">
                <a:solidFill>
                  <a:schemeClr val="dk1"/>
                </a:solidFill>
                <a:latin typeface="Open Sans"/>
                <a:ea typeface="Open Sans"/>
                <a:cs typeface="Open Sans"/>
                <a:sym typeface="Open Sans"/>
              </a:rPr>
              <a:t>After conducting initial analyses, we have identified the following high-value clients to target from the new list:</a:t>
            </a:r>
            <a:endParaRPr b="1" sz="2000">
              <a:solidFill>
                <a:srgbClr val="073763"/>
              </a:solidFill>
              <a:latin typeface="Open Sans"/>
              <a:ea typeface="Open Sans"/>
              <a:cs typeface="Open Sans"/>
              <a:sym typeface="Open Sans"/>
            </a:endParaRPr>
          </a:p>
          <a:p>
            <a:pPr indent="0" lvl="0" marL="139700" rtl="0" algn="l">
              <a:lnSpc>
                <a:spcPct val="115000"/>
              </a:lnSpc>
              <a:spcBef>
                <a:spcPts val="0"/>
              </a:spcBef>
              <a:spcAft>
                <a:spcPts val="0"/>
              </a:spcAft>
              <a:buClr>
                <a:schemeClr val="dk1"/>
              </a:buClr>
              <a:buSzPts val="1400"/>
              <a:buFont typeface="Arial"/>
              <a:buNone/>
            </a:pPr>
            <a:r>
              <a:t/>
            </a:r>
            <a:endParaRPr b="1" sz="1500" u="sng">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Clr>
                <a:schemeClr val="dk1"/>
              </a:buClr>
              <a:buSzPts val="1400"/>
              <a:buFont typeface="Arial"/>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Clr>
                <a:schemeClr val="dk1"/>
              </a:buClr>
              <a:buSzPts val="1400"/>
              <a:buFont typeface="Arial"/>
              <a:buNone/>
            </a:pPr>
            <a:r>
              <a:t/>
            </a:r>
            <a:endParaRPr sz="1500">
              <a:solidFill>
                <a:schemeClr val="dk1"/>
              </a:solidFill>
              <a:latin typeface="Open Sans"/>
              <a:ea typeface="Open Sans"/>
              <a:cs typeface="Open Sans"/>
              <a:sym typeface="Open Sans"/>
            </a:endParaRPr>
          </a:p>
          <a:p>
            <a:pPr indent="-323850" lvl="1" marL="914400" rtl="0" algn="l">
              <a:lnSpc>
                <a:spcPct val="17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Customers employed in the financial services, manufacturing, and health sectors show high potential</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Clr>
                <a:schemeClr val="dk1"/>
              </a:buClr>
              <a:buSzPts val="1400"/>
              <a:buFont typeface="Arial"/>
              <a:buNone/>
            </a:pPr>
            <a:r>
              <a:t/>
            </a:r>
            <a:endParaRPr sz="1500">
              <a:solidFill>
                <a:schemeClr val="dk1"/>
              </a:solidFill>
              <a:latin typeface="Open Sans"/>
              <a:ea typeface="Open Sans"/>
              <a:cs typeface="Open Sans"/>
              <a:sym typeface="Open Sans"/>
            </a:endParaRPr>
          </a:p>
          <a:p>
            <a:pPr indent="-323850" lvl="1" marL="914400" rtl="0" algn="l">
              <a:lnSpc>
                <a:spcPct val="17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Customers who currently reside in New South Wales and Victoria exhibit high potential.</a:t>
            </a:r>
            <a:endParaRPr sz="1500">
              <a:solidFill>
                <a:schemeClr val="dk1"/>
              </a:solidFill>
              <a:latin typeface="Open Sans"/>
              <a:ea typeface="Open Sans"/>
              <a:cs typeface="Open Sans"/>
              <a:sym typeface="Open Sans"/>
            </a:endParaRPr>
          </a:p>
          <a:p>
            <a:pPr indent="0" lvl="0" marL="914400" rtl="0" algn="l">
              <a:lnSpc>
                <a:spcPct val="175000"/>
              </a:lnSpc>
              <a:spcBef>
                <a:spcPts val="0"/>
              </a:spcBef>
              <a:spcAft>
                <a:spcPts val="0"/>
              </a:spcAft>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t/>
            </a:r>
            <a:endParaRPr sz="1500">
              <a:solidFill>
                <a:schemeClr val="dk1"/>
              </a:solidFill>
              <a:latin typeface="Open Sans"/>
              <a:ea typeface="Open Sans"/>
              <a:cs typeface="Open Sans"/>
              <a:sym typeface="Open Sans"/>
            </a:endParaRPr>
          </a:p>
        </p:txBody>
      </p:sp>
      <p:sp>
        <p:nvSpPr>
          <p:cNvPr id="125" name="Google Shape;125;p6"/>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a:off x="537899" y="1895175"/>
            <a:ext cx="3953102" cy="779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Appendix</a:t>
            </a:r>
            <a:endParaRPr/>
          </a:p>
        </p:txBody>
      </p:sp>
      <p:sp>
        <p:nvSpPr>
          <p:cNvPr id="132" name="Google Shape;132;p7"/>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