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4">
  <p:sldMasterIdLst>
    <p:sldMasterId id="2147483648" r:id="rId1"/>
  </p:sldMasterIdLst>
  <p:notesMasterIdLst>
    <p:notesMasterId r:id="rId20"/>
  </p:notesMasterIdLst>
  <p:handoutMasterIdLst>
    <p:handoutMasterId r:id="rId21"/>
  </p:handoutMasterIdLst>
  <p:sldIdLst>
    <p:sldId id="257" r:id="rId2"/>
    <p:sldId id="292" r:id="rId3"/>
    <p:sldId id="290" r:id="rId4"/>
    <p:sldId id="291"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72" r:id="rId19"/>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10" autoAdjust="0"/>
  </p:normalViewPr>
  <p:slideViewPr>
    <p:cSldViewPr snapToGrid="0" showGuides="1">
      <p:cViewPr varScale="1">
        <p:scale>
          <a:sx n="82" d="100"/>
          <a:sy n="82" d="100"/>
        </p:scale>
        <p:origin x="720" y="72"/>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7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EB9656B-74C7-455B-B2B8-19A3A45F59A9}" type="datetime1">
              <a:rPr lang="en-GB" smtClean="0"/>
              <a:t>26/11/2023</a:t>
            </a:fld>
            <a:endParaRPr lang="en-GB"/>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D2DFAA7-D3C3-4D01-9299-453E25D16D4E}" type="slidenum">
              <a:rPr lang="en-GB" smtClean="0"/>
              <a:t>‹#›</a:t>
            </a:fld>
            <a:endParaRPr lang="en-GB"/>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77C96CD-B971-4362-943D-DA39C9C7A795}" type="datetime1">
              <a:rPr lang="en-GB" noProof="0" smtClean="0"/>
              <a:t>26/11/2023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DC51814-3B91-4036-94D2-3977634EE214}" type="slidenum">
              <a:rPr lang="en-GB" noProof="0" smtClean="0"/>
              <a:t>‹#›</a:t>
            </a:fld>
            <a:endParaRPr lang="en-GB" noProof="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DC51814-3B91-4036-94D2-3977634EE214}" type="slidenum">
              <a:rPr lang="en-GB" smtClean="0"/>
              <a:t>1</a:t>
            </a:fld>
            <a:endParaRPr lang="en-GB"/>
          </a:p>
        </p:txBody>
      </p:sp>
    </p:spTree>
    <p:extLst>
      <p:ext uri="{BB962C8B-B14F-4D97-AF65-F5344CB8AC3E}">
        <p14:creationId xmlns:p14="http://schemas.microsoft.com/office/powerpoint/2010/main" val="3519699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DC51814-3B91-4036-94D2-3977634EE214}" type="slidenum">
              <a:rPr lang="en-GB" smtClean="0"/>
              <a:t>10</a:t>
            </a:fld>
            <a:endParaRPr lang="en-GB"/>
          </a:p>
        </p:txBody>
      </p:sp>
    </p:spTree>
    <p:extLst>
      <p:ext uri="{BB962C8B-B14F-4D97-AF65-F5344CB8AC3E}">
        <p14:creationId xmlns:p14="http://schemas.microsoft.com/office/powerpoint/2010/main" val="600862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DC51814-3B91-4036-94D2-3977634EE214}" type="slidenum">
              <a:rPr lang="en-GB" smtClean="0"/>
              <a:t>11</a:t>
            </a:fld>
            <a:endParaRPr lang="en-GB"/>
          </a:p>
        </p:txBody>
      </p:sp>
    </p:spTree>
    <p:extLst>
      <p:ext uri="{BB962C8B-B14F-4D97-AF65-F5344CB8AC3E}">
        <p14:creationId xmlns:p14="http://schemas.microsoft.com/office/powerpoint/2010/main" val="3130235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DC51814-3B91-4036-94D2-3977634EE214}" type="slidenum">
              <a:rPr lang="en-GB" smtClean="0"/>
              <a:t>12</a:t>
            </a:fld>
            <a:endParaRPr lang="en-GB"/>
          </a:p>
        </p:txBody>
      </p:sp>
    </p:spTree>
    <p:extLst>
      <p:ext uri="{BB962C8B-B14F-4D97-AF65-F5344CB8AC3E}">
        <p14:creationId xmlns:p14="http://schemas.microsoft.com/office/powerpoint/2010/main" val="3445362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DC51814-3B91-4036-94D2-3977634EE214}" type="slidenum">
              <a:rPr lang="en-GB" smtClean="0"/>
              <a:t>13</a:t>
            </a:fld>
            <a:endParaRPr lang="en-GB"/>
          </a:p>
        </p:txBody>
      </p:sp>
    </p:spTree>
    <p:extLst>
      <p:ext uri="{BB962C8B-B14F-4D97-AF65-F5344CB8AC3E}">
        <p14:creationId xmlns:p14="http://schemas.microsoft.com/office/powerpoint/2010/main" val="3142061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DC51814-3B91-4036-94D2-3977634EE214}" type="slidenum">
              <a:rPr lang="en-GB" smtClean="0"/>
              <a:t>14</a:t>
            </a:fld>
            <a:endParaRPr lang="en-GB"/>
          </a:p>
        </p:txBody>
      </p:sp>
    </p:spTree>
    <p:extLst>
      <p:ext uri="{BB962C8B-B14F-4D97-AF65-F5344CB8AC3E}">
        <p14:creationId xmlns:p14="http://schemas.microsoft.com/office/powerpoint/2010/main" val="380858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DC51814-3B91-4036-94D2-3977634EE214}" type="slidenum">
              <a:rPr lang="en-GB" smtClean="0"/>
              <a:t>15</a:t>
            </a:fld>
            <a:endParaRPr lang="en-GB"/>
          </a:p>
        </p:txBody>
      </p:sp>
    </p:spTree>
    <p:extLst>
      <p:ext uri="{BB962C8B-B14F-4D97-AF65-F5344CB8AC3E}">
        <p14:creationId xmlns:p14="http://schemas.microsoft.com/office/powerpoint/2010/main" val="1569168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DC51814-3B91-4036-94D2-3977634EE214}" type="slidenum">
              <a:rPr lang="en-GB" smtClean="0"/>
              <a:t>16</a:t>
            </a:fld>
            <a:endParaRPr lang="en-GB"/>
          </a:p>
        </p:txBody>
      </p:sp>
    </p:spTree>
    <p:extLst>
      <p:ext uri="{BB962C8B-B14F-4D97-AF65-F5344CB8AC3E}">
        <p14:creationId xmlns:p14="http://schemas.microsoft.com/office/powerpoint/2010/main" val="2423927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DC51814-3B91-4036-94D2-3977634EE214}" type="slidenum">
              <a:rPr lang="en-GB" smtClean="0"/>
              <a:t>17</a:t>
            </a:fld>
            <a:endParaRPr lang="en-GB"/>
          </a:p>
        </p:txBody>
      </p:sp>
    </p:spTree>
    <p:extLst>
      <p:ext uri="{BB962C8B-B14F-4D97-AF65-F5344CB8AC3E}">
        <p14:creationId xmlns:p14="http://schemas.microsoft.com/office/powerpoint/2010/main" val="3173075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DC51814-3B91-4036-94D2-3977634EE214}" type="slidenum">
              <a:rPr lang="en-GB" smtClean="0"/>
              <a:t>18</a:t>
            </a:fld>
            <a:endParaRPr lang="en-GB"/>
          </a:p>
        </p:txBody>
      </p:sp>
    </p:spTree>
    <p:extLst>
      <p:ext uri="{BB962C8B-B14F-4D97-AF65-F5344CB8AC3E}">
        <p14:creationId xmlns:p14="http://schemas.microsoft.com/office/powerpoint/2010/main" val="264987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DC51814-3B91-4036-94D2-3977634EE214}" type="slidenum">
              <a:rPr lang="en-GB" smtClean="0"/>
              <a:t>2</a:t>
            </a:fld>
            <a:endParaRPr lang="en-GB"/>
          </a:p>
        </p:txBody>
      </p:sp>
    </p:spTree>
    <p:extLst>
      <p:ext uri="{BB962C8B-B14F-4D97-AF65-F5344CB8AC3E}">
        <p14:creationId xmlns:p14="http://schemas.microsoft.com/office/powerpoint/2010/main" val="3270540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DC51814-3B91-4036-94D2-3977634EE214}" type="slidenum">
              <a:rPr lang="en-GB" smtClean="0"/>
              <a:t>3</a:t>
            </a:fld>
            <a:endParaRPr lang="en-GB"/>
          </a:p>
        </p:txBody>
      </p:sp>
    </p:spTree>
    <p:extLst>
      <p:ext uri="{BB962C8B-B14F-4D97-AF65-F5344CB8AC3E}">
        <p14:creationId xmlns:p14="http://schemas.microsoft.com/office/powerpoint/2010/main" val="3809748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DC51814-3B91-4036-94D2-3977634EE214}" type="slidenum">
              <a:rPr lang="en-GB" smtClean="0"/>
              <a:t>4</a:t>
            </a:fld>
            <a:endParaRPr lang="en-GB"/>
          </a:p>
        </p:txBody>
      </p:sp>
    </p:spTree>
    <p:extLst>
      <p:ext uri="{BB962C8B-B14F-4D97-AF65-F5344CB8AC3E}">
        <p14:creationId xmlns:p14="http://schemas.microsoft.com/office/powerpoint/2010/main" val="970988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DC51814-3B91-4036-94D2-3977634EE214}" type="slidenum">
              <a:rPr lang="en-GB" smtClean="0"/>
              <a:t>5</a:t>
            </a:fld>
            <a:endParaRPr lang="en-GB"/>
          </a:p>
        </p:txBody>
      </p:sp>
    </p:spTree>
    <p:extLst>
      <p:ext uri="{BB962C8B-B14F-4D97-AF65-F5344CB8AC3E}">
        <p14:creationId xmlns:p14="http://schemas.microsoft.com/office/powerpoint/2010/main" val="3218857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DC51814-3B91-4036-94D2-3977634EE214}" type="slidenum">
              <a:rPr lang="en-GB" smtClean="0"/>
              <a:t>6</a:t>
            </a:fld>
            <a:endParaRPr lang="en-GB"/>
          </a:p>
        </p:txBody>
      </p:sp>
    </p:spTree>
    <p:extLst>
      <p:ext uri="{BB962C8B-B14F-4D97-AF65-F5344CB8AC3E}">
        <p14:creationId xmlns:p14="http://schemas.microsoft.com/office/powerpoint/2010/main" val="337558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DC51814-3B91-4036-94D2-3977634EE214}" type="slidenum">
              <a:rPr lang="en-GB" smtClean="0"/>
              <a:t>7</a:t>
            </a:fld>
            <a:endParaRPr lang="en-GB"/>
          </a:p>
        </p:txBody>
      </p:sp>
    </p:spTree>
    <p:extLst>
      <p:ext uri="{BB962C8B-B14F-4D97-AF65-F5344CB8AC3E}">
        <p14:creationId xmlns:p14="http://schemas.microsoft.com/office/powerpoint/2010/main" val="2371615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DC51814-3B91-4036-94D2-3977634EE214}" type="slidenum">
              <a:rPr lang="en-GB" smtClean="0"/>
              <a:t>8</a:t>
            </a:fld>
            <a:endParaRPr lang="en-GB"/>
          </a:p>
        </p:txBody>
      </p:sp>
    </p:spTree>
    <p:extLst>
      <p:ext uri="{BB962C8B-B14F-4D97-AF65-F5344CB8AC3E}">
        <p14:creationId xmlns:p14="http://schemas.microsoft.com/office/powerpoint/2010/main" val="584887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DC51814-3B91-4036-94D2-3977634EE214}" type="slidenum">
              <a:rPr lang="en-GB" smtClean="0"/>
              <a:t>9</a:t>
            </a:fld>
            <a:endParaRPr lang="en-GB"/>
          </a:p>
        </p:txBody>
      </p:sp>
    </p:spTree>
    <p:extLst>
      <p:ext uri="{BB962C8B-B14F-4D97-AF65-F5344CB8AC3E}">
        <p14:creationId xmlns:p14="http://schemas.microsoft.com/office/powerpoint/2010/main" val="3185162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rtlCol="0">
            <a:normAutofit/>
          </a:bodyPr>
          <a:lstStyle>
            <a:lvl1pPr marL="0" indent="0" algn="ctr">
              <a:buNone/>
              <a:defRPr sz="1800"/>
            </a:lvl1pPr>
          </a:lstStyle>
          <a:p>
            <a:pPr rtl="0"/>
            <a:r>
              <a:rPr lang="en-US" noProof="0"/>
              <a:t>Click icon to add picture</a:t>
            </a:r>
            <a:endParaRPr lang="en-GB" noProof="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rtlCol="0" anchor="ctr"/>
          <a:lstStyle>
            <a:lvl1pPr algn="ctr">
              <a:defRPr sz="6000">
                <a:solidFill>
                  <a:schemeClr val="bg1"/>
                </a:solidFill>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rtlCol="0"/>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rtlCol="0" anchor="ctr">
            <a:noAutofit/>
          </a:bodyPr>
          <a:lstStyle>
            <a:lvl1pPr>
              <a:defRPr sz="54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en-GB" noProof="0" smtClean="0"/>
              <a:t>‹#›</a:t>
            </a:fld>
            <a:endParaRPr lang="en-GB" noProof="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rtlCol="0" anchor="b">
            <a:noAutofit/>
          </a:bodyPr>
          <a:lstStyle>
            <a:lvl1pPr>
              <a:defRPr sz="40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en-GB" noProof="0" smtClean="0"/>
              <a:t>‹#›</a:t>
            </a:fld>
            <a:endParaRPr lang="en-GB" noProof="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rtlCol="0" anchor="ctr">
            <a:noAutofit/>
          </a:bodyPr>
          <a:lstStyle>
            <a:lvl1pPr>
              <a:defRPr sz="40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rtlCol="0" anchor="ctr">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en-GB" noProof="0" smtClean="0"/>
              <a:t>‹#›</a:t>
            </a:fld>
            <a:endParaRPr lang="en-GB" noProof="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rtlCol="0" anchor="ctr"/>
          <a:lstStyle>
            <a:lvl1pPr>
              <a:defRPr sz="6000">
                <a:solidFill>
                  <a:schemeClr val="bg1"/>
                </a:solidFill>
              </a:defRPr>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rtlCol="0"/>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en-GB" noProof="0" smtClean="0"/>
              <a:t>‹#›</a:t>
            </a:fld>
            <a:endParaRPr lang="en-GB" noProof="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rtlCol="0" anchor="ctr"/>
          <a:lstStyle>
            <a:lvl1pPr>
              <a:defRPr sz="6000">
                <a:solidFill>
                  <a:schemeClr val="bg1"/>
                </a:solidFill>
              </a:defRPr>
            </a:lvl1pPr>
          </a:lstStyle>
          <a:p>
            <a:pPr rtl="0"/>
            <a:r>
              <a:rPr lang="en-US" noProof="0"/>
              <a:t>Click to edit Master title style</a:t>
            </a:r>
            <a:endParaRPr lang="en-GB"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en-GB" noProof="0" smtClean="0"/>
              <a:t>‹#›</a:t>
            </a:fld>
            <a:endParaRPr lang="en-GB"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rtl="0">
              <a:buNone/>
            </a:pPr>
            <a:r>
              <a:rPr lang="en-US" noProof="0"/>
              <a:t>Click icon to add picture</a:t>
            </a:r>
            <a:endParaRPr lang="en-GB" noProof="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rtlCol="0" anchor="ctr"/>
          <a:lstStyle>
            <a:lvl1pPr>
              <a:defRPr sz="6000">
                <a:solidFill>
                  <a:schemeClr val="accent5"/>
                </a:solidFill>
              </a:defRPr>
            </a:lvl1pPr>
          </a:lstStyle>
          <a:p>
            <a:pPr rtl="0"/>
            <a:r>
              <a:rPr lang="en-US" noProof="0"/>
              <a:t>Click to edit Master title style</a:t>
            </a:r>
            <a:endParaRPr lang="en-GB" noProof="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en-GB" noProof="0" smtClean="0"/>
              <a:t>‹#›</a:t>
            </a:fld>
            <a:endParaRPr lang="en-GB"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rtlCol="0" anchor="ctr"/>
          <a:lstStyle>
            <a:lvl1pPr>
              <a:defRPr sz="6000">
                <a:solidFill>
                  <a:schemeClr val="tx1"/>
                </a:solidFill>
              </a:defRPr>
            </a:lvl1pPr>
          </a:lstStyle>
          <a:p>
            <a:pPr rtl="0"/>
            <a:r>
              <a:rPr lang="en-US" noProof="0"/>
              <a:t>Click to edit Master title style</a:t>
            </a:r>
            <a:endParaRPr lang="en-GB" noProof="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en-GB" noProof="0" smtClean="0"/>
              <a:t>‹#›</a:t>
            </a:fld>
            <a:endParaRPr lang="en-GB"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rtl="0">
              <a:buNone/>
            </a:pPr>
            <a:r>
              <a:rPr lang="en-US" noProof="0"/>
              <a:t>Click icon to add picture</a:t>
            </a:r>
            <a:endParaRPr lang="en-GB" noProof="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rtlCol="0" anchor="ctr"/>
          <a:lstStyle>
            <a:lvl1pPr algn="ctr">
              <a:defRPr sz="6000">
                <a:solidFill>
                  <a:schemeClr val="accent1"/>
                </a:solidFill>
              </a:defRPr>
            </a:lvl1pPr>
          </a:lstStyle>
          <a:p>
            <a:pPr rtl="0"/>
            <a:r>
              <a:rPr lang="en-US" noProof="0"/>
              <a:t>Click to edit Master title style</a:t>
            </a:r>
            <a:endParaRPr lang="en-GB" noProof="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rtlCol="0"/>
          <a:lstStyle/>
          <a:p>
            <a:pPr rtl="0"/>
            <a:fld id="{03DC2DEF-D2FE-4B45-ABA4-9F153FD1C98A}" type="slidenum">
              <a:rPr lang="en-GB" noProof="0" smtClean="0"/>
              <a:t>‹#›</a:t>
            </a:fld>
            <a:endParaRPr lang="en-GB" noProof="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en-GB" noProof="0" smtClean="0"/>
              <a:t>‹#›</a:t>
            </a:fld>
            <a:endParaRPr lang="en-GB" noProof="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rtlCol="0"/>
          <a:lstStyle/>
          <a:p>
            <a:pPr rtl="0"/>
            <a:r>
              <a:rPr lang="en-US" noProof="0"/>
              <a:t>Click to edit Master title style</a:t>
            </a:r>
            <a:endParaRPr lang="en-GB" noProof="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en-GB" noProof="0" smtClean="0"/>
              <a:t>‹#›</a:t>
            </a:fld>
            <a:endParaRPr lang="en-GB" noProof="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rtlCol="0">
            <a:normAutofit/>
          </a:bodyPr>
          <a:lstStyle>
            <a:lvl1pPr marL="0" indent="0" algn="ctr">
              <a:buNone/>
              <a:defRPr sz="1800"/>
            </a:lvl1pPr>
          </a:lstStyle>
          <a:p>
            <a:pPr rtl="0"/>
            <a:r>
              <a:rPr lang="en-US" noProof="0"/>
              <a:t>Click icon to add picture</a:t>
            </a:r>
            <a:endParaRPr lang="en-GB" noProof="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rtlCol="0" anchor="b"/>
          <a:lstStyle>
            <a:lvl1pPr algn="l">
              <a:defRPr sz="6000">
                <a:solidFill>
                  <a:schemeClr val="bg1"/>
                </a:solidFill>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rtlCol="0"/>
          <a:lstStyle/>
          <a:p>
            <a:pPr rtl="0"/>
            <a:r>
              <a:rPr lang="en-US" noProof="0"/>
              <a:t>Click to edit Master title style</a:t>
            </a:r>
            <a:endParaRPr lang="en-GB" noProof="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en-GB" noProof="0" smtClean="0"/>
              <a:t>‹#›</a:t>
            </a:fld>
            <a:endParaRPr lang="en-GB" noProof="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rtlCol="0" anchor="b">
            <a:noAutofit/>
          </a:bodyPr>
          <a:lstStyle>
            <a:lvl1pPr>
              <a:defRPr sz="3600"/>
            </a:lvl1pPr>
          </a:lstStyle>
          <a:p>
            <a:pPr rtl="0"/>
            <a:r>
              <a:rPr lang="en-US" noProof="0"/>
              <a:t>Click to edit Master title style</a:t>
            </a:r>
            <a:endParaRPr lang="en-GB" noProof="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en-GB" noProof="0" smtClean="0"/>
              <a:t>‹#›</a:t>
            </a:fld>
            <a:endParaRPr lang="en-GB" noProof="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rtl="0">
              <a:buNone/>
            </a:pPr>
            <a:r>
              <a:rPr lang="en-US" noProof="0"/>
              <a:t>Click icon to add picture</a:t>
            </a:r>
            <a:endParaRPr lang="en-GB" noProof="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rtlCol="0" anchor="ctr">
            <a:noAutofit/>
          </a:bodyPr>
          <a:lstStyle>
            <a:lvl1pPr algn="ctr">
              <a:defRPr sz="3600"/>
            </a:lvl1pPr>
          </a:lstStyle>
          <a:p>
            <a:pPr rtl="0"/>
            <a:r>
              <a:rPr lang="en-US" noProof="0"/>
              <a:t>Click to edit Master title style</a:t>
            </a:r>
            <a:endParaRPr lang="en-GB" noProof="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rtlCol="0"/>
          <a:lstStyle/>
          <a:p>
            <a:pPr rtl="0"/>
            <a:fld id="{03DC2DEF-D2FE-4B45-ABA4-9F153FD1C98A}" type="slidenum">
              <a:rPr lang="en-GB" noProof="0" smtClean="0"/>
              <a:t>‹#›</a:t>
            </a:fld>
            <a:endParaRPr lang="en-GB" noProof="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rtl="0">
              <a:buNone/>
            </a:pPr>
            <a:r>
              <a:rPr lang="en-US" noProof="0"/>
              <a:t>Click icon to add picture</a:t>
            </a:r>
            <a:endParaRPr lang="en-GB" noProof="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p>
            <a:pPr rtl="0"/>
            <a:r>
              <a:rPr lang="en-US" noProof="0"/>
              <a:t>Click to edit Master title style</a:t>
            </a:r>
            <a:endParaRPr lang="en-GB" noProof="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en-GB" noProof="0" smtClean="0"/>
              <a:t>‹#›</a:t>
            </a:fld>
            <a:endParaRPr lang="en-GB" noProof="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rtlCol="0">
            <a:normAutofit/>
          </a:bodyPr>
          <a:lstStyle>
            <a:lvl1pPr>
              <a:defRPr sz="1800"/>
            </a:lvl1pPr>
            <a:lvl2pPr>
              <a:defRPr sz="1600"/>
            </a:lvl2pPr>
            <a:lvl3pPr>
              <a:defRPr sz="1400"/>
            </a:lvl3pPr>
            <a:lvl4pPr>
              <a:defRPr sz="1200"/>
            </a:lvl4pPr>
            <a:lvl5pPr>
              <a:defRPr sz="12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rtlCol="0">
            <a:normAutofit/>
          </a:bodyPr>
          <a:lstStyle>
            <a:lvl1pPr>
              <a:defRPr sz="1800"/>
            </a:lvl1pPr>
            <a:lvl2pPr>
              <a:defRPr sz="1600"/>
            </a:lvl2pPr>
            <a:lvl3pPr>
              <a:defRPr sz="1400"/>
            </a:lvl3pPr>
            <a:lvl4pPr>
              <a:defRPr sz="1200"/>
            </a:lvl4pPr>
            <a:lvl5pPr>
              <a:defRPr sz="12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p>
            <a:pPr rtl="0"/>
            <a:r>
              <a:rPr lang="en-US" noProof="0"/>
              <a:t>Click to edit Master title style</a:t>
            </a:r>
            <a:endParaRPr lang="en-GB" noProof="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en-GB" noProof="0" smtClean="0"/>
              <a:t>‹#›</a:t>
            </a:fld>
            <a:endParaRPr lang="en-GB" noProof="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rtlCol="0">
            <a:normAutofit/>
          </a:bodyPr>
          <a:lstStyle>
            <a:lvl1pPr>
              <a:defRPr sz="1800"/>
            </a:lvl1pPr>
            <a:lvl2pPr>
              <a:defRPr sz="1600"/>
            </a:lvl2pPr>
            <a:lvl3pPr>
              <a:defRPr sz="1400"/>
            </a:lvl3pPr>
            <a:lvl4pPr>
              <a:defRPr sz="1200"/>
            </a:lvl4pPr>
            <a:lvl5pPr>
              <a:defRPr sz="12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rtlCol="0"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rtlCol="0">
            <a:normAutofit/>
          </a:bodyPr>
          <a:lstStyle>
            <a:lvl1pPr>
              <a:defRPr sz="1800"/>
            </a:lvl1pPr>
            <a:lvl2pPr>
              <a:defRPr sz="1600"/>
            </a:lvl2pPr>
            <a:lvl3pPr>
              <a:defRPr sz="1400"/>
            </a:lvl3pPr>
            <a:lvl4pPr>
              <a:defRPr sz="1200"/>
            </a:lvl4pPr>
            <a:lvl5pPr>
              <a:defRPr sz="12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rtlCol="0">
            <a:normAutofit/>
          </a:bodyPr>
          <a:lstStyle>
            <a:lvl1pPr marL="0" indent="0" algn="ctr">
              <a:buNone/>
              <a:defRPr sz="1800"/>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rtlCol="0" anchor="b">
            <a:normAutofit/>
          </a:bodyPr>
          <a:lstStyle>
            <a:lvl1pPr algn="ctr">
              <a:defRPr sz="5400">
                <a:solidFill>
                  <a:schemeClr val="tx1"/>
                </a:solidFill>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rtlCol="0"/>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p>
            <a:pPr rtl="0"/>
            <a:r>
              <a:rPr lang="en-US" noProof="0"/>
              <a:t>Click to edit Master title style</a:t>
            </a:r>
            <a:endParaRPr lang="en-GB" noProof="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en-GB" noProof="0" smtClean="0"/>
              <a:t>‹#›</a:t>
            </a:fld>
            <a:endParaRPr lang="en-GB" noProof="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rtlCol="0"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rtlCol="0"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lvl1pPr algn="ctr">
              <a:defRPr>
                <a:solidFill>
                  <a:schemeClr val="bg1"/>
                </a:solidFill>
              </a:defRPr>
            </a:lvl1pPr>
          </a:lstStyle>
          <a:p>
            <a:pPr rtl="0"/>
            <a:r>
              <a:rPr lang="en-US" noProof="0"/>
              <a:t>Click to edit Master title style</a:t>
            </a:r>
            <a:endParaRPr lang="en-GB" noProof="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en-GB" noProof="0" smtClean="0"/>
              <a:t>‹#›</a:t>
            </a:fld>
            <a:endParaRPr lang="en-GB" noProof="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rtlCol="0"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rtlCol="0"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rtlCol="0">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rtlCol="0"/>
          <a:lstStyle>
            <a:lvl1pPr algn="l">
              <a:defRPr>
                <a:solidFill>
                  <a:schemeClr val="tx1"/>
                </a:solidFill>
              </a:defRPr>
            </a:lvl1pPr>
          </a:lstStyle>
          <a:p>
            <a:pPr rtl="0"/>
            <a:r>
              <a:rPr lang="en-US" noProof="0"/>
              <a:t>Click to edit Master title style</a:t>
            </a:r>
            <a:endParaRPr lang="en-GB" noProof="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rtlCol="0"/>
          <a:lstStyle/>
          <a:p>
            <a:pPr rtl="0"/>
            <a:fld id="{03DC2DEF-D2FE-4B45-ABA4-9F153FD1C98A}" type="slidenum">
              <a:rPr lang="en-GB" noProof="0" smtClean="0"/>
              <a:t>‹#›</a:t>
            </a:fld>
            <a:endParaRPr lang="en-GB" noProof="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rtlCol="0"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rtlCol="0"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rtlCol="0">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rtlCol="0"/>
          <a:lstStyle/>
          <a:p>
            <a:pPr rtl="0"/>
            <a:r>
              <a:rPr lang="en-US" noProof="0"/>
              <a:t>Click to edit Master title style</a:t>
            </a:r>
            <a:endParaRPr lang="en-GB" noProof="0"/>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rtlCol="0"/>
          <a:lstStyle/>
          <a:p>
            <a:pPr rtl="0"/>
            <a:fld id="{03DC2DEF-D2FE-4B45-ABA4-9F153FD1C98A}" type="slidenum">
              <a:rPr lang="en-GB" noProof="0" smtClean="0"/>
              <a:t>‹#›</a:t>
            </a:fld>
            <a:endParaRPr lang="en-GB" noProof="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rtlCol="0"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n-GB"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rtlCol="0"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n-GB" noProof="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n-GB"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n-GB" noProof="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n-GB"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n-GB"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n-GB"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n-GB" noProof="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n-GB"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rtlCol="0"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rtl="0"/>
            <a:r>
              <a:rPr lang="en-GB" noProof="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rtlCol="0"/>
          <a:lstStyle/>
          <a:p>
            <a:pPr rtl="0"/>
            <a:r>
              <a:rPr lang="en-US" noProof="0"/>
              <a:t>Click to edit Master title style</a:t>
            </a:r>
            <a:endParaRPr lang="en-GB" noProof="0"/>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rtlCol="0"/>
          <a:lstStyle/>
          <a:p>
            <a:pPr rtl="0"/>
            <a:fld id="{03DC2DEF-D2FE-4B45-ABA4-9F153FD1C98A}" type="slidenum">
              <a:rPr lang="en-GB" noProof="0" smtClean="0"/>
              <a:t>‹#›</a:t>
            </a:fld>
            <a:endParaRPr lang="en-GB" noProof="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rtlCol="0"/>
          <a:lstStyle>
            <a:lvl1pPr marL="0" indent="0" algn="ctr">
              <a:buNone/>
              <a:defRPr>
                <a:solidFill>
                  <a:schemeClr val="bg1"/>
                </a:solidFill>
              </a:defRPr>
            </a:lvl1pPr>
          </a:lstStyle>
          <a:p>
            <a:pPr rtl="0"/>
            <a:r>
              <a:rPr lang="en-US" noProof="0"/>
              <a:t>Click icon to add picture</a:t>
            </a:r>
            <a:endParaRPr lang="en-GB" noProof="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rtlCol="0"/>
          <a:lstStyle>
            <a:lvl1pPr marL="0" indent="0" algn="ctr">
              <a:buNone/>
              <a:defRPr>
                <a:solidFill>
                  <a:schemeClr val="bg1"/>
                </a:solidFill>
              </a:defRPr>
            </a:lvl1pPr>
          </a:lstStyle>
          <a:p>
            <a:pPr rtl="0"/>
            <a:r>
              <a:rPr lang="en-US" noProof="0"/>
              <a:t>Click icon to add picture</a:t>
            </a:r>
            <a:endParaRPr lang="en-GB" noProof="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rtlCol="0"/>
          <a:lstStyle>
            <a:lvl1pPr marL="0" indent="0" algn="ctr">
              <a:buNone/>
              <a:defRPr>
                <a:solidFill>
                  <a:schemeClr val="bg1"/>
                </a:solidFill>
              </a:defRPr>
            </a:lvl1pPr>
          </a:lstStyle>
          <a:p>
            <a:pPr rtl="0"/>
            <a:r>
              <a:rPr lang="en-US" noProof="0"/>
              <a:t>Click icon to add picture</a:t>
            </a:r>
            <a:endParaRPr lang="en-GB" noProof="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rtlCol="0"/>
          <a:lstStyle>
            <a:lvl1pPr marL="0" indent="0" algn="ctr">
              <a:buNone/>
              <a:defRPr>
                <a:solidFill>
                  <a:schemeClr val="bg1"/>
                </a:solidFill>
              </a:defRPr>
            </a:lvl1pPr>
          </a:lstStyle>
          <a:p>
            <a:pPr rtl="0"/>
            <a:r>
              <a:rPr lang="en-US" noProof="0"/>
              <a:t>Click icon to add picture</a:t>
            </a:r>
            <a:endParaRPr lang="en-GB" noProof="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rtlCol="0"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rtlCol="0"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rtlCol="0"/>
          <a:lstStyle/>
          <a:p>
            <a:pPr rtl="0"/>
            <a:r>
              <a:rPr lang="en-US" noProof="0"/>
              <a:t>Click to edit Master title style</a:t>
            </a:r>
            <a:endParaRPr lang="en-GB" noProof="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rtlCol="0">
            <a:normAutofit/>
          </a:bodyPr>
          <a:lstStyle>
            <a:lvl1pPr marL="0" indent="0" algn="ctr">
              <a:buNone/>
              <a:defRPr sz="2000">
                <a:solidFill>
                  <a:schemeClr val="tx1"/>
                </a:solidFill>
              </a:defRPr>
            </a:lvl1pPr>
          </a:lstStyle>
          <a:p>
            <a:pPr rtl="0"/>
            <a:r>
              <a:rPr lang="en-US" noProof="0"/>
              <a:t>Click icon to add picture</a:t>
            </a:r>
            <a:endParaRPr lang="en-GB" noProof="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rtlCol="0">
            <a:normAutofit/>
          </a:bodyPr>
          <a:lstStyle>
            <a:lvl1pPr marL="0" indent="0" algn="ctr">
              <a:buNone/>
              <a:defRPr sz="2000">
                <a:solidFill>
                  <a:schemeClr val="tx1"/>
                </a:solidFill>
              </a:defRPr>
            </a:lvl1pPr>
          </a:lstStyle>
          <a:p>
            <a:pPr rtl="0"/>
            <a:r>
              <a:rPr lang="en-US" noProof="0"/>
              <a:t>Click icon to add picture</a:t>
            </a:r>
            <a:endParaRPr lang="en-GB" noProof="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rtlCol="0">
            <a:normAutofit/>
          </a:bodyPr>
          <a:lstStyle>
            <a:lvl1pPr marL="0" indent="0" algn="ctr">
              <a:buNone/>
              <a:defRPr sz="2000">
                <a:solidFill>
                  <a:schemeClr val="tx1"/>
                </a:solidFill>
              </a:defRPr>
            </a:lvl1pPr>
          </a:lstStyle>
          <a:p>
            <a:pPr rtl="0"/>
            <a:r>
              <a:rPr lang="en-US" noProof="0"/>
              <a:t>Click icon to add picture</a:t>
            </a:r>
            <a:endParaRPr lang="en-GB" noProof="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rtlCol="0"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rtlCol="0"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rtlCol="0"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rtlCol="0">
            <a:normAutofit/>
          </a:bodyPr>
          <a:lstStyle>
            <a:lvl1pPr marL="0" indent="0" algn="ctr">
              <a:buNone/>
              <a:defRPr sz="1800"/>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rtlCol="0" anchor="b">
            <a:normAutofit/>
          </a:bodyPr>
          <a:lstStyle>
            <a:lvl1pPr algn="l">
              <a:defRPr sz="5400">
                <a:solidFill>
                  <a:schemeClr val="bg1"/>
                </a:solidFill>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n-US" noProof="0"/>
              <a:t>Click to edit Master title style</a:t>
            </a:r>
            <a:endParaRPr lang="en-GB" noProof="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n-GB" noProof="0" smtClean="0"/>
              <a:t>‹#›</a:t>
            </a:fld>
            <a:endParaRPr lang="en-GB" noProof="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rtlCol="0">
            <a:normAutofit/>
          </a:bodyPr>
          <a:lstStyle>
            <a:lvl1pPr marL="0" indent="0" algn="ctr">
              <a:buNone/>
              <a:defRPr sz="2000">
                <a:solidFill>
                  <a:schemeClr val="tx1"/>
                </a:solidFill>
              </a:defRPr>
            </a:lvl1pPr>
          </a:lstStyle>
          <a:p>
            <a:pPr rtl="0"/>
            <a:r>
              <a:rPr lang="en-US" noProof="0"/>
              <a:t>Click icon to add picture</a:t>
            </a:r>
            <a:endParaRPr lang="en-GB" noProof="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rtlCol="0">
            <a:normAutofit/>
          </a:bodyPr>
          <a:lstStyle>
            <a:lvl1pPr marL="0" indent="0" algn="ctr">
              <a:buNone/>
              <a:defRPr sz="2000">
                <a:solidFill>
                  <a:schemeClr val="tx1"/>
                </a:solidFill>
              </a:defRPr>
            </a:lvl1pPr>
          </a:lstStyle>
          <a:p>
            <a:pPr rtl="0"/>
            <a:r>
              <a:rPr lang="en-US" noProof="0"/>
              <a:t>Click icon to add picture</a:t>
            </a:r>
            <a:endParaRPr lang="en-GB" noProof="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rtlCol="0">
            <a:normAutofit/>
          </a:bodyPr>
          <a:lstStyle>
            <a:lvl1pPr marL="0" indent="0" algn="ctr">
              <a:buNone/>
              <a:defRPr sz="2000">
                <a:solidFill>
                  <a:schemeClr val="tx1"/>
                </a:solidFill>
              </a:defRPr>
            </a:lvl1pPr>
          </a:lstStyle>
          <a:p>
            <a:pPr rtl="0"/>
            <a:r>
              <a:rPr lang="en-US" noProof="0"/>
              <a:t>Click icon to add picture</a:t>
            </a:r>
            <a:endParaRPr lang="en-GB" noProof="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rtlCol="0">
            <a:normAutofit/>
          </a:bodyPr>
          <a:lstStyle>
            <a:lvl1pPr marL="0" indent="0" algn="ctr">
              <a:buNone/>
              <a:defRPr sz="2000">
                <a:solidFill>
                  <a:schemeClr val="tx1"/>
                </a:solidFill>
              </a:defRPr>
            </a:lvl1pPr>
          </a:lstStyle>
          <a:p>
            <a:pPr rtl="0"/>
            <a:r>
              <a:rPr lang="en-US" noProof="0"/>
              <a:t>Click icon to add picture</a:t>
            </a:r>
            <a:endParaRPr lang="en-GB" noProof="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rtlCol="0">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n-US" noProof="0"/>
              <a:t>Click to edit Master title style</a:t>
            </a:r>
            <a:endParaRPr lang="en-GB" noProof="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n-GB" noProof="0" smtClean="0"/>
              <a:t>‹#›</a:t>
            </a:fld>
            <a:endParaRPr lang="en-GB" noProof="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rtlCol="0">
            <a:normAutofit/>
          </a:bodyPr>
          <a:lstStyle>
            <a:lvl1pPr marL="0" indent="0" algn="ctr">
              <a:buNone/>
              <a:defRPr sz="1600">
                <a:solidFill>
                  <a:schemeClr val="bg1"/>
                </a:solidFill>
              </a:defRPr>
            </a:lvl1pPr>
          </a:lstStyle>
          <a:p>
            <a:pPr rtl="0"/>
            <a:r>
              <a:rPr lang="en-US" noProof="0"/>
              <a:t>Click icon to add picture</a:t>
            </a:r>
            <a:endParaRPr lang="en-GB" noProof="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rtlCol="0">
            <a:normAutofit/>
          </a:bodyPr>
          <a:lstStyle>
            <a:lvl1pPr marL="0" indent="0" algn="ctr">
              <a:buNone/>
              <a:defRPr sz="1600">
                <a:solidFill>
                  <a:schemeClr val="bg1"/>
                </a:solidFill>
              </a:defRPr>
            </a:lvl1pPr>
          </a:lstStyle>
          <a:p>
            <a:pPr rtl="0"/>
            <a:r>
              <a:rPr lang="en-US" noProof="0"/>
              <a:t>Click icon to add picture</a:t>
            </a:r>
            <a:endParaRPr lang="en-GB" noProof="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rtlCol="0">
            <a:normAutofit/>
          </a:bodyPr>
          <a:lstStyle>
            <a:lvl1pPr marL="0" indent="0" algn="ctr">
              <a:buNone/>
              <a:defRPr sz="1600">
                <a:solidFill>
                  <a:schemeClr val="bg1"/>
                </a:solidFill>
              </a:defRPr>
            </a:lvl1pPr>
          </a:lstStyle>
          <a:p>
            <a:pPr rtl="0"/>
            <a:r>
              <a:rPr lang="en-US" noProof="0"/>
              <a:t>Click icon to add picture</a:t>
            </a:r>
            <a:endParaRPr lang="en-GB" noProof="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rtlCol="0">
            <a:normAutofit/>
          </a:bodyPr>
          <a:lstStyle>
            <a:lvl1pPr marL="0" indent="0" algn="ctr">
              <a:buNone/>
              <a:defRPr sz="1600">
                <a:solidFill>
                  <a:schemeClr val="bg1"/>
                </a:solidFill>
              </a:defRPr>
            </a:lvl1pPr>
          </a:lstStyle>
          <a:p>
            <a:pPr rtl="0"/>
            <a:r>
              <a:rPr lang="en-US" noProof="0"/>
              <a:t>Click icon to add picture</a:t>
            </a:r>
            <a:endParaRPr lang="en-GB" noProof="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n-US" noProof="0"/>
              <a:t>Click to edit Master title style</a:t>
            </a:r>
            <a:endParaRPr lang="en-GB" noProof="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n-GB" noProof="0" smtClean="0"/>
              <a:t>‹#›</a:t>
            </a:fld>
            <a:endParaRPr lang="en-GB" noProof="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rtlCol="0">
            <a:normAutofit/>
          </a:bodyPr>
          <a:lstStyle>
            <a:lvl1pPr marL="0" indent="0" algn="ctr">
              <a:buNone/>
              <a:defRPr sz="1600">
                <a:solidFill>
                  <a:schemeClr val="bg1"/>
                </a:solidFill>
              </a:defRPr>
            </a:lvl1pPr>
          </a:lstStyle>
          <a:p>
            <a:pPr rtl="0"/>
            <a:r>
              <a:rPr lang="en-US" noProof="0"/>
              <a:t>Click icon to add picture</a:t>
            </a:r>
            <a:endParaRPr lang="en-GB" noProof="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rtlCol="0"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rtlCol="0">
            <a:normAutofit/>
          </a:bodyPr>
          <a:lstStyle>
            <a:lvl1pPr marL="0" indent="0" algn="ctr">
              <a:buNone/>
              <a:defRPr sz="1600">
                <a:solidFill>
                  <a:schemeClr val="bg1"/>
                </a:solidFill>
              </a:defRPr>
            </a:lvl1pPr>
          </a:lstStyle>
          <a:p>
            <a:pPr rtl="0"/>
            <a:r>
              <a:rPr lang="en-US" noProof="0"/>
              <a:t>Click icon to add picture</a:t>
            </a:r>
            <a:endParaRPr lang="en-GB" noProof="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rtlCol="0">
            <a:normAutofit/>
          </a:bodyPr>
          <a:lstStyle>
            <a:lvl1pPr marL="0" indent="0" algn="ctr">
              <a:buNone/>
              <a:defRPr sz="1600">
                <a:solidFill>
                  <a:schemeClr val="bg1"/>
                </a:solidFill>
              </a:defRPr>
            </a:lvl1pPr>
          </a:lstStyle>
          <a:p>
            <a:pPr rtl="0"/>
            <a:r>
              <a:rPr lang="en-US" noProof="0"/>
              <a:t>Click icon to add picture</a:t>
            </a:r>
            <a:endParaRPr lang="en-GB" noProof="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rtlCol="0">
            <a:normAutofit/>
          </a:bodyPr>
          <a:lstStyle>
            <a:lvl1pPr marL="0" indent="0" algn="ctr">
              <a:buNone/>
              <a:defRPr sz="1600">
                <a:solidFill>
                  <a:schemeClr val="bg1"/>
                </a:solidFill>
              </a:defRPr>
            </a:lvl1pPr>
          </a:lstStyle>
          <a:p>
            <a:pPr rtl="0"/>
            <a:r>
              <a:rPr lang="en-US" noProof="0"/>
              <a:t>Click icon to add picture</a:t>
            </a:r>
            <a:endParaRPr lang="en-GB" noProof="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n-US" noProof="0"/>
              <a:t>Click to edit Master title style</a:t>
            </a:r>
            <a:endParaRPr lang="en-GB" noProof="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n-GB" noProof="0" smtClean="0"/>
              <a:t>‹#›</a:t>
            </a:fld>
            <a:endParaRPr lang="en-GB" noProof="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rtlCol="0">
            <a:normAutofit/>
          </a:bodyPr>
          <a:lstStyle>
            <a:lvl1pPr marL="0" indent="0" algn="ctr">
              <a:buNone/>
              <a:defRPr sz="1600">
                <a:solidFill>
                  <a:schemeClr val="bg1"/>
                </a:solidFill>
              </a:defRPr>
            </a:lvl1pPr>
          </a:lstStyle>
          <a:p>
            <a:pPr rtl="0"/>
            <a:r>
              <a:rPr lang="en-US" noProof="0"/>
              <a:t>Click icon to add picture</a:t>
            </a:r>
            <a:endParaRPr lang="en-GB" noProof="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rtlCol="0">
            <a:normAutofit/>
          </a:bodyPr>
          <a:lstStyle>
            <a:lvl1pPr marL="0" indent="0" algn="ctr">
              <a:buNone/>
              <a:defRPr sz="1600">
                <a:solidFill>
                  <a:schemeClr val="bg1"/>
                </a:solidFill>
              </a:defRPr>
            </a:lvl1pPr>
          </a:lstStyle>
          <a:p>
            <a:pPr rtl="0"/>
            <a:r>
              <a:rPr lang="en-US" noProof="0"/>
              <a:t>Click icon to add picture</a:t>
            </a:r>
            <a:endParaRPr lang="en-GB" noProof="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rtlCol="0">
            <a:normAutofit/>
          </a:bodyPr>
          <a:lstStyle>
            <a:lvl1pPr marL="0" indent="0" algn="ctr">
              <a:buNone/>
              <a:defRPr sz="1600">
                <a:solidFill>
                  <a:schemeClr val="bg1"/>
                </a:solidFill>
              </a:defRPr>
            </a:lvl1pPr>
          </a:lstStyle>
          <a:p>
            <a:pPr rtl="0"/>
            <a:r>
              <a:rPr lang="en-US" noProof="0"/>
              <a:t>Click icon to add picture</a:t>
            </a:r>
            <a:endParaRPr lang="en-GB" noProof="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rtlCol="0">
            <a:normAutofit/>
          </a:bodyPr>
          <a:lstStyle>
            <a:lvl1pPr marL="0" indent="0" algn="ctr">
              <a:buNone/>
              <a:defRPr sz="1600">
                <a:solidFill>
                  <a:schemeClr val="bg1"/>
                </a:solidFill>
              </a:defRPr>
            </a:lvl1pPr>
          </a:lstStyle>
          <a:p>
            <a:pPr rtl="0"/>
            <a:r>
              <a:rPr lang="en-US" noProof="0"/>
              <a:t>Click icon to add picture</a:t>
            </a:r>
            <a:endParaRPr lang="en-GB" noProof="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rtlCol="0"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rtlCol="0"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rtlCol="0"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rtlCol="0"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rtlCol="0"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n-US" noProof="0"/>
              <a:t>Click to edit Master title style</a:t>
            </a:r>
            <a:endParaRPr lang="en-GB" noProof="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n-GB" noProof="0" smtClean="0"/>
              <a:t>‹#›</a:t>
            </a:fld>
            <a:endParaRPr lang="en-GB" noProof="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rtlCol="0">
            <a:normAutofit/>
          </a:bodyPr>
          <a:lstStyle>
            <a:lvl1pPr marL="0" indent="0" algn="ctr">
              <a:buNone/>
              <a:defRPr sz="1600">
                <a:solidFill>
                  <a:schemeClr val="tx1"/>
                </a:solidFill>
              </a:defRPr>
            </a:lvl1pPr>
          </a:lstStyle>
          <a:p>
            <a:pPr rtl="0"/>
            <a:r>
              <a:rPr lang="en-US" noProof="0"/>
              <a:t>Click icon to add picture</a:t>
            </a:r>
            <a:endParaRPr lang="en-GB" noProof="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rtlCol="0">
            <a:normAutofit/>
          </a:bodyPr>
          <a:lstStyle>
            <a:lvl1pPr marL="0" indent="0" algn="ctr">
              <a:buNone/>
              <a:defRPr sz="1600">
                <a:solidFill>
                  <a:schemeClr val="tx1"/>
                </a:solidFill>
              </a:defRPr>
            </a:lvl1pPr>
          </a:lstStyle>
          <a:p>
            <a:pPr rtl="0"/>
            <a:r>
              <a:rPr lang="en-US" noProof="0"/>
              <a:t>Click icon to add picture</a:t>
            </a:r>
            <a:endParaRPr lang="en-GB" noProof="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rtlCol="0">
            <a:normAutofit/>
          </a:bodyPr>
          <a:lstStyle>
            <a:lvl1pPr marL="0" indent="0" algn="ctr">
              <a:buNone/>
              <a:defRPr sz="1600">
                <a:solidFill>
                  <a:schemeClr val="tx1"/>
                </a:solidFill>
              </a:defRPr>
            </a:lvl1pPr>
          </a:lstStyle>
          <a:p>
            <a:pPr rtl="0"/>
            <a:r>
              <a:rPr lang="en-US" noProof="0"/>
              <a:t>Click icon to add picture</a:t>
            </a:r>
            <a:endParaRPr lang="en-GB" noProof="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rtlCol="0">
            <a:normAutofit/>
          </a:bodyPr>
          <a:lstStyle>
            <a:lvl1pPr marL="0" indent="0" algn="ctr">
              <a:buNone/>
              <a:defRPr sz="1600">
                <a:solidFill>
                  <a:schemeClr val="tx1"/>
                </a:solidFill>
              </a:defRPr>
            </a:lvl1pPr>
          </a:lstStyle>
          <a:p>
            <a:pPr rtl="0"/>
            <a:r>
              <a:rPr lang="en-US" noProof="0"/>
              <a:t>Click icon to add picture</a:t>
            </a:r>
            <a:endParaRPr lang="en-GB" noProof="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rtlCol="0"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rtlCol="0"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rtl="0"/>
            <a:r>
              <a:rPr lang="en-GB" noProof="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n-US" noProof="0"/>
              <a:t>Click to edit Master title style</a:t>
            </a:r>
            <a:endParaRPr lang="en-GB" noProof="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n-GB" noProof="0" smtClean="0"/>
              <a:t>‹#›</a:t>
            </a:fld>
            <a:endParaRPr lang="en-GB" noProof="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rtlCol="0">
            <a:normAutofit/>
          </a:bodyPr>
          <a:lstStyle>
            <a:lvl1pPr marL="0" indent="0" algn="ctr">
              <a:buNone/>
              <a:defRPr sz="2000"/>
            </a:lvl1pPr>
          </a:lstStyle>
          <a:p>
            <a:pPr rtl="0"/>
            <a:r>
              <a:rPr lang="en-US" noProof="0"/>
              <a:t>Click icon to add chart</a:t>
            </a:r>
            <a:endParaRPr lang="en-GB" noProof="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n-US" noProof="0"/>
              <a:t>Click to edit Master title style</a:t>
            </a:r>
            <a:endParaRPr lang="en-GB" noProof="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n-GB" noProof="0" smtClean="0"/>
              <a:t>‹#›</a:t>
            </a:fld>
            <a:endParaRPr lang="en-GB" noProof="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rtlCol="0">
            <a:normAutofit/>
          </a:bodyPr>
          <a:lstStyle>
            <a:lvl1pPr marL="0" indent="0" algn="ctr">
              <a:buNone/>
              <a:defRPr sz="2000"/>
            </a:lvl1pPr>
          </a:lstStyle>
          <a:p>
            <a:pPr rtl="0"/>
            <a:r>
              <a:rPr lang="en-US" noProof="0"/>
              <a:t>Click icon to add chart</a:t>
            </a:r>
            <a:endParaRPr lang="en-GB" noProof="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n-US" noProof="0"/>
              <a:t>Click to edit Master title style</a:t>
            </a:r>
            <a:endParaRPr lang="en-GB" noProof="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n-GB" noProof="0" smtClean="0"/>
              <a:t>‹#›</a:t>
            </a:fld>
            <a:endParaRPr lang="en-GB" noProof="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rtlCol="0">
            <a:normAutofit/>
          </a:bodyPr>
          <a:lstStyle>
            <a:lvl1pPr marL="0" indent="0" algn="ctr">
              <a:buNone/>
              <a:defRPr sz="2000"/>
            </a:lvl1pPr>
          </a:lstStyle>
          <a:p>
            <a:pPr rtl="0"/>
            <a:r>
              <a:rPr lang="en-US" noProof="0"/>
              <a:t>Click icon to add chart</a:t>
            </a:r>
            <a:endParaRPr lang="en-GB" noProof="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rtlCol="0">
            <a:normAutofit/>
          </a:bodyPr>
          <a:lstStyle>
            <a:lvl1pPr marL="0" indent="0" algn="ctr">
              <a:buNone/>
              <a:defRPr sz="2000"/>
            </a:lvl1pPr>
          </a:lstStyle>
          <a:p>
            <a:pPr rtl="0"/>
            <a:r>
              <a:rPr lang="en-US" noProof="0"/>
              <a:t>Click icon to add picture</a:t>
            </a:r>
            <a:endParaRPr lang="en-GB" noProof="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n-US" noProof="0"/>
              <a:t>Click to edit Master title style</a:t>
            </a:r>
            <a:endParaRPr lang="en-GB" noProof="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n-GB" noProof="0" smtClean="0"/>
              <a:t>‹#›</a:t>
            </a:fld>
            <a:endParaRPr lang="en-GB" noProof="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rtlCol="0">
            <a:normAutofit/>
          </a:bodyPr>
          <a:lstStyle>
            <a:lvl1pPr marL="0" indent="0" algn="ctr">
              <a:buNone/>
              <a:defRPr sz="2000"/>
            </a:lvl1pPr>
          </a:lstStyle>
          <a:p>
            <a:pPr rtl="0"/>
            <a:r>
              <a:rPr lang="en-US" noProof="0"/>
              <a:t>Click icon to add chart</a:t>
            </a:r>
            <a:endParaRPr lang="en-GB" noProof="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rtlCol="0">
            <a:normAutofit/>
          </a:bodyPr>
          <a:lstStyle>
            <a:lvl1pPr marL="0" indent="0" algn="ctr">
              <a:buNone/>
              <a:defRPr sz="2000"/>
            </a:lvl1pPr>
          </a:lstStyle>
          <a:p>
            <a:pPr rtl="0"/>
            <a:r>
              <a:rPr lang="en-US" noProof="0"/>
              <a:t>Click icon to add chart</a:t>
            </a:r>
            <a:endParaRPr lang="en-GB" noProof="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rtlCol="0"/>
          <a:lstStyle/>
          <a:p>
            <a:pPr rtl="0"/>
            <a:r>
              <a:rPr lang="en-US" noProof="0"/>
              <a:t>Click to edit Master title style</a:t>
            </a:r>
            <a:endParaRPr lang="en-GB" noProof="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rtlCol="0"/>
          <a:lstStyle/>
          <a:p>
            <a:pPr rtl="0"/>
            <a:fld id="{03DC2DEF-D2FE-4B45-ABA4-9F153FD1C98A}" type="slidenum">
              <a:rPr lang="en-GB" noProof="0" smtClean="0"/>
              <a:t>‹#›</a:t>
            </a:fld>
            <a:endParaRPr lang="en-GB" noProof="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rtlCol="0">
            <a:normAutofit/>
          </a:bodyPr>
          <a:lstStyle>
            <a:lvl1pPr marL="0" indent="0" algn="ctr">
              <a:buNone/>
              <a:defRPr sz="2000"/>
            </a:lvl1pPr>
          </a:lstStyle>
          <a:p>
            <a:pPr rtl="0"/>
            <a:r>
              <a:rPr lang="en-US" noProof="0"/>
              <a:t>Click icon to add chart</a:t>
            </a:r>
            <a:endParaRPr lang="en-GB" noProof="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rtlCol="0">
            <a:normAutofit/>
          </a:bodyPr>
          <a:lstStyle>
            <a:lvl1pPr marL="0" indent="0" algn="ctr">
              <a:buNone/>
              <a:defRPr sz="2000"/>
            </a:lvl1pPr>
          </a:lstStyle>
          <a:p>
            <a:pPr rtl="0"/>
            <a:r>
              <a:rPr lang="en-US" noProof="0"/>
              <a:t>Click icon to add chart</a:t>
            </a:r>
            <a:endParaRPr lang="en-GB" noProof="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rtlCol="0">
            <a:normAutofit/>
          </a:bodyPr>
          <a:lstStyle>
            <a:lvl1pPr marL="0" indent="0" algn="ctr">
              <a:buNone/>
              <a:defRPr sz="2000"/>
            </a:lvl1pPr>
          </a:lstStyle>
          <a:p>
            <a:pPr rtl="0"/>
            <a:r>
              <a:rPr lang="en-US" noProof="0"/>
              <a:t>Click icon to add chart</a:t>
            </a:r>
            <a:endParaRPr lang="en-GB" noProof="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rtlCol="0">
            <a:normAutofit/>
          </a:bodyPr>
          <a:lstStyle>
            <a:lvl1pPr marL="0" indent="0" algn="ctr">
              <a:buNone/>
              <a:defRPr sz="2000"/>
            </a:lvl1pPr>
          </a:lstStyle>
          <a:p>
            <a:pPr rtl="0"/>
            <a:r>
              <a:rPr lang="en-US" noProof="0"/>
              <a:t>Click icon to add chart</a:t>
            </a:r>
            <a:endParaRPr lang="en-GB" noProof="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rtlCol="0">
            <a:normAutofit/>
          </a:bodyPr>
          <a:lstStyle>
            <a:lvl1pPr marL="0" indent="0" algn="ctr">
              <a:buNone/>
              <a:defRPr sz="1800"/>
            </a:lvl1pPr>
          </a:lstStyle>
          <a:p>
            <a:pPr rtl="0"/>
            <a:r>
              <a:rPr lang="en-US" noProof="0"/>
              <a:t>Click icon to add picture</a:t>
            </a:r>
            <a:endParaRPr lang="en-GB" noProof="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rtlCol="0" anchor="ctr">
            <a:normAutofit/>
          </a:bodyPr>
          <a:lstStyle>
            <a:lvl1pPr algn="ctr">
              <a:defRPr sz="5400">
                <a:solidFill>
                  <a:schemeClr val="accent1"/>
                </a:solidFill>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rtlCol="0"/>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rtlCol="0">
            <a:normAutofit/>
          </a:bodyPr>
          <a:lstStyle>
            <a:lvl1pPr marL="0" indent="0" algn="ctr">
              <a:buNone/>
              <a:defRPr sz="1800"/>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rtlCol="0" anchor="ctr">
            <a:normAutofit/>
          </a:bodyPr>
          <a:lstStyle>
            <a:lvl1pPr algn="ctr">
              <a:defRPr sz="11500">
                <a:solidFill>
                  <a:schemeClr val="tx1"/>
                </a:solidFill>
              </a:defRPr>
            </a:lvl1pPr>
          </a:lstStyle>
          <a:p>
            <a:pPr rtl="0"/>
            <a:r>
              <a:rPr lang="en-GB" noProof="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rtlCol="0"/>
          <a:lstStyle/>
          <a:p>
            <a:pPr rtl="0"/>
            <a:fld id="{03DC2DEF-D2FE-4B45-ABA4-9F153FD1C98A}" type="slidenum">
              <a:rPr lang="en-GB" noProof="0" smtClean="0"/>
              <a:t>‹#›</a:t>
            </a:fld>
            <a:endParaRPr lang="en-GB" noProof="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rtlCol="0"/>
          <a:lstStyle/>
          <a:p>
            <a:pPr rtl="0"/>
            <a:fld id="{03DC2DEF-D2FE-4B45-ABA4-9F153FD1C98A}" type="slidenum">
              <a:rPr lang="en-GB" noProof="0" smtClean="0"/>
              <a:t>‹#›</a:t>
            </a:fld>
            <a:endParaRPr lang="en-GB" noProof="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en-GB" noProof="0" smtClean="0"/>
              <a:t>‹#›</a:t>
            </a:fld>
            <a:endParaRPr lang="en-GB" noProof="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rtlCol="0">
            <a:normAutofit/>
          </a:bodyPr>
          <a:lstStyle>
            <a:lvl1pPr algn="ctr">
              <a:defRPr sz="44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en-GB" noProof="0" smtClean="0"/>
              <a:t>‹#›</a:t>
            </a:fld>
            <a:endParaRPr lang="en-GB" noProof="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rtlCol="0" anchor="b">
            <a:noAutofit/>
          </a:bodyPr>
          <a:lstStyle>
            <a:lvl1pPr>
              <a:defRPr sz="54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en-GB" noProof="0" smtClean="0"/>
              <a:t>‹#›</a:t>
            </a:fld>
            <a:endParaRPr lang="en-GB" noProof="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rtl="0">
              <a:buNone/>
            </a:pPr>
            <a:r>
              <a:rPr lang="en-GB" noProof="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rtl="0">
              <a:buNone/>
            </a:pPr>
            <a:r>
              <a:rPr lang="en-GB" noProof="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rtlCol="0" anchor="b">
            <a:noAutofit/>
          </a:bodyPr>
          <a:lstStyle>
            <a:lvl1pPr>
              <a:defRPr sz="54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rtlCol="0"/>
          <a:lstStyle/>
          <a:p>
            <a:pPr rtl="0"/>
            <a:fld id="{03DC2DEF-D2FE-4B45-ABA4-9F153FD1C98A}" type="slidenum">
              <a:rPr lang="en-GB" noProof="0" smtClean="0"/>
              <a:t>‹#›</a:t>
            </a:fld>
            <a:endParaRPr lang="en-GB" noProof="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rtl="0">
              <a:buNone/>
            </a:pPr>
            <a:r>
              <a:rPr lang="en-US" noProof="0"/>
              <a:t>Click icon to add picture</a:t>
            </a:r>
            <a:endParaRPr lang="en-GB" noProof="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pPr rtl="0"/>
            <a:fld id="{03DC2DEF-D2FE-4B45-ABA4-9F153FD1C98A}" type="slidenum">
              <a:rPr lang="en-GB" noProof="0" smtClean="0"/>
              <a:pPr/>
              <a:t>‹#›</a:t>
            </a:fld>
            <a:endParaRPr lang="en-GB" noProof="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www.tutorialspoint.com/adaptive_software_development/sdlc_waterfall_model.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3"/>
          <a:srcRect/>
          <a:stretch/>
        </p:blipFill>
        <p:spPr>
          <a:xfrm>
            <a:off x="300037" y="1"/>
            <a:ext cx="6034088" cy="6857999"/>
          </a:xfrm>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419461" y="167952"/>
            <a:ext cx="5472502" cy="3261048"/>
          </a:xfrm>
        </p:spPr>
        <p:txBody>
          <a:bodyPr rtlCol="0">
            <a:noAutofit/>
          </a:bodyPr>
          <a:lstStyle/>
          <a:p>
            <a:pPr rtl="0"/>
            <a:r>
              <a:rPr lang="en-GB" sz="3200" dirty="0">
                <a:latin typeface="Times New Roman" panose="02020603050405020304" pitchFamily="18" charset="0"/>
                <a:cs typeface="Times New Roman" panose="02020603050405020304" pitchFamily="18" charset="0"/>
              </a:rPr>
              <a:t>AUTOMATED ROAD DAMAGE DETECTION AND CLASSIFICATION SYSTEM USING CONVOLUTIONAL NEURAL NETWORKS</a:t>
            </a:r>
            <a:br>
              <a:rPr lang="en-GB" sz="3200" dirty="0">
                <a:latin typeface="Times New Roman" panose="02020603050405020304" pitchFamily="18" charset="0"/>
                <a:cs typeface="Times New Roman" panose="02020603050405020304" pitchFamily="18" charset="0"/>
              </a:rPr>
            </a:br>
            <a:endParaRPr lang="en-GB" sz="3200"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419461" y="3359020"/>
            <a:ext cx="5472502" cy="3222755"/>
          </a:xfrm>
        </p:spPr>
        <p:txBody>
          <a:bodyPr rtlCol="0">
            <a:normAutofit/>
          </a:bodyPr>
          <a:lstStyle/>
          <a:p>
            <a:pPr>
              <a:lnSpc>
                <a:spcPct val="300000"/>
              </a:lnSpc>
            </a:pPr>
            <a:r>
              <a:rPr lang="en-US" sz="1100" dirty="0">
                <a:effectLst/>
                <a:latin typeface="Times New Roman" panose="02020603050405020304" pitchFamily="18" charset="0"/>
                <a:ea typeface="SimSun" panose="02010600030101010101" pitchFamily="2" charset="-122"/>
              </a:rPr>
              <a:t>Name</a:t>
            </a:r>
            <a:r>
              <a:rPr lang="en-US" sz="1100" b="1" dirty="0">
                <a:effectLst/>
                <a:latin typeface="Times New Roman" panose="02020603050405020304" pitchFamily="18" charset="0"/>
                <a:ea typeface="SimSun" panose="02010600030101010101" pitchFamily="2" charset="-122"/>
              </a:rPr>
              <a:t>: Chanda M. Chimfwembe</a:t>
            </a:r>
          </a:p>
          <a:p>
            <a:pPr>
              <a:lnSpc>
                <a:spcPct val="300000"/>
              </a:lnSpc>
            </a:pPr>
            <a:r>
              <a:rPr lang="en-US" sz="1100" dirty="0">
                <a:effectLst/>
                <a:latin typeface="Times New Roman" panose="02020603050405020304" pitchFamily="18" charset="0"/>
                <a:ea typeface="SimSun" panose="02010600030101010101" pitchFamily="2" charset="-122"/>
              </a:rPr>
              <a:t>Student No: </a:t>
            </a:r>
            <a:r>
              <a:rPr lang="en-US" sz="1100" b="1" dirty="0">
                <a:effectLst/>
                <a:latin typeface="Times New Roman" panose="02020603050405020304" pitchFamily="18" charset="0"/>
                <a:ea typeface="SimSun" panose="02010600030101010101" pitchFamily="2" charset="-122"/>
              </a:rPr>
              <a:t>202001198</a:t>
            </a:r>
            <a:endParaRPr lang="en-GB" sz="1100" dirty="0">
              <a:effectLst/>
              <a:latin typeface="Times New Roman" panose="02020603050405020304" pitchFamily="18" charset="0"/>
              <a:ea typeface="Times New Roman" panose="02020603050405020304" pitchFamily="18" charset="0"/>
            </a:endParaRPr>
          </a:p>
          <a:p>
            <a:pPr>
              <a:lnSpc>
                <a:spcPct val="300000"/>
              </a:lnSpc>
            </a:pPr>
            <a:r>
              <a:rPr lang="en-US" sz="1100" dirty="0">
                <a:effectLst/>
                <a:latin typeface="Times New Roman" panose="02020603050405020304" pitchFamily="18" charset="0"/>
                <a:ea typeface="SimSun" panose="02010600030101010101" pitchFamily="2" charset="-122"/>
              </a:rPr>
              <a:t>Course: </a:t>
            </a:r>
            <a:r>
              <a:rPr lang="en-US" sz="1100" b="1" dirty="0">
                <a:effectLst/>
                <a:latin typeface="Times New Roman" panose="02020603050405020304" pitchFamily="18" charset="0"/>
                <a:ea typeface="SimSun" panose="02010600030101010101" pitchFamily="2" charset="-122"/>
              </a:rPr>
              <a:t>ICT431 Capstone Project (Presentation Stage)</a:t>
            </a:r>
            <a:endParaRPr lang="en-GB" sz="1100" b="1" dirty="0">
              <a:effectLst/>
              <a:latin typeface="Times New Roman" panose="02020603050405020304" pitchFamily="18" charset="0"/>
              <a:ea typeface="Times New Roman" panose="02020603050405020304" pitchFamily="18" charset="0"/>
            </a:endParaRPr>
          </a:p>
          <a:p>
            <a:pPr>
              <a:lnSpc>
                <a:spcPct val="300000"/>
              </a:lnSpc>
            </a:pPr>
            <a:r>
              <a:rPr lang="en-US" sz="1100" dirty="0">
                <a:effectLst/>
                <a:latin typeface="Times New Roman" panose="02020603050405020304" pitchFamily="18" charset="0"/>
                <a:ea typeface="SimSun" panose="02010600030101010101" pitchFamily="2" charset="-122"/>
              </a:rPr>
              <a:t>Programme</a:t>
            </a:r>
            <a:r>
              <a:rPr lang="en-US" sz="1100" b="1" dirty="0">
                <a:effectLst/>
                <a:latin typeface="Times New Roman" panose="02020603050405020304" pitchFamily="18" charset="0"/>
                <a:ea typeface="SimSun" panose="02010600030101010101" pitchFamily="2" charset="-122"/>
              </a:rPr>
              <a:t>: Bachelor of Computer Science </a:t>
            </a:r>
            <a:endParaRPr lang="en-GB" sz="1100" b="1" dirty="0">
              <a:effectLst/>
              <a:latin typeface="Times New Roman" panose="02020603050405020304" pitchFamily="18" charset="0"/>
              <a:ea typeface="Times New Roman" panose="02020603050405020304" pitchFamily="18" charset="0"/>
            </a:endParaRPr>
          </a:p>
          <a:p>
            <a:pPr>
              <a:lnSpc>
                <a:spcPct val="300000"/>
              </a:lnSpc>
            </a:pPr>
            <a:r>
              <a:rPr lang="en-US" sz="1100" dirty="0">
                <a:effectLst/>
                <a:latin typeface="Times New Roman" panose="02020603050405020304" pitchFamily="18" charset="0"/>
                <a:ea typeface="SimSun" panose="02010600030101010101" pitchFamily="2" charset="-122"/>
              </a:rPr>
              <a:t>Supervisor: </a:t>
            </a:r>
            <a:r>
              <a:rPr lang="en-US" sz="1100" b="1" dirty="0">
                <a:effectLst/>
                <a:latin typeface="Times New Roman" panose="02020603050405020304" pitchFamily="18" charset="0"/>
                <a:ea typeface="SimSun" panose="02010600030101010101" pitchFamily="2" charset="-122"/>
              </a:rPr>
              <a:t>Dr. B. Halubanza</a:t>
            </a:r>
            <a:endParaRPr lang="en-GB"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3"/>
          <a:srcRect/>
          <a:stretch/>
        </p:blipFill>
        <p:spPr>
          <a:xfrm>
            <a:off x="300037" y="1"/>
            <a:ext cx="6034088" cy="6857999"/>
          </a:xfrm>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419461" y="167952"/>
            <a:ext cx="5472502" cy="775023"/>
          </a:xfrm>
        </p:spPr>
        <p:txBody>
          <a:bodyPr rtlCol="0">
            <a:noAutofit/>
          </a:bodyPr>
          <a:lstStyle/>
          <a:p>
            <a:pPr algn="ctr" rtl="0"/>
            <a:r>
              <a:rPr lang="en-GB" sz="3200" dirty="0">
                <a:latin typeface="Times New Roman" panose="02020603050405020304" pitchFamily="18" charset="0"/>
                <a:cs typeface="Times New Roman" panose="02020603050405020304" pitchFamily="18" charset="0"/>
              </a:rPr>
              <a:t>2. Cont…</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419461" y="1380932"/>
            <a:ext cx="5542384" cy="5200844"/>
          </a:xfrm>
        </p:spPr>
        <p:txBody>
          <a:bodyPr rtlCol="0">
            <a:normAutofit/>
          </a:bodyPr>
          <a:lstStyle/>
          <a:p>
            <a:pPr algn="just">
              <a:lnSpc>
                <a:spcPct val="150000"/>
              </a:lnSpc>
            </a:pPr>
            <a:r>
              <a:rPr lang="en-GB" sz="1400" b="1" i="0" dirty="0">
                <a:solidFill>
                  <a:srgbClr val="ECECF1"/>
                </a:solidFill>
                <a:effectLst/>
                <a:latin typeface="Söhne"/>
              </a:rPr>
              <a:t>2.1.3 Object Detection System:</a:t>
            </a:r>
          </a:p>
          <a:p>
            <a:pPr algn="just">
              <a:lnSpc>
                <a:spcPct val="150000"/>
              </a:lnSpc>
            </a:pPr>
            <a:r>
              <a:rPr lang="en-GB" sz="1400" b="0" i="0" dirty="0">
                <a:solidFill>
                  <a:srgbClr val="ECECF1"/>
                </a:solidFill>
                <a:effectLst/>
                <a:latin typeface="Söhne"/>
              </a:rPr>
              <a:t>Several object detection methods, such as R-CNN, Fast R-CNN, and Faster R-CNN, have been employed, each with its advantages and limitations. Faster R-CNN improves accuracy and execution speed, but computational load remains a concern. YOLO (You Only Look Once) offers high mean average precision (mAP) and speed, predicting regions and classes in a single pass. SSD (Single Shot MultiBox Detector) is another framework that utilizes multiscale convolutional bounding box outputs, ensuring speed and accuracy. The chapter discusses the adoption of SSD as a training algorithm for processing images from a mobile terminal. The literature review underscores the evolution of road damage detection methods, emphasizing the transition to deep learning techniques and the potential of smartphones in this domain. It also highlights the need for standardized datasets and the importance of selecting suitable object detection frameworks for efficient processing.</a:t>
            </a:r>
            <a:endParaRPr lang="en-GB"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96860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8EF7500-6FC6-2368-24E7-D9DB992584CD}"/>
              </a:ext>
            </a:extLst>
          </p:cNvPr>
          <p:cNvSpPr>
            <a:spLocks noGrp="1"/>
          </p:cNvSpPr>
          <p:nvPr>
            <p:ph type="pic" sz="quarter" idx="10"/>
          </p:nvPr>
        </p:nvSpPr>
        <p:spPr>
          <a:xfrm>
            <a:off x="571500" y="541175"/>
            <a:ext cx="5964205" cy="5647570"/>
          </a:xfrm>
        </p:spPr>
      </p:sp>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605587" y="167952"/>
            <a:ext cx="5424488" cy="813123"/>
          </a:xfrm>
        </p:spPr>
        <p:txBody>
          <a:bodyPr rtlCol="0">
            <a:noAutofit/>
          </a:bodyPr>
          <a:lstStyle/>
          <a:p>
            <a:pPr rtl="0"/>
            <a:r>
              <a:rPr lang="en-GB" sz="2400" dirty="0">
                <a:latin typeface="Times New Roman" panose="02020603050405020304" pitchFamily="18" charset="0"/>
                <a:cs typeface="Times New Roman" panose="02020603050405020304" pitchFamily="18" charset="0"/>
              </a:rPr>
              <a:t>2. 2 Comparisons of Reviewed Systems</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675469" y="1104900"/>
            <a:ext cx="5286375" cy="5476876"/>
          </a:xfrm>
        </p:spPr>
        <p:txBody>
          <a:bodyPr rtlCol="0">
            <a:normAutofit fontScale="77500" lnSpcReduction="20000"/>
          </a:bodyPr>
          <a:lstStyle/>
          <a:p>
            <a:pPr algn="just">
              <a:lnSpc>
                <a:spcPct val="150000"/>
              </a:lnSpc>
            </a:pPr>
            <a:r>
              <a:rPr lang="en-GB" sz="1800" dirty="0">
                <a:effectLst/>
                <a:latin typeface="Times New Roman" panose="02020603050405020304" pitchFamily="18" charset="0"/>
                <a:ea typeface="Times New Roman" panose="02020603050405020304" pitchFamily="18" charset="0"/>
              </a:rPr>
              <a:t>In comparing existing systems for road damage detection, the research paper utilizes deep neural networks for predicting road damage based on images. Another approach, focusing on image processing and machine learning, predicts road damage using a traditional method. In contrast, a system leveraging smartphones employs machine learning for predicting and utilizes a mobile app for real-time detection. The proposed system combines the strengths of deep neural networks and machine learning for both prediction and classification tasks. While existing systems often demand high-quality datasets and lack real-time capabilities, the proposed system addresses these limitations, particularly emphasizing its adaptability to the Zambian context with the availability of relevant data and real-time functionality through a mobile app. The use of Python for the research paper and the proposed system ensures flexibility, while the mobile app introduces Java for extended application reach. This comparative analysis underscores the evolution toward deep learning techniques and highlights the potential of smartphones for efficient and real-time road damage detection and classification.</a:t>
            </a:r>
          </a:p>
        </p:txBody>
      </p:sp>
      <p:graphicFrame>
        <p:nvGraphicFramePr>
          <p:cNvPr id="2" name="Table 1">
            <a:extLst>
              <a:ext uri="{FF2B5EF4-FFF2-40B4-BE49-F238E27FC236}">
                <a16:creationId xmlns:a16="http://schemas.microsoft.com/office/drawing/2014/main" id="{A470500E-8AF5-EC14-C454-BCEB9DABD01D}"/>
              </a:ext>
            </a:extLst>
          </p:cNvPr>
          <p:cNvGraphicFramePr>
            <a:graphicFrameLocks noGrp="1"/>
          </p:cNvGraphicFramePr>
          <p:nvPr>
            <p:extLst>
              <p:ext uri="{D42A27DB-BD31-4B8C-83A1-F6EECF244321}">
                <p14:modId xmlns:p14="http://schemas.microsoft.com/office/powerpoint/2010/main" val="875520753"/>
              </p:ext>
            </p:extLst>
          </p:nvPr>
        </p:nvGraphicFramePr>
        <p:xfrm>
          <a:off x="571498" y="541176"/>
          <a:ext cx="5964207" cy="5647569"/>
        </p:xfrm>
        <a:graphic>
          <a:graphicData uri="http://schemas.openxmlformats.org/drawingml/2006/table">
            <a:tbl>
              <a:tblPr firstRow="1" firstCol="1" bandRow="1">
                <a:tableStyleId>{5C22544A-7EE6-4342-B048-85BDC9FD1C3A}</a:tableStyleId>
              </a:tblPr>
              <a:tblGrid>
                <a:gridCol w="1424804">
                  <a:extLst>
                    <a:ext uri="{9D8B030D-6E8A-4147-A177-3AD203B41FA5}">
                      <a16:colId xmlns:a16="http://schemas.microsoft.com/office/drawing/2014/main" val="1229003581"/>
                    </a:ext>
                  </a:extLst>
                </a:gridCol>
                <a:gridCol w="1513344">
                  <a:extLst>
                    <a:ext uri="{9D8B030D-6E8A-4147-A177-3AD203B41FA5}">
                      <a16:colId xmlns:a16="http://schemas.microsoft.com/office/drawing/2014/main" val="3745984917"/>
                    </a:ext>
                  </a:extLst>
                </a:gridCol>
                <a:gridCol w="1601883">
                  <a:extLst>
                    <a:ext uri="{9D8B030D-6E8A-4147-A177-3AD203B41FA5}">
                      <a16:colId xmlns:a16="http://schemas.microsoft.com/office/drawing/2014/main" val="998120142"/>
                    </a:ext>
                  </a:extLst>
                </a:gridCol>
                <a:gridCol w="1424176">
                  <a:extLst>
                    <a:ext uri="{9D8B030D-6E8A-4147-A177-3AD203B41FA5}">
                      <a16:colId xmlns:a16="http://schemas.microsoft.com/office/drawing/2014/main" val="232287946"/>
                    </a:ext>
                  </a:extLst>
                </a:gridCol>
              </a:tblGrid>
              <a:tr h="1090403">
                <a:tc>
                  <a:txBody>
                    <a:bodyPr/>
                    <a:lstStyle/>
                    <a:p>
                      <a:pPr marL="67945" algn="l">
                        <a:lnSpc>
                          <a:spcPct val="150000"/>
                        </a:lnSpc>
                      </a:pPr>
                      <a:r>
                        <a:rPr lang="en-US" sz="1000">
                          <a:effectLst/>
                        </a:rPr>
                        <a:t> </a:t>
                      </a:r>
                      <a:endParaRPr lang="en-GB" sz="1000">
                        <a:effectLst/>
                      </a:endParaRPr>
                    </a:p>
                    <a:p>
                      <a:pPr marL="67945" algn="l">
                        <a:lnSpc>
                          <a:spcPct val="150000"/>
                        </a:lnSpc>
                      </a:pPr>
                      <a:r>
                        <a:rPr lang="en-US" sz="1000">
                          <a:effectLst/>
                        </a:rPr>
                        <a:t>System (Research Paper)</a:t>
                      </a:r>
                      <a:endParaRPr lang="en-GB" sz="100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l">
                        <a:lnSpc>
                          <a:spcPct val="150000"/>
                        </a:lnSpc>
                      </a:pPr>
                      <a:r>
                        <a:rPr lang="en-US" sz="1000" dirty="0">
                          <a:effectLst/>
                        </a:rPr>
                        <a:t> </a:t>
                      </a:r>
                      <a:endParaRPr lang="en-GB" sz="1000" dirty="0">
                        <a:effectLst/>
                      </a:endParaRPr>
                    </a:p>
                    <a:p>
                      <a:pPr marL="67945" algn="l">
                        <a:lnSpc>
                          <a:spcPct val="150000"/>
                        </a:lnSpc>
                      </a:pPr>
                      <a:r>
                        <a:rPr lang="en-US" sz="1000" dirty="0">
                          <a:effectLst/>
                        </a:rPr>
                        <a:t>Road damage detection using image processing</a:t>
                      </a:r>
                      <a:endParaRPr lang="en-GB" sz="1000" dirty="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l">
                        <a:lnSpc>
                          <a:spcPct val="150000"/>
                        </a:lnSpc>
                      </a:pPr>
                      <a:r>
                        <a:rPr lang="en-US" sz="1000">
                          <a:effectLst/>
                        </a:rPr>
                        <a:t> </a:t>
                      </a:r>
                      <a:endParaRPr lang="en-GB" sz="1000">
                        <a:effectLst/>
                      </a:endParaRPr>
                    </a:p>
                    <a:p>
                      <a:pPr marL="67945" algn="l">
                        <a:lnSpc>
                          <a:spcPct val="150000"/>
                        </a:lnSpc>
                      </a:pPr>
                      <a:r>
                        <a:rPr lang="en-US" sz="900">
                          <a:effectLst/>
                        </a:rPr>
                        <a:t>Road damage detection using smartphones</a:t>
                      </a:r>
                      <a:endParaRPr lang="en-GB" sz="100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l">
                        <a:lnSpc>
                          <a:spcPct val="150000"/>
                        </a:lnSpc>
                      </a:pPr>
                      <a:r>
                        <a:rPr lang="en-US" sz="1000" dirty="0">
                          <a:effectLst/>
                        </a:rPr>
                        <a:t> </a:t>
                      </a:r>
                      <a:endParaRPr lang="en-GB" sz="1000" dirty="0">
                        <a:effectLst/>
                      </a:endParaRPr>
                    </a:p>
                    <a:p>
                      <a:pPr marL="67945" algn="l">
                        <a:lnSpc>
                          <a:spcPct val="150000"/>
                        </a:lnSpc>
                      </a:pPr>
                      <a:r>
                        <a:rPr lang="en-US" sz="1000" dirty="0">
                          <a:effectLst/>
                        </a:rPr>
                        <a:t>Proposed</a:t>
                      </a:r>
                      <a:r>
                        <a:rPr lang="en-US" sz="1000" spc="-15" dirty="0">
                          <a:effectLst/>
                        </a:rPr>
                        <a:t> </a:t>
                      </a:r>
                      <a:r>
                        <a:rPr lang="en-US" sz="1000" dirty="0">
                          <a:effectLst/>
                        </a:rPr>
                        <a:t>System</a:t>
                      </a:r>
                      <a:endParaRPr lang="en-GB" sz="10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833417663"/>
                  </a:ext>
                </a:extLst>
              </a:tr>
              <a:tr h="731742">
                <a:tc>
                  <a:txBody>
                    <a:bodyPr/>
                    <a:lstStyle/>
                    <a:p>
                      <a:pPr marL="67945" algn="l">
                        <a:lnSpc>
                          <a:spcPct val="150000"/>
                        </a:lnSpc>
                      </a:pPr>
                      <a:r>
                        <a:rPr lang="en-US" sz="1000">
                          <a:effectLst/>
                        </a:rPr>
                        <a:t> </a:t>
                      </a:r>
                      <a:endParaRPr lang="en-GB" sz="1000">
                        <a:effectLst/>
                      </a:endParaRPr>
                    </a:p>
                    <a:p>
                      <a:pPr marL="67945" algn="l">
                        <a:lnSpc>
                          <a:spcPct val="150000"/>
                        </a:lnSpc>
                      </a:pPr>
                      <a:r>
                        <a:rPr lang="en-US" sz="1000">
                          <a:effectLst/>
                        </a:rPr>
                        <a:t>System Task</a:t>
                      </a:r>
                      <a:endParaRPr lang="en-GB" sz="100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l">
                        <a:lnSpc>
                          <a:spcPct val="150000"/>
                        </a:lnSpc>
                      </a:pPr>
                      <a:r>
                        <a:rPr lang="en-US" sz="1000" dirty="0">
                          <a:effectLst/>
                        </a:rPr>
                        <a:t> </a:t>
                      </a:r>
                      <a:endParaRPr lang="en-GB" sz="1000" dirty="0">
                        <a:effectLst/>
                      </a:endParaRPr>
                    </a:p>
                    <a:p>
                      <a:pPr marL="67945" algn="l">
                        <a:lnSpc>
                          <a:spcPct val="150000"/>
                        </a:lnSpc>
                      </a:pPr>
                      <a:r>
                        <a:rPr lang="en-US" sz="1000" dirty="0">
                          <a:effectLst/>
                        </a:rPr>
                        <a:t>Predicting</a:t>
                      </a:r>
                      <a:endParaRPr lang="en-GB" sz="1000" dirty="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l">
                        <a:lnSpc>
                          <a:spcPct val="150000"/>
                        </a:lnSpc>
                      </a:pPr>
                      <a:r>
                        <a:rPr lang="en-US" sz="1000" dirty="0">
                          <a:effectLst/>
                        </a:rPr>
                        <a:t> </a:t>
                      </a:r>
                      <a:endParaRPr lang="en-GB" sz="1000" dirty="0">
                        <a:effectLst/>
                      </a:endParaRPr>
                    </a:p>
                    <a:p>
                      <a:pPr marL="67945" algn="l">
                        <a:lnSpc>
                          <a:spcPct val="150000"/>
                        </a:lnSpc>
                      </a:pPr>
                      <a:r>
                        <a:rPr lang="en-US" sz="1000" dirty="0">
                          <a:effectLst/>
                        </a:rPr>
                        <a:t>Predicting</a:t>
                      </a:r>
                      <a:endParaRPr lang="en-GB" sz="1000" dirty="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ct val="150000"/>
                        </a:lnSpc>
                      </a:pPr>
                      <a:r>
                        <a:rPr lang="en-US" sz="1000">
                          <a:effectLst/>
                        </a:rPr>
                        <a:t> </a:t>
                      </a:r>
                      <a:endParaRPr lang="en-GB" sz="1000">
                        <a:effectLst/>
                      </a:endParaRPr>
                    </a:p>
                    <a:p>
                      <a:pPr algn="l">
                        <a:lnSpc>
                          <a:spcPct val="150000"/>
                        </a:lnSpc>
                      </a:pPr>
                      <a:r>
                        <a:rPr lang="en-US" sz="1000">
                          <a:effectLst/>
                        </a:rPr>
                        <a:t>Predicting &amp; Classifications</a:t>
                      </a:r>
                      <a:endParaRPr lang="en-GB" sz="1000">
                        <a:effectLst/>
                      </a:endParaRPr>
                    </a:p>
                    <a:p>
                      <a:pPr marL="67945" algn="l">
                        <a:lnSpc>
                          <a:spcPct val="150000"/>
                        </a:lnSpc>
                      </a:pPr>
                      <a:r>
                        <a:rPr lang="en-US" sz="1000">
                          <a:effectLst/>
                        </a:rPr>
                        <a:t> </a:t>
                      </a:r>
                      <a:endParaRPr lang="en-GB" sz="10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168377375"/>
                  </a:ext>
                </a:extLst>
              </a:tr>
              <a:tr h="528383">
                <a:tc>
                  <a:txBody>
                    <a:bodyPr/>
                    <a:lstStyle/>
                    <a:p>
                      <a:pPr marL="67945" algn="l">
                        <a:lnSpc>
                          <a:spcPct val="150000"/>
                        </a:lnSpc>
                      </a:pPr>
                      <a:r>
                        <a:rPr lang="en-US" sz="1000">
                          <a:effectLst/>
                        </a:rPr>
                        <a:t>Implementation Language(s)</a:t>
                      </a:r>
                      <a:endParaRPr lang="en-GB" sz="100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l">
                        <a:lnSpc>
                          <a:spcPct val="150000"/>
                        </a:lnSpc>
                      </a:pPr>
                      <a:r>
                        <a:rPr lang="en-US" sz="1000">
                          <a:effectLst/>
                        </a:rPr>
                        <a:t>Python </a:t>
                      </a:r>
                      <a:endParaRPr lang="en-GB" sz="1000">
                        <a:effectLst/>
                      </a:endParaRPr>
                    </a:p>
                    <a:p>
                      <a:pPr marL="67945" algn="l">
                        <a:lnSpc>
                          <a:spcPct val="150000"/>
                        </a:lnSpc>
                      </a:pPr>
                      <a:r>
                        <a:rPr lang="en-US" sz="1000">
                          <a:effectLst/>
                        </a:rPr>
                        <a:t> </a:t>
                      </a:r>
                      <a:endParaRPr lang="en-GB" sz="1000">
                        <a:effectLst/>
                        <a:latin typeface="Times New Roman" panose="02020603050405020304" pitchFamily="18" charset="0"/>
                        <a:ea typeface="Times New Roman" panose="02020603050405020304" pitchFamily="18" charset="0"/>
                      </a:endParaRPr>
                    </a:p>
                  </a:txBody>
                  <a:tcPr marL="0" marR="0" marT="0" marB="0"/>
                </a:tc>
                <a:tc>
                  <a:txBody>
                    <a:bodyPr/>
                    <a:lstStyle/>
                    <a:p>
                      <a:pPr algn="l">
                        <a:lnSpc>
                          <a:spcPct val="150000"/>
                        </a:lnSpc>
                      </a:pPr>
                      <a:r>
                        <a:rPr lang="en-US" sz="1000">
                          <a:effectLst/>
                        </a:rPr>
                        <a:t>Not Specified</a:t>
                      </a:r>
                      <a:endParaRPr lang="en-GB" sz="1000">
                        <a:effectLst/>
                      </a:endParaRPr>
                    </a:p>
                    <a:p>
                      <a:pPr algn="l">
                        <a:lnSpc>
                          <a:spcPct val="150000"/>
                        </a:lnSpc>
                      </a:pPr>
                      <a:r>
                        <a:rPr lang="en-US" sz="1000">
                          <a:effectLst/>
                        </a:rPr>
                        <a:t> </a:t>
                      </a:r>
                      <a:endParaRPr lang="en-GB" sz="100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l">
                        <a:lnSpc>
                          <a:spcPct val="150000"/>
                        </a:lnSpc>
                      </a:pPr>
                      <a:r>
                        <a:rPr lang="en-US" sz="1000">
                          <a:effectLst/>
                        </a:rPr>
                        <a:t>Python &amp; Java (Mobile App)</a:t>
                      </a:r>
                      <a:endParaRPr lang="en-GB" sz="10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006535618"/>
                  </a:ext>
                </a:extLst>
              </a:tr>
              <a:tr h="809394">
                <a:tc>
                  <a:txBody>
                    <a:bodyPr/>
                    <a:lstStyle/>
                    <a:p>
                      <a:pPr marL="67945" algn="l">
                        <a:lnSpc>
                          <a:spcPct val="150000"/>
                        </a:lnSpc>
                      </a:pPr>
                      <a:r>
                        <a:rPr lang="en-US" sz="1000">
                          <a:effectLst/>
                        </a:rPr>
                        <a:t> </a:t>
                      </a:r>
                      <a:endParaRPr lang="en-GB" sz="1000">
                        <a:effectLst/>
                      </a:endParaRPr>
                    </a:p>
                    <a:p>
                      <a:pPr marL="67945" algn="l">
                        <a:lnSpc>
                          <a:spcPct val="150000"/>
                        </a:lnSpc>
                      </a:pPr>
                      <a:r>
                        <a:rPr lang="en-US" sz="1000">
                          <a:effectLst/>
                        </a:rPr>
                        <a:t>Model Type</a:t>
                      </a:r>
                      <a:endParaRPr lang="en-GB" sz="100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l">
                        <a:lnSpc>
                          <a:spcPct val="150000"/>
                        </a:lnSpc>
                      </a:pPr>
                      <a:r>
                        <a:rPr lang="en-US" sz="1000">
                          <a:effectLst/>
                        </a:rPr>
                        <a:t> </a:t>
                      </a:r>
                      <a:endParaRPr lang="en-GB" sz="1000">
                        <a:effectLst/>
                      </a:endParaRPr>
                    </a:p>
                    <a:p>
                      <a:pPr marL="67945" algn="l">
                        <a:lnSpc>
                          <a:spcPct val="150000"/>
                        </a:lnSpc>
                      </a:pPr>
                      <a:r>
                        <a:rPr lang="en-US" sz="1000">
                          <a:effectLst/>
                        </a:rPr>
                        <a:t>Deep Neural Networks</a:t>
                      </a:r>
                      <a:endParaRPr lang="en-GB" sz="100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l">
                        <a:lnSpc>
                          <a:spcPct val="150000"/>
                        </a:lnSpc>
                      </a:pPr>
                      <a:r>
                        <a:rPr lang="en-US" sz="1000" dirty="0">
                          <a:effectLst/>
                        </a:rPr>
                        <a:t> </a:t>
                      </a:r>
                      <a:endParaRPr lang="en-GB" sz="1000" dirty="0">
                        <a:effectLst/>
                      </a:endParaRPr>
                    </a:p>
                    <a:p>
                      <a:pPr marL="67945" algn="l">
                        <a:lnSpc>
                          <a:spcPct val="150000"/>
                        </a:lnSpc>
                      </a:pPr>
                      <a:r>
                        <a:rPr lang="en-US" sz="1000" dirty="0">
                          <a:effectLst/>
                        </a:rPr>
                        <a:t>Machine Learning</a:t>
                      </a:r>
                      <a:endParaRPr lang="en-GB" sz="1000" dirty="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l">
                        <a:lnSpc>
                          <a:spcPct val="150000"/>
                        </a:lnSpc>
                      </a:pPr>
                      <a:r>
                        <a:rPr lang="en-US" sz="1000">
                          <a:effectLst/>
                        </a:rPr>
                        <a:t> </a:t>
                      </a:r>
                      <a:endParaRPr lang="en-GB" sz="1000">
                        <a:effectLst/>
                      </a:endParaRPr>
                    </a:p>
                    <a:p>
                      <a:pPr marL="67945" algn="l">
                        <a:lnSpc>
                          <a:spcPct val="150000"/>
                        </a:lnSpc>
                      </a:pPr>
                      <a:r>
                        <a:rPr lang="en-US" sz="1000">
                          <a:effectLst/>
                        </a:rPr>
                        <a:t>Deep Neural Network</a:t>
                      </a:r>
                      <a:endParaRPr lang="en-GB" sz="10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453876751"/>
                  </a:ext>
                </a:extLst>
              </a:tr>
              <a:tr h="809394">
                <a:tc>
                  <a:txBody>
                    <a:bodyPr/>
                    <a:lstStyle/>
                    <a:p>
                      <a:pPr marL="67945" algn="l">
                        <a:lnSpc>
                          <a:spcPct val="150000"/>
                        </a:lnSpc>
                      </a:pPr>
                      <a:r>
                        <a:rPr lang="en-US" sz="1000">
                          <a:effectLst/>
                        </a:rPr>
                        <a:t> </a:t>
                      </a:r>
                      <a:endParaRPr lang="en-GB" sz="1000">
                        <a:effectLst/>
                      </a:endParaRPr>
                    </a:p>
                    <a:p>
                      <a:pPr marL="67945" algn="l">
                        <a:lnSpc>
                          <a:spcPct val="150000"/>
                        </a:lnSpc>
                      </a:pPr>
                      <a:r>
                        <a:rPr lang="en-US" sz="1000">
                          <a:effectLst/>
                        </a:rPr>
                        <a:t>Dataset</a:t>
                      </a:r>
                      <a:endParaRPr lang="en-GB" sz="100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l">
                        <a:lnSpc>
                          <a:spcPct val="150000"/>
                        </a:lnSpc>
                      </a:pPr>
                      <a:r>
                        <a:rPr lang="en-US" sz="1000">
                          <a:effectLst/>
                        </a:rPr>
                        <a:t> </a:t>
                      </a:r>
                      <a:endParaRPr lang="en-GB" sz="1000">
                        <a:effectLst/>
                      </a:endParaRPr>
                    </a:p>
                    <a:p>
                      <a:pPr marL="67945" algn="l">
                        <a:lnSpc>
                          <a:spcPct val="150000"/>
                        </a:lnSpc>
                      </a:pPr>
                      <a:r>
                        <a:rPr lang="en-US" sz="1000">
                          <a:effectLst/>
                        </a:rPr>
                        <a:t>Road photos</a:t>
                      </a:r>
                      <a:endParaRPr lang="en-GB" sz="100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l">
                        <a:lnSpc>
                          <a:spcPct val="150000"/>
                        </a:lnSpc>
                      </a:pPr>
                      <a:r>
                        <a:rPr lang="en-US" sz="1000" dirty="0">
                          <a:effectLst/>
                        </a:rPr>
                        <a:t> </a:t>
                      </a:r>
                      <a:endParaRPr lang="en-GB" sz="1000" dirty="0">
                        <a:effectLst/>
                      </a:endParaRPr>
                    </a:p>
                    <a:p>
                      <a:pPr marL="67945" algn="l">
                        <a:lnSpc>
                          <a:spcPct val="150000"/>
                        </a:lnSpc>
                      </a:pPr>
                      <a:r>
                        <a:rPr lang="en-US" sz="1000" dirty="0">
                          <a:effectLst/>
                        </a:rPr>
                        <a:t>Road photos</a:t>
                      </a:r>
                      <a:endParaRPr lang="en-GB" sz="1000" dirty="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l">
                        <a:lnSpc>
                          <a:spcPct val="150000"/>
                        </a:lnSpc>
                      </a:pPr>
                      <a:r>
                        <a:rPr lang="en-US" sz="1000">
                          <a:effectLst/>
                        </a:rPr>
                        <a:t> </a:t>
                      </a:r>
                      <a:endParaRPr lang="en-GB" sz="1000">
                        <a:effectLst/>
                      </a:endParaRPr>
                    </a:p>
                    <a:p>
                      <a:pPr marL="67945" algn="l">
                        <a:lnSpc>
                          <a:spcPct val="150000"/>
                        </a:lnSpc>
                      </a:pPr>
                      <a:r>
                        <a:rPr lang="en-US" sz="1000">
                          <a:effectLst/>
                        </a:rPr>
                        <a:t>Road surface images</a:t>
                      </a:r>
                      <a:endParaRPr lang="en-GB" sz="10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598933437"/>
                  </a:ext>
                </a:extLst>
              </a:tr>
              <a:tr h="447771">
                <a:tc>
                  <a:txBody>
                    <a:bodyPr/>
                    <a:lstStyle/>
                    <a:p>
                      <a:pPr marL="67945" algn="l">
                        <a:lnSpc>
                          <a:spcPct val="150000"/>
                        </a:lnSpc>
                      </a:pPr>
                      <a:r>
                        <a:rPr lang="en-US" sz="1000">
                          <a:effectLst/>
                        </a:rPr>
                        <a:t>Application Type</a:t>
                      </a:r>
                      <a:endParaRPr lang="en-GB" sz="100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l">
                        <a:lnSpc>
                          <a:spcPct val="150000"/>
                        </a:lnSpc>
                      </a:pPr>
                      <a:r>
                        <a:rPr lang="en-US" sz="1000">
                          <a:effectLst/>
                        </a:rPr>
                        <a:t>Web App</a:t>
                      </a:r>
                      <a:endParaRPr lang="en-GB" sz="100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l">
                        <a:lnSpc>
                          <a:spcPct val="150000"/>
                        </a:lnSpc>
                      </a:pPr>
                      <a:r>
                        <a:rPr lang="en-US" sz="1000">
                          <a:effectLst/>
                        </a:rPr>
                        <a:t>Mobile App</a:t>
                      </a:r>
                      <a:endParaRPr lang="en-GB" sz="100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l">
                        <a:lnSpc>
                          <a:spcPct val="150000"/>
                        </a:lnSpc>
                      </a:pPr>
                      <a:r>
                        <a:rPr lang="en-US" sz="1000">
                          <a:effectLst/>
                        </a:rPr>
                        <a:t>Mobile App</a:t>
                      </a:r>
                      <a:endParaRPr lang="en-GB" sz="10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472212064"/>
                  </a:ext>
                </a:extLst>
              </a:tr>
              <a:tr h="461254">
                <a:tc>
                  <a:txBody>
                    <a:bodyPr/>
                    <a:lstStyle/>
                    <a:p>
                      <a:pPr marL="67945" algn="l">
                        <a:lnSpc>
                          <a:spcPct val="150000"/>
                        </a:lnSpc>
                      </a:pPr>
                      <a:r>
                        <a:rPr lang="en-US" sz="1000">
                          <a:effectLst/>
                        </a:rPr>
                        <a:t>Data Requirement</a:t>
                      </a:r>
                      <a:endParaRPr lang="en-GB" sz="100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l">
                        <a:lnSpc>
                          <a:spcPct val="150000"/>
                        </a:lnSpc>
                      </a:pPr>
                      <a:r>
                        <a:rPr lang="en-US" sz="1000">
                          <a:effectLst/>
                        </a:rPr>
                        <a:t>High</a:t>
                      </a:r>
                      <a:endParaRPr lang="en-GB" sz="100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l">
                        <a:lnSpc>
                          <a:spcPct val="150000"/>
                        </a:lnSpc>
                      </a:pPr>
                      <a:r>
                        <a:rPr lang="en-US" sz="1000">
                          <a:effectLst/>
                        </a:rPr>
                        <a:t>Medium</a:t>
                      </a:r>
                      <a:endParaRPr lang="en-GB" sz="100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l">
                        <a:lnSpc>
                          <a:spcPct val="150000"/>
                        </a:lnSpc>
                      </a:pPr>
                      <a:r>
                        <a:rPr lang="en-US" sz="1000">
                          <a:effectLst/>
                        </a:rPr>
                        <a:t> Medium</a:t>
                      </a:r>
                      <a:endParaRPr lang="en-GB" sz="10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411076795"/>
                  </a:ext>
                </a:extLst>
              </a:tr>
              <a:tr h="384614">
                <a:tc>
                  <a:txBody>
                    <a:bodyPr/>
                    <a:lstStyle/>
                    <a:p>
                      <a:pPr algn="l">
                        <a:lnSpc>
                          <a:spcPct val="150000"/>
                        </a:lnSpc>
                      </a:pPr>
                      <a:r>
                        <a:rPr lang="en-GB" sz="900">
                          <a:effectLst/>
                        </a:rPr>
                        <a:t>Available in Zambia</a:t>
                      </a:r>
                      <a:endParaRPr lang="en-GB" sz="100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l">
                        <a:lnSpc>
                          <a:spcPct val="150000"/>
                        </a:lnSpc>
                      </a:pPr>
                      <a:r>
                        <a:rPr lang="en-US" sz="1000">
                          <a:effectLst/>
                        </a:rPr>
                        <a:t>NO</a:t>
                      </a:r>
                      <a:endParaRPr lang="en-GB" sz="100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l">
                        <a:lnSpc>
                          <a:spcPct val="150000"/>
                        </a:lnSpc>
                      </a:pPr>
                      <a:r>
                        <a:rPr lang="en-US" sz="1000">
                          <a:effectLst/>
                        </a:rPr>
                        <a:t>NO</a:t>
                      </a:r>
                      <a:endParaRPr lang="en-GB" sz="100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l">
                        <a:lnSpc>
                          <a:spcPct val="150000"/>
                        </a:lnSpc>
                      </a:pPr>
                      <a:r>
                        <a:rPr lang="en-US" sz="1000">
                          <a:effectLst/>
                        </a:rPr>
                        <a:t>YES</a:t>
                      </a:r>
                      <a:endParaRPr lang="en-GB" sz="10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287194833"/>
                  </a:ext>
                </a:extLst>
              </a:tr>
              <a:tr h="384614">
                <a:tc>
                  <a:txBody>
                    <a:bodyPr/>
                    <a:lstStyle/>
                    <a:p>
                      <a:pPr algn="l">
                        <a:lnSpc>
                          <a:spcPct val="150000"/>
                        </a:lnSpc>
                      </a:pPr>
                      <a:r>
                        <a:rPr lang="en-GB" sz="900">
                          <a:effectLst/>
                        </a:rPr>
                        <a:t>Real Time</a:t>
                      </a:r>
                      <a:endParaRPr lang="en-GB" sz="100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l">
                        <a:lnSpc>
                          <a:spcPct val="150000"/>
                        </a:lnSpc>
                      </a:pPr>
                      <a:r>
                        <a:rPr lang="en-US" sz="1000" dirty="0">
                          <a:effectLst/>
                        </a:rPr>
                        <a:t>NO</a:t>
                      </a:r>
                      <a:endParaRPr lang="en-GB" sz="1000" dirty="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l">
                        <a:lnSpc>
                          <a:spcPct val="150000"/>
                        </a:lnSpc>
                      </a:pPr>
                      <a:r>
                        <a:rPr lang="en-US" sz="1000">
                          <a:effectLst/>
                        </a:rPr>
                        <a:t>YES</a:t>
                      </a:r>
                      <a:endParaRPr lang="en-GB" sz="100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l">
                        <a:lnSpc>
                          <a:spcPct val="150000"/>
                        </a:lnSpc>
                      </a:pPr>
                      <a:r>
                        <a:rPr lang="en-US" sz="1000" dirty="0">
                          <a:effectLst/>
                        </a:rPr>
                        <a:t>YES</a:t>
                      </a:r>
                      <a:endParaRPr lang="en-GB" sz="10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692490664"/>
                  </a:ext>
                </a:extLst>
              </a:tr>
            </a:tbl>
          </a:graphicData>
        </a:graphic>
      </p:graphicFrame>
    </p:spTree>
    <p:extLst>
      <p:ext uri="{BB962C8B-B14F-4D97-AF65-F5344CB8AC3E}">
        <p14:creationId xmlns:p14="http://schemas.microsoft.com/office/powerpoint/2010/main" val="3893705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3"/>
          <a:srcRect/>
          <a:stretch/>
        </p:blipFill>
        <p:spPr>
          <a:xfrm>
            <a:off x="300037" y="1"/>
            <a:ext cx="6034088" cy="6857999"/>
          </a:xfrm>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334126" y="66674"/>
            <a:ext cx="5857874" cy="1314258"/>
          </a:xfrm>
        </p:spPr>
        <p:txBody>
          <a:bodyPr rtlCol="0">
            <a:noAutofit/>
          </a:bodyPr>
          <a:lstStyle/>
          <a:p>
            <a:pPr marR="586105" lvl="0">
              <a:lnSpc>
                <a:spcPct val="150000"/>
              </a:lnSpc>
              <a:spcBef>
                <a:spcPts val="1515"/>
              </a:spcBef>
              <a:spcAft>
                <a:spcPts val="1200"/>
              </a:spcAft>
            </a:pPr>
            <a:r>
              <a:rPr lang="en-US" sz="3200" b="1" kern="0" dirty="0">
                <a:effectLst/>
                <a:latin typeface="Times New Roman" panose="02020603050405020304" pitchFamily="18" charset="0"/>
                <a:ea typeface="Times New Roman" panose="02020603050405020304" pitchFamily="18" charset="0"/>
              </a:rPr>
              <a:t>3. RESEARCH METHODOLOGY</a:t>
            </a:r>
            <a:endParaRPr lang="en-GB" sz="3200" b="1" kern="0" dirty="0">
              <a:effectLst/>
              <a:latin typeface="Times New Roman" panose="02020603050405020304" pitchFamily="18" charset="0"/>
              <a:ea typeface="Times New Roman" panose="02020603050405020304" pitchFamily="18" charset="0"/>
            </a:endParaRP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419461" y="1380932"/>
            <a:ext cx="5691674" cy="5477068"/>
          </a:xfrm>
        </p:spPr>
        <p:txBody>
          <a:bodyPr rtlCol="0">
            <a:noAutofit/>
          </a:bodyPr>
          <a:lstStyle/>
          <a:p>
            <a:pPr lvl="1" algn="l">
              <a:lnSpc>
                <a:spcPct val="150000"/>
              </a:lnSpc>
              <a:spcBef>
                <a:spcPts val="295"/>
              </a:spcBef>
            </a:pPr>
            <a:r>
              <a:rPr lang="en-US" sz="1200" b="1" i="1" dirty="0">
                <a:solidFill>
                  <a:schemeClr val="bg1"/>
                </a:solidFill>
                <a:effectLst/>
                <a:latin typeface="Times New Roman" panose="02020603050405020304" pitchFamily="18" charset="0"/>
                <a:ea typeface="SimSun" panose="02010600030101010101" pitchFamily="2" charset="-122"/>
              </a:rPr>
              <a:t>Waterfall Model</a:t>
            </a:r>
            <a:r>
              <a:rPr lang="en-US" sz="1200" b="1" i="1" dirty="0">
                <a:effectLst/>
                <a:latin typeface="Times New Roman" panose="02020603050405020304" pitchFamily="18" charset="0"/>
                <a:ea typeface="SimSun" panose="02010600030101010101" pitchFamily="2" charset="-122"/>
              </a:rPr>
              <a:t> </a:t>
            </a:r>
            <a:endParaRPr lang="en-GB" sz="1200" b="1" i="1" dirty="0">
              <a:effectLst/>
              <a:latin typeface="Times New Roman" panose="02020603050405020304" pitchFamily="18" charset="0"/>
              <a:ea typeface="SimSun" panose="02010600030101010101" pitchFamily="2" charset="-122"/>
            </a:endParaRPr>
          </a:p>
          <a:p>
            <a:pPr algn="just">
              <a:lnSpc>
                <a:spcPct val="150000"/>
              </a:lnSpc>
            </a:pPr>
            <a:r>
              <a:rPr lang="en-US" sz="800" dirty="0">
                <a:effectLst/>
                <a:latin typeface="Times New Roman" panose="02020603050405020304" pitchFamily="18" charset="0"/>
                <a:ea typeface="SimSun" panose="02010600030101010101" pitchFamily="2" charset="-122"/>
              </a:rPr>
              <a:t>This is the process that will be utilized to construct the proposed system. The initial software development process model was drawn from more broad system engineering methods. The 'waterfall model' or software life cycle is named after the way the phases flow from one to the next. In essence, the waterfall model is a plan-driven process since it requires you to plan and schedule all of the process tasks before you begin working on them. (Sommerville, 2011). </a:t>
            </a:r>
            <a:endParaRPr lang="en-GB" sz="800" dirty="0">
              <a:effectLst/>
              <a:latin typeface="Times New Roman" panose="02020603050405020304" pitchFamily="18" charset="0"/>
              <a:ea typeface="Times New Roman" panose="02020603050405020304" pitchFamily="18" charset="0"/>
            </a:endParaRPr>
          </a:p>
          <a:p>
            <a:pPr algn="just">
              <a:lnSpc>
                <a:spcPct val="150000"/>
              </a:lnSpc>
            </a:pPr>
            <a:r>
              <a:rPr lang="en-US" sz="800" dirty="0">
                <a:effectLst/>
                <a:latin typeface="Times New Roman" panose="02020603050405020304" pitchFamily="18" charset="0"/>
                <a:ea typeface="SimSun" panose="02010600030101010101" pitchFamily="2" charset="-122"/>
              </a:rPr>
              <a:t>Development of Road Damage Detection and Classification System.</a:t>
            </a:r>
            <a:endParaRPr lang="en-GB" sz="8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1190"/>
              </a:spcBef>
              <a:buFont typeface="+mj-lt"/>
              <a:buAutoNum type="arabicPeriod"/>
              <a:tabLst>
                <a:tab pos="269875" algn="l"/>
              </a:tabLst>
            </a:pPr>
            <a:r>
              <a:rPr lang="en-US" sz="800" b="1" dirty="0">
                <a:effectLst/>
                <a:latin typeface="Times New Roman" panose="02020603050405020304" pitchFamily="18" charset="0"/>
                <a:ea typeface="SimSun" panose="02010600030101010101" pitchFamily="2" charset="-122"/>
              </a:rPr>
              <a:t>Requirements analysis and definition, </a:t>
            </a:r>
            <a:r>
              <a:rPr lang="en-US" sz="800" dirty="0">
                <a:effectLst/>
                <a:latin typeface="Times New Roman" panose="02020603050405020304" pitchFamily="18" charset="0"/>
                <a:ea typeface="SimSun" panose="02010600030101010101" pitchFamily="2" charset="-122"/>
              </a:rPr>
              <a:t>at this stage we gathered all the requirements needed to build the system and they have been well documented. All the constraints, services and goals are created with the consultation of the system users.</a:t>
            </a:r>
            <a:endParaRPr lang="en-GB" sz="8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1190"/>
              </a:spcBef>
              <a:buFont typeface="+mj-lt"/>
              <a:buAutoNum type="arabicPeriod"/>
              <a:tabLst>
                <a:tab pos="269875" algn="l"/>
              </a:tabLst>
            </a:pPr>
            <a:r>
              <a:rPr lang="en-US" sz="800" b="1" dirty="0">
                <a:effectLst/>
                <a:latin typeface="Times New Roman" panose="02020603050405020304" pitchFamily="18" charset="0"/>
                <a:ea typeface="SimSun" panose="02010600030101010101" pitchFamily="2" charset="-122"/>
              </a:rPr>
              <a:t>System and software design</a:t>
            </a:r>
            <a:r>
              <a:rPr lang="en-US" sz="800" dirty="0">
                <a:effectLst/>
                <a:latin typeface="Times New Roman" panose="02020603050405020304" pitchFamily="18" charset="0"/>
                <a:ea typeface="SimSun" panose="02010600030101010101" pitchFamily="2" charset="-122"/>
              </a:rPr>
              <a:t>, since this is only a software application and no hardware is needed, this means that during the system design process we shall only allocate the requirements to the software system by establishing an overall system architecture. At this stage we shall strike a balance between requirements that conflict with each other for example maintainability and performance, within our implementation environment. </a:t>
            </a:r>
            <a:endParaRPr lang="en-GB" sz="8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1190"/>
              </a:spcBef>
              <a:buFont typeface="+mj-lt"/>
              <a:buAutoNum type="arabicPeriod"/>
              <a:tabLst>
                <a:tab pos="269875" algn="l"/>
              </a:tabLst>
            </a:pPr>
            <a:r>
              <a:rPr lang="en-US" sz="800" b="1" dirty="0">
                <a:effectLst/>
                <a:latin typeface="Times New Roman" panose="02020603050405020304" pitchFamily="18" charset="0"/>
                <a:ea typeface="SimSun" panose="02010600030101010101" pitchFamily="2" charset="-122"/>
              </a:rPr>
              <a:t>Implementation and unit testing</a:t>
            </a:r>
            <a:r>
              <a:rPr lang="en-US" sz="800" dirty="0">
                <a:effectLst/>
                <a:latin typeface="Times New Roman" panose="02020603050405020304" pitchFamily="18" charset="0"/>
                <a:ea typeface="SimSun" panose="02010600030101010101" pitchFamily="2" charset="-122"/>
              </a:rPr>
              <a:t>, at this stage our completed design will be translated into program code but inform of a set of programs or program units. During this stage we shall use anaconda and the python language for training and testing the machine learning classifier. Then we shall test each unit to see if it meets the specification. At this stage we shall test the mobile app’s functionalities.</a:t>
            </a:r>
            <a:endParaRPr lang="en-GB" sz="8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1190"/>
              </a:spcBef>
              <a:buFont typeface="+mj-lt"/>
              <a:buAutoNum type="arabicPeriod"/>
              <a:tabLst>
                <a:tab pos="269875" algn="l"/>
              </a:tabLst>
            </a:pPr>
            <a:r>
              <a:rPr lang="en-US" sz="800" b="1" dirty="0">
                <a:effectLst/>
                <a:latin typeface="Times New Roman" panose="02020603050405020304" pitchFamily="18" charset="0"/>
                <a:ea typeface="SimSun" panose="02010600030101010101" pitchFamily="2" charset="-122"/>
              </a:rPr>
              <a:t>Integration and system testing</a:t>
            </a:r>
            <a:r>
              <a:rPr lang="en-US" sz="800" dirty="0">
                <a:effectLst/>
                <a:latin typeface="Times New Roman" panose="02020603050405020304" pitchFamily="18" charset="0"/>
                <a:ea typeface="SimSun" panose="02010600030101010101" pitchFamily="2" charset="-122"/>
              </a:rPr>
              <a:t>, at this stage the individual program units that we tested for example our classifier will be integrated into one unit and tested as complete system, at this stage the Classifier and the mobile app will be tested as a single unit. After a successful testing it shall be delivered to the customer. </a:t>
            </a:r>
            <a:endParaRPr lang="en-GB" sz="800" dirty="0">
              <a:latin typeface="Times New Roman" panose="02020603050405020304" pitchFamily="18" charset="0"/>
              <a:ea typeface="SimSun" panose="02010600030101010101" pitchFamily="2" charset="-122"/>
            </a:endParaRPr>
          </a:p>
          <a:p>
            <a:pPr marL="342900" lvl="0" indent="-342900" algn="just">
              <a:lnSpc>
                <a:spcPct val="150000"/>
              </a:lnSpc>
              <a:spcBef>
                <a:spcPts val="1190"/>
              </a:spcBef>
              <a:buFont typeface="+mj-lt"/>
              <a:buAutoNum type="arabicPeriod"/>
              <a:tabLst>
                <a:tab pos="269875" algn="l"/>
              </a:tabLst>
            </a:pPr>
            <a:r>
              <a:rPr lang="en-US" sz="800" b="1" dirty="0">
                <a:effectLst/>
                <a:latin typeface="Times New Roman" panose="02020603050405020304" pitchFamily="18" charset="0"/>
                <a:ea typeface="SimSun" panose="02010600030101010101" pitchFamily="2" charset="-122"/>
              </a:rPr>
              <a:t>Operation and maintenance</a:t>
            </a:r>
            <a:r>
              <a:rPr lang="en-US" sz="800" dirty="0">
                <a:effectLst/>
                <a:latin typeface="Times New Roman" panose="02020603050405020304" pitchFamily="18" charset="0"/>
                <a:ea typeface="SimSun" panose="02010600030101010101" pitchFamily="2" charset="-122"/>
              </a:rPr>
              <a:t>, at this stage the system will be put through practical use, and then it shall undergo maintenance which will involve correcting errors which will be discovered that could not be seen earlier on, then improving the system.</a:t>
            </a:r>
            <a:endParaRPr lang="en-GB" sz="8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4A8FBA3C-7A0A-AC4E-4CAB-191416B64ED1}"/>
              </a:ext>
            </a:extLst>
          </p:cNvPr>
          <p:cNvPicPr>
            <a:picLocks noChangeAspect="1"/>
          </p:cNvPicPr>
          <p:nvPr/>
        </p:nvPicPr>
        <p:blipFill>
          <a:blip r:embed="rId4"/>
          <a:stretch>
            <a:fillRect/>
          </a:stretch>
        </p:blipFill>
        <p:spPr>
          <a:xfrm>
            <a:off x="0" y="-1"/>
            <a:ext cx="6334126" cy="6858001"/>
          </a:xfrm>
          <a:prstGeom prst="rect">
            <a:avLst/>
          </a:prstGeom>
          <a:noFill/>
          <a:ln>
            <a:noFill/>
          </a:ln>
        </p:spPr>
      </p:pic>
    </p:spTree>
    <p:extLst>
      <p:ext uri="{BB962C8B-B14F-4D97-AF65-F5344CB8AC3E}">
        <p14:creationId xmlns:p14="http://schemas.microsoft.com/office/powerpoint/2010/main" val="970014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3"/>
          <a:srcRect/>
          <a:stretch/>
        </p:blipFill>
        <p:spPr>
          <a:xfrm>
            <a:off x="300037" y="1"/>
            <a:ext cx="6034088" cy="6857999"/>
          </a:xfrm>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419461" y="167952"/>
            <a:ext cx="5472502" cy="998375"/>
          </a:xfrm>
        </p:spPr>
        <p:txBody>
          <a:bodyPr rtlCol="0">
            <a:noAutofit/>
          </a:bodyPr>
          <a:lstStyle/>
          <a:p>
            <a:pPr rtl="0"/>
            <a:r>
              <a:rPr lang="en-GB" sz="2400" dirty="0">
                <a:latin typeface="Times New Roman" panose="02020603050405020304" pitchFamily="18" charset="0"/>
                <a:cs typeface="Times New Roman" panose="02020603050405020304" pitchFamily="18" charset="0"/>
              </a:rPr>
              <a:t>3.1 Justification of Selected Methodology </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419461" y="1166327"/>
            <a:ext cx="5542384" cy="5523721"/>
          </a:xfrm>
        </p:spPr>
        <p:txBody>
          <a:bodyPr rtlCol="0">
            <a:noAutofit/>
          </a:bodyPr>
          <a:lstStyle/>
          <a:p>
            <a:pPr algn="just">
              <a:lnSpc>
                <a:spcPct val="150000"/>
              </a:lnSpc>
            </a:pPr>
            <a:r>
              <a:rPr lang="en-GB" sz="1200" b="0" i="0" dirty="0">
                <a:solidFill>
                  <a:srgbClr val="ECECF1"/>
                </a:solidFill>
                <a:effectLst/>
                <a:latin typeface="Times New Roman" panose="02020603050405020304" pitchFamily="18" charset="0"/>
                <a:cs typeface="Times New Roman" panose="02020603050405020304" pitchFamily="18" charset="0"/>
              </a:rPr>
              <a:t>The Waterfall Model is the most basic SDLC approach for software development. A sequential model is exemplified by this model. As a result, it's also known as a linear sequential life cycle model (GeeksforGeeks, 2020). The waterfall model is picked as the main methodology because it suits this proposed system very well in that, the proposed system is well documented and will have each phase clearly defined before the building of the system even begins. </a:t>
            </a:r>
          </a:p>
          <a:p>
            <a:pPr algn="just">
              <a:lnSpc>
                <a:spcPct val="150000"/>
              </a:lnSpc>
            </a:pPr>
            <a:r>
              <a:rPr lang="en-GB" sz="1200" b="0" i="0" dirty="0">
                <a:solidFill>
                  <a:srgbClr val="ECECF1"/>
                </a:solidFill>
                <a:effectLst/>
                <a:latin typeface="Times New Roman" panose="02020603050405020304" pitchFamily="18" charset="0"/>
                <a:cs typeface="Times New Roman" panose="02020603050405020304" pitchFamily="18" charset="0"/>
              </a:rPr>
              <a:t>Our system development process has two parts which is research on the classifiers and building the mobile app, since the waterfall model is done in phases and makes sure each phase is completed before going to the next phase it suits this system because the evaluating, Pre-processing, training and testing of our classifier has to be done in steps and each phase must be completed fully for us to go to the next phase, then after the research phase is completed fully we then have to build the mobile app as our next phase in order for it to work with the classifier. Building the mobile app will also be done in phases as well as well as having all the requirements fully documented and as clear as possible. </a:t>
            </a:r>
          </a:p>
          <a:p>
            <a:pPr algn="just">
              <a:lnSpc>
                <a:spcPct val="150000"/>
              </a:lnSpc>
            </a:pPr>
            <a:r>
              <a:rPr lang="en-GB" sz="1200" b="0" i="0" dirty="0">
                <a:solidFill>
                  <a:srgbClr val="ECECF1"/>
                </a:solidFill>
                <a:effectLst/>
                <a:latin typeface="Times New Roman" panose="02020603050405020304" pitchFamily="18" charset="0"/>
                <a:cs typeface="Times New Roman" panose="02020603050405020304" pitchFamily="18" charset="0"/>
              </a:rPr>
              <a:t>The tools that will be used are well understood, this point works well under the waterfall model. Since the project is a 2-semester long project it makes it short as compared to most software projects, the proposed system won’t be expensive as well which also fits the waterfall model methodology.</a:t>
            </a:r>
          </a:p>
          <a:p>
            <a:pPr algn="just">
              <a:lnSpc>
                <a:spcPct val="150000"/>
              </a:lnSpc>
            </a:pPr>
            <a:r>
              <a:rPr lang="en-GB" sz="1200" b="0" i="0" dirty="0">
                <a:solidFill>
                  <a:srgbClr val="ECECF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42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3"/>
          <a:srcRect/>
          <a:stretch/>
        </p:blipFill>
        <p:spPr>
          <a:xfrm>
            <a:off x="300037" y="1"/>
            <a:ext cx="6034088" cy="6857999"/>
          </a:xfrm>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419849" y="1181100"/>
            <a:ext cx="5772151" cy="5109629"/>
          </a:xfrm>
        </p:spPr>
        <p:txBody>
          <a:bodyPr rtlCol="0">
            <a:noAutofit/>
          </a:bodyPr>
          <a:lstStyle/>
          <a:p>
            <a:pPr>
              <a:lnSpc>
                <a:spcPct val="150000"/>
              </a:lnSpc>
            </a:pPr>
            <a:r>
              <a:rPr lang="en-US" sz="2400" dirty="0">
                <a:effectLst/>
                <a:latin typeface="Times New Roman" panose="02020603050405020304" pitchFamily="18" charset="0"/>
                <a:ea typeface="SimSun" panose="02010600030101010101" pitchFamily="2" charset="-122"/>
              </a:rPr>
              <a:t>4. </a:t>
            </a:r>
            <a:r>
              <a:rPr lang="en-US" sz="2400" dirty="0">
                <a:latin typeface="Times New Roman" panose="02020603050405020304" pitchFamily="18" charset="0"/>
                <a:ea typeface="SimSun" panose="02010600030101010101" pitchFamily="2" charset="-122"/>
              </a:rPr>
              <a:t>1 Budget</a:t>
            </a:r>
            <a:br>
              <a:rPr lang="en-US" sz="1800" dirty="0">
                <a:latin typeface="Times New Roman" panose="02020603050405020304" pitchFamily="18" charset="0"/>
                <a:ea typeface="SimSun" panose="02010600030101010101" pitchFamily="2" charset="-122"/>
              </a:rPr>
            </a:br>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Calculating budget total: </a:t>
            </a:r>
            <a:br>
              <a:rPr lang="en-GB" sz="1800" b="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Total wage for the project is:</a:t>
            </a:r>
            <a:br>
              <a:rPr lang="en-US" sz="1800" b="0" dirty="0">
                <a:effectLst/>
                <a:latin typeface="Times New Roman" panose="02020603050405020304" pitchFamily="18" charset="0"/>
                <a:ea typeface="SimSun" panose="02010600030101010101" pitchFamily="2" charset="-122"/>
                <a:cs typeface="Times New Roman" panose="02020603050405020304" pitchFamily="18" charset="0"/>
              </a:rPr>
            </a:br>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(K5000 for 8 months) / 5 </a:t>
            </a:r>
            <a:r>
              <a:rPr lang="en-US" sz="1800" b="0" dirty="0">
                <a:effectLst/>
                <a:latin typeface="Times New Roman" panose="02020603050405020304" pitchFamily="18" charset="0"/>
                <a:ea typeface="Cambria Math" panose="02040503050406030204" pitchFamily="18" charset="0"/>
                <a:cs typeface="Times New Roman" panose="02020603050405020304" pitchFamily="18" charset="0"/>
              </a:rPr>
              <a:t>= </a:t>
            </a:r>
            <a:r>
              <a:rPr lang="en-US" sz="1800" i="1" dirty="0">
                <a:effectLst/>
                <a:latin typeface="Times New Roman" panose="02020603050405020304" pitchFamily="18" charset="0"/>
                <a:ea typeface="Cambria Math" panose="02040503050406030204" pitchFamily="18" charset="0"/>
                <a:cs typeface="Times New Roman" panose="02020603050405020304" pitchFamily="18" charset="0"/>
              </a:rPr>
              <a:t>K 8,000</a:t>
            </a:r>
            <a:r>
              <a:rPr lang="en-US" sz="1800" dirty="0">
                <a:effectLst/>
                <a:latin typeface="Times New Roman" panose="02020603050405020304" pitchFamily="18" charset="0"/>
                <a:ea typeface="Cambria Math" panose="02040503050406030204" pitchFamily="18" charset="0"/>
                <a:cs typeface="Times New Roman" panose="02020603050405020304" pitchFamily="18" charset="0"/>
              </a:rPr>
              <a:t> </a:t>
            </a:r>
            <a:br>
              <a:rPr lang="en-GB" sz="1800" b="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0" dirty="0">
                <a:effectLst/>
                <a:latin typeface="Times New Roman" panose="02020603050405020304" pitchFamily="18" charset="0"/>
                <a:ea typeface="Cambria Math" panose="02040503050406030204" pitchFamily="18" charset="0"/>
                <a:cs typeface="Times New Roman" panose="02020603050405020304" pitchFamily="18" charset="0"/>
              </a:rPr>
              <a:t> </a:t>
            </a:r>
            <a:br>
              <a:rPr lang="en-GB" sz="1800" b="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The total budget of the project is </a:t>
            </a:r>
            <a:br>
              <a:rPr lang="en-GB" sz="1800" b="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0" dirty="0">
                <a:effectLst/>
                <a:latin typeface="Times New Roman" panose="02020603050405020304" pitchFamily="18" charset="0"/>
                <a:ea typeface="Cambria Math" panose="02040503050406030204" pitchFamily="18" charset="0"/>
                <a:cs typeface="Times New Roman" panose="02020603050405020304" pitchFamily="18" charset="0"/>
              </a:rPr>
              <a:t>8,000 + 12,000 + (60 ∗ 8) + (450 ∗ 8) + 1000 = </a:t>
            </a:r>
            <a:r>
              <a:rPr lang="en-US" sz="1800" i="1" dirty="0">
                <a:effectLst/>
                <a:latin typeface="Times New Roman" panose="02020603050405020304" pitchFamily="18" charset="0"/>
                <a:ea typeface="Cambria Math" panose="02040503050406030204" pitchFamily="18" charset="0"/>
                <a:cs typeface="Times New Roman" panose="02020603050405020304" pitchFamily="18" charset="0"/>
              </a:rPr>
              <a:t>𝐾 25,080</a:t>
            </a:r>
            <a:r>
              <a:rPr lang="en-US" sz="1800" dirty="0">
                <a:effectLst/>
                <a:latin typeface="Times New Roman" panose="02020603050405020304" pitchFamily="18" charset="0"/>
                <a:ea typeface="Cambria Math" panose="02040503050406030204" pitchFamily="18" charset="0"/>
                <a:cs typeface="Times New Roman" panose="02020603050405020304" pitchFamily="18" charset="0"/>
              </a:rPr>
              <a:t> </a:t>
            </a:r>
            <a:br>
              <a:rPr lang="en-GB" sz="1800" b="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 </a:t>
            </a:r>
            <a:br>
              <a:rPr lang="en-GB" sz="1800" b="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The project duration is 8 months which we break down to 4 months in each semester. The </a:t>
            </a:r>
            <a:br>
              <a:rPr lang="en-GB" sz="1800" b="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0" dirty="0">
                <a:effectLst/>
                <a:latin typeface="Times New Roman" panose="02020603050405020304" pitchFamily="18" charset="0"/>
                <a:ea typeface="SimSun" panose="02010600030101010101" pitchFamily="2" charset="-122"/>
                <a:cs typeface="Times New Roman" panose="02020603050405020304" pitchFamily="18" charset="0"/>
              </a:rPr>
              <a:t>project is further broken down using the table below showing each activity and expenditure.</a:t>
            </a:r>
            <a:endParaRPr lang="en-GB" sz="3200" b="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C6705878-DFBD-1023-28B1-0E9CF82E4EB6}"/>
              </a:ext>
            </a:extLst>
          </p:cNvPr>
          <p:cNvGraphicFramePr>
            <a:graphicFrameLocks noGrp="1"/>
          </p:cNvGraphicFramePr>
          <p:nvPr>
            <p:extLst>
              <p:ext uri="{D42A27DB-BD31-4B8C-83A1-F6EECF244321}">
                <p14:modId xmlns:p14="http://schemas.microsoft.com/office/powerpoint/2010/main" val="1091278186"/>
              </p:ext>
            </p:extLst>
          </p:nvPr>
        </p:nvGraphicFramePr>
        <p:xfrm>
          <a:off x="300038" y="0"/>
          <a:ext cx="6034088" cy="6290729"/>
        </p:xfrm>
        <a:graphic>
          <a:graphicData uri="http://schemas.openxmlformats.org/drawingml/2006/table">
            <a:tbl>
              <a:tblPr firstRow="1" firstCol="1" bandRow="1">
                <a:tableStyleId>{5C22544A-7EE6-4342-B048-85BDC9FD1C3A}</a:tableStyleId>
              </a:tblPr>
              <a:tblGrid>
                <a:gridCol w="2727830">
                  <a:extLst>
                    <a:ext uri="{9D8B030D-6E8A-4147-A177-3AD203B41FA5}">
                      <a16:colId xmlns:a16="http://schemas.microsoft.com/office/drawing/2014/main" val="4284899886"/>
                    </a:ext>
                  </a:extLst>
                </a:gridCol>
                <a:gridCol w="3306258">
                  <a:extLst>
                    <a:ext uri="{9D8B030D-6E8A-4147-A177-3AD203B41FA5}">
                      <a16:colId xmlns:a16="http://schemas.microsoft.com/office/drawing/2014/main" val="3201725165"/>
                    </a:ext>
                  </a:extLst>
                </a:gridCol>
              </a:tblGrid>
              <a:tr h="1086472">
                <a:tc>
                  <a:txBody>
                    <a:bodyPr/>
                    <a:lstStyle/>
                    <a:p>
                      <a:pPr marL="67945" algn="just">
                        <a:lnSpc>
                          <a:spcPct val="150000"/>
                        </a:lnSpc>
                      </a:pPr>
                      <a:r>
                        <a:rPr lang="en-US" sz="1100" dirty="0">
                          <a:effectLst/>
                        </a:rPr>
                        <a:t> </a:t>
                      </a:r>
                      <a:endParaRPr lang="en-GB" sz="1100" dirty="0">
                        <a:effectLst/>
                      </a:endParaRPr>
                    </a:p>
                    <a:p>
                      <a:pPr marL="67945" algn="just">
                        <a:lnSpc>
                          <a:spcPct val="150000"/>
                        </a:lnSpc>
                      </a:pPr>
                      <a:r>
                        <a:rPr lang="en-US" sz="1100" dirty="0">
                          <a:effectLst/>
                        </a:rPr>
                        <a:t>NAME</a:t>
                      </a:r>
                      <a:endParaRPr lang="en-GB" sz="1100" dirty="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just">
                        <a:lnSpc>
                          <a:spcPct val="150000"/>
                        </a:lnSpc>
                      </a:pPr>
                      <a:r>
                        <a:rPr lang="en-US" sz="1100">
                          <a:effectLst/>
                        </a:rPr>
                        <a:t> </a:t>
                      </a:r>
                      <a:endParaRPr lang="en-GB" sz="1100">
                        <a:effectLst/>
                      </a:endParaRPr>
                    </a:p>
                    <a:p>
                      <a:pPr marL="67945" algn="just">
                        <a:lnSpc>
                          <a:spcPct val="150000"/>
                        </a:lnSpc>
                      </a:pPr>
                      <a:r>
                        <a:rPr lang="en-US" sz="1100">
                          <a:effectLst/>
                        </a:rPr>
                        <a:t>Amount (ZMK)</a:t>
                      </a:r>
                      <a:endParaRPr lang="en-GB" sz="11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727561746"/>
                  </a:ext>
                </a:extLst>
              </a:tr>
              <a:tr h="872424">
                <a:tc>
                  <a:txBody>
                    <a:bodyPr/>
                    <a:lstStyle/>
                    <a:p>
                      <a:pPr marL="67945" algn="just">
                        <a:lnSpc>
                          <a:spcPct val="150000"/>
                        </a:lnSpc>
                      </a:pPr>
                      <a:r>
                        <a:rPr lang="en-US" sz="1100">
                          <a:effectLst/>
                        </a:rPr>
                        <a:t>Salary</a:t>
                      </a:r>
                      <a:endParaRPr lang="en-GB" sz="110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just">
                        <a:lnSpc>
                          <a:spcPct val="150000"/>
                        </a:lnSpc>
                      </a:pPr>
                      <a:r>
                        <a:rPr lang="en-US" sz="1100">
                          <a:effectLst/>
                        </a:rPr>
                        <a:t>5000/month</a:t>
                      </a:r>
                      <a:endParaRPr lang="en-GB" sz="11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4184133633"/>
                  </a:ext>
                </a:extLst>
              </a:tr>
              <a:tr h="1086472">
                <a:tc>
                  <a:txBody>
                    <a:bodyPr/>
                    <a:lstStyle/>
                    <a:p>
                      <a:pPr algn="just">
                        <a:lnSpc>
                          <a:spcPct val="150000"/>
                        </a:lnSpc>
                      </a:pPr>
                      <a:r>
                        <a:rPr lang="en-US" sz="1100">
                          <a:effectLst/>
                        </a:rPr>
                        <a:t>Computer (with required software) </a:t>
                      </a:r>
                      <a:endParaRPr lang="en-GB" sz="1100">
                        <a:effectLst/>
                      </a:endParaRPr>
                    </a:p>
                    <a:p>
                      <a:pPr marL="67945" algn="just">
                        <a:lnSpc>
                          <a:spcPct val="150000"/>
                        </a:lnSpc>
                      </a:pPr>
                      <a:r>
                        <a:rPr lang="en-US" sz="1100">
                          <a:effectLst/>
                        </a:rPr>
                        <a:t> </a:t>
                      </a:r>
                      <a:endParaRPr lang="en-GB" sz="110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just">
                        <a:lnSpc>
                          <a:spcPct val="150000"/>
                        </a:lnSpc>
                      </a:pPr>
                      <a:r>
                        <a:rPr lang="en-US" sz="1100">
                          <a:effectLst/>
                        </a:rPr>
                        <a:t>12000</a:t>
                      </a:r>
                      <a:endParaRPr lang="en-GB" sz="11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767771808"/>
                  </a:ext>
                </a:extLst>
              </a:tr>
              <a:tr h="1086472">
                <a:tc>
                  <a:txBody>
                    <a:bodyPr/>
                    <a:lstStyle/>
                    <a:p>
                      <a:pPr algn="just">
                        <a:lnSpc>
                          <a:spcPct val="150000"/>
                        </a:lnSpc>
                      </a:pPr>
                      <a:r>
                        <a:rPr lang="en-US" sz="1100">
                          <a:effectLst/>
                        </a:rPr>
                        <a:t>Power </a:t>
                      </a:r>
                      <a:endParaRPr lang="en-GB" sz="1100">
                        <a:effectLst/>
                      </a:endParaRPr>
                    </a:p>
                    <a:p>
                      <a:pPr marL="67945" algn="just">
                        <a:lnSpc>
                          <a:spcPct val="150000"/>
                        </a:lnSpc>
                      </a:pPr>
                      <a:r>
                        <a:rPr lang="en-US" sz="1100">
                          <a:effectLst/>
                        </a:rPr>
                        <a:t> </a:t>
                      </a:r>
                      <a:endParaRPr lang="en-GB" sz="110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just">
                        <a:lnSpc>
                          <a:spcPct val="150000"/>
                        </a:lnSpc>
                      </a:pPr>
                      <a:r>
                        <a:rPr lang="en-US" sz="1100" dirty="0">
                          <a:effectLst/>
                        </a:rPr>
                        <a:t>60/month</a:t>
                      </a:r>
                      <a:endParaRPr lang="en-GB" sz="11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472042140"/>
                  </a:ext>
                </a:extLst>
              </a:tr>
              <a:tr h="1086472">
                <a:tc>
                  <a:txBody>
                    <a:bodyPr/>
                    <a:lstStyle/>
                    <a:p>
                      <a:pPr algn="just">
                        <a:lnSpc>
                          <a:spcPct val="150000"/>
                        </a:lnSpc>
                      </a:pPr>
                      <a:r>
                        <a:rPr lang="en-US" sz="1100">
                          <a:effectLst/>
                        </a:rPr>
                        <a:t>Internet</a:t>
                      </a:r>
                      <a:endParaRPr lang="en-GB" sz="1100">
                        <a:effectLst/>
                      </a:endParaRPr>
                    </a:p>
                    <a:p>
                      <a:pPr marL="67945" algn="just">
                        <a:lnSpc>
                          <a:spcPct val="150000"/>
                        </a:lnSpc>
                      </a:pPr>
                      <a:r>
                        <a:rPr lang="en-US" sz="1100">
                          <a:effectLst/>
                        </a:rPr>
                        <a:t> </a:t>
                      </a:r>
                      <a:endParaRPr lang="en-GB" sz="110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just">
                        <a:lnSpc>
                          <a:spcPct val="150000"/>
                        </a:lnSpc>
                      </a:pPr>
                      <a:r>
                        <a:rPr lang="en-US" sz="1100">
                          <a:effectLst/>
                        </a:rPr>
                        <a:t>450/month</a:t>
                      </a:r>
                      <a:endParaRPr lang="en-GB" sz="11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410646489"/>
                  </a:ext>
                </a:extLst>
              </a:tr>
              <a:tr h="1072417">
                <a:tc>
                  <a:txBody>
                    <a:bodyPr/>
                    <a:lstStyle/>
                    <a:p>
                      <a:pPr marL="67945" algn="just">
                        <a:lnSpc>
                          <a:spcPct val="150000"/>
                        </a:lnSpc>
                      </a:pPr>
                      <a:r>
                        <a:rPr lang="en-US" sz="1100">
                          <a:effectLst/>
                        </a:rPr>
                        <a:t>Other Costs</a:t>
                      </a:r>
                      <a:endParaRPr lang="en-GB" sz="1100">
                        <a:effectLst/>
                        <a:latin typeface="Times New Roman" panose="02020603050405020304" pitchFamily="18" charset="0"/>
                        <a:ea typeface="Times New Roman" panose="02020603050405020304" pitchFamily="18" charset="0"/>
                      </a:endParaRPr>
                    </a:p>
                  </a:txBody>
                  <a:tcPr marL="0" marR="0" marT="0" marB="0"/>
                </a:tc>
                <a:tc>
                  <a:txBody>
                    <a:bodyPr/>
                    <a:lstStyle/>
                    <a:p>
                      <a:pPr marL="67945" algn="just">
                        <a:lnSpc>
                          <a:spcPct val="150000"/>
                        </a:lnSpc>
                      </a:pPr>
                      <a:r>
                        <a:rPr lang="en-US" sz="1100" dirty="0">
                          <a:effectLst/>
                        </a:rPr>
                        <a:t>1000</a:t>
                      </a:r>
                      <a:endParaRPr lang="en-GB" sz="11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091462303"/>
                  </a:ext>
                </a:extLst>
              </a:tr>
            </a:tbl>
          </a:graphicData>
        </a:graphic>
      </p:graphicFrame>
      <p:sp>
        <p:nvSpPr>
          <p:cNvPr id="5" name="Rectangle 1">
            <a:extLst>
              <a:ext uri="{FF2B5EF4-FFF2-40B4-BE49-F238E27FC236}">
                <a16:creationId xmlns:a16="http://schemas.microsoft.com/office/drawing/2014/main" id="{F09CC91E-8966-90A6-6388-2C15C751B741}"/>
              </a:ext>
            </a:extLst>
          </p:cNvPr>
          <p:cNvSpPr>
            <a:spLocks noGrp="1" noChangeArrowheads="1"/>
          </p:cNvSpPr>
          <p:nvPr>
            <p:ph type="subTitle" idx="1"/>
          </p:nvPr>
        </p:nvSpPr>
        <p:spPr bwMode="auto">
          <a:xfrm>
            <a:off x="6419850" y="404761"/>
            <a:ext cx="5772150" cy="515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7094" tIns="38088"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tabLst/>
            </a:pPr>
            <a:r>
              <a:rPr kumimoji="0" lang="en-GB" altLang="zh-CN" sz="2800"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4. PROJECT MANAGEMNT</a:t>
            </a:r>
          </a:p>
        </p:txBody>
      </p:sp>
    </p:spTree>
    <p:extLst>
      <p:ext uri="{BB962C8B-B14F-4D97-AF65-F5344CB8AC3E}">
        <p14:creationId xmlns:p14="http://schemas.microsoft.com/office/powerpoint/2010/main" val="3548624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3"/>
          <a:srcRect/>
          <a:stretch/>
        </p:blipFill>
        <p:spPr>
          <a:xfrm>
            <a:off x="300037" y="1"/>
            <a:ext cx="6034088" cy="6857999"/>
          </a:xfrm>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419849" y="1114425"/>
            <a:ext cx="5772151" cy="5369591"/>
          </a:xfrm>
        </p:spPr>
        <p:txBody>
          <a:bodyPr rtlCol="0">
            <a:noAutofit/>
          </a:bodyPr>
          <a:lstStyle/>
          <a:p>
            <a:pPr>
              <a:lnSpc>
                <a:spcPct val="150000"/>
              </a:lnSpc>
            </a:pPr>
            <a:r>
              <a:rPr lang="en-GB" sz="2400" dirty="0">
                <a:effectLst/>
                <a:latin typeface="Times New Roman" panose="02020603050405020304" pitchFamily="18" charset="0"/>
                <a:ea typeface="SimSun" panose="02010600030101010101" pitchFamily="2" charset="-122"/>
              </a:rPr>
              <a:t>4.2</a:t>
            </a:r>
            <a:r>
              <a:rPr lang="en-GB" sz="3600" dirty="0">
                <a:effectLst/>
                <a:latin typeface="Times New Roman" panose="02020603050405020304" pitchFamily="18" charset="0"/>
                <a:ea typeface="SimSun" panose="02010600030101010101" pitchFamily="2" charset="-122"/>
              </a:rPr>
              <a:t> </a:t>
            </a:r>
            <a:r>
              <a:rPr lang="en-GB" sz="2400" dirty="0">
                <a:effectLst/>
                <a:latin typeface="Times New Roman" panose="02020603050405020304" pitchFamily="18" charset="0"/>
                <a:ea typeface="SimSun" panose="02010600030101010101" pitchFamily="2" charset="-122"/>
              </a:rPr>
              <a:t>Scheduling and Work plan</a:t>
            </a:r>
            <a:br>
              <a:rPr lang="en-GB" sz="1200" dirty="0">
                <a:effectLst/>
                <a:latin typeface="Times New Roman" panose="02020603050405020304" pitchFamily="18" charset="0"/>
                <a:ea typeface="SimSun" panose="02010600030101010101" pitchFamily="2" charset="-122"/>
              </a:rPr>
            </a:br>
            <a:r>
              <a:rPr lang="en-GB" sz="1200" b="0" dirty="0">
                <a:effectLst/>
                <a:latin typeface="Times New Roman" panose="02020603050405020304" pitchFamily="18" charset="0"/>
                <a:ea typeface="SimSun" panose="02010600030101010101" pitchFamily="2" charset="-122"/>
              </a:rPr>
              <a:t>Scheduling is the process of organizing, controlling and optimizing work and workloads in a production or manufacturing process. Scheduling is used to allocate resources and processes. </a:t>
            </a:r>
            <a:br>
              <a:rPr lang="en-GB" sz="1800" dirty="0">
                <a:effectLst/>
                <a:latin typeface="Times New Roman" panose="02020603050405020304" pitchFamily="18" charset="0"/>
                <a:ea typeface="SimSun" panose="02010600030101010101" pitchFamily="2" charset="-122"/>
              </a:rPr>
            </a:br>
            <a:r>
              <a:rPr lang="en-GB" sz="1800" dirty="0">
                <a:effectLst/>
                <a:latin typeface="Times New Roman" panose="02020603050405020304" pitchFamily="18" charset="0"/>
                <a:ea typeface="SimSun" panose="02010600030101010101" pitchFamily="2" charset="-122"/>
              </a:rPr>
              <a:t>4.3</a:t>
            </a:r>
            <a:r>
              <a:rPr lang="en-GB" sz="1800" dirty="0">
                <a:latin typeface="Times New Roman" panose="02020603050405020304" pitchFamily="18" charset="0"/>
                <a:ea typeface="SimSun" panose="02010600030101010101" pitchFamily="2" charset="-122"/>
              </a:rPr>
              <a:t> </a:t>
            </a:r>
            <a:r>
              <a:rPr lang="en-GB" sz="2400" dirty="0">
                <a:effectLst/>
                <a:latin typeface="Times New Roman" panose="02020603050405020304" pitchFamily="18" charset="0"/>
                <a:ea typeface="SimSun" panose="02010600030101010101" pitchFamily="2" charset="-122"/>
              </a:rPr>
              <a:t>Summary </a:t>
            </a:r>
            <a:br>
              <a:rPr lang="en-GB" sz="1800" dirty="0">
                <a:effectLst/>
                <a:latin typeface="Times New Roman" panose="02020603050405020304" pitchFamily="18" charset="0"/>
                <a:ea typeface="SimSun" panose="02010600030101010101" pitchFamily="2" charset="-122"/>
              </a:rPr>
            </a:br>
            <a:r>
              <a:rPr lang="en-GB" sz="1200" b="0" dirty="0">
                <a:effectLst/>
                <a:latin typeface="Times New Roman" panose="02020603050405020304" pitchFamily="18" charset="0"/>
                <a:ea typeface="SimSun" panose="02010600030101010101" pitchFamily="2" charset="-122"/>
              </a:rPr>
              <a:t>This chapter delves into the critical components of risk analysis and effort costing, integral for assessing potential project risks and estimating the necessary resources. The focus on risk analysis is to identify and proactively mitigate challenges that may arise during the project. Simultaneously, effort costing is utilized to determine the time and resources required for the timely completion of the Road Damage Detection and Classification system.</a:t>
            </a:r>
            <a:br>
              <a:rPr lang="en-GB" sz="1800" b="0" dirty="0">
                <a:effectLst/>
                <a:latin typeface="Times New Roman" panose="02020603050405020304" pitchFamily="18" charset="0"/>
                <a:ea typeface="SimSun" panose="02010600030101010101" pitchFamily="2" charset="-122"/>
              </a:rPr>
            </a:br>
            <a:r>
              <a:rPr lang="en-GB" sz="1200" b="0" dirty="0">
                <a:effectLst/>
                <a:latin typeface="Times New Roman" panose="02020603050405020304" pitchFamily="18" charset="0"/>
                <a:ea typeface="SimSun" panose="02010600030101010101" pitchFamily="2" charset="-122"/>
              </a:rPr>
              <a:t>The incorporation of the COCOMO model enhances the precision of estimating software costs, offering valuable insights for effective budgeting and resource allocation. Furthermore, the use of a Gantt chart provides a visual roadmap, aiding in project timeline planning and detailing key development stages at specific intervals. Together, these tools contribute to efficient project management, ensuring a structured approach for the successful delivery of the Road Damage Detection and Classification project.</a:t>
            </a:r>
            <a:endParaRPr lang="en-GB" sz="1800" b="0" dirty="0">
              <a:effectLst/>
              <a:latin typeface="Times New Roman" panose="02020603050405020304" pitchFamily="18" charset="0"/>
              <a:ea typeface="SimSun" panose="02010600030101010101" pitchFamily="2" charset="-122"/>
            </a:endParaRPr>
          </a:p>
        </p:txBody>
      </p:sp>
      <p:sp>
        <p:nvSpPr>
          <p:cNvPr id="5" name="Rectangle 1">
            <a:extLst>
              <a:ext uri="{FF2B5EF4-FFF2-40B4-BE49-F238E27FC236}">
                <a16:creationId xmlns:a16="http://schemas.microsoft.com/office/drawing/2014/main" id="{F09CC91E-8966-90A6-6388-2C15C751B741}"/>
              </a:ext>
            </a:extLst>
          </p:cNvPr>
          <p:cNvSpPr>
            <a:spLocks noGrp="1" noChangeArrowheads="1"/>
          </p:cNvSpPr>
          <p:nvPr>
            <p:ph type="subTitle" idx="1"/>
          </p:nvPr>
        </p:nvSpPr>
        <p:spPr bwMode="auto">
          <a:xfrm>
            <a:off x="6419850" y="373984"/>
            <a:ext cx="5772150" cy="577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7094" tIns="38088"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tabLst/>
            </a:pPr>
            <a:r>
              <a:rPr lang="en-GB" altLang="zh-CN" sz="32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4</a:t>
            </a:r>
            <a:r>
              <a:rPr kumimoji="0" lang="en-GB" altLang="zh-CN" sz="3200"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Cont…</a:t>
            </a:r>
          </a:p>
        </p:txBody>
      </p:sp>
      <p:pic>
        <p:nvPicPr>
          <p:cNvPr id="4" name="Picture 3">
            <a:extLst>
              <a:ext uri="{FF2B5EF4-FFF2-40B4-BE49-F238E27FC236}">
                <a16:creationId xmlns:a16="http://schemas.microsoft.com/office/drawing/2014/main" id="{CAE0ED84-FBCD-71DA-86DF-7945E666ECD0}"/>
              </a:ext>
            </a:extLst>
          </p:cNvPr>
          <p:cNvPicPr>
            <a:picLocks noChangeAspect="1"/>
          </p:cNvPicPr>
          <p:nvPr/>
        </p:nvPicPr>
        <p:blipFill>
          <a:blip r:embed="rId4"/>
          <a:stretch>
            <a:fillRect/>
          </a:stretch>
        </p:blipFill>
        <p:spPr>
          <a:xfrm>
            <a:off x="229683" y="0"/>
            <a:ext cx="6104442" cy="2937933"/>
          </a:xfrm>
          <a:prstGeom prst="rect">
            <a:avLst/>
          </a:prstGeom>
        </p:spPr>
      </p:pic>
    </p:spTree>
    <p:extLst>
      <p:ext uri="{BB962C8B-B14F-4D97-AF65-F5344CB8AC3E}">
        <p14:creationId xmlns:p14="http://schemas.microsoft.com/office/powerpoint/2010/main" val="1554373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3"/>
          <a:srcRect/>
          <a:stretch/>
        </p:blipFill>
        <p:spPr>
          <a:xfrm>
            <a:off x="300037" y="-55879"/>
            <a:ext cx="6034088" cy="6857999"/>
          </a:xfrm>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419461" y="167952"/>
            <a:ext cx="5472502" cy="1119672"/>
          </a:xfrm>
        </p:spPr>
        <p:txBody>
          <a:bodyPr rtlCol="0">
            <a:noAutofit/>
          </a:bodyPr>
          <a:lstStyle/>
          <a:p>
            <a:pPr rtl="0"/>
            <a:r>
              <a:rPr lang="en-GB" sz="3200" dirty="0">
                <a:latin typeface="Times New Roman" panose="02020603050405020304" pitchFamily="18" charset="0"/>
                <a:cs typeface="Times New Roman" panose="02020603050405020304" pitchFamily="18" charset="0"/>
              </a:rPr>
              <a:t>5. Summary/Conclusion</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419461" y="1380932"/>
            <a:ext cx="5542384" cy="5200844"/>
          </a:xfrm>
        </p:spPr>
        <p:txBody>
          <a:bodyPr rtlCol="0">
            <a:normAutofit fontScale="47500" lnSpcReduction="20000"/>
          </a:bodyPr>
          <a:lstStyle/>
          <a:p>
            <a:pPr algn="just">
              <a:lnSpc>
                <a:spcPct val="150000"/>
              </a:lnSpc>
            </a:pPr>
            <a:r>
              <a:rPr lang="en-GB" sz="2200" b="0" i="0" dirty="0">
                <a:solidFill>
                  <a:srgbClr val="ECECF1"/>
                </a:solidFill>
                <a:effectLst/>
                <a:latin typeface="Times New Roman" panose="02020603050405020304" pitchFamily="18" charset="0"/>
                <a:cs typeface="Times New Roman" panose="02020603050405020304" pitchFamily="18" charset="0"/>
              </a:rPr>
              <a:t>Chapter 5 provides a thorough exploration of the pivotal aspects of risk analysis and effort costing, essential components for effective project planning in the Real-Time Detection and Classification of Road Damage. The chapter leverages the COCOMO model to estimate software costs, offering valuable insights into budgeting and resource allocation. Additionally, a Gantt chart is employed to meticulously outline the project timeline, delineating specific development stages at predefined intervals.</a:t>
            </a:r>
          </a:p>
          <a:p>
            <a:pPr algn="just">
              <a:lnSpc>
                <a:spcPct val="150000"/>
              </a:lnSpc>
            </a:pPr>
            <a:r>
              <a:rPr lang="en-GB" sz="2200" b="0" i="0" dirty="0">
                <a:solidFill>
                  <a:srgbClr val="ECECF1"/>
                </a:solidFill>
                <a:effectLst/>
                <a:latin typeface="Times New Roman" panose="02020603050405020304" pitchFamily="18" charset="0"/>
                <a:cs typeface="Times New Roman" panose="02020603050405020304" pitchFamily="18" charset="0"/>
              </a:rPr>
              <a:t>In summary, this chapter serves as a comprehensive guide within the project proposal for the development of a Real-Time Road Damage Detection and Classification System using Convolutional Neural Networks. It encompasses the project's significance, the associated challenges, a review of existing methods, the proposed system's architecture, the chosen software development methodology, project management specifics, and the crucial considerations of risk analysis and effort costing.</a:t>
            </a:r>
          </a:p>
          <a:p>
            <a:pPr algn="just">
              <a:lnSpc>
                <a:spcPct val="150000"/>
              </a:lnSpc>
            </a:pPr>
            <a:r>
              <a:rPr lang="en-GB" sz="3400" b="1" i="0" dirty="0">
                <a:solidFill>
                  <a:srgbClr val="ECECF1"/>
                </a:solidFill>
                <a:effectLst/>
                <a:latin typeface="Times New Roman" panose="02020603050405020304" pitchFamily="18" charset="0"/>
                <a:cs typeface="Times New Roman" panose="02020603050405020304" pitchFamily="18" charset="0"/>
              </a:rPr>
              <a:t>5.1</a:t>
            </a:r>
            <a:r>
              <a:rPr lang="en-GB" sz="3400" b="1" dirty="0">
                <a:solidFill>
                  <a:srgbClr val="ECECF1"/>
                </a:solidFill>
                <a:latin typeface="Times New Roman" panose="02020603050405020304" pitchFamily="18" charset="0"/>
                <a:cs typeface="Times New Roman" panose="02020603050405020304" pitchFamily="18" charset="0"/>
              </a:rPr>
              <a:t> </a:t>
            </a:r>
            <a:r>
              <a:rPr lang="en-GB" sz="3400" b="1" i="0" dirty="0">
                <a:solidFill>
                  <a:srgbClr val="ECECF1"/>
                </a:solidFill>
                <a:effectLst/>
                <a:latin typeface="Times New Roman" panose="02020603050405020304" pitchFamily="18" charset="0"/>
                <a:cs typeface="Times New Roman" panose="02020603050405020304" pitchFamily="18" charset="0"/>
              </a:rPr>
              <a:t>Research Contributions</a:t>
            </a:r>
          </a:p>
          <a:p>
            <a:pPr algn="just">
              <a:lnSpc>
                <a:spcPct val="150000"/>
              </a:lnSpc>
            </a:pPr>
            <a:r>
              <a:rPr lang="en-GB" sz="2500" b="0" i="0" dirty="0">
                <a:solidFill>
                  <a:srgbClr val="ECECF1"/>
                </a:solidFill>
                <a:effectLst/>
                <a:latin typeface="Times New Roman" panose="02020603050405020304" pitchFamily="18" charset="0"/>
                <a:cs typeface="Times New Roman" panose="02020603050405020304" pitchFamily="18" charset="0"/>
              </a:rPr>
              <a:t>The envisioned Road Damage Detection and Classification System make substantial contributions to the field of infrastructure maintenance. It empowers non-specialist users, including road maintenance personnel, to efficiently detect and classify road damages in real-time. This system facilitates informed decision-making in matters of road management, resource allocation, and financial planning for maintenance activities. Its impact is particularly significant in regions where access to road infrastructure specialists may be limited, showcasing widespread applicability through the integration of Convolutional Neural Networks for precise and swift detection of road damages.</a:t>
            </a:r>
          </a:p>
        </p:txBody>
      </p:sp>
    </p:spTree>
    <p:extLst>
      <p:ext uri="{BB962C8B-B14F-4D97-AF65-F5344CB8AC3E}">
        <p14:creationId xmlns:p14="http://schemas.microsoft.com/office/powerpoint/2010/main" val="3874856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3"/>
          <a:srcRect/>
          <a:stretch/>
        </p:blipFill>
        <p:spPr>
          <a:xfrm>
            <a:off x="300037" y="1"/>
            <a:ext cx="6034088" cy="6857999"/>
          </a:xfrm>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419461" y="0"/>
            <a:ext cx="5472502" cy="847725"/>
          </a:xfrm>
        </p:spPr>
        <p:txBody>
          <a:bodyPr rtlCol="0">
            <a:noAutofit/>
          </a:bodyPr>
          <a:lstStyle/>
          <a:p>
            <a:pPr rtl="0"/>
            <a:r>
              <a:rPr lang="en-GB" sz="2400" dirty="0">
                <a:latin typeface="Times New Roman" panose="02020603050405020304" pitchFamily="18" charset="0"/>
                <a:cs typeface="Times New Roman" panose="02020603050405020304" pitchFamily="18" charset="0"/>
              </a:rPr>
              <a:t>5.2 Reference</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419461" y="951722"/>
            <a:ext cx="5701004" cy="5906278"/>
          </a:xfrm>
        </p:spPr>
        <p:txBody>
          <a:bodyPr rtlCol="0">
            <a:noAutofit/>
          </a:bodyPr>
          <a:lstStyle/>
          <a:p>
            <a:pPr marL="228600" lvl="0" indent="-228600" algn="just">
              <a:lnSpc>
                <a:spcPct val="150000"/>
              </a:lnSpc>
              <a:spcBef>
                <a:spcPts val="1190"/>
              </a:spcBef>
              <a:buSzPts val="1100"/>
              <a:buFont typeface="+mj-lt"/>
              <a:buAutoNum type="arabicPeriod"/>
            </a:pPr>
            <a:r>
              <a:rPr lang="en-GB" sz="1200" dirty="0">
                <a:effectLst/>
                <a:latin typeface="Times New Roman" panose="02020603050405020304" pitchFamily="18" charset="0"/>
                <a:ea typeface="Times New Roman" panose="02020603050405020304" pitchFamily="18" charset="0"/>
              </a:rPr>
              <a:t>GeeksforGeeks. (2020, August 5). Waterfall Model in Software Development. Retrieved from https://www.geeksforgeeks.org/waterfall-model/Geiger, A., Lenz, P., Stiller, C. &amp; Urtasun, R. (2013), Vision meets robotics: the KITTI dataset, The International Journal of Robotics Research, 32(11), 1231–37.</a:t>
            </a:r>
          </a:p>
          <a:p>
            <a:pPr marL="342900" lvl="0" indent="-342900" algn="just">
              <a:lnSpc>
                <a:spcPct val="150000"/>
              </a:lnSpc>
              <a:spcBef>
                <a:spcPts val="1190"/>
              </a:spcBef>
              <a:buSzPts val="1100"/>
              <a:buFont typeface="+mj-lt"/>
              <a:buAutoNum type="arabicPeriod"/>
            </a:pPr>
            <a:r>
              <a:rPr lang="en-GB" sz="1200" dirty="0">
                <a:effectLst/>
                <a:latin typeface="Times New Roman" panose="02020603050405020304" pitchFamily="18" charset="0"/>
                <a:ea typeface="Times New Roman" panose="02020603050405020304" pitchFamily="18" charset="0"/>
              </a:rPr>
              <a:t>Sommerville, I., 2011. Software engineering. 9th ed. s.l.: Addison-Wesley /Pearson.</a:t>
            </a:r>
          </a:p>
          <a:p>
            <a:pPr marL="342900" lvl="0" indent="-342900" algn="just">
              <a:lnSpc>
                <a:spcPct val="150000"/>
              </a:lnSpc>
              <a:spcBef>
                <a:spcPts val="1190"/>
              </a:spcBef>
              <a:buSzPts val="1100"/>
              <a:buFont typeface="+mj-lt"/>
              <a:buAutoNum type="arabicPeriod"/>
            </a:pPr>
            <a:r>
              <a:rPr lang="en-GB" sz="1200" dirty="0">
                <a:effectLst/>
                <a:latin typeface="Times New Roman" panose="02020603050405020304" pitchFamily="18" charset="0"/>
                <a:ea typeface="Times New Roman" panose="02020603050405020304" pitchFamily="18" charset="0"/>
              </a:rPr>
              <a:t>Tutorialspoint. (2022, July 12). Waterfall Model in SDLC. Retrieved from </a:t>
            </a:r>
            <a:r>
              <a:rPr lang="en-GB" sz="1200"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https://www.tutorialspoint.com/adaptive_software_development/sdlc_waterfall_mod</a:t>
            </a:r>
            <a:r>
              <a:rPr lang="en-GB" sz="1200" dirty="0">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el.html</a:t>
            </a:r>
            <a:endParaRPr lang="en-GB" sz="1200" dirty="0">
              <a:latin typeface="Times New Roman" panose="02020603050405020304" pitchFamily="18" charset="0"/>
              <a:ea typeface="Times New Roman" panose="02020603050405020304" pitchFamily="18" charset="0"/>
            </a:endParaRPr>
          </a:p>
          <a:p>
            <a:pPr marL="342900" lvl="0" indent="-342900" algn="just">
              <a:lnSpc>
                <a:spcPct val="150000"/>
              </a:lnSpc>
              <a:spcBef>
                <a:spcPts val="1190"/>
              </a:spcBef>
              <a:buSzPts val="1100"/>
              <a:buFont typeface="+mj-lt"/>
              <a:buAutoNum type="arabicPeriod"/>
            </a:pPr>
            <a:r>
              <a:rPr lang="en-GB" sz="1200" dirty="0">
                <a:effectLst/>
                <a:latin typeface="Times New Roman" panose="02020603050405020304" pitchFamily="18" charset="0"/>
                <a:ea typeface="Times New Roman" panose="02020603050405020304" pitchFamily="18" charset="0"/>
              </a:rPr>
              <a:t>Zhang, A., Wang, K. C., Li, B., Yang, E., Dai, X., Peng, Y., Fei, Y., Liu, Y., Li, J. Q. &amp; Chen, C. (2017), Automated pixel-level pavement crack detection on 3D asphalt surfaces using a deep-learning network, Computer-Aided Civil and Infrastructure Engineering, 32(10), 805–19.</a:t>
            </a:r>
          </a:p>
          <a:p>
            <a:pPr marL="342900" lvl="0" indent="-342900" algn="just">
              <a:lnSpc>
                <a:spcPct val="150000"/>
              </a:lnSpc>
              <a:spcBef>
                <a:spcPts val="1190"/>
              </a:spcBef>
              <a:buSzPts val="1100"/>
              <a:buFont typeface="+mj-lt"/>
              <a:buAutoNum type="arabicPeriod"/>
            </a:pPr>
            <a:r>
              <a:rPr lang="en-GB" sz="1200" dirty="0">
                <a:effectLst/>
                <a:latin typeface="Times New Roman" panose="02020603050405020304" pitchFamily="18" charset="0"/>
                <a:ea typeface="Times New Roman" panose="02020603050405020304" pitchFamily="18" charset="0"/>
              </a:rPr>
              <a:t>Zhang, L., Yang, F., Lv Y, et al. Road Crack Detection Using Deep Convolutional Neural Network with Multiscale Analysis. Sensors, 2022;22(10): 3737.</a:t>
            </a:r>
          </a:p>
          <a:p>
            <a:pPr marL="342900" lvl="0" indent="-342900" algn="just">
              <a:lnSpc>
                <a:spcPct val="150000"/>
              </a:lnSpc>
              <a:spcBef>
                <a:spcPts val="1190"/>
              </a:spcBef>
              <a:buSzPts val="1100"/>
              <a:buFont typeface="+mj-lt"/>
              <a:buAutoNum type="arabicPeriod"/>
            </a:pPr>
            <a:r>
              <a:rPr lang="en-GB" sz="1200" dirty="0">
                <a:effectLst/>
                <a:latin typeface="Times New Roman" panose="02020603050405020304" pitchFamily="18" charset="0"/>
                <a:ea typeface="Times New Roman" panose="02020603050405020304" pitchFamily="18" charset="0"/>
              </a:rPr>
              <a:t>Zhang, Z, Kang J, Li P, et al. Road surface damage detection based on the improved deep convolutional neural network algorithm. Journal of Advanced Transportation, 2021;2021: 1-10.</a:t>
            </a:r>
          </a:p>
        </p:txBody>
      </p:sp>
    </p:spTree>
    <p:extLst>
      <p:ext uri="{BB962C8B-B14F-4D97-AF65-F5344CB8AC3E}">
        <p14:creationId xmlns:p14="http://schemas.microsoft.com/office/powerpoint/2010/main" val="2009936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p:txBody>
          <a:bodyPr rtlCol="0"/>
          <a:lstStyle/>
          <a:p>
            <a:pPr rtl="0"/>
            <a:r>
              <a:rPr lang="en-GB" dirty="0"/>
              <a:t>End, thanks!!!</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rtlCol="0"/>
          <a:lstStyle/>
          <a:p>
            <a:pPr rtl="0"/>
            <a:fld id="{03DC2DEF-D2FE-4B45-ABA4-9F153FD1C98A}" type="slidenum">
              <a:rPr lang="en-GB" smtClean="0"/>
              <a:t>18</a:t>
            </a:fld>
            <a:endParaRPr lang="en-GB"/>
          </a:p>
        </p:txBody>
      </p:sp>
      <p:pic>
        <p:nvPicPr>
          <p:cNvPr id="8" name="Picture Placeholder 7">
            <a:extLst>
              <a:ext uri="{FF2B5EF4-FFF2-40B4-BE49-F238E27FC236}">
                <a16:creationId xmlns:a16="http://schemas.microsoft.com/office/drawing/2014/main" id="{2DE860BC-070C-49AE-AF30-7F05D59402B6}"/>
              </a:ext>
              <a:ext uri="{C183D7F6-B498-43B3-948B-1728B52AA6E4}">
                <adec:decorative xmlns:adec="http://schemas.microsoft.com/office/drawing/2017/decorative" val="1"/>
              </a:ext>
            </a:extLst>
          </p:cNvPr>
          <p:cNvPicPr>
            <a:picLocks noGrp="1" noChangeAspect="1"/>
          </p:cNvPicPr>
          <p:nvPr>
            <p:ph type="pic" sz="quarter" idx="13"/>
          </p:nvPr>
        </p:nvPicPr>
        <p:blipFill>
          <a:blip r:embed="rId3"/>
          <a:srcRect/>
          <a:stretch/>
        </p:blipFill>
        <p:spPr>
          <a:xfrm>
            <a:off x="455452" y="69918"/>
            <a:ext cx="11520488" cy="3657599"/>
          </a:xfrm>
        </p:spPr>
      </p:pic>
    </p:spTree>
    <p:extLst>
      <p:ext uri="{BB962C8B-B14F-4D97-AF65-F5344CB8AC3E}">
        <p14:creationId xmlns:p14="http://schemas.microsoft.com/office/powerpoint/2010/main" val="346288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3"/>
          <a:srcRect/>
          <a:stretch/>
        </p:blipFill>
        <p:spPr>
          <a:xfrm>
            <a:off x="300037" y="1"/>
            <a:ext cx="6034088" cy="6857999"/>
          </a:xfrm>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419461" y="167952"/>
            <a:ext cx="5472502" cy="979713"/>
          </a:xfrm>
        </p:spPr>
        <p:txBody>
          <a:bodyPr rtlCol="0">
            <a:noAutofit/>
          </a:bodyPr>
          <a:lstStyle/>
          <a:p>
            <a:pPr rtl="0"/>
            <a:r>
              <a:rPr lang="en-GB" sz="3200" dirty="0">
                <a:latin typeface="Times New Roman" panose="02020603050405020304" pitchFamily="18" charset="0"/>
                <a:cs typeface="Times New Roman" panose="02020603050405020304" pitchFamily="18" charset="0"/>
              </a:rPr>
              <a:t>CONTENT</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419461" y="1231641"/>
            <a:ext cx="5472502" cy="5458407"/>
          </a:xfrm>
        </p:spPr>
        <p:txBody>
          <a:bodyPr rtlCol="0">
            <a:normAutofit fontScale="92500"/>
          </a:bodyPr>
          <a:lstStyle/>
          <a:p>
            <a:pPr>
              <a:lnSpc>
                <a:spcPct val="300000"/>
              </a:lnSpc>
            </a:pPr>
            <a:r>
              <a:rPr lang="en-GB" b="1" dirty="0">
                <a:effectLst/>
                <a:latin typeface="Times New Roman" panose="02020603050405020304" pitchFamily="18" charset="0"/>
                <a:ea typeface="SimSun" panose="02010600030101010101" pitchFamily="2" charset="-122"/>
              </a:rPr>
              <a:t>1. INTRODUCTION </a:t>
            </a:r>
          </a:p>
          <a:p>
            <a:pPr>
              <a:lnSpc>
                <a:spcPct val="300000"/>
              </a:lnSpc>
            </a:pPr>
            <a:r>
              <a:rPr lang="en-GB" b="1" dirty="0">
                <a:latin typeface="Times New Roman" panose="02020603050405020304" pitchFamily="18" charset="0"/>
                <a:ea typeface="SimSun" panose="02010600030101010101" pitchFamily="2" charset="-122"/>
              </a:rPr>
              <a:t>2. LITEREATURE REVIEW</a:t>
            </a:r>
          </a:p>
          <a:p>
            <a:pPr>
              <a:lnSpc>
                <a:spcPct val="300000"/>
              </a:lnSpc>
            </a:pPr>
            <a:r>
              <a:rPr lang="en-GB" b="1" dirty="0">
                <a:effectLst/>
                <a:latin typeface="Times New Roman" panose="02020603050405020304" pitchFamily="18" charset="0"/>
                <a:ea typeface="SimSun" panose="02010600030101010101" pitchFamily="2" charset="-122"/>
              </a:rPr>
              <a:t>3. METHODOLOGY</a:t>
            </a:r>
          </a:p>
          <a:p>
            <a:pPr>
              <a:lnSpc>
                <a:spcPct val="300000"/>
              </a:lnSpc>
            </a:pPr>
            <a:r>
              <a:rPr lang="en-GB" b="1" dirty="0">
                <a:latin typeface="Times New Roman" panose="02020603050405020304" pitchFamily="18" charset="0"/>
                <a:ea typeface="SimSun" panose="02010600030101010101" pitchFamily="2" charset="-122"/>
              </a:rPr>
              <a:t>4. PROJECT MANAGEMENT</a:t>
            </a:r>
          </a:p>
          <a:p>
            <a:pPr>
              <a:lnSpc>
                <a:spcPct val="300000"/>
              </a:lnSpc>
            </a:pPr>
            <a:r>
              <a:rPr lang="en-GB" b="1" dirty="0">
                <a:effectLst/>
                <a:latin typeface="Times New Roman" panose="02020603050405020304" pitchFamily="18" charset="0"/>
                <a:ea typeface="SimSun" panose="02010600030101010101" pitchFamily="2" charset="-122"/>
              </a:rPr>
              <a:t>5.</a:t>
            </a:r>
            <a:r>
              <a:rPr lang="en-GB" b="1" dirty="0">
                <a:latin typeface="Times New Roman" panose="02020603050405020304" pitchFamily="18" charset="0"/>
                <a:ea typeface="SimSun" panose="02010600030101010101" pitchFamily="2" charset="-122"/>
              </a:rPr>
              <a:t> CONCLUSION</a:t>
            </a:r>
            <a:endParaRPr lang="en-GB"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2282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3"/>
          <a:srcRect/>
          <a:stretch/>
        </p:blipFill>
        <p:spPr>
          <a:xfrm>
            <a:off x="300037" y="1"/>
            <a:ext cx="6034088" cy="6857999"/>
          </a:xfrm>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419461" y="1"/>
            <a:ext cx="5472502" cy="867746"/>
          </a:xfrm>
        </p:spPr>
        <p:txBody>
          <a:bodyPr rtlCol="0">
            <a:noAutofit/>
          </a:bodyPr>
          <a:lstStyle/>
          <a:p>
            <a:pPr marL="514350" indent="-514350" algn="ctr" rtl="0">
              <a:buFont typeface="+mj-lt"/>
              <a:buAutoNum type="arabicPeriod"/>
            </a:pPr>
            <a:r>
              <a:rPr lang="en-GB" sz="3200" dirty="0">
                <a:latin typeface="Times New Roman" panose="02020603050405020304" pitchFamily="18" charset="0"/>
                <a:cs typeface="Times New Roman" panose="02020603050405020304" pitchFamily="18" charset="0"/>
              </a:rPr>
              <a:t>INTRODUCTION</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334126" y="867747"/>
            <a:ext cx="5857874" cy="5990253"/>
          </a:xfrm>
        </p:spPr>
        <p:txBody>
          <a:bodyPr rtlCol="0">
            <a:normAutofit/>
          </a:bodyPr>
          <a:lstStyle/>
          <a:p>
            <a:pPr>
              <a:lnSpc>
                <a:spcPct val="150000"/>
              </a:lnSpc>
              <a:spcBef>
                <a:spcPts val="295"/>
              </a:spcBef>
            </a:pPr>
            <a:r>
              <a:rPr lang="en-US" sz="1800" b="1" dirty="0">
                <a:solidFill>
                  <a:schemeClr val="bg1"/>
                </a:solidFill>
                <a:effectLst/>
                <a:latin typeface="Times New Roman" panose="02020603050405020304" pitchFamily="18" charset="0"/>
                <a:ea typeface="Times New Roman" panose="02020603050405020304" pitchFamily="18" charset="0"/>
              </a:rPr>
              <a:t>1. 1 </a:t>
            </a:r>
            <a:r>
              <a:rPr lang="en-US" b="1" dirty="0">
                <a:solidFill>
                  <a:schemeClr val="bg1"/>
                </a:solidFill>
                <a:effectLst/>
                <a:latin typeface="Times New Roman" panose="02020603050405020304" pitchFamily="18" charset="0"/>
                <a:ea typeface="Times New Roman" panose="02020603050405020304" pitchFamily="18" charset="0"/>
              </a:rPr>
              <a:t>Introduction</a:t>
            </a:r>
            <a:r>
              <a:rPr lang="en-US" sz="1800" b="1" dirty="0">
                <a:solidFill>
                  <a:schemeClr val="bg1"/>
                </a:solidFill>
                <a:effectLst/>
                <a:latin typeface="Times New Roman" panose="02020603050405020304" pitchFamily="18" charset="0"/>
                <a:ea typeface="Times New Roman" panose="02020603050405020304" pitchFamily="18" charset="0"/>
              </a:rPr>
              <a:t> </a:t>
            </a:r>
          </a:p>
          <a:p>
            <a:pPr>
              <a:lnSpc>
                <a:spcPct val="150000"/>
              </a:lnSpc>
              <a:spcBef>
                <a:spcPts val="295"/>
              </a:spcBef>
            </a:pPr>
            <a:r>
              <a:rPr lang="en-US" sz="1800" b="1" dirty="0">
                <a:solidFill>
                  <a:schemeClr val="bg1"/>
                </a:solidFill>
                <a:effectLst/>
                <a:latin typeface="Times New Roman" panose="02020603050405020304" pitchFamily="18" charset="0"/>
                <a:ea typeface="Times New Roman" panose="02020603050405020304" pitchFamily="18" charset="0"/>
              </a:rPr>
              <a:t>1.1.1 </a:t>
            </a:r>
            <a:r>
              <a:rPr lang="en-US" sz="1400" b="1" dirty="0">
                <a:solidFill>
                  <a:schemeClr val="bg1"/>
                </a:solidFill>
                <a:effectLst/>
                <a:latin typeface="Times New Roman" panose="02020603050405020304" pitchFamily="18" charset="0"/>
                <a:ea typeface="Times New Roman" panose="02020603050405020304" pitchFamily="18" charset="0"/>
              </a:rPr>
              <a:t>Background and Summary</a:t>
            </a:r>
            <a:endParaRPr lang="en-GB" sz="1400" b="1" dirty="0">
              <a:solidFill>
                <a:schemeClr val="bg1"/>
              </a:solidFill>
              <a:effectLst/>
              <a:latin typeface="Times New Roman" panose="02020603050405020304" pitchFamily="18" charset="0"/>
              <a:ea typeface="Times New Roman" panose="02020603050405020304" pitchFamily="18" charset="0"/>
            </a:endParaRPr>
          </a:p>
          <a:p>
            <a:pPr algn="just">
              <a:lnSpc>
                <a:spcPct val="150000"/>
              </a:lnSpc>
            </a:pPr>
            <a:r>
              <a:rPr lang="en-US" sz="1100" dirty="0">
                <a:effectLst/>
                <a:latin typeface="Times New Roman" panose="02020603050405020304" pitchFamily="18" charset="0"/>
                <a:ea typeface="Times New Roman" panose="02020603050405020304" pitchFamily="18" charset="0"/>
              </a:rPr>
              <a:t>Road infrastructure plays a pivotal role in facilitating transportation, enabling the seamless movement of people and goods (Haghani et al., 2022). However, roads are susceptible to environmental and usage-related factors, including severe weather conditions, heavy traffic, and natural wear and tear, all contributing to road deterioration (Huang et al., 2023). Diagnosing road deterioration is crucial for sustaining the economic vitality of Zambia, ensuring the well-being of the local population, and advancing secure and adequate transportation.</a:t>
            </a:r>
            <a:endParaRPr lang="en-GB" sz="1100" dirty="0">
              <a:effectLst/>
              <a:latin typeface="Times New Roman" panose="02020603050405020304" pitchFamily="18" charset="0"/>
              <a:ea typeface="Times New Roman" panose="02020603050405020304" pitchFamily="18" charset="0"/>
            </a:endParaRPr>
          </a:p>
          <a:p>
            <a:pPr algn="just">
              <a:lnSpc>
                <a:spcPct val="150000"/>
              </a:lnSpc>
            </a:pPr>
            <a:r>
              <a:rPr lang="en-US" sz="1100" dirty="0">
                <a:effectLst/>
                <a:latin typeface="Times New Roman" panose="02020603050405020304" pitchFamily="18" charset="0"/>
                <a:ea typeface="Times New Roman" panose="02020603050405020304" pitchFamily="18" charset="0"/>
              </a:rPr>
              <a:t>Traditionally, visual inspections conducted by trained personnel over extended periods have been the primary method for assessing road deterioration. However, this approach is time-consuming, expensive, and subjective, depending on the expertise of the inspector (Zhang et al., 2021). In response to these challenges, automated techniques for identifying road damage, leveraging technologies such as remote sensing, computer vision, and machine learning, have gained attention. These technologies provide an opportunity to revolutionize road maintenance and repair in Zambia (Zhang et al., 2022).</a:t>
            </a:r>
            <a:endParaRPr lang="en-GB" sz="1100" dirty="0">
              <a:effectLst/>
              <a:latin typeface="Times New Roman" panose="02020603050405020304" pitchFamily="18" charset="0"/>
              <a:ea typeface="Times New Roman" panose="02020603050405020304" pitchFamily="18" charset="0"/>
            </a:endParaRPr>
          </a:p>
          <a:p>
            <a:pPr algn="just">
              <a:lnSpc>
                <a:spcPct val="150000"/>
              </a:lnSpc>
            </a:pPr>
            <a:r>
              <a:rPr lang="en-US" sz="1100" dirty="0">
                <a:effectLst/>
                <a:latin typeface="Times New Roman" panose="02020603050405020304" pitchFamily="18" charset="0"/>
                <a:ea typeface="Times New Roman" panose="02020603050405020304" pitchFamily="18" charset="0"/>
              </a:rPr>
              <a:t>The development of an Automated Road Damage Detection and Classification System using Convolutional Neural Networks specifically tailored for Zambia addresses the country's unique challenges. Tailoring the system to local conditions, such as climate, road materials, and traffic patterns, ensures its effectiveness in Zambia's diverse environment. This customization enhances the system's adaptability and relevance to Zambia's road infrastructure.</a:t>
            </a:r>
            <a:endParaRPr lang="en-GB"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32705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3"/>
          <a:srcRect/>
          <a:stretch/>
        </p:blipFill>
        <p:spPr>
          <a:xfrm>
            <a:off x="300037" y="1"/>
            <a:ext cx="6034088" cy="6857999"/>
          </a:xfrm>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419461" y="1"/>
            <a:ext cx="5472502" cy="1028700"/>
          </a:xfrm>
        </p:spPr>
        <p:txBody>
          <a:bodyPr rtlCol="0">
            <a:noAutofit/>
          </a:bodyPr>
          <a:lstStyle/>
          <a:p>
            <a:pPr marL="514350" indent="-514350" algn="ctr" rtl="0">
              <a:buFont typeface="+mj-lt"/>
              <a:buAutoNum type="arabicPeriod"/>
            </a:pPr>
            <a:r>
              <a:rPr lang="en-GB" sz="3200" dirty="0">
                <a:latin typeface="Times New Roman" panose="02020603050405020304" pitchFamily="18" charset="0"/>
                <a:cs typeface="Times New Roman" panose="02020603050405020304" pitchFamily="18" charset="0"/>
              </a:rPr>
              <a:t>INTRODUCTION</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334126" y="1240971"/>
            <a:ext cx="5857874" cy="5617029"/>
          </a:xfrm>
        </p:spPr>
        <p:txBody>
          <a:bodyPr rtlCol="0">
            <a:normAutofit/>
          </a:bodyPr>
          <a:lstStyle/>
          <a:p>
            <a:pPr algn="l"/>
            <a:r>
              <a:rPr lang="en-GB" sz="1600" b="1" i="0" dirty="0">
                <a:effectLst/>
                <a:latin typeface="Times New Roman" panose="02020603050405020304" pitchFamily="18" charset="0"/>
                <a:cs typeface="Times New Roman" panose="02020603050405020304" pitchFamily="18" charset="0"/>
              </a:rPr>
              <a:t>1.1.2 Challenges in Zambian Road Infrastructure</a:t>
            </a:r>
            <a:endParaRPr lang="en-GB" sz="1600" b="0" i="0" dirty="0">
              <a:effectLst/>
              <a:latin typeface="Times New Roman" panose="02020603050405020304" pitchFamily="18" charset="0"/>
              <a:cs typeface="Times New Roman" panose="02020603050405020304" pitchFamily="18" charset="0"/>
            </a:endParaRPr>
          </a:p>
          <a:p>
            <a:pPr algn="just"/>
            <a:r>
              <a:rPr lang="en-GB" sz="1600" b="0" i="0" dirty="0">
                <a:effectLst/>
                <a:latin typeface="Times New Roman" panose="02020603050405020304" pitchFamily="18" charset="0"/>
                <a:cs typeface="Times New Roman" panose="02020603050405020304" pitchFamily="18" charset="0"/>
              </a:rPr>
              <a:t>Zambia's diverse road network poses challenges for maintenance, requiring efficient and proactive solutions. Economic vitality, transportation efficiency, and safety hinge on timely detection of road damage. An automated system can significantly reduce economic losses, ensuring secure transportation and contributing to environmental sustainability.</a:t>
            </a:r>
          </a:p>
          <a:p>
            <a:pPr algn="l"/>
            <a:endParaRPr lang="en-GB" sz="1600" dirty="0">
              <a:latin typeface="Times New Roman" panose="02020603050405020304" pitchFamily="18" charset="0"/>
              <a:cs typeface="Times New Roman" panose="02020603050405020304" pitchFamily="18" charset="0"/>
            </a:endParaRPr>
          </a:p>
          <a:p>
            <a:pPr algn="l"/>
            <a:r>
              <a:rPr lang="en-GB" sz="1600" b="1" i="0" dirty="0">
                <a:effectLst/>
                <a:latin typeface="Times New Roman" panose="02020603050405020304" pitchFamily="18" charset="0"/>
                <a:cs typeface="Times New Roman" panose="02020603050405020304" pitchFamily="18" charset="0"/>
              </a:rPr>
              <a:t>1.1.3 Types of Damages of Roads in the Zambian Context</a:t>
            </a:r>
            <a:endParaRPr lang="en-GB" sz="1600" b="0" i="0" dirty="0">
              <a:effectLst/>
              <a:latin typeface="Times New Roman" panose="02020603050405020304" pitchFamily="18" charset="0"/>
              <a:cs typeface="Times New Roman" panose="02020603050405020304" pitchFamily="18" charset="0"/>
            </a:endParaRPr>
          </a:p>
          <a:p>
            <a:pPr algn="just"/>
            <a:r>
              <a:rPr lang="en-GB" sz="1200" b="0" i="0" dirty="0">
                <a:effectLst/>
                <a:latin typeface="Times New Roman" panose="02020603050405020304" pitchFamily="18" charset="0"/>
                <a:cs typeface="Times New Roman" panose="02020603050405020304" pitchFamily="18" charset="0"/>
              </a:rPr>
              <a:t>Classifying road damage is essential for prioritizing maintenance. Various damages like cracks, rutting, roughness, and potholes have unique implications for the environment and traffic.</a:t>
            </a:r>
          </a:p>
          <a:p>
            <a:pPr algn="just">
              <a:buFont typeface="+mj-lt"/>
              <a:buAutoNum type="arabicPeriod"/>
            </a:pPr>
            <a:r>
              <a:rPr lang="en-GB" sz="1200" b="1" i="0" dirty="0">
                <a:effectLst/>
                <a:latin typeface="Times New Roman" panose="02020603050405020304" pitchFamily="18" charset="0"/>
                <a:cs typeface="Times New Roman" panose="02020603050405020304" pitchFamily="18" charset="0"/>
              </a:rPr>
              <a:t>Cracks:</a:t>
            </a:r>
            <a:r>
              <a:rPr lang="en-GB" sz="1200" b="0" i="0" dirty="0">
                <a:effectLst/>
                <a:latin typeface="Times New Roman" panose="02020603050405020304" pitchFamily="18" charset="0"/>
                <a:cs typeface="Times New Roman" panose="02020603050405020304" pitchFamily="18" charset="0"/>
              </a:rPr>
              <a:t> Minor surface damage due to poor-quality materials, inadequate pavement thickness, and subsidence.</a:t>
            </a:r>
          </a:p>
          <a:p>
            <a:pPr algn="just">
              <a:buFont typeface="+mj-lt"/>
              <a:buAutoNum type="arabicPeriod"/>
            </a:pPr>
            <a:r>
              <a:rPr lang="en-GB" sz="1200" b="1" i="0" dirty="0">
                <a:effectLst/>
                <a:latin typeface="Times New Roman" panose="02020603050405020304" pitchFamily="18" charset="0"/>
                <a:cs typeface="Times New Roman" panose="02020603050405020304" pitchFamily="18" charset="0"/>
              </a:rPr>
              <a:t>Rutting:</a:t>
            </a:r>
            <a:r>
              <a:rPr lang="en-GB" sz="1200" b="0" i="0" dirty="0">
                <a:effectLst/>
                <a:latin typeface="Times New Roman" panose="02020603050405020304" pitchFamily="18" charset="0"/>
                <a:cs typeface="Times New Roman" panose="02020603050405020304" pitchFamily="18" charset="0"/>
              </a:rPr>
              <a:t> Depressions caused by large loads and poor drainage.</a:t>
            </a:r>
          </a:p>
          <a:p>
            <a:pPr algn="just">
              <a:buFont typeface="+mj-lt"/>
              <a:buAutoNum type="arabicPeriod"/>
            </a:pPr>
            <a:r>
              <a:rPr lang="en-GB" sz="1200" b="1" i="0" dirty="0">
                <a:effectLst/>
                <a:latin typeface="Times New Roman" panose="02020603050405020304" pitchFamily="18" charset="0"/>
                <a:cs typeface="Times New Roman" panose="02020603050405020304" pitchFamily="18" charset="0"/>
              </a:rPr>
              <a:t>Roughness:</a:t>
            </a:r>
            <a:r>
              <a:rPr lang="en-GB" sz="1200" b="0" i="0" dirty="0">
                <a:effectLst/>
                <a:latin typeface="Times New Roman" panose="02020603050405020304" pitchFamily="18" charset="0"/>
                <a:cs typeface="Times New Roman" panose="02020603050405020304" pitchFamily="18" charset="0"/>
              </a:rPr>
              <a:t> Irregular surfaces due to factors like lack of aggregate purity and poor adhesion of surface treatment.</a:t>
            </a:r>
          </a:p>
          <a:p>
            <a:pPr algn="just">
              <a:buFont typeface="+mj-lt"/>
              <a:buAutoNum type="arabicPeriod"/>
            </a:pPr>
            <a:r>
              <a:rPr lang="en-GB" sz="1200" b="1" i="0" dirty="0">
                <a:effectLst/>
                <a:latin typeface="Times New Roman" panose="02020603050405020304" pitchFamily="18" charset="0"/>
                <a:cs typeface="Times New Roman" panose="02020603050405020304" pitchFamily="18" charset="0"/>
              </a:rPr>
              <a:t>Potholes:</a:t>
            </a:r>
            <a:r>
              <a:rPr lang="en-GB" sz="1200" b="0" i="0" dirty="0">
                <a:effectLst/>
                <a:latin typeface="Times New Roman" panose="02020603050405020304" pitchFamily="18" charset="0"/>
                <a:cs typeface="Times New Roman" panose="02020603050405020304" pitchFamily="18" charset="0"/>
              </a:rPr>
              <a:t> Small to medium-sized holes caused by traffic wear and inadequate maintenance.</a:t>
            </a:r>
          </a:p>
          <a:p>
            <a:pPr algn="l"/>
            <a:endParaRPr lang="en-GB" sz="1600" b="0" i="0" dirty="0">
              <a:effectLst/>
              <a:latin typeface="Times New Roman" panose="02020603050405020304" pitchFamily="18" charset="0"/>
              <a:cs typeface="Times New Roman" panose="02020603050405020304" pitchFamily="18" charset="0"/>
            </a:endParaRPr>
          </a:p>
          <a:p>
            <a:pPr lvl="1" algn="just">
              <a:lnSpc>
                <a:spcPct val="150000"/>
              </a:lnSpc>
              <a:spcBef>
                <a:spcPts val="295"/>
              </a:spcBef>
            </a:pPr>
            <a:endParaRPr lang="en-GB"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62919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3"/>
          <a:srcRect/>
          <a:stretch/>
        </p:blipFill>
        <p:spPr>
          <a:xfrm>
            <a:off x="300037" y="1"/>
            <a:ext cx="6034088" cy="6857999"/>
          </a:xfrm>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419461" y="167952"/>
            <a:ext cx="5472502" cy="794073"/>
          </a:xfrm>
        </p:spPr>
        <p:txBody>
          <a:bodyPr rtlCol="0">
            <a:noAutofit/>
          </a:bodyPr>
          <a:lstStyle/>
          <a:p>
            <a:pPr rtl="0"/>
            <a:r>
              <a:rPr lang="en-GB" sz="2400" dirty="0">
                <a:latin typeface="Times New Roman" panose="02020603050405020304" pitchFamily="18" charset="0"/>
                <a:cs typeface="Times New Roman" panose="02020603050405020304" pitchFamily="18" charset="0"/>
              </a:rPr>
              <a:t>1.2 Problem Statement</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419461" y="1209675"/>
            <a:ext cx="5542384" cy="5372101"/>
          </a:xfrm>
        </p:spPr>
        <p:txBody>
          <a:bodyPr rtlCol="0">
            <a:normAutofit/>
          </a:bodyPr>
          <a:lstStyle/>
          <a:p>
            <a:pPr algn="just"/>
            <a:r>
              <a:rPr lang="en-GB" sz="1400" b="0" i="0" dirty="0">
                <a:effectLst/>
                <a:latin typeface="Times New Roman" panose="02020603050405020304" pitchFamily="18" charset="0"/>
                <a:cs typeface="Times New Roman" panose="02020603050405020304" pitchFamily="18" charset="0"/>
              </a:rPr>
              <a:t>Despite the vital role of road infrastructure in Zambia's development, current manual methods for road damage detection pose challenges. Resource limitations, subjectivity, economic impact, safety concerns, and environmental implications highlight the need for an advanced solution.</a:t>
            </a:r>
          </a:p>
          <a:p>
            <a:pPr algn="just"/>
            <a:endParaRPr lang="en-GB" sz="1400" b="0" i="0" dirty="0">
              <a:effectLst/>
              <a:latin typeface="Times New Roman" panose="02020603050405020304" pitchFamily="18" charset="0"/>
              <a:cs typeface="Times New Roman" panose="02020603050405020304" pitchFamily="18" charset="0"/>
            </a:endParaRPr>
          </a:p>
          <a:p>
            <a:pPr algn="just"/>
            <a:r>
              <a:rPr lang="en-GB" sz="1400" b="1" i="0" dirty="0">
                <a:effectLst/>
                <a:latin typeface="Times New Roman" panose="02020603050405020304" pitchFamily="18" charset="0"/>
                <a:cs typeface="Times New Roman" panose="02020603050405020304" pitchFamily="18" charset="0"/>
              </a:rPr>
              <a:t>Challenges:</a:t>
            </a:r>
            <a:endParaRPr lang="en-GB" sz="1400"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GB" sz="1400" b="1" i="0" dirty="0">
                <a:effectLst/>
                <a:latin typeface="Times New Roman" panose="02020603050405020304" pitchFamily="18" charset="0"/>
                <a:cs typeface="Times New Roman" panose="02020603050405020304" pitchFamily="18" charset="0"/>
              </a:rPr>
              <a:t>Resource Limitations:</a:t>
            </a:r>
            <a:r>
              <a:rPr lang="en-GB" sz="1400" b="0" i="0" dirty="0">
                <a:effectLst/>
                <a:latin typeface="Times New Roman" panose="02020603050405020304" pitchFamily="18" charset="0"/>
                <a:cs typeface="Times New Roman" panose="02020603050405020304" pitchFamily="18" charset="0"/>
              </a:rPr>
              <a:t> Manual inspections struggle to cover vast road networks promptly.</a:t>
            </a:r>
          </a:p>
          <a:p>
            <a:pPr algn="just">
              <a:buFont typeface="+mj-lt"/>
              <a:buAutoNum type="arabicPeriod"/>
            </a:pPr>
            <a:r>
              <a:rPr lang="en-GB" sz="1400" b="1" i="0" dirty="0">
                <a:effectLst/>
                <a:latin typeface="Times New Roman" panose="02020603050405020304" pitchFamily="18" charset="0"/>
                <a:cs typeface="Times New Roman" panose="02020603050405020304" pitchFamily="18" charset="0"/>
              </a:rPr>
              <a:t>Subjectivity:</a:t>
            </a:r>
            <a:r>
              <a:rPr lang="en-GB" sz="1400" b="0" i="0" dirty="0">
                <a:effectLst/>
                <a:latin typeface="Times New Roman" panose="02020603050405020304" pitchFamily="18" charset="0"/>
                <a:cs typeface="Times New Roman" panose="02020603050405020304" pitchFamily="18" charset="0"/>
              </a:rPr>
              <a:t> Inspections rely on expertise, introducing inconsistency in damage identification.</a:t>
            </a:r>
          </a:p>
          <a:p>
            <a:pPr algn="just">
              <a:buFont typeface="+mj-lt"/>
              <a:buAutoNum type="arabicPeriod"/>
            </a:pPr>
            <a:r>
              <a:rPr lang="en-GB" sz="1400" b="1" i="0" dirty="0">
                <a:effectLst/>
                <a:latin typeface="Times New Roman" panose="02020603050405020304" pitchFamily="18" charset="0"/>
                <a:cs typeface="Times New Roman" panose="02020603050405020304" pitchFamily="18" charset="0"/>
              </a:rPr>
              <a:t>Economic Impact:</a:t>
            </a:r>
            <a:r>
              <a:rPr lang="en-GB" sz="1400" b="0" i="0" dirty="0">
                <a:effectLst/>
                <a:latin typeface="Times New Roman" panose="02020603050405020304" pitchFamily="18" charset="0"/>
                <a:cs typeface="Times New Roman" panose="02020603050405020304" pitchFamily="18" charset="0"/>
              </a:rPr>
              <a:t> Undetected damage leads to increased repair costs, affecting regional vitality.</a:t>
            </a:r>
          </a:p>
          <a:p>
            <a:pPr algn="just">
              <a:buFont typeface="+mj-lt"/>
              <a:buAutoNum type="arabicPeriod"/>
            </a:pPr>
            <a:r>
              <a:rPr lang="en-GB" sz="1400" b="1" i="0" dirty="0">
                <a:effectLst/>
                <a:latin typeface="Times New Roman" panose="02020603050405020304" pitchFamily="18" charset="0"/>
                <a:cs typeface="Times New Roman" panose="02020603050405020304" pitchFamily="18" charset="0"/>
              </a:rPr>
              <a:t>Safety Concerns:</a:t>
            </a:r>
            <a:r>
              <a:rPr lang="en-GB" sz="1400" b="0" i="0" dirty="0">
                <a:effectLst/>
                <a:latin typeface="Times New Roman" panose="02020603050405020304" pitchFamily="18" charset="0"/>
                <a:cs typeface="Times New Roman" panose="02020603050405020304" pitchFamily="18" charset="0"/>
              </a:rPr>
              <a:t> Damaged roads jeopardize safety and accessibility to essential services.</a:t>
            </a:r>
          </a:p>
          <a:p>
            <a:pPr algn="just">
              <a:buFont typeface="+mj-lt"/>
              <a:buAutoNum type="arabicPeriod"/>
            </a:pPr>
            <a:r>
              <a:rPr lang="en-GB" sz="1400" b="1" i="0" dirty="0">
                <a:effectLst/>
                <a:latin typeface="Times New Roman" panose="02020603050405020304" pitchFamily="18" charset="0"/>
                <a:cs typeface="Times New Roman" panose="02020603050405020304" pitchFamily="18" charset="0"/>
              </a:rPr>
              <a:t>Environmental Impact:</a:t>
            </a:r>
            <a:r>
              <a:rPr lang="en-GB" sz="1400" b="0" i="0" dirty="0">
                <a:effectLst/>
                <a:latin typeface="Times New Roman" panose="02020603050405020304" pitchFamily="18" charset="0"/>
                <a:cs typeface="Times New Roman" panose="02020603050405020304" pitchFamily="18" charset="0"/>
              </a:rPr>
              <a:t> Inefficient detection contributes to a higher environmental footprint.</a:t>
            </a:r>
          </a:p>
          <a:p>
            <a:pPr algn="just"/>
            <a:r>
              <a:rPr lang="en-GB" sz="1400" b="0" i="0" dirty="0">
                <a:effectLst/>
                <a:latin typeface="Times New Roman" panose="02020603050405020304" pitchFamily="18" charset="0"/>
                <a:cs typeface="Times New Roman" panose="02020603050405020304" pitchFamily="18" charset="0"/>
              </a:rPr>
              <a:t>Addressing these challenges requires an advanced, automated road damage detection system like Convolutional Neural Networks (CNNs) tailored to Zambia's conditions, streamlining detection, enhancing accuracy, and optimizing resource allocation.</a:t>
            </a:r>
          </a:p>
        </p:txBody>
      </p:sp>
    </p:spTree>
    <p:extLst>
      <p:ext uri="{BB962C8B-B14F-4D97-AF65-F5344CB8AC3E}">
        <p14:creationId xmlns:p14="http://schemas.microsoft.com/office/powerpoint/2010/main" val="21762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3"/>
          <a:srcRect/>
          <a:stretch/>
        </p:blipFill>
        <p:spPr>
          <a:xfrm>
            <a:off x="300037" y="1"/>
            <a:ext cx="6034088" cy="6857999"/>
          </a:xfrm>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419461" y="167952"/>
            <a:ext cx="5472502" cy="1119672"/>
          </a:xfrm>
        </p:spPr>
        <p:txBody>
          <a:bodyPr rtlCol="0">
            <a:noAutofit/>
          </a:bodyPr>
          <a:lstStyle/>
          <a:p>
            <a:pPr rtl="0"/>
            <a:r>
              <a:rPr lang="en-GB" sz="2400" dirty="0">
                <a:latin typeface="Times New Roman" panose="02020603050405020304" pitchFamily="18" charset="0"/>
                <a:cs typeface="Times New Roman" panose="02020603050405020304" pitchFamily="18" charset="0"/>
              </a:rPr>
              <a:t>1.3 Aim</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419461" y="1380932"/>
            <a:ext cx="5542384" cy="5200844"/>
          </a:xfrm>
        </p:spPr>
        <p:txBody>
          <a:bodyPr rtlCol="0">
            <a:normAutofit/>
          </a:bodyPr>
          <a:lstStyle/>
          <a:p>
            <a:pPr algn="just">
              <a:lnSpc>
                <a:spcPct val="150000"/>
              </a:lnSpc>
            </a:pPr>
            <a:r>
              <a:rPr lang="en-US" sz="1100" dirty="0">
                <a:effectLst/>
                <a:latin typeface="Times New Roman" panose="02020603050405020304" pitchFamily="18" charset="0"/>
                <a:ea typeface="Times New Roman" panose="02020603050405020304" pitchFamily="18" charset="0"/>
              </a:rPr>
              <a:t>The primary aim of this study is to design, develop, and implement an Automated Road Damage Detection and Classification System tailored for Zambia, utilizing Convolutional Neural Networks (CNNs). This system aims to address the inherent challenges in the current manual inspection methods and introduce a more efficient, accurate, and technology-driven approach to road infrastructure management.</a:t>
            </a:r>
            <a:endParaRPr lang="en-GB"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87800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3"/>
          <a:srcRect/>
          <a:stretch/>
        </p:blipFill>
        <p:spPr>
          <a:xfrm>
            <a:off x="300037" y="1"/>
            <a:ext cx="6034088" cy="6857999"/>
          </a:xfrm>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419461" y="167952"/>
            <a:ext cx="5472502" cy="775023"/>
          </a:xfrm>
        </p:spPr>
        <p:txBody>
          <a:bodyPr rtlCol="0">
            <a:noAutofit/>
          </a:bodyPr>
          <a:lstStyle/>
          <a:p>
            <a:pPr rtl="0"/>
            <a:r>
              <a:rPr lang="en-GB" sz="2400" dirty="0">
                <a:latin typeface="Times New Roman" panose="02020603050405020304" pitchFamily="18" charset="0"/>
                <a:cs typeface="Times New Roman" panose="02020603050405020304" pitchFamily="18" charset="0"/>
              </a:rPr>
              <a:t>1.4 Objectives</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419461" y="1380932"/>
            <a:ext cx="5542384" cy="5200844"/>
          </a:xfrm>
        </p:spPr>
        <p:txBody>
          <a:bodyPr rtlCol="0">
            <a:norm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The goals of the suggested project are as follows:</a:t>
            </a:r>
            <a:endParaRPr lang="en-GB"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1190"/>
              </a:spcBef>
              <a:buFont typeface="+mj-lt"/>
              <a:buAutoNum type="arabicPeriod"/>
            </a:pPr>
            <a:r>
              <a:rPr lang="en-US" sz="1800" dirty="0">
                <a:effectLst/>
                <a:latin typeface="Times New Roman" panose="02020603050405020304" pitchFamily="18" charset="0"/>
                <a:ea typeface="Times New Roman" panose="02020603050405020304" pitchFamily="18" charset="0"/>
              </a:rPr>
              <a:t>To identify the challenges faced by road damages</a:t>
            </a:r>
            <a:endParaRPr lang="en-GB"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1190"/>
              </a:spcBef>
              <a:buFont typeface="+mj-lt"/>
              <a:buAutoNum type="arabicPeriod"/>
            </a:pPr>
            <a:r>
              <a:rPr lang="en-US" sz="1800" dirty="0">
                <a:effectLst/>
                <a:latin typeface="Times New Roman" panose="02020603050405020304" pitchFamily="18" charset="0"/>
                <a:ea typeface="Times New Roman" panose="02020603050405020304" pitchFamily="18" charset="0"/>
              </a:rPr>
              <a:t>Gather and clean the dataset.</a:t>
            </a:r>
            <a:endParaRPr lang="en-GB"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1190"/>
              </a:spcBef>
              <a:buFont typeface="+mj-lt"/>
              <a:buAutoNum type="arabicPeriod"/>
            </a:pPr>
            <a:r>
              <a:rPr lang="en-US" sz="1800" dirty="0">
                <a:effectLst/>
                <a:latin typeface="Times New Roman" panose="02020603050405020304" pitchFamily="18" charset="0"/>
                <a:ea typeface="Times New Roman" panose="02020603050405020304" pitchFamily="18" charset="0"/>
              </a:rPr>
              <a:t>To train the model, prepose and select the ideal model, and validate the chosen model</a:t>
            </a:r>
            <a:endParaRPr lang="en-GB"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1190"/>
              </a:spcBef>
              <a:buFont typeface="+mj-lt"/>
              <a:buAutoNum type="arabicPeriod"/>
            </a:pPr>
            <a:r>
              <a:rPr lang="en-US" sz="1800" dirty="0">
                <a:effectLst/>
                <a:latin typeface="Times New Roman" panose="02020603050405020304" pitchFamily="18" charset="0"/>
                <a:ea typeface="Times New Roman" panose="02020603050405020304" pitchFamily="18" charset="0"/>
              </a:rPr>
              <a:t>To develop and integrate the model with a mobile app.</a:t>
            </a:r>
            <a:endParaRPr lang="en-GB"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65853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3"/>
          <a:srcRect/>
          <a:stretch/>
        </p:blipFill>
        <p:spPr>
          <a:xfrm>
            <a:off x="300037" y="1"/>
            <a:ext cx="6034088" cy="6857999"/>
          </a:xfrm>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419461" y="167952"/>
            <a:ext cx="5472502" cy="803598"/>
          </a:xfrm>
        </p:spPr>
        <p:txBody>
          <a:bodyPr rtlCol="0">
            <a:noAutofit/>
          </a:bodyPr>
          <a:lstStyle/>
          <a:p>
            <a:pPr algn="ctr" rtl="0"/>
            <a:r>
              <a:rPr lang="en-GB" sz="3200" dirty="0">
                <a:latin typeface="Times New Roman" panose="02020603050405020304" pitchFamily="18" charset="0"/>
                <a:cs typeface="Times New Roman" panose="02020603050405020304" pitchFamily="18" charset="0"/>
              </a:rPr>
              <a:t>2. LITERATURE REVIEW</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419461" y="1085850"/>
            <a:ext cx="5542384" cy="5495926"/>
          </a:xfrm>
        </p:spPr>
        <p:txBody>
          <a:bodyPr rtlCol="0">
            <a:normAutofit/>
          </a:bodyPr>
          <a:lstStyle/>
          <a:p>
            <a:pPr algn="just">
              <a:lnSpc>
                <a:spcPct val="150000"/>
              </a:lnSpc>
            </a:pPr>
            <a:r>
              <a:rPr lang="en-GB" b="1" i="0" dirty="0">
                <a:solidFill>
                  <a:srgbClr val="ECECF1"/>
                </a:solidFill>
                <a:effectLst/>
                <a:latin typeface="Times New Roman" panose="02020603050405020304" pitchFamily="18" charset="0"/>
                <a:cs typeface="Times New Roman" panose="02020603050405020304" pitchFamily="18" charset="0"/>
              </a:rPr>
              <a:t>2.1 Review of Existing/Current System:</a:t>
            </a:r>
          </a:p>
          <a:p>
            <a:pPr algn="just">
              <a:lnSpc>
                <a:spcPct val="150000"/>
              </a:lnSpc>
            </a:pPr>
            <a:r>
              <a:rPr lang="en-GB" sz="1400" b="1" i="0" dirty="0">
                <a:solidFill>
                  <a:srgbClr val="ECECF1"/>
                </a:solidFill>
                <a:effectLst/>
                <a:latin typeface="Söhne"/>
              </a:rPr>
              <a:t>2.1.1 Road Damage Detection Using Image Processing:</a:t>
            </a:r>
          </a:p>
          <a:p>
            <a:pPr algn="just">
              <a:lnSpc>
                <a:spcPct val="150000"/>
              </a:lnSpc>
            </a:pPr>
            <a:r>
              <a:rPr lang="en-GB" sz="1400" b="0" i="0" dirty="0">
                <a:solidFill>
                  <a:srgbClr val="ECECF1"/>
                </a:solidFill>
                <a:effectLst/>
                <a:latin typeface="Söhne"/>
              </a:rPr>
              <a:t>Numerous methods have been explored for analysing road properties, ranging from in-vehicle cameras to image processing and machine learning approaches. Traditional methods, such as crack detection using image processing and machine learning, have paved the way for more advanced techniques like deep neural networks. Notable studies like Crack Net focus on predicting class scores for pixels, while others delve into classifying damage types. However, practical models for municipalities must distinguish and detect various road damage types. Recent studies emphasize end-to-end deep learning for superior performance in road damage detection. </a:t>
            </a:r>
            <a:endParaRPr lang="en-GB"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40217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3"/>
          <a:srcRect/>
          <a:stretch/>
        </p:blipFill>
        <p:spPr>
          <a:xfrm>
            <a:off x="300037" y="1"/>
            <a:ext cx="6034088" cy="6857999"/>
          </a:xfrm>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419461" y="66675"/>
            <a:ext cx="5472502" cy="942975"/>
          </a:xfrm>
        </p:spPr>
        <p:txBody>
          <a:bodyPr rtlCol="0">
            <a:noAutofit/>
          </a:bodyPr>
          <a:lstStyle/>
          <a:p>
            <a:pPr algn="ctr" rtl="0"/>
            <a:r>
              <a:rPr lang="en-GB" sz="3200" dirty="0">
                <a:latin typeface="Times New Roman" panose="02020603050405020304" pitchFamily="18" charset="0"/>
                <a:cs typeface="Times New Roman" panose="02020603050405020304" pitchFamily="18" charset="0"/>
              </a:rPr>
              <a:t>2. Cont…</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419461" y="1380932"/>
            <a:ext cx="5542384" cy="5200844"/>
          </a:xfrm>
        </p:spPr>
        <p:txBody>
          <a:bodyPr rtlCol="0">
            <a:normAutofit/>
          </a:bodyPr>
          <a:lstStyle/>
          <a:p>
            <a:pPr algn="just">
              <a:lnSpc>
                <a:spcPct val="150000"/>
              </a:lnSpc>
            </a:pPr>
            <a:r>
              <a:rPr lang="en-GB" sz="1400" b="1" i="0" dirty="0">
                <a:solidFill>
                  <a:srgbClr val="ECECF1"/>
                </a:solidFill>
                <a:effectLst/>
                <a:latin typeface="Söhne"/>
              </a:rPr>
              <a:t>2.1.2 Road Damage Detection Using Smartphones:</a:t>
            </a:r>
          </a:p>
          <a:p>
            <a:pPr algn="just">
              <a:lnSpc>
                <a:spcPct val="150000"/>
              </a:lnSpc>
            </a:pPr>
            <a:r>
              <a:rPr lang="en-GB" sz="1400" b="0" i="0" dirty="0">
                <a:solidFill>
                  <a:srgbClr val="ECECF1"/>
                </a:solidFill>
                <a:effectLst/>
                <a:latin typeface="Söhne"/>
              </a:rPr>
              <a:t>While specialized vehicles for road inspection can be expensive, smartphones have emerged as cost-effective alternatives. Smartphone sensors have been utilized for measuring road flatness, visualizing potholes on maps, and detecting road surface damage. Surprisingly, there is a lack of research on processing road images acquired by smartphones for road damage detection. This chapter demonstrates the feasibility of using end-to-end deep learning for processing such images. </a:t>
            </a:r>
          </a:p>
        </p:txBody>
      </p:sp>
    </p:spTree>
    <p:extLst>
      <p:ext uri="{BB962C8B-B14F-4D97-AF65-F5344CB8AC3E}">
        <p14:creationId xmlns:p14="http://schemas.microsoft.com/office/powerpoint/2010/main" val="336232067"/>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571105_TF34126823" id="{A36B3F0F-6A89-4022-9B0D-25E2C5E261D4}" vid="{E5BBDD02-9C16-49FE-B942-FCEA8FA356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1734</TotalTime>
  <Words>2935</Words>
  <Application>Microsoft Office PowerPoint</Application>
  <PresentationFormat>Widescreen</PresentationFormat>
  <Paragraphs>180</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Söhne</vt:lpstr>
      <vt:lpstr>Times New Roman</vt:lpstr>
      <vt:lpstr>Office Theme</vt:lpstr>
      <vt:lpstr>AUTOMATED ROAD DAMAGE DETECTION AND CLASSIFICATION SYSTEM USING CONVOLUTIONAL NEURAL NETWORKS </vt:lpstr>
      <vt:lpstr>CONTENT</vt:lpstr>
      <vt:lpstr>INTRODUCTION</vt:lpstr>
      <vt:lpstr>INTRODUCTION</vt:lpstr>
      <vt:lpstr>1.2 Problem Statement</vt:lpstr>
      <vt:lpstr>1.3 Aim</vt:lpstr>
      <vt:lpstr>1.4 Objectives</vt:lpstr>
      <vt:lpstr>2. LITERATURE REVIEW</vt:lpstr>
      <vt:lpstr>2. Cont…</vt:lpstr>
      <vt:lpstr>2. Cont…</vt:lpstr>
      <vt:lpstr>2. 2 Comparisons of Reviewed Systems</vt:lpstr>
      <vt:lpstr>3. RESEARCH METHODOLOGY</vt:lpstr>
      <vt:lpstr>3.1 Justification of Selected Methodology </vt:lpstr>
      <vt:lpstr>4. 1 Budget Calculating budget total:  Total wage for the project is: (K5000 for 8 months) / 5 = K 8,000    The total budget of the project is  8,000 + 12,000 + (60 ∗ 8) + (450 ∗ 8) + 1000 = 𝐾 25,080    The project duration is 8 months which we break down to 4 months in each semester. The  project is further broken down using the table below showing each activity and expenditure.</vt:lpstr>
      <vt:lpstr>4.2 Scheduling and Work plan Scheduling is the process of organizing, controlling and optimizing work and workloads in a production or manufacturing process. Scheduling is used to allocate resources and processes.  4.3 Summary  This chapter delves into the critical components of risk analysis and effort costing, integral for assessing potential project risks and estimating the necessary resources. The focus on risk analysis is to identify and proactively mitigate challenges that may arise during the project. Simultaneously, effort costing is utilized to determine the time and resources required for the timely completion of the Road Damage Detection and Classification system. The incorporation of the COCOMO model enhances the precision of estimating software costs, offering valuable insights for effective budgeting and resource allocation. Furthermore, the use of a Gantt chart provides a visual roadmap, aiding in project timeline planning and detailing key development stages at specific intervals. Together, these tools contribute to efficient project management, ensuring a structured approach for the successful delivery of the Road Damage Detection and Classification project.</vt:lpstr>
      <vt:lpstr>5. Summary/Conclusion</vt:lpstr>
      <vt:lpstr>5.2 Reference</vt:lpstr>
      <vt:lpstr>End, 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ROAD DAMAGE DETECTION AND CLASSIFICATION SYSTEM USING CONVOLUTIONAL NEURAL NETWORKS </dc:title>
  <dc:creator>Chanda M. Chimfwembe</dc:creator>
  <cp:lastModifiedBy>Chanda M. Chimfwembe</cp:lastModifiedBy>
  <cp:revision>142</cp:revision>
  <dcterms:created xsi:type="dcterms:W3CDTF">2023-11-25T04:42:20Z</dcterms:created>
  <dcterms:modified xsi:type="dcterms:W3CDTF">2023-11-26T17:43:59Z</dcterms:modified>
</cp:coreProperties>
</file>