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ka.lokesh.lv\Downloads\Superstor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andaka.lokesh.lv\Downloads\Superstor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Correlation between Discount and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Orders!$AB$4</c:f>
              <c:strCache>
                <c:ptCount val="1"/>
                <c:pt idx="0">
                  <c:v>Discount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Orders!$AC$3:$AD$3</c:f>
              <c:strCache>
                <c:ptCount val="2"/>
                <c:pt idx="0">
                  <c:v>Discount</c:v>
                </c:pt>
                <c:pt idx="1">
                  <c:v>Profit</c:v>
                </c:pt>
              </c:strCache>
            </c:strRef>
          </c:xVal>
          <c:yVal>
            <c:numRef>
              <c:f>Orders!$AC$4:$AD$4</c:f>
              <c:numCache>
                <c:formatCode>General</c:formatCode>
                <c:ptCount val="2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08-4D45-A059-77CF15C7273A}"/>
            </c:ext>
          </c:extLst>
        </c:ser>
        <c:ser>
          <c:idx val="1"/>
          <c:order val="1"/>
          <c:tx>
            <c:strRef>
              <c:f>Orders!$AB$5</c:f>
              <c:strCache>
                <c:ptCount val="1"/>
                <c:pt idx="0">
                  <c:v>Profit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Orders!$AC$3:$AD$3</c:f>
              <c:strCache>
                <c:ptCount val="2"/>
                <c:pt idx="0">
                  <c:v>Discount</c:v>
                </c:pt>
                <c:pt idx="1">
                  <c:v>Profit</c:v>
                </c:pt>
              </c:strCache>
            </c:strRef>
          </c:xVal>
          <c:yVal>
            <c:numRef>
              <c:f>Orders!$AC$5:$AD$5</c:f>
              <c:numCache>
                <c:formatCode>General</c:formatCode>
                <c:ptCount val="2"/>
                <c:pt idx="0">
                  <c:v>-0.21948745637178749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08-4D45-A059-77CF15C7273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719040"/>
        <c:axId val="714716160"/>
      </c:scatterChart>
      <c:valAx>
        <c:axId val="714719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716160"/>
        <c:crosses val="autoZero"/>
        <c:crossBetween val="midCat"/>
      </c:valAx>
      <c:valAx>
        <c:axId val="71471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719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Correlation between</a:t>
            </a:r>
            <a:r>
              <a:rPr lang="en-IN" b="1" baseline="0"/>
              <a:t> Discount and Quantity</a:t>
            </a:r>
            <a:endParaRPr lang="en-IN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Orders!$AB$10</c:f>
              <c:strCache>
                <c:ptCount val="1"/>
                <c:pt idx="0">
                  <c:v>Quantity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Orders!$AC$9:$AD$9</c:f>
              <c:strCache>
                <c:ptCount val="2"/>
                <c:pt idx="0">
                  <c:v>Quantity</c:v>
                </c:pt>
                <c:pt idx="1">
                  <c:v>Discount</c:v>
                </c:pt>
              </c:strCache>
            </c:strRef>
          </c:xVal>
          <c:yVal>
            <c:numRef>
              <c:f>Orders!$AC$10:$AD$10</c:f>
              <c:numCache>
                <c:formatCode>General</c:formatCode>
                <c:ptCount val="2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3B-4C53-A7D6-2ADA4DC3D0BE}"/>
            </c:ext>
          </c:extLst>
        </c:ser>
        <c:ser>
          <c:idx val="1"/>
          <c:order val="1"/>
          <c:tx>
            <c:strRef>
              <c:f>Orders!$AB$11</c:f>
              <c:strCache>
                <c:ptCount val="1"/>
                <c:pt idx="0">
                  <c:v>Discount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Orders!$AC$9:$AD$9</c:f>
              <c:strCache>
                <c:ptCount val="2"/>
                <c:pt idx="0">
                  <c:v>Quantity</c:v>
                </c:pt>
                <c:pt idx="1">
                  <c:v>Discount</c:v>
                </c:pt>
              </c:strCache>
            </c:strRef>
          </c:xVal>
          <c:yVal>
            <c:numRef>
              <c:f>Orders!$AC$11:$AD$11</c:f>
              <c:numCache>
                <c:formatCode>General</c:formatCode>
                <c:ptCount val="2"/>
                <c:pt idx="0">
                  <c:v>8.6229702711571824E-3</c:v>
                </c:pt>
                <c:pt idx="1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A3B-4C53-A7D6-2ADA4DC3D0B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735360"/>
        <c:axId val="714732000"/>
      </c:scatterChart>
      <c:valAx>
        <c:axId val="714735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732000"/>
        <c:crosses val="autoZero"/>
        <c:crossBetween val="midCat"/>
      </c:valAx>
      <c:valAx>
        <c:axId val="71473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735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FDB9-21AA-D7C8-0159-0E2E3382A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0BCE7-6898-E4BB-9EE0-DBFE667C7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708C5-69FB-9CD2-0D5D-B0B6EA15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BBE6-EDEE-4901-83C3-40FAC802B65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C81F-C87B-32B6-DCA0-A1536E48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15ED-FFC7-1E6F-338A-9E94E59C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E5E2-0277-44A8-A2AD-A11D9540B16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9F41133E-0FD0-35FB-3F92-00C0D736403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647400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EEFA-465B-7CCE-DF96-3B9533DB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FD096-9F4F-4519-1729-4D4FB37F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6854-BAAE-384F-4DE2-FDAAD9D2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BBE6-EDEE-4901-83C3-40FAC802B65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00B8-4C53-7F7D-C4B9-40110EF9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8552-79EF-297B-3E62-A46881D9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E5E2-0277-44A8-A2AD-A11D9540B16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6FFB98E6-6B22-F108-CC6F-08C2C3141A1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510558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71744-A607-462A-EA4B-AB08B5A2D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D20D4-19E2-3C57-46CD-9FFD2CB80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72940-ABC3-1268-24B3-23F482CD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BBE6-EDEE-4901-83C3-40FAC802B65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A600-DA7C-C196-5E14-69EFA052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4E695-AE65-EF00-88AF-F8155BC4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E5E2-0277-44A8-A2AD-A11D9540B16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E9391FD3-C564-9AD4-8529-1779B063803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042306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8D21-719B-CD46-BC14-4B1098B0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EC3F-54F9-386F-EAC1-95A6AFB4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5657-3C7F-2AAC-E09C-99EA30EA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BBE6-EDEE-4901-83C3-40FAC802B65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13C7-E881-2B19-05A5-CE8FB00E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2A54-F7F4-6911-A4A8-A9D8509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E5E2-0277-44A8-A2AD-A11D9540B16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42D67F84-7BB2-7459-E110-AC583BB69B5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460587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6B7A-B2D2-5F18-5180-B0C019F7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B4A6B-A6F6-DC1A-DCA1-19DA1DAEB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1A5D8-D428-84BC-A098-7142392F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BBE6-EDEE-4901-83C3-40FAC802B65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0FF5-51C3-3E7B-9836-E170BBB7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F00F6-B149-A8C9-E89F-ACBAC3CD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E5E2-0277-44A8-A2AD-A11D9540B16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8A70DDBF-13F6-32DB-F793-ABBE9CFB0AD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897270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CC1B-81D2-BC75-E95D-AF629ED9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540E-BDBA-5A39-6212-691D3A89D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C00B-D06B-E3C5-A631-A5E8C49BA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00242-FE04-0F53-EF15-6CA295D7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BBE6-EDEE-4901-83C3-40FAC802B65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EBFC-A703-2C99-FC08-AEF18626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8FFD4-F07F-6930-C8F8-AA3670D0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E5E2-0277-44A8-A2AD-A11D9540B16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40192D3B-BF91-3AA7-9BE6-B0574488062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158921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4702-CB51-BBC7-B915-11079F08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0B5F-DE6A-565E-0090-5C77EEB8C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F2F9F-112F-91D9-A621-5B832A05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A5DEB-21E8-5264-F5F3-D2712FE9E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C652C-8F66-0406-E385-04C21EB45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75366-7DE1-13BD-040B-1DDCBD96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BBE6-EDEE-4901-83C3-40FAC802B65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D70D1-9D34-4902-12F6-A9D3CD02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F3059-6404-A7DF-3BBE-AA199D44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E5E2-0277-44A8-A2AD-A11D9540B16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A636B4B4-735B-C37E-4378-CBE3B355165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808868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3508-6B4C-DD27-BAD0-04EA709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E7260-DAC3-04B9-933E-959BBC97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BBE6-EDEE-4901-83C3-40FAC802B65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03BCE-CE5E-863D-E055-44BC75C5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055DB-1D42-FF6B-1FEE-9E453F15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E5E2-0277-44A8-A2AD-A11D9540B16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311632CA-CE96-A3FC-FD62-F8C008904C6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03795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15DAD-33B7-5959-CD05-E56A92F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BBE6-EDEE-4901-83C3-40FAC802B65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9CB11-F32C-CBFB-6222-A959BAD8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0AFDE-A543-2636-A1D5-30FBCD25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E5E2-0277-44A8-A2AD-A11D9540B16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C83314FB-6638-510A-CDB4-315657A2E9D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548038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57C6-E6AA-8333-EA99-14400E1B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B032-E32A-AD6F-1BF8-98BA0087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4CC75-3AB0-7D2C-9204-87D78730D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F408-6C62-80FF-5C37-C6DD4566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BBE6-EDEE-4901-83C3-40FAC802B65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78D38-AAFA-CE07-E4E1-A994224B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F2832-E9A4-4A21-58B9-82DC8C2F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E5E2-0277-44A8-A2AD-A11D9540B16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252ACB1D-235C-D565-8E7C-B364C73691F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889703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165A-4671-4CFE-962C-06A8F948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8D991-E12E-02DC-71E7-5C07E3EF3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839AC-676E-2D97-C1C5-A064C57D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9C9E-D015-3016-51DB-83AD67BA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BBE6-EDEE-4901-83C3-40FAC802B65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B7F4A-4D83-9A73-659F-0B037265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A1DA-CF06-CAE8-0DD4-D8D37077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E5E2-0277-44A8-A2AD-A11D9540B16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B77CB732-F72B-4F4E-0600-F13C5F4A884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372967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0276E-04CD-C2DB-31CF-72341B9A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464F8-678B-08CA-DE1E-7F9FFD69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61626-3487-479D-5744-5F0BF8919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6BBE6-EDEE-4901-83C3-40FAC802B65A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88D39-8089-E84E-A007-8D919E277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CF60-9C70-2DA8-D391-CF2F7A6B5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3E5E2-0277-44A8-A2AD-A11D9540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49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5566C5-7770-EE90-C511-31C648DB459B}"/>
              </a:ext>
            </a:extLst>
          </p:cNvPr>
          <p:cNvSpPr/>
          <p:nvPr/>
        </p:nvSpPr>
        <p:spPr>
          <a:xfrm>
            <a:off x="6596743" y="3254830"/>
            <a:ext cx="5181600" cy="28629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Insights</a:t>
            </a:r>
            <a:r>
              <a:rPr lang="en-IN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Used pivot table to analyse the sum of sales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Categorize the orders into two groups which are returned and not returned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Calculated the sales for the returned orders and deducted it from the overall sales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E7561E-686C-1B04-A89F-C63EFA76767B}"/>
              </a:ext>
            </a:extLst>
          </p:cNvPr>
          <p:cNvSpPr/>
          <p:nvPr/>
        </p:nvSpPr>
        <p:spPr>
          <a:xfrm>
            <a:off x="642257" y="3254830"/>
            <a:ext cx="5181600" cy="2966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Inference</a:t>
            </a:r>
            <a:r>
              <a:rPr lang="en-IN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We can say that, There are 3 people out of 100  are returning products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Because of that we are having loss out of sales.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ECC693-A437-C6E0-AD49-E3DDCE87A5E0}"/>
              </a:ext>
            </a:extLst>
          </p:cNvPr>
          <p:cNvSpPr/>
          <p:nvPr/>
        </p:nvSpPr>
        <p:spPr>
          <a:xfrm>
            <a:off x="10896601" y="97973"/>
            <a:ext cx="1153885" cy="729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C21BA9-0E77-E704-DA15-1A9DB8FFC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6" y="1147974"/>
            <a:ext cx="5568491" cy="1579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F22FB3-DE5A-B9A4-60BD-FD03F8B3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715" y="1147973"/>
            <a:ext cx="6164285" cy="15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6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5566C5-7770-EE90-C511-31C648DB459B}"/>
              </a:ext>
            </a:extLst>
          </p:cNvPr>
          <p:cNvSpPr/>
          <p:nvPr/>
        </p:nvSpPr>
        <p:spPr>
          <a:xfrm>
            <a:off x="6096000" y="3135087"/>
            <a:ext cx="518160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Insights</a:t>
            </a:r>
            <a:r>
              <a:rPr lang="en-IN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Added a column of number of days taken to ship by deducting order date from ship date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Then calculated the average of ship days by ship mode using pivot table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E7561E-686C-1B04-A89F-C63EFA76767B}"/>
              </a:ext>
            </a:extLst>
          </p:cNvPr>
          <p:cNvSpPr/>
          <p:nvPr/>
        </p:nvSpPr>
        <p:spPr>
          <a:xfrm>
            <a:off x="306205" y="3135087"/>
            <a:ext cx="518160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Inference</a:t>
            </a:r>
            <a:r>
              <a:rPr lang="en-IN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The days taken to ship the same day mode orders are 0, which is great thing.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The people which are preferring standard class are getting order by 5 days averagely.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ECC693-A437-C6E0-AD49-E3DDCE87A5E0}"/>
              </a:ext>
            </a:extLst>
          </p:cNvPr>
          <p:cNvSpPr/>
          <p:nvPr/>
        </p:nvSpPr>
        <p:spPr>
          <a:xfrm>
            <a:off x="10896601" y="97973"/>
            <a:ext cx="1153885" cy="729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E1F347-03E6-06CA-3131-07A9AA1B7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04" y="578692"/>
            <a:ext cx="10267017" cy="21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8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5566C5-7770-EE90-C511-31C648DB459B}"/>
              </a:ext>
            </a:extLst>
          </p:cNvPr>
          <p:cNvSpPr/>
          <p:nvPr/>
        </p:nvSpPr>
        <p:spPr>
          <a:xfrm>
            <a:off x="594093" y="3429000"/>
            <a:ext cx="5181600" cy="2775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Insights</a:t>
            </a:r>
            <a:r>
              <a:rPr lang="en-IN" dirty="0"/>
              <a:t> :</a:t>
            </a:r>
          </a:p>
          <a:p>
            <a:pPr algn="ctr"/>
            <a:r>
              <a:rPr lang="en-IN" dirty="0"/>
              <a:t> calculated segment wise orders count, so we can find which segment has more number of orders.</a:t>
            </a:r>
          </a:p>
          <a:p>
            <a:pPr algn="ctr"/>
            <a:r>
              <a:rPr lang="en-IN" dirty="0"/>
              <a:t>Calculated total sales by each segment , to find which segment generating more sales amount.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E7561E-686C-1B04-A89F-C63EFA76767B}"/>
              </a:ext>
            </a:extLst>
          </p:cNvPr>
          <p:cNvSpPr/>
          <p:nvPr/>
        </p:nvSpPr>
        <p:spPr>
          <a:xfrm>
            <a:off x="6416309" y="3429000"/>
            <a:ext cx="5181600" cy="2775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Inference</a:t>
            </a:r>
            <a:r>
              <a:rPr lang="en-IN" dirty="0"/>
              <a:t> :</a:t>
            </a:r>
          </a:p>
          <a:p>
            <a:pPr algn="ctr"/>
            <a:r>
              <a:rPr lang="en-IN" dirty="0"/>
              <a:t>We can see that , consumer segment generating more sales amount, so we can expand our network to more consumers.</a:t>
            </a:r>
          </a:p>
          <a:p>
            <a:pPr algn="ctr"/>
            <a:r>
              <a:rPr lang="en-IN" dirty="0"/>
              <a:t>The segment with less sales amount and less number of orders , we can change our strategy to increase sales.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ECC693-A437-C6E0-AD49-E3DDCE87A5E0}"/>
              </a:ext>
            </a:extLst>
          </p:cNvPr>
          <p:cNvSpPr/>
          <p:nvPr/>
        </p:nvSpPr>
        <p:spPr>
          <a:xfrm>
            <a:off x="10896601" y="97973"/>
            <a:ext cx="1153885" cy="729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D13BC-D0F5-6591-B038-60A11FAE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9" y="333952"/>
            <a:ext cx="8147137" cy="257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2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5566C5-7770-EE90-C511-31C648DB459B}"/>
              </a:ext>
            </a:extLst>
          </p:cNvPr>
          <p:cNvSpPr/>
          <p:nvPr/>
        </p:nvSpPr>
        <p:spPr>
          <a:xfrm>
            <a:off x="6596742" y="913040"/>
            <a:ext cx="5181600" cy="2808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Insights</a:t>
            </a:r>
            <a:r>
              <a:rPr lang="en-IN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Used pivot table to calculate the category wise and sub category wise total sale.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Calculated average profit we are getting by each sub category there by category.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E7561E-686C-1B04-A89F-C63EFA76767B}"/>
              </a:ext>
            </a:extLst>
          </p:cNvPr>
          <p:cNvSpPr/>
          <p:nvPr/>
        </p:nvSpPr>
        <p:spPr>
          <a:xfrm>
            <a:off x="6596742" y="3807278"/>
            <a:ext cx="5181600" cy="2808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Inference</a:t>
            </a:r>
            <a:r>
              <a:rPr lang="en-IN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In each category , we can see that sub categories with high sales and sub category with low sales, which means we can increase the production of those sub categories.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We can stop production of sub categories in each category which are giving low profit.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ECC693-A437-C6E0-AD49-E3DDCE87A5E0}"/>
              </a:ext>
            </a:extLst>
          </p:cNvPr>
          <p:cNvSpPr/>
          <p:nvPr/>
        </p:nvSpPr>
        <p:spPr>
          <a:xfrm>
            <a:off x="10896601" y="97973"/>
            <a:ext cx="1153885" cy="729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DDB25-E784-41E8-A9C0-0F6D4E9F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8" y="189845"/>
            <a:ext cx="5344884" cy="64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7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5566C5-7770-EE90-C511-31C648DB459B}"/>
              </a:ext>
            </a:extLst>
          </p:cNvPr>
          <p:cNvSpPr/>
          <p:nvPr/>
        </p:nvSpPr>
        <p:spPr>
          <a:xfrm>
            <a:off x="7010400" y="892630"/>
            <a:ext cx="5181600" cy="2830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Insights</a:t>
            </a:r>
            <a:r>
              <a:rPr lang="en-IN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Calculated region wise total sales and total profit.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There by calculated the maximum sales of region and region with less sales.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E7561E-686C-1B04-A89F-C63EFA76767B}"/>
              </a:ext>
            </a:extLst>
          </p:cNvPr>
          <p:cNvSpPr/>
          <p:nvPr/>
        </p:nvSpPr>
        <p:spPr>
          <a:xfrm>
            <a:off x="7010400" y="3788229"/>
            <a:ext cx="5181600" cy="2830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Inference</a:t>
            </a:r>
            <a:r>
              <a:rPr lang="en-IN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The west region has more orders, which means we can increase our production.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The south region has less number of sales and profit, which means we can make changes in our production and have to increase our marketing strategy.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ECC693-A437-C6E0-AD49-E3DDCE87A5E0}"/>
              </a:ext>
            </a:extLst>
          </p:cNvPr>
          <p:cNvSpPr/>
          <p:nvPr/>
        </p:nvSpPr>
        <p:spPr>
          <a:xfrm>
            <a:off x="10896601" y="97973"/>
            <a:ext cx="1153885" cy="729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8869A-3364-6EAE-AC79-653175BC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142"/>
            <a:ext cx="6862033" cy="45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4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5566C5-7770-EE90-C511-31C648DB459B}"/>
              </a:ext>
            </a:extLst>
          </p:cNvPr>
          <p:cNvSpPr/>
          <p:nvPr/>
        </p:nvSpPr>
        <p:spPr>
          <a:xfrm>
            <a:off x="5812970" y="3429000"/>
            <a:ext cx="5181600" cy="27867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Insights</a:t>
            </a:r>
            <a:r>
              <a:rPr lang="en-IN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Drew a correlation between discount and profit.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Calculated the correlation matrix between discount and quantity.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E7561E-686C-1B04-A89F-C63EFA76767B}"/>
              </a:ext>
            </a:extLst>
          </p:cNvPr>
          <p:cNvSpPr/>
          <p:nvPr/>
        </p:nvSpPr>
        <p:spPr>
          <a:xfrm>
            <a:off x="0" y="3429000"/>
            <a:ext cx="5181600" cy="27867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Inference</a:t>
            </a:r>
            <a:r>
              <a:rPr lang="en-IN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When the discount is high, the quantity is likely to increase. Which means two are strongly correlated.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When discounts are given to customers, our profits are likely to go on loss, so give discounts based on value of the customer.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ECC693-A437-C6E0-AD49-E3DDCE87A5E0}"/>
              </a:ext>
            </a:extLst>
          </p:cNvPr>
          <p:cNvSpPr/>
          <p:nvPr/>
        </p:nvSpPr>
        <p:spPr>
          <a:xfrm>
            <a:off x="10896601" y="97973"/>
            <a:ext cx="1153885" cy="729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Q6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29D3994-723D-B420-EABA-1559BAB58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049154"/>
              </p:ext>
            </p:extLst>
          </p:nvPr>
        </p:nvGraphicFramePr>
        <p:xfrm>
          <a:off x="5273674" y="306614"/>
          <a:ext cx="4980669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42431BA-10B7-C688-D222-61B8C3AA5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269558"/>
              </p:ext>
            </p:extLst>
          </p:nvPr>
        </p:nvGraphicFramePr>
        <p:xfrm>
          <a:off x="359228" y="200025"/>
          <a:ext cx="4212771" cy="2891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082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5566C5-7770-EE90-C511-31C648DB459B}"/>
              </a:ext>
            </a:extLst>
          </p:cNvPr>
          <p:cNvSpPr/>
          <p:nvPr/>
        </p:nvSpPr>
        <p:spPr>
          <a:xfrm>
            <a:off x="141514" y="97973"/>
            <a:ext cx="5181600" cy="27649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Insights</a:t>
            </a:r>
            <a:r>
              <a:rPr lang="en-IN" dirty="0"/>
              <a:t> 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E7561E-686C-1B04-A89F-C63EFA76767B}"/>
              </a:ext>
            </a:extLst>
          </p:cNvPr>
          <p:cNvSpPr/>
          <p:nvPr/>
        </p:nvSpPr>
        <p:spPr>
          <a:xfrm>
            <a:off x="141514" y="3151414"/>
            <a:ext cx="5181600" cy="27649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Inference</a:t>
            </a:r>
            <a:r>
              <a:rPr lang="en-IN" dirty="0"/>
              <a:t> 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ECC693-A437-C6E0-AD49-E3DDCE87A5E0}"/>
              </a:ext>
            </a:extLst>
          </p:cNvPr>
          <p:cNvSpPr/>
          <p:nvPr/>
        </p:nvSpPr>
        <p:spPr>
          <a:xfrm>
            <a:off x="10896601" y="97973"/>
            <a:ext cx="1153885" cy="729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Q7</a:t>
            </a:r>
          </a:p>
        </p:txBody>
      </p:sp>
    </p:spTree>
    <p:extLst>
      <p:ext uri="{BB962C8B-B14F-4D97-AF65-F5344CB8AC3E}">
        <p14:creationId xmlns:p14="http://schemas.microsoft.com/office/powerpoint/2010/main" val="348239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5566C5-7770-EE90-C511-31C648DB459B}"/>
              </a:ext>
            </a:extLst>
          </p:cNvPr>
          <p:cNvSpPr/>
          <p:nvPr/>
        </p:nvSpPr>
        <p:spPr>
          <a:xfrm>
            <a:off x="6096000" y="3978727"/>
            <a:ext cx="5181600" cy="2721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Insights</a:t>
            </a:r>
            <a:r>
              <a:rPr lang="en-IN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Used new metric such as loyalty points to segment the customers based on certain metrics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The metrics taken such as number of orders, retention rate, total purchase.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E7561E-686C-1B04-A89F-C63EFA76767B}"/>
              </a:ext>
            </a:extLst>
          </p:cNvPr>
          <p:cNvSpPr/>
          <p:nvPr/>
        </p:nvSpPr>
        <p:spPr>
          <a:xfrm>
            <a:off x="391885" y="3978728"/>
            <a:ext cx="5181600" cy="2721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Inference</a:t>
            </a:r>
            <a:r>
              <a:rPr lang="en-IN" dirty="0"/>
              <a:t>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The customers with high loyalty points are more valuable customers , so we can give them discounts and coupons.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We have to encourage the customers with high loyalty points by giving them offers.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ECC693-A437-C6E0-AD49-E3DDCE87A5E0}"/>
              </a:ext>
            </a:extLst>
          </p:cNvPr>
          <p:cNvSpPr/>
          <p:nvPr/>
        </p:nvSpPr>
        <p:spPr>
          <a:xfrm>
            <a:off x="10896601" y="97973"/>
            <a:ext cx="1153885" cy="729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F6223-F551-112D-9CBE-A073C8948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08" y="317339"/>
            <a:ext cx="7682778" cy="33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EE96EC-804E-79BF-5DA5-1E12F679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56"/>
            <a:ext cx="10276115" cy="6737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0FD0E9-E6AB-6667-42E9-167FF1CE105C}"/>
              </a:ext>
            </a:extLst>
          </p:cNvPr>
          <p:cNvSpPr/>
          <p:nvPr/>
        </p:nvSpPr>
        <p:spPr>
          <a:xfrm>
            <a:off x="10896601" y="97973"/>
            <a:ext cx="1153885" cy="729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Q9</a:t>
            </a:r>
          </a:p>
        </p:txBody>
      </p:sp>
    </p:spTree>
    <p:extLst>
      <p:ext uri="{BB962C8B-B14F-4D97-AF65-F5344CB8AC3E}">
        <p14:creationId xmlns:p14="http://schemas.microsoft.com/office/powerpoint/2010/main" val="152423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102986e6-d518-42ed-be5c-05aff8551714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6792233A-3BC4-45F6-B680-61CCA407B076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524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Chandaka Lokesh</dc:creator>
  <cp:keywords>Classification=LV_C0NF1D3NT1AL</cp:keywords>
  <cp:lastModifiedBy>Chandaka Lokesh</cp:lastModifiedBy>
  <cp:revision>4</cp:revision>
  <dcterms:created xsi:type="dcterms:W3CDTF">2024-03-27T08:48:23Z</dcterms:created>
  <dcterms:modified xsi:type="dcterms:W3CDTF">2024-03-27T11:52:24Z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102986e6-d518-42ed-be5c-05aff8551714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